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2" r:id="rId7"/>
    <p:sldId id="264"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6197"/>
  </p:normalViewPr>
  <p:slideViewPr>
    <p:cSldViewPr snapToGrid="0">
      <p:cViewPr varScale="1">
        <p:scale>
          <a:sx n="112" d="100"/>
          <a:sy n="112"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9D41-528D-0A0D-2A8C-249F739344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1C934E6-12ED-221C-B699-CD48EEB2C4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46FC79-1072-609C-614D-5886AE0CD838}"/>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5" name="Footer Placeholder 4">
            <a:extLst>
              <a:ext uri="{FF2B5EF4-FFF2-40B4-BE49-F238E27FC236}">
                <a16:creationId xmlns:a16="http://schemas.microsoft.com/office/drawing/2014/main" id="{D3AB0C38-AED7-8895-A6F5-C652FF05D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9C856-0494-0C90-A835-0408ECC6B060}"/>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2093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CD62-7C1A-3094-C5CE-FED48AF1E3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426929-3BE3-8DD7-139B-136C27BE4A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B8A55E-E74A-F76B-B6C5-93BD171E455D}"/>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5" name="Footer Placeholder 4">
            <a:extLst>
              <a:ext uri="{FF2B5EF4-FFF2-40B4-BE49-F238E27FC236}">
                <a16:creationId xmlns:a16="http://schemas.microsoft.com/office/drawing/2014/main" id="{AF7657E2-FF1A-DCDB-51F0-57D5D0FD4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1D29C-94CA-76D0-E85D-58891E5D21DF}"/>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4147789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4196-F8CA-7CBE-370F-E7E29C418C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FFC1AA6-4966-BDE0-F242-31D3B9709C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7F7647-BA69-F1D5-F5D2-D3C10FD5C0D3}"/>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5" name="Footer Placeholder 4">
            <a:extLst>
              <a:ext uri="{FF2B5EF4-FFF2-40B4-BE49-F238E27FC236}">
                <a16:creationId xmlns:a16="http://schemas.microsoft.com/office/drawing/2014/main" id="{6C4F6A55-1EF6-AE30-0BE9-A6647E7E3C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78778-F11F-AE34-0225-E5FFCEAE0CF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00011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9007-062B-B80A-4C33-CA543374F5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FC156-C632-C2F9-1250-BBEFB418A4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09D786-DCC0-560B-6D4D-ECB5499692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53BC25-8CA3-441F-8323-6654F05B70E0}"/>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6" name="Footer Placeholder 5">
            <a:extLst>
              <a:ext uri="{FF2B5EF4-FFF2-40B4-BE49-F238E27FC236}">
                <a16:creationId xmlns:a16="http://schemas.microsoft.com/office/drawing/2014/main" id="{64CD5EA7-92D2-E2AF-2092-E9E652EE43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A39225-0029-D0DB-B99F-8F38A16497B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952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3F9B-CDB7-D0AD-9FD8-190C9E2EF3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C79783-2559-56E1-4882-7D8AE69F5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D9DCD4-31FA-594E-D935-E65164E1CF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528C23-DD46-7018-187E-E9897CBBC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5D49BC-7F54-A328-6714-833AE64712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E4671B-B9FE-EEDD-A043-8E5A3E27507D}"/>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8" name="Footer Placeholder 7">
            <a:extLst>
              <a:ext uri="{FF2B5EF4-FFF2-40B4-BE49-F238E27FC236}">
                <a16:creationId xmlns:a16="http://schemas.microsoft.com/office/drawing/2014/main" id="{31C84B0D-2CDE-672C-A37B-DFADF677B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AC1D7A-3E61-6365-7233-052623E99F91}"/>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52248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99A-111F-77DB-7F29-E27235A56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07CE2-3EE4-1ABB-6CB0-48A0975AD51C}"/>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4" name="Footer Placeholder 3">
            <a:extLst>
              <a:ext uri="{FF2B5EF4-FFF2-40B4-BE49-F238E27FC236}">
                <a16:creationId xmlns:a16="http://schemas.microsoft.com/office/drawing/2014/main" id="{0A6D6D63-155B-04FD-C547-1116DD56AB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0896A9-FD89-FFE9-745D-33DD2E59FE7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3295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895299-B8DE-C525-72E2-DA6FE1C6B7AD}"/>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3" name="Footer Placeholder 2">
            <a:extLst>
              <a:ext uri="{FF2B5EF4-FFF2-40B4-BE49-F238E27FC236}">
                <a16:creationId xmlns:a16="http://schemas.microsoft.com/office/drawing/2014/main" id="{2CBDC8A0-A813-6557-E80C-2575E6ED19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C02F4E-3F8A-3A48-480F-3883549FA31C}"/>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19436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BA20-B09A-E677-2540-1B8661CFAD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18A838-8556-71D4-1526-EFD63F6B1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DA1196-71D4-3CDF-42E4-0E202704F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DFA6D5-EBD6-1063-ED61-0C6F585CF5E6}"/>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6" name="Footer Placeholder 5">
            <a:extLst>
              <a:ext uri="{FF2B5EF4-FFF2-40B4-BE49-F238E27FC236}">
                <a16:creationId xmlns:a16="http://schemas.microsoft.com/office/drawing/2014/main" id="{A00EC125-6811-320D-8D59-BC8C362A6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4477D6-33D6-5FB2-02D4-9217496BB359}"/>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42715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C17B-8A16-3086-062A-277793E66C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F2AAE95-7514-BF1C-3C1F-9FEEF70CD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22995A-7FA1-342A-0CE9-2EF039FC2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85FF4-CA2C-4AD7-F078-DF52EDEEE150}"/>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6" name="Footer Placeholder 5">
            <a:extLst>
              <a:ext uri="{FF2B5EF4-FFF2-40B4-BE49-F238E27FC236}">
                <a16:creationId xmlns:a16="http://schemas.microsoft.com/office/drawing/2014/main" id="{083DE1A4-4B9A-EEC6-223D-44FE44C206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B27F7C-6928-3323-846E-6789D527E4A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3722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EBBE-6427-2E56-9ECC-E02CC9C06B1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699BE0-0807-B4CB-D70D-8E49A5BD1C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B7A4F-9263-5794-A838-73578F89A2C8}"/>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5" name="Footer Placeholder 4">
            <a:extLst>
              <a:ext uri="{FF2B5EF4-FFF2-40B4-BE49-F238E27FC236}">
                <a16:creationId xmlns:a16="http://schemas.microsoft.com/office/drawing/2014/main" id="{FA457B46-7C08-8203-F71C-0566567971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F1E4F-5D58-F27B-8B05-7138E6258B6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718633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8E24CA-BE62-7541-750D-1FE78F2136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AEE444-CFA4-C9B1-C0BC-E175181F9C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02AAD-D291-4971-857E-1EA345C9E026}"/>
              </a:ext>
            </a:extLst>
          </p:cNvPr>
          <p:cNvSpPr>
            <a:spLocks noGrp="1"/>
          </p:cNvSpPr>
          <p:nvPr>
            <p:ph type="dt" sz="half" idx="10"/>
          </p:nvPr>
        </p:nvSpPr>
        <p:spPr/>
        <p:txBody>
          <a:bodyPr/>
          <a:lstStyle/>
          <a:p>
            <a:fld id="{298F25CD-EA31-B649-A042-9DCBD53AA835}" type="datetimeFigureOut">
              <a:rPr lang="en-US" smtClean="0"/>
              <a:t>10/6/25</a:t>
            </a:fld>
            <a:endParaRPr lang="en-US"/>
          </a:p>
        </p:txBody>
      </p:sp>
      <p:sp>
        <p:nvSpPr>
          <p:cNvPr id="5" name="Footer Placeholder 4">
            <a:extLst>
              <a:ext uri="{FF2B5EF4-FFF2-40B4-BE49-F238E27FC236}">
                <a16:creationId xmlns:a16="http://schemas.microsoft.com/office/drawing/2014/main" id="{8A9BB8B6-FC95-0D46-2BF8-2FF7B1107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D12E0A-319A-1FA7-42A0-340578171187}"/>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675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50888-BDCD-415B-0586-5A4CE97A7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77C9E5-DE26-9510-545E-C59A731A98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A9DB74-D06C-90CF-0B11-726731E572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F25CD-EA31-B649-A042-9DCBD53AA835}" type="datetimeFigureOut">
              <a:rPr lang="en-US" smtClean="0"/>
              <a:t>10/6/25</a:t>
            </a:fld>
            <a:endParaRPr lang="en-US"/>
          </a:p>
        </p:txBody>
      </p:sp>
      <p:sp>
        <p:nvSpPr>
          <p:cNvPr id="5" name="Footer Placeholder 4">
            <a:extLst>
              <a:ext uri="{FF2B5EF4-FFF2-40B4-BE49-F238E27FC236}">
                <a16:creationId xmlns:a16="http://schemas.microsoft.com/office/drawing/2014/main" id="{39E3DE58-B1DB-B745-60FE-04DB366817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FA1C07-672D-79DE-FA95-EF3147317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FB382-98C8-1843-97E9-B046BD7E2A41}" type="slidenum">
              <a:rPr lang="en-US" smtClean="0"/>
              <a:t>‹#›</a:t>
            </a:fld>
            <a:endParaRPr lang="en-US"/>
          </a:p>
        </p:txBody>
      </p:sp>
    </p:spTree>
    <p:extLst>
      <p:ext uri="{BB962C8B-B14F-4D97-AF65-F5344CB8AC3E}">
        <p14:creationId xmlns:p14="http://schemas.microsoft.com/office/powerpoint/2010/main" val="310995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e2a5hv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mjopen.bmj.com/content/bmjopen/11/11/e050945.full.pdf" TargetMode="External"/><Relationship Id="rId2" Type="http://schemas.openxmlformats.org/officeDocument/2006/relationships/hyperlink" Target="https://www.health.org.uk/publications/reports/assessing-the-impact-of-covid-19-on-the-clinically-extremely-vulnerable-popul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wllabs.com/state-of-remote-work/2022" TargetMode="External"/><Relationship Id="rId2" Type="http://schemas.openxmlformats.org/officeDocument/2006/relationships/hyperlink" Target="https://www.ncbi.nlm.nih.gov/pmc/articles/PMC9819185/pdf/ijerph-20-00048.pdf" TargetMode="External"/><Relationship Id="rId1" Type="http://schemas.openxmlformats.org/officeDocument/2006/relationships/slideLayout" Target="../slideLayouts/slideLayout2.xml"/><Relationship Id="rId4" Type="http://schemas.openxmlformats.org/officeDocument/2006/relationships/hyperlink" Target="https://tinyurl.com/5d8djbz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globalizationandhealth.biomedcentral.com/articles/10.1186/s12992-020-00654-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ndfonline.com/doi/pdf/10.1080/15700763.2021.1917623"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fey.org/wp-content/uploads/2023/01/School_recovery_strategies_year_2_findings.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D5DAE5-71BD-EFAE-96E2-6F9AFA31443F}"/>
              </a:ext>
            </a:extLst>
          </p:cNvPr>
          <p:cNvSpPr>
            <a:spLocks noGrp="1"/>
          </p:cNvSpPr>
          <p:nvPr>
            <p:ph type="ctrTitle"/>
          </p:nvPr>
        </p:nvSpPr>
        <p:spPr>
          <a:xfrm>
            <a:off x="4221803" y="1173479"/>
            <a:ext cx="6598597" cy="2336483"/>
          </a:xfrm>
        </p:spPr>
        <p:txBody>
          <a:bodyPr>
            <a:normAutofit/>
          </a:bodyPr>
          <a:lstStyle/>
          <a:p>
            <a:pPr algn="l"/>
            <a:r>
              <a:rPr lang="en-US" sz="4800">
                <a:solidFill>
                  <a:srgbClr val="FFFFFF"/>
                </a:solidFill>
              </a:rPr>
              <a:t>Covid 19 and Mental Health (UK) </a:t>
            </a:r>
          </a:p>
        </p:txBody>
      </p:sp>
      <p:sp>
        <p:nvSpPr>
          <p:cNvPr id="3" name="Subtitle 2">
            <a:extLst>
              <a:ext uri="{FF2B5EF4-FFF2-40B4-BE49-F238E27FC236}">
                <a16:creationId xmlns:a16="http://schemas.microsoft.com/office/drawing/2014/main" id="{1098464B-97AC-E0BA-710A-FDF6EB43E2DC}"/>
              </a:ext>
            </a:extLst>
          </p:cNvPr>
          <p:cNvSpPr>
            <a:spLocks noGrp="1"/>
          </p:cNvSpPr>
          <p:nvPr>
            <p:ph type="subTitle" idx="1"/>
          </p:nvPr>
        </p:nvSpPr>
        <p:spPr>
          <a:xfrm>
            <a:off x="4221803" y="3758499"/>
            <a:ext cx="6598597" cy="1741549"/>
          </a:xfrm>
        </p:spPr>
        <p:txBody>
          <a:bodyPr>
            <a:normAutofit/>
          </a:bodyPr>
          <a:lstStyle/>
          <a:p>
            <a:pPr algn="l"/>
            <a:r>
              <a:rPr lang="en-US" dirty="0">
                <a:solidFill>
                  <a:srgbClr val="FFFFFF"/>
                </a:solidFill>
              </a:rPr>
              <a:t>Psychology of Exercise and Physical Activity</a:t>
            </a:r>
          </a:p>
          <a:p>
            <a:pPr algn="l"/>
            <a:endParaRPr lang="en-US" dirty="0">
              <a:solidFill>
                <a:srgbClr val="FFFFFF"/>
              </a:solidFill>
            </a:endParaRPr>
          </a:p>
          <a:p>
            <a:pPr algn="l"/>
            <a:endParaRPr lang="en-US" dirty="0">
              <a:solidFill>
                <a:srgbClr val="FFFFFF"/>
              </a:solidFill>
            </a:endParaRPr>
          </a:p>
        </p:txBody>
      </p:sp>
      <p:sp>
        <p:nvSpPr>
          <p:cNvPr id="41" name="Rectangle 40">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DDAAFEBC-049E-249A-3E70-59C3FDAF2FBE}"/>
              </a:ext>
            </a:extLst>
          </p:cNvPr>
          <p:cNvPicPr>
            <a:picLocks noChangeAspect="1"/>
          </p:cNvPicPr>
          <p:nvPr/>
        </p:nvPicPr>
        <p:blipFill rotWithShape="1">
          <a:blip r:embed="rId2"/>
          <a:srcRect l="7719" r="58328" b="2"/>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Tree>
    <p:extLst>
      <p:ext uri="{BB962C8B-B14F-4D97-AF65-F5344CB8AC3E}">
        <p14:creationId xmlns:p14="http://schemas.microsoft.com/office/powerpoint/2010/main" val="326458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97C45E-F3F3-095C-6AC0-69F5120F4328}"/>
              </a:ext>
            </a:extLst>
          </p:cNvPr>
          <p:cNvSpPr>
            <a:spLocks noGrp="1"/>
          </p:cNvSpPr>
          <p:nvPr>
            <p:ph type="title"/>
          </p:nvPr>
        </p:nvSpPr>
        <p:spPr>
          <a:xfrm>
            <a:off x="826395" y="1275107"/>
            <a:ext cx="4230100" cy="3387497"/>
          </a:xfrm>
        </p:spPr>
        <p:txBody>
          <a:bodyPr anchor="b">
            <a:normAutofit fontScale="90000"/>
          </a:bodyPr>
          <a:lstStyle/>
          <a:p>
            <a:pPr algn="r"/>
            <a:r>
              <a:rPr lang="en-GB" sz="3400" b="0" i="0" dirty="0">
                <a:solidFill>
                  <a:srgbClr val="FFFFFF"/>
                </a:solidFill>
                <a:effectLst/>
                <a:latin typeface="Söhne"/>
              </a:rPr>
              <a:t>1. How did the prevalence of uncertainty during the COVID-19 pandemic contribute to mental health challenges in the UK?</a:t>
            </a:r>
            <a:br>
              <a:rPr lang="en-GB" sz="3400" b="0" i="0" dirty="0">
                <a:solidFill>
                  <a:srgbClr val="FFFFFF"/>
                </a:solidFill>
                <a:effectLst/>
                <a:latin typeface="Söhne"/>
              </a:rPr>
            </a:br>
            <a:r>
              <a:rPr lang="en-GB" sz="3400" b="0" i="0" dirty="0">
                <a:solidFill>
                  <a:srgbClr val="FFFFFF"/>
                </a:solidFill>
                <a:effectLst/>
                <a:latin typeface="Söhne"/>
              </a:rPr>
              <a:t>Consider the role of physical activity….</a:t>
            </a:r>
            <a:endParaRPr lang="en-US" sz="3400" dirty="0">
              <a:solidFill>
                <a:srgbClr val="FFFFFF"/>
              </a:solidFill>
            </a:endParaRPr>
          </a:p>
        </p:txBody>
      </p:sp>
      <p:sp>
        <p:nvSpPr>
          <p:cNvPr id="3" name="Content Placeholder 2">
            <a:extLst>
              <a:ext uri="{FF2B5EF4-FFF2-40B4-BE49-F238E27FC236}">
                <a16:creationId xmlns:a16="http://schemas.microsoft.com/office/drawing/2014/main" id="{D20A5806-27CB-8E4E-9F4F-5E0DDB5329CB}"/>
              </a:ext>
            </a:extLst>
          </p:cNvPr>
          <p:cNvSpPr>
            <a:spLocks noGrp="1"/>
          </p:cNvSpPr>
          <p:nvPr>
            <p:ph idx="1"/>
          </p:nvPr>
        </p:nvSpPr>
        <p:spPr>
          <a:xfrm>
            <a:off x="6503158" y="649480"/>
            <a:ext cx="4862447" cy="5546047"/>
          </a:xfrm>
        </p:spPr>
        <p:txBody>
          <a:bodyPr anchor="ctr">
            <a:normAutofit/>
          </a:bodyPr>
          <a:lstStyle/>
          <a:p>
            <a:pPr marL="0" indent="0">
              <a:buNone/>
            </a:pPr>
            <a:endParaRPr lang="en-GB" sz="1400" dirty="0"/>
          </a:p>
          <a:p>
            <a:r>
              <a:rPr lang="en-GB" sz="1400" dirty="0"/>
              <a:t>1. Coping and Tolerance of Uncertainty: Predictors and Mediators of Mental Health During the COVID-19 Pandemic (</a:t>
            </a:r>
            <a:r>
              <a:rPr lang="en-GB" sz="1400" dirty="0" err="1"/>
              <a:t>Rettie</a:t>
            </a:r>
            <a:r>
              <a:rPr lang="en-GB" sz="1400" dirty="0"/>
              <a:t> &amp; Daniels, 2020)</a:t>
            </a:r>
          </a:p>
          <a:p>
            <a:r>
              <a:rPr lang="en-US" sz="1400" dirty="0">
                <a:hlinkClick r:id="rId2"/>
              </a:rPr>
              <a:t>https://tinyurl.com/ye2a5hvw</a:t>
            </a:r>
            <a:endParaRPr lang="en-US" sz="1400" dirty="0"/>
          </a:p>
          <a:p>
            <a:endParaRPr lang="en-US" sz="1400" dirty="0"/>
          </a:p>
        </p:txBody>
      </p:sp>
    </p:spTree>
    <p:extLst>
      <p:ext uri="{BB962C8B-B14F-4D97-AF65-F5344CB8AC3E}">
        <p14:creationId xmlns:p14="http://schemas.microsoft.com/office/powerpoint/2010/main" val="3111598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F3D95-6A68-85F4-F464-FD0ADDBE6F37}"/>
              </a:ext>
            </a:extLst>
          </p:cNvPr>
          <p:cNvSpPr>
            <a:spLocks noGrp="1"/>
          </p:cNvSpPr>
          <p:nvPr>
            <p:ph type="title"/>
          </p:nvPr>
        </p:nvSpPr>
        <p:spPr>
          <a:xfrm>
            <a:off x="418225" y="1250994"/>
            <a:ext cx="3201366" cy="3387497"/>
          </a:xfrm>
        </p:spPr>
        <p:txBody>
          <a:bodyPr vert="horz" lIns="91440" tIns="45720" rIns="91440" bIns="45720" rtlCol="0" anchor="b">
            <a:normAutofit fontScale="90000"/>
          </a:bodyPr>
          <a:lstStyle/>
          <a:p>
            <a:pPr algn="r"/>
            <a:r>
              <a:rPr lang="en-US" sz="2500" b="0" i="0" kern="1200" dirty="0">
                <a:solidFill>
                  <a:srgbClr val="FFFFFF"/>
                </a:solidFill>
                <a:effectLst/>
                <a:latin typeface="+mj-lt"/>
                <a:ea typeface="+mj-ea"/>
                <a:cs typeface="+mj-cs"/>
              </a:rPr>
              <a:t>2. What are some unique mental health challenges faced by vulnerable populations and keyworkers in the UK, and how have these been exacerbated by the pandemic?</a:t>
            </a:r>
            <a:br>
              <a:rPr lang="en-US" sz="2500" b="0" i="0" kern="1200" dirty="0">
                <a:solidFill>
                  <a:srgbClr val="FFFFFF"/>
                </a:solidFill>
                <a:effectLst/>
                <a:latin typeface="+mj-lt"/>
                <a:ea typeface="+mj-ea"/>
                <a:cs typeface="+mj-cs"/>
              </a:rPr>
            </a:br>
            <a:br>
              <a:rPr lang="en-US" sz="2500" b="0" i="0" kern="1200" dirty="0">
                <a:solidFill>
                  <a:srgbClr val="FFFFFF"/>
                </a:solidFill>
                <a:effectLst/>
                <a:latin typeface="+mj-lt"/>
                <a:ea typeface="+mj-ea"/>
                <a:cs typeface="+mj-cs"/>
              </a:rPr>
            </a:br>
            <a:br>
              <a:rPr lang="en-US" sz="2500" b="0" i="0" kern="1200" dirty="0">
                <a:solidFill>
                  <a:srgbClr val="FFFFFF"/>
                </a:solidFill>
                <a:effectLst/>
                <a:latin typeface="+mj-lt"/>
                <a:ea typeface="+mj-ea"/>
                <a:cs typeface="+mj-cs"/>
              </a:rPr>
            </a:br>
            <a:r>
              <a:rPr lang="en-GB" sz="2800" dirty="0">
                <a:solidFill>
                  <a:srgbClr val="FFFFFF"/>
                </a:solidFill>
                <a:latin typeface="Söhne"/>
              </a:rPr>
              <a:t>Consider the role of physical activity….</a:t>
            </a:r>
            <a:endParaRPr lang="en-US" sz="25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D7CAF444-23C6-A4BE-FAA6-E9C2BC3A643E}"/>
              </a:ext>
            </a:extLst>
          </p:cNvPr>
          <p:cNvSpPr>
            <a:spLocks noGrp="1"/>
          </p:cNvSpPr>
          <p:nvPr>
            <p:ph idx="1"/>
          </p:nvPr>
        </p:nvSpPr>
        <p:spPr>
          <a:xfrm>
            <a:off x="4810259" y="649480"/>
            <a:ext cx="6555347" cy="5546047"/>
          </a:xfrm>
        </p:spPr>
        <p:txBody>
          <a:bodyPr anchor="ctr">
            <a:normAutofit/>
          </a:bodyPr>
          <a:lstStyle/>
          <a:p>
            <a:pPr marL="0" indent="0" algn="l">
              <a:buNone/>
            </a:pPr>
            <a:endParaRPr lang="en-GB" sz="1400" b="0" i="0" dirty="0">
              <a:solidFill>
                <a:srgbClr val="333333"/>
              </a:solidFill>
              <a:effectLst/>
              <a:latin typeface="interfaceregular"/>
            </a:endParaRPr>
          </a:p>
          <a:p>
            <a:pPr algn="l"/>
            <a:endParaRPr lang="en-GB" sz="1400" b="0" i="0" dirty="0">
              <a:solidFill>
                <a:srgbClr val="333333"/>
              </a:solidFill>
              <a:effectLst/>
              <a:latin typeface="interfaceregular"/>
            </a:endParaRPr>
          </a:p>
          <a:p>
            <a:pPr algn="l"/>
            <a:r>
              <a:rPr lang="en-GB" sz="1050" dirty="0"/>
              <a:t>Article / Paper 2 Briefing: Assessing the impact of COVID-19 on the clinically extremely vulnerable population (Hodgson, 2021)</a:t>
            </a:r>
          </a:p>
          <a:p>
            <a:pPr algn="l"/>
            <a:r>
              <a:rPr lang="en-GB" sz="1400" dirty="0">
                <a:solidFill>
                  <a:srgbClr val="333333"/>
                </a:solidFill>
                <a:latin typeface="interfaceregular"/>
                <a:hlinkClick r:id="rId2"/>
              </a:rPr>
              <a:t>https://www.health.org.uk/publications/reports/assessing-the-impact-of-covid-19-on-the-clinically-extremely-vulnerable-population</a:t>
            </a:r>
            <a:endParaRPr lang="en-GB" sz="1050" dirty="0">
              <a:solidFill>
                <a:srgbClr val="333333"/>
              </a:solidFill>
              <a:latin typeface="interfaceregular"/>
            </a:endParaRPr>
          </a:p>
          <a:p>
            <a:pPr marL="0" indent="0" algn="l">
              <a:buNone/>
            </a:pPr>
            <a:endParaRPr lang="en-GB" sz="1400" dirty="0">
              <a:solidFill>
                <a:srgbClr val="333333"/>
              </a:solidFill>
              <a:latin typeface="interfaceregular"/>
            </a:endParaRPr>
          </a:p>
          <a:p>
            <a:pPr algn="l"/>
            <a:r>
              <a:rPr lang="en-GB" sz="1400" b="0" i="0" dirty="0">
                <a:solidFill>
                  <a:srgbClr val="333333"/>
                </a:solidFill>
                <a:effectLst/>
                <a:latin typeface="interfaceregular"/>
              </a:rPr>
              <a:t>Article 3 ‘Stressed, uncomfortable, vulnerable, neglected’: a qualitative study of the psychological and social impact of the COVID-19 pandemic on UK frontline keyworkers (May et al., 2021)</a:t>
            </a:r>
          </a:p>
          <a:p>
            <a:pPr algn="l"/>
            <a:r>
              <a:rPr lang="en-GB" sz="1400" b="0" i="0" dirty="0">
                <a:solidFill>
                  <a:srgbClr val="333333"/>
                </a:solidFill>
                <a:effectLst/>
                <a:latin typeface="interfaceregular"/>
                <a:hlinkClick r:id="rId3"/>
              </a:rPr>
              <a:t>https://bmjopen.bmj.com/content/bmjopen/11/11/e050945.full.pdf</a:t>
            </a:r>
            <a:endParaRPr lang="en-GB" sz="1400" dirty="0">
              <a:solidFill>
                <a:srgbClr val="333333"/>
              </a:solidFill>
              <a:latin typeface="interfaceregular"/>
            </a:endParaRPr>
          </a:p>
          <a:p>
            <a:pPr algn="l"/>
            <a:endParaRPr lang="en-GB" sz="1400" b="0" i="0" dirty="0">
              <a:solidFill>
                <a:srgbClr val="333333"/>
              </a:solidFill>
              <a:effectLst/>
              <a:latin typeface="interfaceregular"/>
            </a:endParaRPr>
          </a:p>
          <a:p>
            <a:pPr marL="0" indent="0" algn="l">
              <a:buNone/>
            </a:pPr>
            <a:endParaRPr lang="en-GB" sz="1400" b="0" i="0" dirty="0">
              <a:solidFill>
                <a:srgbClr val="333333"/>
              </a:solidFill>
              <a:effectLst/>
              <a:latin typeface="interfaceregular"/>
            </a:endParaRPr>
          </a:p>
          <a:p>
            <a:pPr marL="0" indent="0">
              <a:buNone/>
            </a:pPr>
            <a:endParaRPr lang="en-US" sz="2000" dirty="0"/>
          </a:p>
        </p:txBody>
      </p:sp>
    </p:spTree>
    <p:extLst>
      <p:ext uri="{BB962C8B-B14F-4D97-AF65-F5344CB8AC3E}">
        <p14:creationId xmlns:p14="http://schemas.microsoft.com/office/powerpoint/2010/main" val="342068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Hands on keyboard and mouse">
            <a:extLst>
              <a:ext uri="{FF2B5EF4-FFF2-40B4-BE49-F238E27FC236}">
                <a16:creationId xmlns:a16="http://schemas.microsoft.com/office/drawing/2014/main" id="{A5CCD3B3-4D83-A478-4603-4211832DA87C}"/>
              </a:ext>
            </a:extLst>
          </p:cNvPr>
          <p:cNvPicPr>
            <a:picLocks noChangeAspect="1"/>
          </p:cNvPicPr>
          <p:nvPr/>
        </p:nvPicPr>
        <p:blipFill rotWithShape="1">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47F09D-AA0A-49A6-3943-4E5B28B456D9}"/>
              </a:ext>
            </a:extLst>
          </p:cNvPr>
          <p:cNvSpPr>
            <a:spLocks noGrp="1"/>
          </p:cNvSpPr>
          <p:nvPr>
            <p:ph type="title"/>
          </p:nvPr>
        </p:nvSpPr>
        <p:spPr>
          <a:xfrm>
            <a:off x="860788" y="1875017"/>
            <a:ext cx="3973385" cy="3692028"/>
          </a:xfrm>
          <a:noFill/>
        </p:spPr>
        <p:txBody>
          <a:bodyPr vert="horz" lIns="91440" tIns="45720" rIns="91440" bIns="45720" rtlCol="0" anchor="b">
            <a:normAutofit fontScale="90000"/>
          </a:bodyPr>
          <a:lstStyle/>
          <a:p>
            <a:r>
              <a:rPr lang="en-US" sz="2900" b="0" i="0" dirty="0">
                <a:solidFill>
                  <a:schemeClr val="bg1"/>
                </a:solidFill>
                <a:effectLst/>
              </a:rPr>
              <a:t>3. How has the shift to remote work and changes in daily routines (during and post covid) impacted the mental well-being of individuals, and are there any positive aspects to consider? </a:t>
            </a:r>
            <a:br>
              <a:rPr lang="en-US" sz="2900" b="0" i="0" dirty="0">
                <a:solidFill>
                  <a:schemeClr val="bg1"/>
                </a:solidFill>
                <a:effectLst/>
              </a:rPr>
            </a:br>
            <a:br>
              <a:rPr lang="en-US" sz="2900" b="0" i="0" dirty="0">
                <a:solidFill>
                  <a:schemeClr val="bg1"/>
                </a:solidFill>
                <a:effectLst/>
              </a:rPr>
            </a:br>
            <a:r>
              <a:rPr lang="en-US" sz="2900" b="0" i="0" dirty="0">
                <a:solidFill>
                  <a:schemeClr val="bg1"/>
                </a:solidFill>
                <a:effectLst/>
              </a:rPr>
              <a:t>Consider all countries and </a:t>
            </a:r>
            <a:r>
              <a:rPr lang="en-GB" sz="2700" dirty="0">
                <a:solidFill>
                  <a:srgbClr val="FFFFFF"/>
                </a:solidFill>
                <a:latin typeface="Söhne"/>
              </a:rPr>
              <a:t>the role of physical activity…. </a:t>
            </a:r>
            <a:r>
              <a:rPr lang="en-US" sz="2700" b="0" i="0" dirty="0">
                <a:solidFill>
                  <a:schemeClr val="bg1"/>
                </a:solidFill>
                <a:effectLst/>
              </a:rPr>
              <a:t>…</a:t>
            </a:r>
            <a:endParaRPr lang="en-US" sz="2700" dirty="0">
              <a:solidFill>
                <a:schemeClr val="bg1"/>
              </a:solidFill>
            </a:endParaRPr>
          </a:p>
        </p:txBody>
      </p:sp>
    </p:spTree>
    <p:extLst>
      <p:ext uri="{BB962C8B-B14F-4D97-AF65-F5344CB8AC3E}">
        <p14:creationId xmlns:p14="http://schemas.microsoft.com/office/powerpoint/2010/main" val="2650200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0AD3-1A4A-E469-E053-5EB05266BF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F2EC79-83D0-72B0-6712-EB27AC370B45}"/>
              </a:ext>
            </a:extLst>
          </p:cNvPr>
          <p:cNvSpPr>
            <a:spLocks noGrp="1"/>
          </p:cNvSpPr>
          <p:nvPr>
            <p:ph idx="1"/>
          </p:nvPr>
        </p:nvSpPr>
        <p:spPr/>
        <p:txBody>
          <a:bodyPr>
            <a:normAutofit fontScale="92500" lnSpcReduction="20000"/>
          </a:bodyPr>
          <a:lstStyle/>
          <a:p>
            <a:pPr marL="0" indent="0">
              <a:buNone/>
            </a:pPr>
            <a:endParaRPr lang="en-GB" dirty="0"/>
          </a:p>
          <a:p>
            <a:pPr marL="0" indent="0">
              <a:buNone/>
            </a:pPr>
            <a:r>
              <a:rPr lang="en-GB" dirty="0"/>
              <a:t>Article 4</a:t>
            </a:r>
          </a:p>
          <a:p>
            <a:pPr marL="0" indent="0">
              <a:buNone/>
            </a:pPr>
            <a:r>
              <a:rPr lang="en-GB" dirty="0"/>
              <a:t>Work-From-Home in the New Normal: A Phenomenological Inquiry into Employees’ Mental Health (Memon et al., 2023)</a:t>
            </a:r>
            <a:endParaRPr lang="en-GB" dirty="0">
              <a:hlinkClick r:id="rId2"/>
            </a:endParaRPr>
          </a:p>
          <a:p>
            <a:pPr marL="0" indent="0">
              <a:buNone/>
            </a:pPr>
            <a:r>
              <a:rPr lang="en-GB" dirty="0">
                <a:hlinkClick r:id="rId2"/>
              </a:rPr>
              <a:t>https://www.ncbi.nlm.nih.gov/pmc/articles/PMC9819185/pdf/ijerph-20-00048.pdf</a:t>
            </a:r>
            <a:endParaRPr lang="en-GB" dirty="0"/>
          </a:p>
          <a:p>
            <a:pPr marL="0" indent="0">
              <a:buNone/>
            </a:pPr>
            <a:endParaRPr lang="en-GB" dirty="0"/>
          </a:p>
          <a:p>
            <a:pPr marL="0" indent="0">
              <a:buNone/>
            </a:pPr>
            <a:r>
              <a:rPr lang="en-GB" dirty="0"/>
              <a:t>Links:</a:t>
            </a:r>
          </a:p>
          <a:p>
            <a:r>
              <a:rPr lang="en-GB" dirty="0">
                <a:effectLst/>
                <a:hlinkClick r:id="rId3"/>
              </a:rPr>
              <a:t>https://buffer.com/state-of-remote-work/2023</a:t>
            </a:r>
          </a:p>
          <a:p>
            <a:r>
              <a:rPr lang="en-GB" dirty="0">
                <a:effectLst/>
                <a:hlinkClick r:id="rId3"/>
              </a:rPr>
              <a:t>https://owllabs.com/state-of-remote-work/2022</a:t>
            </a:r>
            <a:endParaRPr lang="en-GB" dirty="0">
              <a:effectLst/>
            </a:endParaRPr>
          </a:p>
          <a:p>
            <a:r>
              <a:rPr lang="en-GB" dirty="0">
                <a:effectLst/>
                <a:hlinkClick r:id="rId4"/>
              </a:rPr>
              <a:t>https://tinyurl.com/5d8djbzm</a:t>
            </a:r>
            <a:endParaRPr lang="en-GB" dirty="0"/>
          </a:p>
          <a:p>
            <a:endParaRPr lang="en-GB" dirty="0">
              <a:effectLst/>
            </a:endParaRPr>
          </a:p>
          <a:p>
            <a:endParaRPr lang="en-GB" dirty="0"/>
          </a:p>
          <a:p>
            <a:endParaRPr lang="en-GB" dirty="0">
              <a:effectLst/>
            </a:endParaRPr>
          </a:p>
          <a:p>
            <a:endParaRPr lang="en-GB" dirty="0"/>
          </a:p>
          <a:p>
            <a:endParaRPr lang="en-US" dirty="0"/>
          </a:p>
        </p:txBody>
      </p:sp>
    </p:spTree>
    <p:extLst>
      <p:ext uri="{BB962C8B-B14F-4D97-AF65-F5344CB8AC3E}">
        <p14:creationId xmlns:p14="http://schemas.microsoft.com/office/powerpoint/2010/main" val="189157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726B-F211-7FC1-3499-21E3322D5B48}"/>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2200" dirty="0"/>
              <a:t>4</a:t>
            </a:r>
            <a:r>
              <a:rPr lang="en-US" sz="2200" b="0" i="0" dirty="0">
                <a:effectLst/>
              </a:rPr>
              <a:t>. Explore the impact of pandemic-related media coverage on public mental health. How can media outlets contribute positively to mental well-being?</a:t>
            </a:r>
            <a:endParaRPr lang="en-US" sz="2200" dirty="0"/>
          </a:p>
        </p:txBody>
      </p:sp>
      <p:sp>
        <p:nvSpPr>
          <p:cNvPr id="4" name="Content Placeholder 3">
            <a:extLst>
              <a:ext uri="{FF2B5EF4-FFF2-40B4-BE49-F238E27FC236}">
                <a16:creationId xmlns:a16="http://schemas.microsoft.com/office/drawing/2014/main" id="{40266386-C78A-DD50-F176-93C7E88A8E72}"/>
              </a:ext>
            </a:extLst>
          </p:cNvPr>
          <p:cNvSpPr>
            <a:spLocks noGrp="1"/>
          </p:cNvSpPr>
          <p:nvPr>
            <p:ph idx="1"/>
          </p:nvPr>
        </p:nvSpPr>
        <p:spPr>
          <a:xfrm>
            <a:off x="876692" y="2533476"/>
            <a:ext cx="4355265" cy="3447832"/>
          </a:xfrm>
        </p:spPr>
        <p:txBody>
          <a:bodyPr anchor="t">
            <a:normAutofit/>
          </a:bodyPr>
          <a:lstStyle/>
          <a:p>
            <a:pPr marL="0" indent="0">
              <a:buNone/>
            </a:pPr>
            <a:endParaRPr lang="en-GB" sz="1800" dirty="0">
              <a:solidFill>
                <a:srgbClr val="374151"/>
              </a:solidFill>
              <a:latin typeface="Segoe UI" panose="020B0502040204020203" pitchFamily="34" charset="0"/>
              <a:ea typeface="Times New Roman" panose="02020603050405020304" pitchFamily="18" charset="0"/>
            </a:endParaRPr>
          </a:p>
          <a:p>
            <a:r>
              <a:rPr lang="en-GB" sz="1200" b="1" i="0" dirty="0">
                <a:solidFill>
                  <a:srgbClr val="1B3051"/>
                </a:solidFill>
                <a:effectLst/>
                <a:latin typeface="Europa"/>
              </a:rPr>
              <a:t>Article 5 - Mental health consequences of COVID-19 media coverage: the need for effective crisis communication practices (</a:t>
            </a:r>
            <a:r>
              <a:rPr lang="en-GB" sz="1200" b="1" i="0" dirty="0" err="1">
                <a:solidFill>
                  <a:srgbClr val="1B3051"/>
                </a:solidFill>
                <a:effectLst/>
                <a:latin typeface="Europa"/>
              </a:rPr>
              <a:t>Su</a:t>
            </a:r>
            <a:r>
              <a:rPr lang="en-GB" sz="1200" b="1" i="0" dirty="0">
                <a:solidFill>
                  <a:srgbClr val="1B3051"/>
                </a:solidFill>
                <a:effectLst/>
                <a:latin typeface="Europa"/>
              </a:rPr>
              <a:t> et al., 2021)</a:t>
            </a:r>
          </a:p>
          <a:p>
            <a:r>
              <a:rPr lang="en-GB" sz="1200" b="1" i="0" dirty="0">
                <a:solidFill>
                  <a:srgbClr val="1B3051"/>
                </a:solidFill>
                <a:effectLst/>
                <a:latin typeface="Europa"/>
                <a:hlinkClick r:id="rId2"/>
              </a:rPr>
              <a:t>https://globalizationandhealth.biomedcentral.com/articles/10.1186/s12992-020-00654-4</a:t>
            </a:r>
            <a:endParaRPr lang="en-GB" sz="1200" b="1" dirty="0">
              <a:solidFill>
                <a:srgbClr val="1B3051"/>
              </a:solidFill>
              <a:latin typeface="Europa"/>
            </a:endParaRPr>
          </a:p>
          <a:p>
            <a:endParaRPr lang="en-GB" sz="1200" b="1" i="0" dirty="0">
              <a:solidFill>
                <a:srgbClr val="1B3051"/>
              </a:solidFill>
              <a:effectLst/>
              <a:latin typeface="Europa"/>
            </a:endParaRPr>
          </a:p>
          <a:p>
            <a:endParaRPr lang="en-GB" sz="1800" dirty="0">
              <a:effectLst/>
              <a:latin typeface="Times New Roman" panose="02020603050405020304" pitchFamily="18" charset="0"/>
              <a:ea typeface="Times New Roman" panose="02020603050405020304" pitchFamily="18" charset="0"/>
            </a:endParaRPr>
          </a:p>
          <a:p>
            <a:endParaRPr lang="en-US" sz="2000" dirty="0"/>
          </a:p>
        </p:txBody>
      </p:sp>
      <p:pic>
        <p:nvPicPr>
          <p:cNvPr id="12" name="Picture 11" descr="Sound wave pattern on pixilated monitor">
            <a:extLst>
              <a:ext uri="{FF2B5EF4-FFF2-40B4-BE49-F238E27FC236}">
                <a16:creationId xmlns:a16="http://schemas.microsoft.com/office/drawing/2014/main" id="{E99E9160-6BCA-0314-BCD0-71169475C45A}"/>
              </a:ext>
            </a:extLst>
          </p:cNvPr>
          <p:cNvPicPr>
            <a:picLocks noChangeAspect="1"/>
          </p:cNvPicPr>
          <p:nvPr/>
        </p:nvPicPr>
        <p:blipFill rotWithShape="1">
          <a:blip r:embed="rId3"/>
          <a:srcRect l="15339" r="25327" b="-1"/>
          <a:stretch/>
        </p:blipFill>
        <p:spPr>
          <a:xfrm>
            <a:off x="6096000" y="-1"/>
            <a:ext cx="6096000" cy="6858001"/>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23658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1B69B-32EE-5597-375A-0662490D13B4}"/>
              </a:ext>
            </a:extLst>
          </p:cNvPr>
          <p:cNvSpPr>
            <a:spLocks noGrp="1"/>
          </p:cNvSpPr>
          <p:nvPr>
            <p:ph type="title"/>
          </p:nvPr>
        </p:nvSpPr>
        <p:spPr>
          <a:xfrm>
            <a:off x="1137033" y="670559"/>
            <a:ext cx="4683321" cy="2148841"/>
          </a:xfrm>
        </p:spPr>
        <p:txBody>
          <a:bodyPr vert="horz" lIns="91440" tIns="45720" rIns="91440" bIns="45720" rtlCol="0" anchor="t">
            <a:normAutofit fontScale="90000"/>
          </a:bodyPr>
          <a:lstStyle/>
          <a:p>
            <a:r>
              <a:rPr lang="en-US" sz="2400" dirty="0"/>
              <a:t>5</a:t>
            </a:r>
            <a:r>
              <a:rPr lang="en-US" sz="2400" b="0" i="0" dirty="0">
                <a:effectLst/>
              </a:rPr>
              <a:t>. How was the education system in the UK affected by the pandemic?</a:t>
            </a:r>
            <a:br>
              <a:rPr lang="en-US" sz="2400" b="0" i="0" dirty="0">
                <a:effectLst/>
              </a:rPr>
            </a:br>
            <a:r>
              <a:rPr lang="en-US" sz="2400" b="0" i="0" dirty="0">
                <a:effectLst/>
              </a:rPr>
              <a:t>What have been the implications for pupils and students as a result of these disruptions. </a:t>
            </a:r>
            <a:br>
              <a:rPr lang="en-US" sz="2400" b="0" i="0" dirty="0">
                <a:effectLst/>
              </a:rPr>
            </a:br>
            <a:br>
              <a:rPr lang="en-US" sz="2400" b="0" i="0" dirty="0">
                <a:effectLst/>
              </a:rPr>
            </a:br>
            <a:r>
              <a:rPr lang="en-US" sz="2400" b="0" i="0" dirty="0">
                <a:effectLst/>
              </a:rPr>
              <a:t>Consider the implications for sport and physical activity…</a:t>
            </a:r>
            <a:endParaRPr lang="en-US" sz="2400" dirty="0"/>
          </a:p>
        </p:txBody>
      </p:sp>
      <p:pic>
        <p:nvPicPr>
          <p:cNvPr id="5" name="Picture 4" descr="Toy plastic numbers">
            <a:extLst>
              <a:ext uri="{FF2B5EF4-FFF2-40B4-BE49-F238E27FC236}">
                <a16:creationId xmlns:a16="http://schemas.microsoft.com/office/drawing/2014/main" id="{D8775FAD-0510-8E26-A97F-BFA3BE26C662}"/>
              </a:ext>
            </a:extLst>
          </p:cNvPr>
          <p:cNvPicPr>
            <a:picLocks noChangeAspect="1"/>
          </p:cNvPicPr>
          <p:nvPr/>
        </p:nvPicPr>
        <p:blipFill rotWithShape="1">
          <a:blip r:embed="rId2"/>
          <a:srcRect t="6406" b="6406"/>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Content Placeholder 3">
            <a:extLst>
              <a:ext uri="{FF2B5EF4-FFF2-40B4-BE49-F238E27FC236}">
                <a16:creationId xmlns:a16="http://schemas.microsoft.com/office/drawing/2014/main" id="{70713574-2B72-6121-080B-BF046D0653CE}"/>
              </a:ext>
            </a:extLst>
          </p:cNvPr>
          <p:cNvSpPr>
            <a:spLocks noGrp="1"/>
          </p:cNvSpPr>
          <p:nvPr>
            <p:ph idx="1"/>
          </p:nvPr>
        </p:nvSpPr>
        <p:spPr>
          <a:xfrm>
            <a:off x="6797004" y="670559"/>
            <a:ext cx="4555782" cy="5445076"/>
          </a:xfrm>
        </p:spPr>
        <p:txBody>
          <a:bodyPr anchor="t">
            <a:normAutofit/>
          </a:bodyPr>
          <a:lstStyle/>
          <a:p>
            <a:endParaRPr lang="en-US" sz="2000" dirty="0"/>
          </a:p>
          <a:p>
            <a:r>
              <a:rPr lang="en-GB" sz="1400" dirty="0"/>
              <a:t>Article 6 Collaboration in Times of Crisis: Leading UK Schools in the Early Stages of a Pandemic (Hulme et al., 2021)</a:t>
            </a:r>
            <a:endParaRPr lang="en-US" sz="2000" dirty="0"/>
          </a:p>
          <a:p>
            <a:r>
              <a:rPr lang="en-US" sz="2000" dirty="0">
                <a:hlinkClick r:id="rId3"/>
              </a:rPr>
              <a:t>https://www.tandfonline.com/doi/pdf/10.1080/15700763.2021.1917623</a:t>
            </a:r>
            <a:endParaRPr lang="en-US" sz="2000" dirty="0"/>
          </a:p>
          <a:p>
            <a:endParaRPr lang="en-US" sz="2000" dirty="0"/>
          </a:p>
          <a:p>
            <a:endParaRPr lang="en-US" sz="2000" dirty="0"/>
          </a:p>
          <a:p>
            <a:r>
              <a:rPr lang="en-GB" sz="1400" dirty="0"/>
              <a:t>Article / Report 7 School Recovery Strategies: Year 2 findings Research report (Crossfield et al., 2023)</a:t>
            </a:r>
            <a:endParaRPr lang="en-US" sz="2000" dirty="0"/>
          </a:p>
          <a:p>
            <a:r>
              <a:rPr lang="en-US" sz="2000" dirty="0">
                <a:hlinkClick r:id="rId4"/>
              </a:rPr>
              <a:t>https://cfey.org/wp-content/uploads/2023/01/School_recovery_strategies_year_2_findings.pdf</a:t>
            </a:r>
            <a:endParaRPr lang="en-US" sz="2000" dirty="0"/>
          </a:p>
          <a:p>
            <a:pPr marL="0" indent="0">
              <a:buNone/>
            </a:pPr>
            <a:endParaRPr lang="en-US" sz="2000" dirty="0"/>
          </a:p>
        </p:txBody>
      </p:sp>
    </p:spTree>
    <p:extLst>
      <p:ext uri="{BB962C8B-B14F-4D97-AF65-F5344CB8AC3E}">
        <p14:creationId xmlns:p14="http://schemas.microsoft.com/office/powerpoint/2010/main" val="266385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AA54-E0BF-7B3E-FEA4-C5DF28C14255}"/>
              </a:ext>
            </a:extLst>
          </p:cNvPr>
          <p:cNvSpPr>
            <a:spLocks noGrp="1"/>
          </p:cNvSpPr>
          <p:nvPr>
            <p:ph type="title"/>
          </p:nvPr>
        </p:nvSpPr>
        <p:spPr/>
        <p:txBody>
          <a:bodyPr/>
          <a:lstStyle/>
          <a:p>
            <a:r>
              <a:rPr lang="en-US" dirty="0"/>
              <a:t>Additional Questions to Consider…</a:t>
            </a:r>
          </a:p>
        </p:txBody>
      </p:sp>
      <p:sp>
        <p:nvSpPr>
          <p:cNvPr id="3" name="Content Placeholder 2">
            <a:extLst>
              <a:ext uri="{FF2B5EF4-FFF2-40B4-BE49-F238E27FC236}">
                <a16:creationId xmlns:a16="http://schemas.microsoft.com/office/drawing/2014/main" id="{DD4D45C5-A527-834E-A2DC-D98C765DE9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341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TotalTime>
  <Words>520</Words>
  <Application>Microsoft Macintosh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Calibri</vt:lpstr>
      <vt:lpstr>Calibri Light</vt:lpstr>
      <vt:lpstr>Europa</vt:lpstr>
      <vt:lpstr>interfaceregular</vt:lpstr>
      <vt:lpstr>Segoe UI</vt:lpstr>
      <vt:lpstr>Söhne</vt:lpstr>
      <vt:lpstr>Times New Roman</vt:lpstr>
      <vt:lpstr>Office Theme</vt:lpstr>
      <vt:lpstr>Covid 19 and Mental Health (UK) </vt:lpstr>
      <vt:lpstr>1. How did the prevalence of uncertainty during the COVID-19 pandemic contribute to mental health challenges in the UK? Consider the role of physical activity….</vt:lpstr>
      <vt:lpstr>2. What are some unique mental health challenges faced by vulnerable populations and keyworkers in the UK, and how have these been exacerbated by the pandemic?   Consider the role of physical activity….</vt:lpstr>
      <vt:lpstr>3. How has the shift to remote work and changes in daily routines (during and post covid) impacted the mental well-being of individuals, and are there any positive aspects to consider?   Consider all countries and the role of physical activity…. …</vt:lpstr>
      <vt:lpstr>PowerPoint Presentation</vt:lpstr>
      <vt:lpstr>4. Explore the impact of pandemic-related media coverage on public mental health. How can media outlets contribute positively to mental well-being?</vt:lpstr>
      <vt:lpstr>5. How was the education system in the UK affected by the pandemic? What have been the implications for pupils and students as a result of these disruptions.   Consider the implications for sport and physical activity…</vt:lpstr>
      <vt:lpstr>Additional Questions to Consider…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19 and Mental Health (UK) </dc:title>
  <dc:creator>Alison Connaughton</dc:creator>
  <cp:lastModifiedBy>Alison Connaughton</cp:lastModifiedBy>
  <cp:revision>8</cp:revision>
  <dcterms:created xsi:type="dcterms:W3CDTF">2023-11-29T14:15:00Z</dcterms:created>
  <dcterms:modified xsi:type="dcterms:W3CDTF">2025-10-06T17:51:39Z</dcterms:modified>
</cp:coreProperties>
</file>