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396" r:id="rId1"/>
  </p:sldMasterIdLst>
  <p:sldIdLst>
    <p:sldId id="256" r:id="rId2"/>
    <p:sldId id="258" r:id="rId3"/>
    <p:sldId id="260" r:id="rId4"/>
    <p:sldId id="267" r:id="rId5"/>
    <p:sldId id="262" r:id="rId6"/>
    <p:sldId id="266" r:id="rId7"/>
    <p:sldId id="263" r:id="rId8"/>
    <p:sldId id="264" r:id="rId9"/>
    <p:sldId id="265"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4DAE8BC-C9BB-4E1D-945F-1F91A8A8C441}" v="102" dt="2023-03-08T20:04:18.77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p:scale>
          <a:sx n="62" d="100"/>
          <a:sy n="62" d="100"/>
        </p:scale>
        <p:origin x="-64" y="-1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8" name="Picture 7" descr="C3-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4EC743F4-8769-40B4-85DF-6CB8DE9F66AA}" type="datetimeFigureOut">
              <a:rPr lang="en-US" smtClean="0"/>
              <a:t>3/7/2023</a:t>
            </a:fld>
            <a:endParaRPr lang="en-US"/>
          </a:p>
        </p:txBody>
      </p:sp>
      <p:sp>
        <p:nvSpPr>
          <p:cNvPr id="5" name="Footer Placeholder 4"/>
          <p:cNvSpPr>
            <a:spLocks noGrp="1"/>
          </p:cNvSpPr>
          <p:nvPr>
            <p:ph type="ftr" sz="quarter" idx="11"/>
          </p:nvPr>
        </p:nvSpPr>
        <p:spPr>
          <a:xfrm>
            <a:off x="1371600" y="4323845"/>
            <a:ext cx="6400800" cy="365125"/>
          </a:xfrm>
        </p:spPr>
        <p:txBody>
          <a:bodyPr/>
          <a:lstStyle/>
          <a:p>
            <a:endParaRPr lang="en-US"/>
          </a:p>
        </p:txBody>
      </p:sp>
      <p:sp>
        <p:nvSpPr>
          <p:cNvPr id="6" name="Slide Number Placeholder 5"/>
          <p:cNvSpPr>
            <a:spLocks noGrp="1"/>
          </p:cNvSpPr>
          <p:nvPr>
            <p:ph type="sldNum" sz="quarter" idx="12"/>
          </p:nvPr>
        </p:nvSpPr>
        <p:spPr>
          <a:xfrm>
            <a:off x="8077200" y="1430866"/>
            <a:ext cx="2743200" cy="365125"/>
          </a:xfrm>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312929429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EC743F4-8769-40B4-85DF-6CB8DE9F66AA}" type="datetimeFigureOut">
              <a:rPr lang="en-US" smtClean="0"/>
              <a:pPr/>
              <a:t>3/7/2023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F2BD96E-3838-45D2-9031-D3AF67C920A5}" type="slidenum">
              <a:rPr lang="en-US" smtClean="0"/>
              <a:pPr/>
              <a:t>‹#›</a:t>
            </a:fld>
            <a:endParaRPr lang="en-US" dirty="0"/>
          </a:p>
        </p:txBody>
      </p:sp>
    </p:spTree>
    <p:extLst>
      <p:ext uri="{BB962C8B-B14F-4D97-AF65-F5344CB8AC3E}">
        <p14:creationId xmlns:p14="http://schemas.microsoft.com/office/powerpoint/2010/main" val="57837451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8" name="Picture 7" descr="C3-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4EC743F4-8769-40B4-85DF-6CB8DE9F66AA}" type="datetimeFigureOut">
              <a:rPr lang="en-US" smtClean="0"/>
              <a:t>3/7/2023</a:t>
            </a:fld>
            <a:endParaRPr lang="en-US" dirty="0"/>
          </a:p>
        </p:txBody>
      </p:sp>
      <p:sp>
        <p:nvSpPr>
          <p:cNvPr id="5" name="Footer Placeholder 4"/>
          <p:cNvSpPr>
            <a:spLocks noGrp="1"/>
          </p:cNvSpPr>
          <p:nvPr>
            <p:ph type="ftr" sz="quarter" idx="11"/>
          </p:nvPr>
        </p:nvSpPr>
        <p:spPr>
          <a:xfrm>
            <a:off x="685800" y="381001"/>
            <a:ext cx="6991492" cy="364065"/>
          </a:xfrm>
        </p:spPr>
        <p:txBody>
          <a:bodyPr/>
          <a:lstStyle/>
          <a:p>
            <a:endParaRPr lang="en-US"/>
          </a:p>
        </p:txBody>
      </p:sp>
      <p:sp>
        <p:nvSpPr>
          <p:cNvPr id="6" name="Slide Number Placeholder 5"/>
          <p:cNvSpPr>
            <a:spLocks noGrp="1"/>
          </p:cNvSpPr>
          <p:nvPr>
            <p:ph type="sldNum" sz="quarter" idx="12"/>
          </p:nvPr>
        </p:nvSpPr>
        <p:spPr>
          <a:xfrm>
            <a:off x="10862452" y="381000"/>
            <a:ext cx="643748" cy="365125"/>
          </a:xfrm>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29528328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EC743F4-8769-40B4-85DF-6CB8DE9F66AA}" type="datetimeFigureOut">
              <a:rPr lang="en-US" smtClean="0"/>
              <a:pPr/>
              <a:t>3/7/2023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FF2BD96E-3838-45D2-9031-D3AF67C920A5}" type="slidenum">
              <a:rPr lang="en-US" smtClean="0"/>
              <a:pPr/>
              <a:t>‹#›</a:t>
            </a:fld>
            <a:endParaRPr lang="en-US" dirty="0"/>
          </a:p>
        </p:txBody>
      </p:sp>
    </p:spTree>
    <p:extLst>
      <p:ext uri="{BB962C8B-B14F-4D97-AF65-F5344CB8AC3E}">
        <p14:creationId xmlns:p14="http://schemas.microsoft.com/office/powerpoint/2010/main" val="23614674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EC743F4-8769-40B4-85DF-6CB8DE9F66AA}" type="datetimeFigureOut">
              <a:rPr lang="en-US" smtClean="0"/>
              <a:pPr/>
              <a:t>3/7/2023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FF2BD96E-3838-45D2-9031-D3AF67C920A5}" type="slidenum">
              <a:rPr lang="en-US" smtClean="0"/>
              <a:pPr/>
              <a:t>‹#›</a:t>
            </a:fld>
            <a:endParaRPr lang="en-US" dirty="0"/>
          </a:p>
        </p:txBody>
      </p:sp>
    </p:spTree>
    <p:extLst>
      <p:ext uri="{BB962C8B-B14F-4D97-AF65-F5344CB8AC3E}">
        <p14:creationId xmlns:p14="http://schemas.microsoft.com/office/powerpoint/2010/main" val="6434036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EC743F4-8769-40B4-85DF-6CB8DE9F66AA}" type="datetimeFigureOut">
              <a:rPr lang="en-US" smtClean="0"/>
              <a:t>3/7/2023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26779962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EC743F4-8769-40B4-85DF-6CB8DE9F66AA}" type="datetimeFigureOut">
              <a:rPr lang="en-US" smtClean="0"/>
              <a:t>3/7/2023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364009016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EC743F4-8769-40B4-85DF-6CB8DE9F66AA}" type="datetimeFigureOut">
              <a:rPr lang="en-US" smtClean="0"/>
              <a:pPr/>
              <a:t>3/7/2023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FF2BD96E-3838-45D2-9031-D3AF67C920A5}" type="slidenum">
              <a:rPr lang="en-US" smtClean="0"/>
              <a:pPr/>
              <a:t>‹#›</a:t>
            </a:fld>
            <a:endParaRPr lang="en-US" dirty="0"/>
          </a:p>
        </p:txBody>
      </p:sp>
    </p:spTree>
    <p:extLst>
      <p:ext uri="{BB962C8B-B14F-4D97-AF65-F5344CB8AC3E}">
        <p14:creationId xmlns:p14="http://schemas.microsoft.com/office/powerpoint/2010/main" val="1716276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EC743F4-8769-40B4-85DF-6CB8DE9F66AA}" type="datetimeFigureOut">
              <a:rPr lang="en-US" smtClean="0"/>
              <a:t>3/7/2023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11278773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EC743F4-8769-40B4-85DF-6CB8DE9F66AA}" type="datetimeFigureOut">
              <a:rPr lang="en-US" smtClean="0"/>
              <a:pPr/>
              <a:t>3/7/2023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FF2BD96E-3838-45D2-9031-D3AF67C920A5}" type="slidenum">
              <a:rPr lang="en-US" smtClean="0"/>
              <a:pPr/>
              <a:t>‹#›</a:t>
            </a:fld>
            <a:endParaRPr lang="en-US" dirty="0"/>
          </a:p>
        </p:txBody>
      </p:sp>
    </p:spTree>
    <p:extLst>
      <p:ext uri="{BB962C8B-B14F-4D97-AF65-F5344CB8AC3E}">
        <p14:creationId xmlns:p14="http://schemas.microsoft.com/office/powerpoint/2010/main" val="1038975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9" name="Picture 8" descr="C3-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EC743F4-8769-40B4-85DF-6CB8DE9F66AA}" type="datetimeFigureOut">
              <a:rPr lang="en-US" smtClean="0"/>
              <a:pPr/>
              <a:t>3/7/2023</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FF2BD96E-3838-45D2-9031-D3AF67C920A5}" type="slidenum">
              <a:rPr lang="en-US" smtClean="0"/>
              <a:pPr/>
              <a:t>‹#›</a:t>
            </a:fld>
            <a:endParaRPr lang="en-US" dirty="0"/>
          </a:p>
        </p:txBody>
      </p:sp>
    </p:spTree>
    <p:extLst>
      <p:ext uri="{BB962C8B-B14F-4D97-AF65-F5344CB8AC3E}">
        <p14:creationId xmlns:p14="http://schemas.microsoft.com/office/powerpoint/2010/main" val="278799617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1" name="Picture 10" descr="C3-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EC743F4-8769-40B4-85DF-6CB8DE9F66AA}" type="datetimeFigureOut">
              <a:rPr lang="en-US" smtClean="0"/>
              <a:pPr/>
              <a:t>3/7/2023</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FF2BD96E-3838-45D2-9031-D3AF67C920A5}" type="slidenum">
              <a:rPr lang="en-US" smtClean="0"/>
              <a:pPr/>
              <a:t>‹#›</a:t>
            </a:fld>
            <a:endParaRPr lang="en-US" dirty="0"/>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312261245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8" name="Picture 7" descr="C3-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4EC743F4-8769-40B4-85DF-6CB8DE9F66AA}" type="datetimeFigureOut">
              <a:rPr lang="en-US" smtClean="0"/>
              <a:pPr/>
              <a:t>3/7/2023</a:t>
            </a:fld>
            <a:endParaRPr lang="en-US" dirty="0"/>
          </a:p>
        </p:txBody>
      </p:sp>
      <p:sp>
        <p:nvSpPr>
          <p:cNvPr id="6" name="Footer Placeholder 5"/>
          <p:cNvSpPr>
            <a:spLocks noGrp="1"/>
          </p:cNvSpPr>
          <p:nvPr>
            <p:ph type="ftr" sz="quarter" idx="11"/>
          </p:nvPr>
        </p:nvSpPr>
        <p:spPr>
          <a:xfrm>
            <a:off x="685800" y="378883"/>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FF2BD96E-3838-45D2-9031-D3AF67C920A5}" type="slidenum">
              <a:rPr lang="en-US" smtClean="0"/>
              <a:pPr/>
              <a:t>‹#›</a:t>
            </a:fld>
            <a:endParaRPr lang="en-US" dirty="0"/>
          </a:p>
        </p:txBody>
      </p:sp>
    </p:spTree>
    <p:extLst>
      <p:ext uri="{BB962C8B-B14F-4D97-AF65-F5344CB8AC3E}">
        <p14:creationId xmlns:p14="http://schemas.microsoft.com/office/powerpoint/2010/main" val="412172995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EC743F4-8769-40B4-85DF-6CB8DE9F66AA}" type="datetimeFigureOut">
              <a:rPr lang="en-US" smtClean="0"/>
              <a:pPr/>
              <a:t>3/7/2023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FF2BD96E-3838-45D2-9031-D3AF67C920A5}" type="slidenum">
              <a:rPr lang="en-US" smtClean="0"/>
              <a:pPr/>
              <a:t>‹#›</a:t>
            </a:fld>
            <a:endParaRPr lang="en-US" dirty="0"/>
          </a:p>
        </p:txBody>
      </p:sp>
    </p:spTree>
    <p:extLst>
      <p:ext uri="{BB962C8B-B14F-4D97-AF65-F5344CB8AC3E}">
        <p14:creationId xmlns:p14="http://schemas.microsoft.com/office/powerpoint/2010/main" val="136699246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EC743F4-8769-40B4-85DF-6CB8DE9F66AA}" type="datetimeFigureOut">
              <a:rPr lang="en-US" smtClean="0"/>
              <a:pPr/>
              <a:t>3/7/2023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FF2BD96E-3838-45D2-9031-D3AF67C920A5}" type="slidenum">
              <a:rPr lang="en-US" smtClean="0"/>
              <a:pPr/>
              <a:t>‹#›</a:t>
            </a:fld>
            <a:endParaRPr lang="en-US" dirty="0"/>
          </a:p>
        </p:txBody>
      </p:sp>
    </p:spTree>
    <p:extLst>
      <p:ext uri="{BB962C8B-B14F-4D97-AF65-F5344CB8AC3E}">
        <p14:creationId xmlns:p14="http://schemas.microsoft.com/office/powerpoint/2010/main" val="1949350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EC743F4-8769-40B4-85DF-6CB8DE9F66AA}" type="datetimeFigureOut">
              <a:rPr lang="en-US" smtClean="0"/>
              <a:pPr/>
              <a:t>3/7/2023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F2BD96E-3838-45D2-9031-D3AF67C920A5}" type="slidenum">
              <a:rPr lang="en-US" smtClean="0"/>
              <a:pPr/>
              <a:t>‹#›</a:t>
            </a:fld>
            <a:endParaRPr lang="en-US" dirty="0"/>
          </a:p>
        </p:txBody>
      </p:sp>
    </p:spTree>
    <p:extLst>
      <p:ext uri="{BB962C8B-B14F-4D97-AF65-F5344CB8AC3E}">
        <p14:creationId xmlns:p14="http://schemas.microsoft.com/office/powerpoint/2010/main" val="137286172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9" name="Picture 8" descr="C3-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4EC743F4-8769-40B4-85DF-6CB8DE9F66AA}" type="datetimeFigureOut">
              <a:rPr lang="en-US" smtClean="0"/>
              <a:pPr/>
              <a:t>3/7/2023</a:t>
            </a:fld>
            <a:endParaRPr lang="en-US" dirty="0"/>
          </a:p>
        </p:txBody>
      </p:sp>
      <p:sp>
        <p:nvSpPr>
          <p:cNvPr id="5" name="Footer Placeholder 4"/>
          <p:cNvSpPr>
            <a:spLocks noGrp="1"/>
          </p:cNvSpPr>
          <p:nvPr>
            <p:ph type="ftr" sz="quarter" idx="11"/>
          </p:nvPr>
        </p:nvSpPr>
        <p:spPr>
          <a:xfrm>
            <a:off x="685800" y="381000"/>
            <a:ext cx="6991492" cy="36512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FF2BD96E-3838-45D2-9031-D3AF67C920A5}" type="slidenum">
              <a:rPr lang="en-US" smtClean="0"/>
              <a:pPr/>
              <a:t>‹#›</a:t>
            </a:fld>
            <a:endParaRPr lang="en-US" dirty="0"/>
          </a:p>
        </p:txBody>
      </p:sp>
    </p:spTree>
    <p:extLst>
      <p:ext uri="{BB962C8B-B14F-4D97-AF65-F5344CB8AC3E}">
        <p14:creationId xmlns:p14="http://schemas.microsoft.com/office/powerpoint/2010/main" val="30382580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8" name="Picture 7" descr="C3-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EC743F4-8769-40B4-85DF-6CB8DE9F66AA}" type="datetimeFigureOut">
              <a:rPr lang="en-US" smtClean="0"/>
              <a:pPr/>
              <a:t>3/7/2023</a:t>
            </a:fld>
            <a:endParaRPr lang="en-US" dirty="0"/>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FF2BD96E-3838-45D2-9031-D3AF67C920A5}" type="slidenum">
              <a:rPr lang="en-US" smtClean="0"/>
              <a:pPr/>
              <a:t>‹#›</a:t>
            </a:fld>
            <a:endParaRPr lang="en-US" dirty="0"/>
          </a:p>
        </p:txBody>
      </p:sp>
    </p:spTree>
    <p:extLst>
      <p:ext uri="{BB962C8B-B14F-4D97-AF65-F5344CB8AC3E}">
        <p14:creationId xmlns:p14="http://schemas.microsoft.com/office/powerpoint/2010/main" val="3755346009"/>
      </p:ext>
    </p:extLst>
  </p:cSld>
  <p:clrMap bg1="lt1" tx1="dk1" bg2="lt2" tx2="dk2" accent1="accent1" accent2="accent2" accent3="accent3" accent4="accent4" accent5="accent5" accent6="accent6" hlink="hlink" folHlink="folHlink"/>
  <p:sldLayoutIdLst>
    <p:sldLayoutId id="2147484397" r:id="rId1"/>
    <p:sldLayoutId id="2147484398" r:id="rId2"/>
    <p:sldLayoutId id="2147484399" r:id="rId3"/>
    <p:sldLayoutId id="2147484400" r:id="rId4"/>
    <p:sldLayoutId id="2147484401" r:id="rId5"/>
    <p:sldLayoutId id="2147484402" r:id="rId6"/>
    <p:sldLayoutId id="2147484403" r:id="rId7"/>
    <p:sldLayoutId id="2147484404" r:id="rId8"/>
    <p:sldLayoutId id="2147484405" r:id="rId9"/>
    <p:sldLayoutId id="2147484406" r:id="rId10"/>
    <p:sldLayoutId id="2147484407" r:id="rId11"/>
    <p:sldLayoutId id="2147484408" r:id="rId12"/>
    <p:sldLayoutId id="2147484409" r:id="rId13"/>
    <p:sldLayoutId id="2147484410" r:id="rId14"/>
    <p:sldLayoutId id="2147484411" r:id="rId15"/>
    <p:sldLayoutId id="2147484412" r:id="rId16"/>
    <p:sldLayoutId id="2147484413"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ACBFE7-F119-D30E-9145-C61C174D79A3}"/>
              </a:ext>
            </a:extLst>
          </p:cNvPr>
          <p:cNvSpPr>
            <a:spLocks noGrp="1"/>
          </p:cNvSpPr>
          <p:nvPr>
            <p:ph type="ctrTitle"/>
          </p:nvPr>
        </p:nvSpPr>
        <p:spPr>
          <a:xfrm>
            <a:off x="4323343" y="1807105"/>
            <a:ext cx="6132990" cy="1825096"/>
          </a:xfrm>
        </p:spPr>
        <p:txBody>
          <a:bodyPr vert="horz" lIns="91440" tIns="45720" rIns="91440" bIns="45720" rtlCol="0">
            <a:normAutofit fontScale="90000"/>
          </a:bodyPr>
          <a:lstStyle/>
          <a:p>
            <a:r>
              <a:rPr lang="en-US" sz="1500" dirty="0"/>
              <a:t>TITLE PAGE</a:t>
            </a:r>
            <a:br>
              <a:rPr lang="en-US" sz="1500" dirty="0"/>
            </a:br>
            <a:br>
              <a:rPr lang="en-US" sz="1500" dirty="0"/>
            </a:br>
            <a:br>
              <a:rPr lang="en-US" sz="1500" dirty="0"/>
            </a:br>
            <a:br>
              <a:rPr lang="en-US" sz="1500" dirty="0"/>
            </a:br>
            <a:r>
              <a:rPr lang="en-US" sz="2200" dirty="0"/>
              <a:t>Student name……</a:t>
            </a:r>
            <a:r>
              <a:rPr lang="en-US" sz="2200" dirty="0" err="1"/>
              <a:t>Issabella</a:t>
            </a:r>
            <a:r>
              <a:rPr lang="en-US" sz="2200" dirty="0"/>
              <a:t> </a:t>
            </a:r>
            <a:r>
              <a:rPr lang="en-US" sz="2200" dirty="0" err="1"/>
              <a:t>Gbezah</a:t>
            </a:r>
            <a:br>
              <a:rPr lang="en-US" sz="2200" dirty="0"/>
            </a:br>
            <a:r>
              <a:rPr lang="en-US" sz="2200" dirty="0"/>
              <a:t>Student number………….2129241</a:t>
            </a:r>
            <a:br>
              <a:rPr lang="en-US" sz="2200" dirty="0"/>
            </a:br>
            <a:r>
              <a:rPr lang="en-US" sz="2200" dirty="0"/>
              <a:t>Module………………..Professional Development Within Health and Social Care</a:t>
            </a:r>
            <a:br>
              <a:rPr lang="en-US" sz="2200" dirty="0"/>
            </a:br>
            <a:r>
              <a:rPr lang="en-US" sz="2200" dirty="0"/>
              <a:t>Module Code……………..LCHS4005-BIRM</a:t>
            </a:r>
            <a:br>
              <a:rPr lang="en-US" sz="2200" dirty="0"/>
            </a:br>
            <a:r>
              <a:rPr lang="en-US" sz="2200" dirty="0"/>
              <a:t>Lecturer………………</a:t>
            </a:r>
            <a:r>
              <a:rPr lang="en-US" sz="2200" dirty="0" err="1"/>
              <a:t>Opeyemi</a:t>
            </a:r>
            <a:r>
              <a:rPr lang="en-US" sz="2200" dirty="0"/>
              <a:t>  </a:t>
            </a:r>
            <a:r>
              <a:rPr lang="en-US" sz="2200" dirty="0" err="1"/>
              <a:t>Odejimi</a:t>
            </a:r>
            <a:br>
              <a:rPr lang="en-US" sz="2200" dirty="0"/>
            </a:br>
            <a:r>
              <a:rPr lang="en-US" sz="2200" dirty="0"/>
              <a:t>Assignment Title……..Key Skills PRESENTATION</a:t>
            </a:r>
            <a:br>
              <a:rPr lang="en-US" sz="2700" dirty="0">
                <a:latin typeface="Arial" panose="020B0604020202020204" pitchFamily="34" charset="0"/>
                <a:cs typeface="Arial" panose="020B0604020202020204" pitchFamily="34" charset="0"/>
              </a:rPr>
            </a:br>
            <a:r>
              <a:rPr lang="en-US" sz="2700" dirty="0">
                <a:latin typeface="Arial" panose="020B0604020202020204" pitchFamily="34" charset="0"/>
                <a:cs typeface="Arial" panose="020B0604020202020204" pitchFamily="34" charset="0"/>
              </a:rPr>
              <a:t>(COMMUNICATION)</a:t>
            </a:r>
          </a:p>
        </p:txBody>
      </p:sp>
      <p:sp>
        <p:nvSpPr>
          <p:cNvPr id="3" name="Subtitle 2">
            <a:extLst>
              <a:ext uri="{FF2B5EF4-FFF2-40B4-BE49-F238E27FC236}">
                <a16:creationId xmlns:a16="http://schemas.microsoft.com/office/drawing/2014/main" id="{CEBA1406-4317-8044-BC8E-2D4EC2227138}"/>
              </a:ext>
            </a:extLst>
          </p:cNvPr>
          <p:cNvSpPr>
            <a:spLocks noGrp="1"/>
          </p:cNvSpPr>
          <p:nvPr>
            <p:ph type="subTitle" idx="1"/>
          </p:nvPr>
        </p:nvSpPr>
        <p:spPr>
          <a:xfrm>
            <a:off x="4687410" y="3632201"/>
            <a:ext cx="6132990" cy="685800"/>
          </a:xfrm>
        </p:spPr>
        <p:txBody>
          <a:bodyPr vert="horz" lIns="91440" tIns="45720" rIns="91440" bIns="45720" rtlCol="0">
            <a:normAutofit/>
          </a:bodyPr>
          <a:lstStyle/>
          <a:p>
            <a:pPr>
              <a:buFont typeface="Wingdings 3" charset="2"/>
              <a:buChar char=""/>
            </a:pPr>
            <a:endParaRPr lang="en-US" dirty="0"/>
          </a:p>
          <a:p>
            <a:pPr>
              <a:buFont typeface="Wingdings 3" charset="2"/>
              <a:buChar char=""/>
            </a:pPr>
            <a:endParaRPr lang="en-US" dirty="0"/>
          </a:p>
          <a:p>
            <a:pPr>
              <a:buFont typeface="Wingdings 3" charset="2"/>
              <a:buChar char=""/>
            </a:pPr>
            <a:endParaRPr lang="en-US" dirty="0"/>
          </a:p>
          <a:p>
            <a:pPr>
              <a:buFont typeface="Wingdings 3" charset="2"/>
              <a:buChar char=""/>
            </a:pPr>
            <a:endParaRPr lang="en-US" dirty="0"/>
          </a:p>
          <a:p>
            <a:pPr>
              <a:buFont typeface="Wingdings 3" charset="2"/>
              <a:buChar char=""/>
            </a:pPr>
            <a:endParaRPr lang="en-US" dirty="0"/>
          </a:p>
          <a:p>
            <a:pPr>
              <a:buFont typeface="Wingdings 3" charset="2"/>
              <a:buChar char=""/>
            </a:pPr>
            <a:endParaRPr lang="en-US" dirty="0"/>
          </a:p>
          <a:p>
            <a:pPr>
              <a:buFont typeface="Wingdings 3" charset="2"/>
              <a:buChar char=""/>
            </a:pPr>
            <a:endParaRPr lang="en-US" dirty="0"/>
          </a:p>
          <a:p>
            <a:pPr>
              <a:buFont typeface="Wingdings 3" charset="2"/>
              <a:buChar char=""/>
            </a:pPr>
            <a:endParaRPr lang="en-US" dirty="0"/>
          </a:p>
          <a:p>
            <a:pPr>
              <a:buFont typeface="Wingdings 3" charset="2"/>
              <a:buChar char=""/>
            </a:pPr>
            <a:endParaRPr lang="en-US" dirty="0"/>
          </a:p>
          <a:p>
            <a:pPr>
              <a:buFont typeface="Wingdings 3" charset="2"/>
              <a:buChar char=""/>
            </a:pPr>
            <a:endParaRPr lang="en-US" dirty="0"/>
          </a:p>
          <a:p>
            <a:pPr>
              <a:buFont typeface="Wingdings 3" charset="2"/>
              <a:buChar char=""/>
            </a:pPr>
            <a:endParaRPr lang="en-US" dirty="0"/>
          </a:p>
          <a:p>
            <a:pPr>
              <a:buFont typeface="Wingdings 3" charset="2"/>
              <a:buChar char=""/>
            </a:pPr>
            <a:endParaRPr lang="en-US" dirty="0"/>
          </a:p>
          <a:p>
            <a:pPr>
              <a:buFont typeface="Wingdings 3" charset="2"/>
              <a:buChar char=""/>
            </a:pPr>
            <a:endParaRPr lang="en-US" dirty="0"/>
          </a:p>
          <a:p>
            <a:pPr>
              <a:buFont typeface="Wingdings 3" charset="2"/>
              <a:buChar char=""/>
            </a:pPr>
            <a:endParaRPr lang="en-US" dirty="0"/>
          </a:p>
          <a:p>
            <a:pPr>
              <a:buFont typeface="Wingdings 3" charset="2"/>
              <a:buChar char=""/>
            </a:pPr>
            <a:endParaRPr lang="en-US" dirty="0"/>
          </a:p>
          <a:p>
            <a:pPr>
              <a:buFont typeface="Wingdings 3" charset="2"/>
              <a:buChar char=""/>
            </a:pPr>
            <a:endParaRPr lang="en-US" dirty="0"/>
          </a:p>
          <a:p>
            <a:pPr>
              <a:buFont typeface="Wingdings 3" charset="2"/>
              <a:buChar char=""/>
            </a:pPr>
            <a:endParaRPr lang="en-US" dirty="0"/>
          </a:p>
          <a:p>
            <a:pPr>
              <a:buFont typeface="Wingdings 3" charset="2"/>
              <a:buChar char=""/>
            </a:pPr>
            <a:endParaRPr lang="en-US" dirty="0"/>
          </a:p>
          <a:p>
            <a:pPr>
              <a:buFont typeface="Wingdings 3" charset="2"/>
              <a:buChar char=""/>
            </a:pPr>
            <a:endParaRPr lang="en-US" dirty="0"/>
          </a:p>
          <a:p>
            <a:pPr>
              <a:buFont typeface="Wingdings 3" charset="2"/>
              <a:buChar char=""/>
            </a:pPr>
            <a:endParaRPr lang="en-US" dirty="0"/>
          </a:p>
          <a:p>
            <a:pPr>
              <a:buFont typeface="Wingdings 3" charset="2"/>
              <a:buChar char=""/>
            </a:pPr>
            <a:endParaRPr lang="en-US" dirty="0"/>
          </a:p>
          <a:p>
            <a:pPr>
              <a:buFont typeface="Wingdings 3" charset="2"/>
              <a:buChar char=""/>
            </a:pPr>
            <a:endParaRPr lang="en-US" dirty="0"/>
          </a:p>
        </p:txBody>
      </p:sp>
      <p:pic>
        <p:nvPicPr>
          <p:cNvPr id="4" name="Picture 3" descr="Vector background of vibrant colors splashing">
            <a:extLst>
              <a:ext uri="{FF2B5EF4-FFF2-40B4-BE49-F238E27FC236}">
                <a16:creationId xmlns:a16="http://schemas.microsoft.com/office/drawing/2014/main" id="{50415977-DB09-ADC2-DD4F-06E9ED26357A}"/>
              </a:ext>
            </a:extLst>
          </p:cNvPr>
          <p:cNvPicPr>
            <a:picLocks noChangeAspect="1"/>
          </p:cNvPicPr>
          <p:nvPr/>
        </p:nvPicPr>
        <p:blipFill rotWithShape="1">
          <a:blip r:embed="rId2"/>
          <a:srcRect l="29345" r="21442" b="-1"/>
          <a:stretch/>
        </p:blipFill>
        <p:spPr>
          <a:xfrm>
            <a:off x="1809441" y="1803405"/>
            <a:ext cx="1926757" cy="2662321"/>
          </a:xfrm>
          <a:prstGeom prst="rect">
            <a:avLst/>
          </a:prstGeom>
        </p:spPr>
      </p:pic>
    </p:spTree>
    <p:extLst>
      <p:ext uri="{BB962C8B-B14F-4D97-AF65-F5344CB8AC3E}">
        <p14:creationId xmlns:p14="http://schemas.microsoft.com/office/powerpoint/2010/main" val="108363864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3000"/>
                <a:shade val="98000"/>
                <a:satMod val="150000"/>
                <a:lumMod val="102000"/>
              </a:schemeClr>
            </a:gs>
            <a:gs pos="50000">
              <a:schemeClr val="bg1">
                <a:tint val="98000"/>
                <a:shade val="90000"/>
                <a:satMod val="130000"/>
                <a:lumMod val="103000"/>
              </a:schemeClr>
            </a:gs>
            <a:gs pos="100000">
              <a:schemeClr val="bg1">
                <a:shade val="63000"/>
                <a:satMod val="120000"/>
              </a:schemeClr>
            </a:gs>
          </a:gsLst>
          <a:lin ang="5400000" scaled="0"/>
        </a:gra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0F23C8C5-72A1-4A28-47CA-175BA779BB88}"/>
              </a:ext>
            </a:extLst>
          </p:cNvPr>
          <p:cNvSpPr>
            <a:spLocks noGrp="1"/>
          </p:cNvSpPr>
          <p:nvPr>
            <p:ph type="title"/>
          </p:nvPr>
        </p:nvSpPr>
        <p:spPr>
          <a:xfrm>
            <a:off x="1245505" y="523158"/>
            <a:ext cx="9368066" cy="1218556"/>
          </a:xfrm>
        </p:spPr>
        <p:txBody>
          <a:bodyPr/>
          <a:lstStyle/>
          <a:p>
            <a:r>
              <a:rPr lang="en-GB" dirty="0"/>
              <a:t>INTRODUCTION </a:t>
            </a:r>
          </a:p>
        </p:txBody>
      </p:sp>
      <p:sp>
        <p:nvSpPr>
          <p:cNvPr id="5" name="Content Placeholder 4">
            <a:extLst>
              <a:ext uri="{FF2B5EF4-FFF2-40B4-BE49-F238E27FC236}">
                <a16:creationId xmlns:a16="http://schemas.microsoft.com/office/drawing/2014/main" id="{D6E16472-7C59-0253-BF7E-7FE95371F432}"/>
              </a:ext>
            </a:extLst>
          </p:cNvPr>
          <p:cNvSpPr>
            <a:spLocks noGrp="1"/>
          </p:cNvSpPr>
          <p:nvPr>
            <p:ph idx="1"/>
          </p:nvPr>
        </p:nvSpPr>
        <p:spPr>
          <a:xfrm>
            <a:off x="359229" y="1970959"/>
            <a:ext cx="10733314" cy="4887039"/>
          </a:xfrm>
        </p:spPr>
        <p:txBody>
          <a:bodyPr anchor="ctr">
            <a:normAutofit/>
          </a:bodyPr>
          <a:lstStyle/>
          <a:p>
            <a:pPr marL="0" indent="0">
              <a:buNone/>
            </a:pPr>
            <a:r>
              <a:rPr lang="en-GB" sz="2000"/>
              <a:t>Communication is the way of conveying information through the exchange of thought, messages or information as by speech ,visuals, signals, writing or behaviour. Communication is said to be complete once the receiver has understood the message of the sender . </a:t>
            </a:r>
          </a:p>
          <a:p>
            <a:pPr marL="0" indent="0">
              <a:buNone/>
            </a:pPr>
            <a:r>
              <a:rPr lang="en-GB" sz="2000"/>
              <a:t>Health communication is a multidisciplinary field of practice concerned with the right exchange of health related information, and ideas that influence healthcare professionals, patients and policy makers for a sustained health and social care.(Schiavo,2013).</a:t>
            </a:r>
          </a:p>
        </p:txBody>
      </p:sp>
    </p:spTree>
    <p:extLst>
      <p:ext uri="{BB962C8B-B14F-4D97-AF65-F5344CB8AC3E}">
        <p14:creationId xmlns:p14="http://schemas.microsoft.com/office/powerpoint/2010/main" val="11444333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3000"/>
                <a:shade val="98000"/>
                <a:satMod val="150000"/>
                <a:lumMod val="102000"/>
              </a:schemeClr>
            </a:gs>
            <a:gs pos="50000">
              <a:schemeClr val="bg1">
                <a:tint val="98000"/>
                <a:shade val="90000"/>
                <a:satMod val="130000"/>
                <a:lumMod val="103000"/>
              </a:schemeClr>
            </a:gs>
            <a:gs pos="100000">
              <a:schemeClr val="bg1">
                <a:shade val="63000"/>
                <a:satMod val="120000"/>
              </a:schemeClr>
            </a:gs>
          </a:gsLst>
          <a:lin ang="5400000" scaled="0"/>
        </a:gra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E519C6C-3DC1-4BB7-DDCD-D1115B78D0AD}"/>
              </a:ext>
            </a:extLst>
          </p:cNvPr>
          <p:cNvSpPr>
            <a:spLocks noGrp="1"/>
          </p:cNvSpPr>
          <p:nvPr>
            <p:ph type="title"/>
          </p:nvPr>
        </p:nvSpPr>
        <p:spPr>
          <a:xfrm>
            <a:off x="792483" y="821265"/>
            <a:ext cx="6098705" cy="5222117"/>
          </a:xfrm>
        </p:spPr>
        <p:txBody>
          <a:bodyPr vert="horz" lIns="91440" tIns="45720" rIns="91440" bIns="45720" rtlCol="0" anchor="ctr">
            <a:normAutofit/>
          </a:bodyPr>
          <a:lstStyle/>
          <a:p>
            <a:pPr algn="l"/>
            <a:r>
              <a:rPr lang="en-US" sz="2000" dirty="0">
                <a:latin typeface="Arial" panose="020B0604020202020204" pitchFamily="34" charset="0"/>
                <a:cs typeface="Arial" panose="020B0604020202020204" pitchFamily="34" charset="0"/>
              </a:rPr>
              <a:t>Different forms of communication are…….</a:t>
            </a: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a:t>
            </a: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 Verbal communication</a:t>
            </a: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.Non- verbal communication</a:t>
            </a: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.Listening</a:t>
            </a: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.Sign language</a:t>
            </a: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.Written</a:t>
            </a: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.Electronic/digital</a:t>
            </a: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.Numerical</a:t>
            </a: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.Braille</a:t>
            </a: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.Music</a:t>
            </a: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.Signs, pictures, symbols</a:t>
            </a: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.Film</a:t>
            </a:r>
            <a:br>
              <a:rPr lang="en-US" sz="2000" dirty="0">
                <a:latin typeface="Arial" panose="020B0604020202020204" pitchFamily="34" charset="0"/>
                <a:cs typeface="Arial" panose="020B0604020202020204" pitchFamily="34" charset="0"/>
              </a:rPr>
            </a:br>
            <a:endParaRPr lang="en-US"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578227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D5EEFCF-2780-E303-727D-818A41420676}"/>
              </a:ext>
            </a:extLst>
          </p:cNvPr>
          <p:cNvSpPr>
            <a:spLocks noGrp="1"/>
          </p:cNvSpPr>
          <p:nvPr>
            <p:ph type="title"/>
          </p:nvPr>
        </p:nvSpPr>
        <p:spPr>
          <a:xfrm>
            <a:off x="2895600" y="764373"/>
            <a:ext cx="6432958" cy="1293028"/>
          </a:xfrm>
        </p:spPr>
        <p:txBody>
          <a:bodyPr>
            <a:normAutofit/>
          </a:bodyPr>
          <a:lstStyle/>
          <a:p>
            <a:r>
              <a:rPr lang="en-GB" sz="1600" b="1" dirty="0">
                <a:latin typeface="Arial" panose="020B0604020202020204" pitchFamily="34" charset="0"/>
                <a:cs typeface="Arial" panose="020B0604020202020204" pitchFamily="34" charset="0"/>
              </a:rPr>
              <a:t>BENEFITS OF COMMUNICATION IN HEALTH AND SOCIAL care</a:t>
            </a:r>
          </a:p>
        </p:txBody>
      </p:sp>
      <p:sp>
        <p:nvSpPr>
          <p:cNvPr id="5" name="Content Placeholder 4">
            <a:extLst>
              <a:ext uri="{FF2B5EF4-FFF2-40B4-BE49-F238E27FC236}">
                <a16:creationId xmlns:a16="http://schemas.microsoft.com/office/drawing/2014/main" id="{9368D5A5-E72A-F630-4DAB-BDEB303EC949}"/>
              </a:ext>
            </a:extLst>
          </p:cNvPr>
          <p:cNvSpPr>
            <a:spLocks noGrp="1"/>
          </p:cNvSpPr>
          <p:nvPr>
            <p:ph idx="1"/>
          </p:nvPr>
        </p:nvSpPr>
        <p:spPr>
          <a:xfrm>
            <a:off x="341852" y="2186171"/>
            <a:ext cx="10820400" cy="4024125"/>
          </a:xfrm>
        </p:spPr>
        <p:txBody>
          <a:bodyPr/>
          <a:lstStyle/>
          <a:p>
            <a:pPr marL="0" indent="0">
              <a:buNone/>
            </a:pPr>
            <a:r>
              <a:rPr lang="en-GB" dirty="0">
                <a:latin typeface="Arial" panose="020B0604020202020204" pitchFamily="34" charset="0"/>
                <a:cs typeface="Arial" panose="020B0604020202020204" pitchFamily="34" charset="0"/>
              </a:rPr>
              <a:t>Communication between members of the healthcare team shows a united front of workers and helps to reduce expensive errors (reducing patient mortality) as well as increase patient satisfaction. (</a:t>
            </a:r>
            <a:r>
              <a:rPr lang="en-GB" dirty="0" err="1">
                <a:latin typeface="Arial" panose="020B0604020202020204" pitchFamily="34" charset="0"/>
                <a:cs typeface="Arial" panose="020B0604020202020204" pitchFamily="34" charset="0"/>
              </a:rPr>
              <a:t>Schmalenberg</a:t>
            </a:r>
            <a:r>
              <a:rPr lang="en-GB" dirty="0">
                <a:latin typeface="Arial" panose="020B0604020202020204" pitchFamily="34" charset="0"/>
                <a:cs typeface="Arial" panose="020B0604020202020204" pitchFamily="34" charset="0"/>
              </a:rPr>
              <a:t> and Kramer, 2009)</a:t>
            </a:r>
          </a:p>
          <a:p>
            <a:pPr marL="0" indent="0">
              <a:buNone/>
            </a:pPr>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Good  communication streamlines healthcare to prevent delays in patient care. According to the joint commission on accreditation of healthcare organization, communication errors account for 60% to 70% of preventable hospital deaths (Murphy and Dunn, 2010)</a:t>
            </a:r>
          </a:p>
        </p:txBody>
      </p:sp>
    </p:spTree>
    <p:extLst>
      <p:ext uri="{BB962C8B-B14F-4D97-AF65-F5344CB8AC3E}">
        <p14:creationId xmlns:p14="http://schemas.microsoft.com/office/powerpoint/2010/main" val="22506038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C1EE6-CF78-5504-6D59-4844A872722A}"/>
              </a:ext>
            </a:extLst>
          </p:cNvPr>
          <p:cNvSpPr>
            <a:spLocks noGrp="1"/>
          </p:cNvSpPr>
          <p:nvPr>
            <p:ph type="title"/>
          </p:nvPr>
        </p:nvSpPr>
        <p:spPr/>
        <p:txBody>
          <a:bodyPr>
            <a:normAutofit/>
          </a:bodyPr>
          <a:lstStyle/>
          <a:p>
            <a:r>
              <a:rPr lang="en-GB" dirty="0"/>
              <a:t>BENEFITS OF COMMUNICATION CONTINUED</a:t>
            </a:r>
          </a:p>
        </p:txBody>
      </p:sp>
      <p:sp>
        <p:nvSpPr>
          <p:cNvPr id="3" name="Content Placeholder 2">
            <a:extLst>
              <a:ext uri="{FF2B5EF4-FFF2-40B4-BE49-F238E27FC236}">
                <a16:creationId xmlns:a16="http://schemas.microsoft.com/office/drawing/2014/main" id="{D211BC55-F707-DE99-82EA-677D40589437}"/>
              </a:ext>
            </a:extLst>
          </p:cNvPr>
          <p:cNvSpPr>
            <a:spLocks noGrp="1"/>
          </p:cNvSpPr>
          <p:nvPr>
            <p:ph idx="1"/>
          </p:nvPr>
        </p:nvSpPr>
        <p:spPr/>
        <p:txBody>
          <a:bodyPr/>
          <a:lstStyle/>
          <a:p>
            <a:r>
              <a:rPr lang="en-GB" dirty="0"/>
              <a:t>The quality of communication in health and social is essential because it influences the quality of health care provided to patients.</a:t>
            </a:r>
          </a:p>
          <a:p>
            <a:r>
              <a:rPr lang="en-GB" dirty="0"/>
              <a:t>The quality of communication in health and social care is important because it ensures an accurate and smooth  flow of instruction and operations.</a:t>
            </a:r>
          </a:p>
          <a:p>
            <a:r>
              <a:rPr lang="en-GB" dirty="0"/>
              <a:t>Effective communication tends to create better relationship between patients and  health or social care practitioners</a:t>
            </a:r>
          </a:p>
        </p:txBody>
      </p:sp>
    </p:spTree>
    <p:extLst>
      <p:ext uri="{BB962C8B-B14F-4D97-AF65-F5344CB8AC3E}">
        <p14:creationId xmlns:p14="http://schemas.microsoft.com/office/powerpoint/2010/main" val="5109232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35ADA9-86D3-4A11-9B9F-4AD3A9BEFD26}"/>
              </a:ext>
            </a:extLst>
          </p:cNvPr>
          <p:cNvSpPr>
            <a:spLocks noGrp="1"/>
          </p:cNvSpPr>
          <p:nvPr>
            <p:ph type="title"/>
          </p:nvPr>
        </p:nvSpPr>
        <p:spPr>
          <a:xfrm>
            <a:off x="2895600" y="764373"/>
            <a:ext cx="8610600" cy="1293028"/>
          </a:xfrm>
        </p:spPr>
        <p:txBody>
          <a:bodyPr>
            <a:normAutofit/>
          </a:bodyPr>
          <a:lstStyle/>
          <a:p>
            <a:r>
              <a:rPr lang="en-GB" dirty="0">
                <a:latin typeface="Arial" panose="020B0604020202020204" pitchFamily="34" charset="0"/>
                <a:cs typeface="Arial" panose="020B0604020202020204" pitchFamily="34" charset="0"/>
              </a:rPr>
              <a:t>INTERACTIVE  MODEL  OF  COMMUNICATION  </a:t>
            </a:r>
          </a:p>
        </p:txBody>
      </p:sp>
      <p:pic>
        <p:nvPicPr>
          <p:cNvPr id="1028" name="Picture 4" descr="Image result for Two People Picture Talking Face To Face in the Hospital">
            <a:extLst>
              <a:ext uri="{FF2B5EF4-FFF2-40B4-BE49-F238E27FC236}">
                <a16:creationId xmlns:a16="http://schemas.microsoft.com/office/drawing/2014/main" id="{2EDD49C5-CC7E-C4F2-974A-CC38D782F89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4232" r="4" b="4"/>
          <a:stretch/>
        </p:blipFill>
        <p:spPr bwMode="auto">
          <a:xfrm>
            <a:off x="685800" y="2501159"/>
            <a:ext cx="4521200" cy="3410926"/>
          </a:xfrm>
          <a:prstGeom prst="rect">
            <a:avLst/>
          </a:prstGeom>
          <a:noFill/>
          <a:extLst>
            <a:ext uri="{909E8E84-426E-40DD-AFC4-6F175D3DCCD1}">
              <a14:hiddenFill xmlns:a14="http://schemas.microsoft.com/office/drawing/2010/main">
                <a:solidFill>
                  <a:srgbClr val="FFFFFF"/>
                </a:solidFill>
              </a14:hiddenFill>
            </a:ext>
          </a:extLst>
        </p:spPr>
      </p:pic>
      <p:sp>
        <p:nvSpPr>
          <p:cNvPr id="1032" name="Content Placeholder 1031">
            <a:extLst>
              <a:ext uri="{FF2B5EF4-FFF2-40B4-BE49-F238E27FC236}">
                <a16:creationId xmlns:a16="http://schemas.microsoft.com/office/drawing/2014/main" id="{4B83C559-5227-D64C-D262-B2380654179F}"/>
              </a:ext>
            </a:extLst>
          </p:cNvPr>
          <p:cNvSpPr>
            <a:spLocks noGrp="1"/>
          </p:cNvSpPr>
          <p:nvPr>
            <p:ph idx="1"/>
          </p:nvPr>
        </p:nvSpPr>
        <p:spPr>
          <a:xfrm>
            <a:off x="5691883" y="2389769"/>
            <a:ext cx="6500117" cy="4024125"/>
          </a:xfrm>
        </p:spPr>
        <p:txBody>
          <a:bodyPr>
            <a:normAutofit/>
          </a:bodyPr>
          <a:lstStyle/>
          <a:p>
            <a:pPr marL="0" indent="0">
              <a:buNone/>
            </a:pPr>
            <a:r>
              <a:rPr lang="en-US" sz="2000" dirty="0">
                <a:latin typeface="Arial" panose="020B0604020202020204" pitchFamily="34" charset="0"/>
                <a:cs typeface="Arial" panose="020B0604020202020204" pitchFamily="34" charset="0"/>
              </a:rPr>
              <a:t> Interactive communication is a process in which both the speaker and listener provide and receive verbal or non –verbal feedback. Both the speaker and the listener take turns to speak and listen to each other.(Schramm,2009)</a:t>
            </a:r>
          </a:p>
          <a:p>
            <a:pPr marL="0" indent="0">
              <a:buNone/>
            </a:pPr>
            <a:endParaRPr lang="en-US" sz="2000" dirty="0">
              <a:latin typeface="Arial" panose="020B0604020202020204" pitchFamily="34" charset="0"/>
              <a:cs typeface="Arial" panose="020B0604020202020204" pitchFamily="34" charset="0"/>
            </a:endParaRPr>
          </a:p>
          <a:p>
            <a:pPr marL="0" indent="0">
              <a:buNone/>
            </a:pPr>
            <a:endParaRPr lang="en-US" dirty="0"/>
          </a:p>
          <a:p>
            <a:pPr marL="0" indent="0">
              <a:buNone/>
            </a:pPr>
            <a:r>
              <a:rPr lang="en-US" dirty="0">
                <a:latin typeface="Arial" panose="020B0604020202020204" pitchFamily="34" charset="0"/>
                <a:cs typeface="Arial" panose="020B0604020202020204" pitchFamily="34" charset="0"/>
              </a:rPr>
              <a:t>In this picture a female surgeon is trying to explain surgical procedure to a senior patient who seems to understand him by smiling.</a:t>
            </a:r>
          </a:p>
        </p:txBody>
      </p:sp>
    </p:spTree>
    <p:extLst>
      <p:ext uri="{BB962C8B-B14F-4D97-AF65-F5344CB8AC3E}">
        <p14:creationId xmlns:p14="http://schemas.microsoft.com/office/powerpoint/2010/main" val="41814923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3000"/>
                <a:shade val="98000"/>
                <a:satMod val="150000"/>
                <a:lumMod val="102000"/>
              </a:schemeClr>
            </a:gs>
            <a:gs pos="50000">
              <a:schemeClr val="bg1">
                <a:tint val="98000"/>
                <a:shade val="90000"/>
                <a:satMod val="130000"/>
                <a:lumMod val="103000"/>
              </a:schemeClr>
            </a:gs>
            <a:gs pos="100000">
              <a:schemeClr val="bg1">
                <a:shade val="63000"/>
                <a:satMod val="120000"/>
              </a:schemeClr>
            </a:gs>
          </a:gsLst>
          <a:lin ang="540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552677-7A1E-AA74-1223-25EC86AD038D}"/>
              </a:ext>
            </a:extLst>
          </p:cNvPr>
          <p:cNvSpPr>
            <a:spLocks noGrp="1"/>
          </p:cNvSpPr>
          <p:nvPr>
            <p:ph type="title"/>
          </p:nvPr>
        </p:nvSpPr>
        <p:spPr>
          <a:xfrm>
            <a:off x="4090507" y="764372"/>
            <a:ext cx="7434070" cy="1432289"/>
          </a:xfrm>
        </p:spPr>
        <p:txBody>
          <a:bodyPr>
            <a:normAutofit/>
          </a:bodyPr>
          <a:lstStyle/>
          <a:p>
            <a:r>
              <a:rPr lang="en-GB" dirty="0"/>
              <a:t>EXAMPLES</a:t>
            </a:r>
          </a:p>
        </p:txBody>
      </p:sp>
      <p:sp>
        <p:nvSpPr>
          <p:cNvPr id="3" name="Content Placeholder 2">
            <a:extLst>
              <a:ext uri="{FF2B5EF4-FFF2-40B4-BE49-F238E27FC236}">
                <a16:creationId xmlns:a16="http://schemas.microsoft.com/office/drawing/2014/main" id="{A47CCB12-FC80-CF15-9010-30A2868284AE}"/>
              </a:ext>
            </a:extLst>
          </p:cNvPr>
          <p:cNvSpPr>
            <a:spLocks noGrp="1"/>
          </p:cNvSpPr>
          <p:nvPr>
            <p:ph idx="1"/>
          </p:nvPr>
        </p:nvSpPr>
        <p:spPr>
          <a:xfrm>
            <a:off x="4090507" y="2628900"/>
            <a:ext cx="7454077" cy="3589785"/>
          </a:xfrm>
        </p:spPr>
        <p:txBody>
          <a:bodyPr>
            <a:normAutofit/>
          </a:bodyPr>
          <a:lstStyle/>
          <a:p>
            <a:r>
              <a:rPr lang="en-GB" sz="1700" dirty="0"/>
              <a:t>For instance, a doctor would have to communicate efficiently with a patient  in order to know certain symptoms that serve as guidelines for appropriate diagnosis. Prescribed treatment procedures and medication must then be communicated to nurses and pharmacist for right execution of treatment. Nurses also need effective communication among themselves to prevent miscommunication based errors during handover session. Cases of referrals need to be appropriately communicated to the other practitioners (psychologists, cardiologists, physiologist etc ) for effective continuation of treatment. Also treatment procedures  would have to be communicated to patients to make them feel comfortable and willing to comply with the full course of treatment. </a:t>
            </a:r>
          </a:p>
        </p:txBody>
      </p:sp>
    </p:spTree>
    <p:extLst>
      <p:ext uri="{BB962C8B-B14F-4D97-AF65-F5344CB8AC3E}">
        <p14:creationId xmlns:p14="http://schemas.microsoft.com/office/powerpoint/2010/main" val="141210529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3000"/>
                <a:shade val="98000"/>
                <a:satMod val="150000"/>
                <a:lumMod val="102000"/>
              </a:schemeClr>
            </a:gs>
            <a:gs pos="50000">
              <a:schemeClr val="bg1">
                <a:tint val="98000"/>
                <a:shade val="90000"/>
                <a:satMod val="130000"/>
                <a:lumMod val="103000"/>
              </a:schemeClr>
            </a:gs>
            <a:gs pos="100000">
              <a:schemeClr val="bg1">
                <a:shade val="63000"/>
                <a:satMod val="120000"/>
              </a:schemeClr>
            </a:gs>
          </a:gsLst>
          <a:lin ang="5400000" scaled="0"/>
        </a:gradFill>
        <a:effectLst/>
      </p:bgPr>
    </p:bg>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EF204CB2-5D85-D439-6B93-B11434C2C14E}"/>
              </a:ext>
            </a:extLst>
          </p:cNvPr>
          <p:cNvSpPr>
            <a:spLocks noGrp="1"/>
          </p:cNvSpPr>
          <p:nvPr>
            <p:ph type="title"/>
          </p:nvPr>
        </p:nvSpPr>
        <p:spPr>
          <a:xfrm>
            <a:off x="1016000" y="519113"/>
            <a:ext cx="8610600" cy="1292225"/>
          </a:xfrm>
        </p:spPr>
        <p:txBody>
          <a:bodyPr>
            <a:normAutofit/>
          </a:bodyPr>
          <a:lstStyle/>
          <a:p>
            <a:pPr algn="l"/>
            <a:r>
              <a:rPr lang="en-GB" dirty="0"/>
              <a:t>CONCLUSION</a:t>
            </a:r>
          </a:p>
        </p:txBody>
      </p:sp>
      <p:sp>
        <p:nvSpPr>
          <p:cNvPr id="3" name="Content Placeholder 2">
            <a:extLst>
              <a:ext uri="{FF2B5EF4-FFF2-40B4-BE49-F238E27FC236}">
                <a16:creationId xmlns:a16="http://schemas.microsoft.com/office/drawing/2014/main" id="{3E880DD6-63E6-4246-C148-20D7D3033025}"/>
              </a:ext>
            </a:extLst>
          </p:cNvPr>
          <p:cNvSpPr>
            <a:spLocks noGrp="1"/>
          </p:cNvSpPr>
          <p:nvPr>
            <p:ph idx="1"/>
          </p:nvPr>
        </p:nvSpPr>
        <p:spPr>
          <a:xfrm>
            <a:off x="1016000" y="1600199"/>
            <a:ext cx="9222535" cy="4281487"/>
          </a:xfrm>
        </p:spPr>
        <p:txBody>
          <a:bodyPr anchor="ctr">
            <a:normAutofit/>
          </a:bodyPr>
          <a:lstStyle/>
          <a:p>
            <a:r>
              <a:rPr lang="en-GB" sz="2000" dirty="0"/>
              <a:t>Health communication can take the form of inter-hospital or intra-hospital communication. Communication is based on trust, respect and understanding as well as healthcare literacy and language barriers (Ratna,2019).</a:t>
            </a:r>
          </a:p>
          <a:p>
            <a:r>
              <a:rPr lang="en-GB" sz="2000" dirty="0"/>
              <a:t>Being able to communicate helps to deliver person centre, high quality care. Is a two way process involving one person expressing themselves and being understood by another.</a:t>
            </a:r>
          </a:p>
        </p:txBody>
      </p:sp>
    </p:spTree>
    <p:extLst>
      <p:ext uri="{BB962C8B-B14F-4D97-AF65-F5344CB8AC3E}">
        <p14:creationId xmlns:p14="http://schemas.microsoft.com/office/powerpoint/2010/main" val="382696107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90A0CC-60DA-4BEF-E9C4-D4CCD49FB00B}"/>
              </a:ext>
            </a:extLst>
          </p:cNvPr>
          <p:cNvSpPr>
            <a:spLocks noGrp="1"/>
          </p:cNvSpPr>
          <p:nvPr>
            <p:ph type="title"/>
          </p:nvPr>
        </p:nvSpPr>
        <p:spPr>
          <a:xfrm>
            <a:off x="4267200" y="815173"/>
            <a:ext cx="2853267" cy="1293028"/>
          </a:xfrm>
        </p:spPr>
        <p:txBody>
          <a:bodyPr>
            <a:normAutofit/>
          </a:bodyPr>
          <a:lstStyle/>
          <a:p>
            <a:r>
              <a:rPr lang="en-GB" sz="2400" dirty="0"/>
              <a:t>REFERENCES</a:t>
            </a:r>
          </a:p>
        </p:txBody>
      </p:sp>
      <p:sp>
        <p:nvSpPr>
          <p:cNvPr id="3" name="Content Placeholder 2">
            <a:extLst>
              <a:ext uri="{FF2B5EF4-FFF2-40B4-BE49-F238E27FC236}">
                <a16:creationId xmlns:a16="http://schemas.microsoft.com/office/drawing/2014/main" id="{34195F5F-E65C-2140-D5E4-6B7C32F63375}"/>
              </a:ext>
            </a:extLst>
          </p:cNvPr>
          <p:cNvSpPr>
            <a:spLocks noGrp="1"/>
          </p:cNvSpPr>
          <p:nvPr>
            <p:ph idx="1"/>
          </p:nvPr>
        </p:nvSpPr>
        <p:spPr/>
        <p:txBody>
          <a:bodyPr>
            <a:normAutofit/>
          </a:bodyPr>
          <a:lstStyle/>
          <a:p>
            <a:r>
              <a:rPr lang="en-GB" sz="1600" dirty="0">
                <a:latin typeface="Arial" panose="020B0604020202020204" pitchFamily="34" charset="0"/>
                <a:cs typeface="Arial" panose="020B0604020202020204" pitchFamily="34" charset="0"/>
              </a:rPr>
              <a:t>Murphy, J,G. and D, W,F. (2010</a:t>
            </a:r>
            <a:r>
              <a:rPr lang="en-GB" sz="1600" i="1" dirty="0">
                <a:latin typeface="Arial" panose="020B0604020202020204" pitchFamily="34" charset="0"/>
                <a:cs typeface="Arial" panose="020B0604020202020204" pitchFamily="34" charset="0"/>
              </a:rPr>
              <a:t>) Medical errors and poor communication chest</a:t>
            </a:r>
            <a:r>
              <a:rPr lang="en-GB" sz="1600" dirty="0">
                <a:latin typeface="Arial" panose="020B0604020202020204" pitchFamily="34" charset="0"/>
                <a:cs typeface="Arial" panose="020B0604020202020204" pitchFamily="34" charset="0"/>
              </a:rPr>
              <a:t>. 138(6),pp.1292-1293.</a:t>
            </a:r>
          </a:p>
          <a:p>
            <a:r>
              <a:rPr lang="en-GB" sz="1600" dirty="0">
                <a:latin typeface="Arial" panose="020B0604020202020204" pitchFamily="34" charset="0"/>
                <a:cs typeface="Arial" panose="020B0604020202020204" pitchFamily="34" charset="0"/>
              </a:rPr>
              <a:t>Ratna, H.(2019)</a:t>
            </a:r>
            <a:r>
              <a:rPr lang="en-GB" sz="1600" i="1" dirty="0">
                <a:latin typeface="Arial" panose="020B0604020202020204" pitchFamily="34" charset="0"/>
                <a:cs typeface="Arial" panose="020B0604020202020204" pitchFamily="34" charset="0"/>
              </a:rPr>
              <a:t>The importance of effective communication in healthcare </a:t>
            </a:r>
            <a:r>
              <a:rPr lang="en-GB" sz="1600" dirty="0">
                <a:latin typeface="Arial" panose="020B0604020202020204" pitchFamily="34" charset="0"/>
                <a:cs typeface="Arial" panose="020B0604020202020204" pitchFamily="34" charset="0"/>
              </a:rPr>
              <a:t>practice : Harvard public health</a:t>
            </a:r>
          </a:p>
          <a:p>
            <a:r>
              <a:rPr lang="en-GB" sz="1600" dirty="0">
                <a:latin typeface="Arial" panose="020B0604020202020204" pitchFamily="34" charset="0"/>
                <a:cs typeface="Arial" panose="020B0604020202020204" pitchFamily="34" charset="0"/>
              </a:rPr>
              <a:t>Schiavo, R.(2013</a:t>
            </a:r>
            <a:r>
              <a:rPr lang="en-GB" sz="1600" i="1" dirty="0">
                <a:latin typeface="Arial" panose="020B0604020202020204" pitchFamily="34" charset="0"/>
                <a:cs typeface="Arial" panose="020B0604020202020204" pitchFamily="34" charset="0"/>
              </a:rPr>
              <a:t>) Health communication</a:t>
            </a:r>
            <a:r>
              <a:rPr lang="en-GB" sz="1600" dirty="0">
                <a:latin typeface="Arial" panose="020B0604020202020204" pitchFamily="34" charset="0"/>
                <a:cs typeface="Arial" panose="020B0604020202020204" pitchFamily="34" charset="0"/>
              </a:rPr>
              <a:t>: From theory to practice. John </a:t>
            </a:r>
            <a:r>
              <a:rPr lang="en-GB" sz="1600" dirty="0" err="1">
                <a:latin typeface="Arial" panose="020B0604020202020204" pitchFamily="34" charset="0"/>
                <a:cs typeface="Arial" panose="020B0604020202020204" pitchFamily="34" charset="0"/>
              </a:rPr>
              <a:t>Wilson.Vol</a:t>
            </a:r>
            <a:r>
              <a:rPr lang="en-GB" sz="1600" dirty="0">
                <a:latin typeface="Arial" panose="020B0604020202020204" pitchFamily="34" charset="0"/>
                <a:cs typeface="Arial" panose="020B0604020202020204" pitchFamily="34" charset="0"/>
              </a:rPr>
              <a:t>. 217.</a:t>
            </a:r>
          </a:p>
          <a:p>
            <a:r>
              <a:rPr lang="en-GB" sz="1600" dirty="0" err="1">
                <a:latin typeface="Arial" panose="020B0604020202020204" pitchFamily="34" charset="0"/>
                <a:cs typeface="Arial" panose="020B0604020202020204" pitchFamily="34" charset="0"/>
              </a:rPr>
              <a:t>Schmalenberg,C</a:t>
            </a:r>
            <a:r>
              <a:rPr lang="en-GB" sz="1600" dirty="0">
                <a:latin typeface="Arial" panose="020B0604020202020204" pitchFamily="34" charset="0"/>
                <a:cs typeface="Arial" panose="020B0604020202020204" pitchFamily="34" charset="0"/>
              </a:rPr>
              <a:t> and Kramer, M.(2009</a:t>
            </a:r>
            <a:r>
              <a:rPr lang="en-GB" sz="1600" i="1" dirty="0">
                <a:latin typeface="Arial" panose="020B0604020202020204" pitchFamily="34" charset="0"/>
                <a:cs typeface="Arial" panose="020B0604020202020204" pitchFamily="34" charset="0"/>
              </a:rPr>
              <a:t>) Nurse-physician relationships in hospitals:20000 nurses tell their </a:t>
            </a:r>
            <a:r>
              <a:rPr lang="en-GB" sz="1600" i="1" dirty="0" err="1">
                <a:latin typeface="Arial" panose="020B0604020202020204" pitchFamily="34" charset="0"/>
                <a:cs typeface="Arial" panose="020B0604020202020204" pitchFamily="34" charset="0"/>
              </a:rPr>
              <a:t>story.Critical</a:t>
            </a:r>
            <a:r>
              <a:rPr lang="en-GB" sz="1600" i="1" dirty="0">
                <a:latin typeface="Arial" panose="020B0604020202020204" pitchFamily="34" charset="0"/>
                <a:cs typeface="Arial" panose="020B0604020202020204" pitchFamily="34" charset="0"/>
              </a:rPr>
              <a:t> care nurse, 29(1).pp. 151-160.</a:t>
            </a:r>
          </a:p>
        </p:txBody>
      </p:sp>
    </p:spTree>
    <p:extLst>
      <p:ext uri="{BB962C8B-B14F-4D97-AF65-F5344CB8AC3E}">
        <p14:creationId xmlns:p14="http://schemas.microsoft.com/office/powerpoint/2010/main" val="615965383"/>
      </p:ext>
    </p:extLst>
  </p:cSld>
  <p:clrMapOvr>
    <a:masterClrMapping/>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C4220D"/>
      </a:accent1>
      <a:accent2>
        <a:srgbClr val="EB7712"/>
      </a:accent2>
      <a:accent3>
        <a:srgbClr val="ECBD31"/>
      </a:accent3>
      <a:accent4>
        <a:srgbClr val="92CE4A"/>
      </a:accent4>
      <a:accent5>
        <a:srgbClr val="50CFB4"/>
      </a:accent5>
      <a:accent6>
        <a:srgbClr val="0D8EC5"/>
      </a:accent6>
      <a:hlink>
        <a:srgbClr val="EA5A0C"/>
      </a:hlink>
      <a:folHlink>
        <a:srgbClr val="F09D3A"/>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FE1EB5C7-81A8-4CBA-AE6E-B3BF73DC3895}"/>
    </a:ext>
  </a:extLst>
</a:theme>
</file>

<file path=docProps/app.xml><?xml version="1.0" encoding="utf-8"?>
<Properties xmlns="http://schemas.openxmlformats.org/officeDocument/2006/extended-properties" xmlns:vt="http://schemas.openxmlformats.org/officeDocument/2006/docPropsVTypes">
  <Template/>
  <TotalTime>7339</TotalTime>
  <Words>690</Words>
  <Application>Microsoft Office PowerPoint</Application>
  <PresentationFormat>Widescreen</PresentationFormat>
  <Paragraphs>48</Paragraphs>
  <Slides>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Arial</vt:lpstr>
      <vt:lpstr>Century Gothic</vt:lpstr>
      <vt:lpstr>Wingdings 3</vt:lpstr>
      <vt:lpstr>Vapor Trail</vt:lpstr>
      <vt:lpstr>TITLE PAGE    Student name……Issabella Gbezah Student number………….2129241 Module………………..Professional Development Within Health and Social Care Module Code……………..LCHS4005-BIRM Lecturer………………Opeyemi  Odejimi Assignment Title……..Key Skills PRESENTATION (COMMUNICATION)</vt:lpstr>
      <vt:lpstr>INTRODUCTION </vt:lpstr>
      <vt:lpstr>Different forms of communication are……. .  Verbal communication .Non- verbal communication .Listening .Sign language .Written .Electronic/digital .Numerical .Braille .Music .Signs, pictures, symbols .Film </vt:lpstr>
      <vt:lpstr>BENEFITS OF COMMUNICATION IN HEALTH AND SOCIAL care</vt:lpstr>
      <vt:lpstr>BENEFITS OF COMMUNICATION CONTINUED</vt:lpstr>
      <vt:lpstr>INTERACTIVE  MODEL  OF  COMMUNICATION  </vt:lpstr>
      <vt:lpstr>EXAMPLES</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issagbez@gmail.com</dc:creator>
  <cp:lastModifiedBy>issagbez@gmail.com</cp:lastModifiedBy>
  <cp:revision>2</cp:revision>
  <dcterms:created xsi:type="dcterms:W3CDTF">2023-02-27T09:50:41Z</dcterms:created>
  <dcterms:modified xsi:type="dcterms:W3CDTF">2023-03-10T18:34:56Z</dcterms:modified>
</cp:coreProperties>
</file>