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5" d="100"/>
          <a:sy n="95" d="100"/>
        </p:scale>
        <p:origin x="1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66303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f:/g/personal/2530072_student_uwtsd_ac_uk/IgBrOKhObACzR4Jg1RTwM8fsAcNkFJUgOkTLM3eSEVc2tzY?e=RB2KzU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uowtsd-my.sharepoint.com/:f:/g/personal/2530072_student_uwtsd_ac_uk/IgBrOKhObACzR4Jg1RTwM8fsAdElQRSPc4sYreR_JfC-_hE?e=LUswN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182880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200" dirty="0">
                <a:solidFill>
                  <a:srgbClr val="7FA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822960" y="22860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 Network Security: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822960" y="292608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Securing the Enterprise Network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822960" y="3794760"/>
            <a:ext cx="2011680" cy="0"/>
          </a:xfrm>
          <a:prstGeom prst="line">
            <a:avLst/>
          </a:prstGeom>
          <a:noFill/>
          <a:ln w="19050">
            <a:solidFill>
              <a:srgbClr val="3E548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22960" y="41148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C7D3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 : </a:t>
            </a:r>
            <a:r>
              <a:rPr lang="en-US" sz="1500" dirty="0" err="1">
                <a:solidFill>
                  <a:srgbClr val="C7D3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Mohammadsadab</a:t>
            </a:r>
            <a:r>
              <a:rPr lang="en-US" sz="1500" dirty="0">
                <a:solidFill>
                  <a:srgbClr val="C7D3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500" dirty="0" err="1">
                <a:solidFill>
                  <a:srgbClr val="C7D3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Mohammadyunus</a:t>
            </a:r>
            <a:r>
              <a:rPr lang="en-US" sz="1500" dirty="0">
                <a:solidFill>
                  <a:srgbClr val="C7D3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Kureshi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822960" y="443484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500" dirty="0">
              <a:solidFill>
                <a:srgbClr val="C7D3E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500" dirty="0">
                <a:solidFill>
                  <a:srgbClr val="C7D3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2530072</a:t>
            </a:r>
          </a:p>
          <a:p>
            <a:pPr marL="0" indent="0">
              <a:buNone/>
            </a:pPr>
            <a:r>
              <a:rPr lang="en-US" sz="1500" dirty="0">
                <a:solidFill>
                  <a:srgbClr val="C7D3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22960" y="56692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FA3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822960" y="59893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6B7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3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47675BA-0AB6-603A-E1DC-E886B6BF8D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9495" y="1877203"/>
            <a:ext cx="4697730" cy="26098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646309" y="731520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1280160" cy="1051560"/>
          </a:xfrm>
          <a:prstGeom prst="roundRect">
            <a:avLst>
              <a:gd name="adj" fmla="val 5217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548640" y="1874520"/>
            <a:ext cx="1280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2240280"/>
            <a:ext cx="1280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7FA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30%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2011680" y="1783080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Setup &amp; Licensing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2011680" y="2176272"/>
            <a:ext cx="9418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and management server installation, SIC, licensing, connectivity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548640" y="3017520"/>
            <a:ext cx="1280160" cy="1051560"/>
          </a:xfrm>
          <a:prstGeom prst="roundRect">
            <a:avLst>
              <a:gd name="adj" fmla="val 5217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548640" y="3154680"/>
            <a:ext cx="1280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548640" y="3520440"/>
            <a:ext cx="1280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7FA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30%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2011680" y="3063240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Rules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2011680" y="3456432"/>
            <a:ext cx="9418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objects and a justified access control rulebase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48640" y="4297680"/>
            <a:ext cx="1280160" cy="1051560"/>
          </a:xfrm>
          <a:prstGeom prst="roundRect">
            <a:avLst>
              <a:gd name="adj" fmla="val 5217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548640" y="4434840"/>
            <a:ext cx="1280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548640" y="4800600"/>
            <a:ext cx="1280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7FA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20%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2011680" y="4343400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Additional Security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2011680" y="4736592"/>
            <a:ext cx="9418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hardening beyond the baseline firewall policy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548640" y="5623560"/>
            <a:ext cx="3657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 Flow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548640" y="603504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Topology  →  Task 1 walkthrough  →  Task 2 rulebase and testing  →  Task 3 Threat Prevention  →  Conclusion and Q&amp;A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83642" y="539747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DESIGN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63880" y="650130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Topology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57200" y="2980944"/>
            <a:ext cx="1463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3657600" y="1105722"/>
            <a:ext cx="2194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50" dirty="0"/>
          </a:p>
        </p:txBody>
      </p:sp>
      <p:sp>
        <p:nvSpPr>
          <p:cNvPr id="14" name="Text 12"/>
          <p:cNvSpPr/>
          <p:nvPr/>
        </p:nvSpPr>
        <p:spPr>
          <a:xfrm>
            <a:off x="3640267" y="1317239"/>
            <a:ext cx="2194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3674933" y="1601105"/>
            <a:ext cx="2194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5486400" y="4678714"/>
            <a:ext cx="2468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5486400" y="5044474"/>
            <a:ext cx="24688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5486400" y="5437666"/>
            <a:ext cx="24688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50" dirty="0"/>
          </a:p>
        </p:txBody>
      </p:sp>
      <p:sp>
        <p:nvSpPr>
          <p:cNvPr id="28" name="Text 26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C5AF6221-7F19-74AB-B31C-5A52A526E0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8439" y="1601104"/>
            <a:ext cx="7133074" cy="475538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 Explanation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48640" y="1600200"/>
            <a:ext cx="1554480" cy="914400"/>
          </a:xfrm>
          <a:prstGeom prst="roundRect">
            <a:avLst>
              <a:gd name="adj" fmla="val 6000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548640" y="1856232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2286000" y="1618488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Enforcement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2286000" y="1965960"/>
            <a:ext cx="33832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Security Gateway sits in the traffic path and enforces the access control and threat prevention policies in real time.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48640" y="2743200"/>
            <a:ext cx="1554480" cy="914400"/>
          </a:xfrm>
          <a:prstGeom prst="roundRect">
            <a:avLst>
              <a:gd name="adj" fmla="val 6000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548640" y="2999232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2286000" y="2761488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/ Policy Brain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2286000" y="3108960"/>
            <a:ext cx="33832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Security Management Server holds the policy database and pushes configuration to A-GW — the gateway does not store policy itself.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548640" y="3886200"/>
            <a:ext cx="1554480" cy="914400"/>
          </a:xfrm>
          <a:prstGeom prst="roundRect">
            <a:avLst>
              <a:gd name="adj" fmla="val 6000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548640" y="4142232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2286000" y="3904488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Console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2286000" y="4251960"/>
            <a:ext cx="33832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management workstation running SmartConsole, used to author and publish policy to A-SMS.</a:t>
            </a:r>
            <a:endParaRPr lang="en-US" sz="1050" dirty="0"/>
          </a:p>
        </p:txBody>
      </p:sp>
      <p:pic>
        <p:nvPicPr>
          <p:cNvPr id="16" name="Image 0" descr="/home/claude/ppt_images/01_vm_setting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072" y="1056433"/>
            <a:ext cx="5212080" cy="5532120"/>
          </a:xfrm>
          <a:prstGeom prst="rect">
            <a:avLst/>
          </a:prstGeom>
        </p:spPr>
      </p:pic>
      <p:sp>
        <p:nvSpPr>
          <p:cNvPr id="17" name="Text 14"/>
          <p:cNvSpPr/>
          <p:nvPr/>
        </p:nvSpPr>
        <p:spPr>
          <a:xfrm>
            <a:off x="6291072" y="813816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1: Gateway and management VM configuration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19" name="Text 16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Installation &amp; Configuration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5547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Gaia R81.20 was installed on both A-GW and A-SMS, followed by the First Time Configuration Wizard on each.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231136"/>
            <a:ext cx="73152" cy="73152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22960" y="2103120"/>
            <a:ext cx="51206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Static IP addressing set during install (no DHCP)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548640" y="2779776"/>
            <a:ext cx="73152" cy="73152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822960" y="2651760"/>
            <a:ext cx="51206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A-GW: Installation Type = Security Gateway only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548640" y="3328416"/>
            <a:ext cx="73152" cy="73152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822960" y="3200400"/>
            <a:ext cx="51206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A-SMS: Installation Type = Security Management (Primary)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548640" y="3877056"/>
            <a:ext cx="73152" cy="73152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822960" y="3749040"/>
            <a:ext cx="51206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Hostname, domain and DNS servers set on the Device Information page</a:t>
            </a:r>
            <a:endParaRPr lang="en-US" sz="1300" dirty="0"/>
          </a:p>
        </p:txBody>
      </p:sp>
      <p:pic>
        <p:nvPicPr>
          <p:cNvPr id="13" name="Image 0" descr="/home/claude/ppt_images/02_device_inf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755904"/>
            <a:ext cx="5635752" cy="5014864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6216396" y="5827776"/>
            <a:ext cx="5394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2: First Time Configuration Wizard — Device Information</a:t>
            </a:r>
            <a:endParaRPr lang="en-US" sz="1000" dirty="0"/>
          </a:p>
        </p:txBody>
      </p:sp>
      <p:sp>
        <p:nvSpPr>
          <p:cNvPr id="15" name="Text 12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16" name="Text 13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Establishment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554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Internal Communication (SIC) is Check Point's mutual-authentication mechanism between a gateway and its management server, using a one-time activation key.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2734056"/>
            <a:ext cx="73152" cy="73152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22960" y="2606040"/>
            <a:ext cx="10241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One-time activation key set during the gateway's setup wizard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548640" y="3282696"/>
            <a:ext cx="73152" cy="73152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822960" y="3154680"/>
            <a:ext cx="10241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key entered again in SmartConsole to initialise trust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548640" y="3831336"/>
            <a:ext cx="73152" cy="73152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822960" y="3703320"/>
            <a:ext cx="10241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confirmed "Trust established"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548640" y="4379976"/>
            <a:ext cx="73152" cy="73152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822960" y="4251960"/>
            <a:ext cx="10241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"Test SIC Status" confirmed "Communicating"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548640" y="5303520"/>
            <a:ext cx="5303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822960" y="5715000"/>
            <a:ext cx="47548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6126480" y="5303520"/>
            <a:ext cx="5394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6400800" y="5715000"/>
            <a:ext cx="4846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6A25379-D7D6-3098-89E0-C77AA52A1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2848" y="2222092"/>
            <a:ext cx="4831392" cy="433586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Licensing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Licences were applied and verified using SmartUpdate's License and Contract Repository.</a:t>
            </a:r>
            <a:endParaRPr lang="en-US" sz="14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2148840"/>
          <a:ext cx="5394960" cy="2011680"/>
        </p:xfrm>
        <a:graphic>
          <a:graphicData uri="http://schemas.openxmlformats.org/drawingml/2006/table">
            <a:tbl>
              <a:tblPr/>
              <a:tblGrid>
                <a:gridCol w="1463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Appliance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Licence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Expiry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A-GW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CPSG-C-8-U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21 Sep 2026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A-SMS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CPSB-WS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21 Sep 2026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A-SMS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CPSM-C-5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E8E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Never (permanent)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6" name="Image 0" descr="/home/claude/ppt_images/03_smartupdate_licens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4040" y="2011680"/>
            <a:ext cx="5303520" cy="475488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309360" y="6217920"/>
            <a:ext cx="5303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3: SmartUpdate — licences verified against both appliances</a:t>
            </a:r>
            <a:endParaRPr lang="en-US" sz="1000" dirty="0"/>
          </a:p>
        </p:txBody>
      </p:sp>
      <p:sp>
        <p:nvSpPr>
          <p:cNvPr id="5" name="Text 4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9" name="Text 5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Connectivity Verification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connectivity confirmed from A-GUI to both A-GW and A-SMS, completing Task 1.</a:t>
            </a:r>
            <a:endParaRPr lang="en-US" sz="1400" dirty="0"/>
          </a:p>
        </p:txBody>
      </p:sp>
      <p:pic>
        <p:nvPicPr>
          <p:cNvPr id="5" name="Image 0" descr="/home/claude/ppt_images/04_ping_success_task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3120" y="2103120"/>
            <a:ext cx="7955280" cy="4385603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103120" y="5212080"/>
            <a:ext cx="7955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4: Ping success — A-GUI to A-GW (10.1.1.1) and A-SMS (10.1.1.101)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Objects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Objects were created for every host and subnet referenced by the rulebase, rather than typing raw IP addresses into rules.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286000"/>
            <a:ext cx="3520440" cy="1051560"/>
          </a:xfrm>
          <a:prstGeom prst="roundRect">
            <a:avLst>
              <a:gd name="adj" fmla="val 5217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731520" y="2395728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31520" y="27432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192.168.1.10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731520" y="301752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251960" y="2286000"/>
            <a:ext cx="3520440" cy="1051560"/>
          </a:xfrm>
          <a:prstGeom prst="roundRect">
            <a:avLst>
              <a:gd name="adj" fmla="val 5217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4434840" y="2395728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434840" y="274320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192.168.2.10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4434840" y="301752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4274820" y="4697605"/>
            <a:ext cx="3520440" cy="1051560"/>
          </a:xfrm>
          <a:prstGeom prst="roundRect">
            <a:avLst>
              <a:gd name="adj" fmla="val 5217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4434840" y="4652135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4411980" y="489204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192.168.1.1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4411980" y="521183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548640" y="3566160"/>
            <a:ext cx="3520440" cy="1051560"/>
          </a:xfrm>
          <a:prstGeom prst="roundRect">
            <a:avLst>
              <a:gd name="adj" fmla="val 5217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731520" y="3675888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731520" y="402336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192.168.2.1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731520" y="429768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4251960" y="3566160"/>
            <a:ext cx="3520440" cy="1051560"/>
          </a:xfrm>
          <a:prstGeom prst="roundRect">
            <a:avLst>
              <a:gd name="adj" fmla="val 5217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4434840" y="3675888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Internal_Swansea_Net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4434840" y="402336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192.168.1.0/24</a:t>
            </a:r>
            <a:endParaRPr lang="en-US" sz="1150" dirty="0"/>
          </a:p>
        </p:txBody>
      </p:sp>
      <p:sp>
        <p:nvSpPr>
          <p:cNvPr id="24" name="Text 22"/>
          <p:cNvSpPr/>
          <p:nvPr/>
        </p:nvSpPr>
        <p:spPr>
          <a:xfrm>
            <a:off x="4434840" y="429768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548640" y="4663440"/>
            <a:ext cx="3520440" cy="1051560"/>
          </a:xfrm>
          <a:prstGeom prst="roundRect">
            <a:avLst>
              <a:gd name="adj" fmla="val 5217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Text 24"/>
          <p:cNvSpPr/>
          <p:nvPr/>
        </p:nvSpPr>
        <p:spPr>
          <a:xfrm>
            <a:off x="821704" y="4686300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Internal_London_Net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822960" y="4949316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192.168.2.0/24</a:t>
            </a:r>
            <a:endParaRPr lang="en-US" sz="1150" dirty="0"/>
          </a:p>
        </p:txBody>
      </p:sp>
      <p:sp>
        <p:nvSpPr>
          <p:cNvPr id="28" name="Text 26"/>
          <p:cNvSpPr/>
          <p:nvPr/>
        </p:nvSpPr>
        <p:spPr>
          <a:xfrm>
            <a:off x="822960" y="516435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548640" y="521208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822960" y="5623560"/>
            <a:ext cx="104241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457200" y="6502288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33" name="Text 31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F5CB383-E12D-CE23-5AF3-514C3D23CA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8121" y="2240689"/>
            <a:ext cx="3976384" cy="370090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68736" y="631840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Rulebase</a:t>
            </a:r>
            <a:endParaRPr lang="en-US" sz="2600" dirty="0"/>
          </a:p>
        </p:txBody>
      </p:sp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463040"/>
          <a:ext cx="7406640" cy="5029200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630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630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887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No.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Rule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Source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Destination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Service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Action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Management Access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A-GUI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A-GW, A-SMS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icmp, https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b="1" dirty="0">
                          <a:solidFill>
                            <a:srgbClr val="1E8E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ICMP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Swansea + London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Swansea + London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icmp-requests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b="1" dirty="0">
                          <a:solidFill>
                            <a:srgbClr val="1E8E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DNS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Any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S-DC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domain-tcp/udp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b="1" dirty="0">
                          <a:solidFill>
                            <a:srgbClr val="1E8E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HTTP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Any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S-DC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http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b="1" dirty="0">
                          <a:solidFill>
                            <a:srgbClr val="1E8E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Block Telnet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Any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Any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telnet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b="1" dirty="0">
                          <a:solidFill>
                            <a:srgbClr val="C0392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Drop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SSH (admin only)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A-GUI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A-GW, A-SMS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ssh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b="1" dirty="0">
                          <a:solidFill>
                            <a:srgbClr val="1E8E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FTP internal-to-internal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Swansea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London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ftp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b="1" dirty="0">
                          <a:solidFill>
                            <a:srgbClr val="1E8E5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Block FTP inbound external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Any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Swansea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ftp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b="1" dirty="0">
                          <a:solidFill>
                            <a:srgbClr val="C0392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Drop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9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Cleanup Rule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Any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Any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dirty="0">
                          <a:solidFill>
                            <a:srgbClr val="37415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Any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50" b="1" dirty="0">
                          <a:solidFill>
                            <a:srgbClr val="C0392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Drop</a:t>
                      </a:r>
                      <a:endParaRPr lang="en-US" sz="8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6" name="Text 2"/>
          <p:cNvSpPr/>
          <p:nvPr/>
        </p:nvSpPr>
        <p:spPr>
          <a:xfrm>
            <a:off x="8092440" y="6208876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7" name="Text 3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8" name="Text 4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FD069E6-8A4B-3534-2F3B-05CDD97232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3841" y="1311193"/>
            <a:ext cx="4328160" cy="473367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Justifications — Part 1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60020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1 — Allow Management Access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548640" y="19659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Placed first so the administrator's own access to A-GW and A-SMS is never blocked by a later, more restrictive rule.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548640" y="251460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2 — Allow ICMP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548640" y="28803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Permits basic reachability testing between the Swansea and London subnets.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548640" y="342900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3 — Allow DNS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48640" y="37947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 provides name resolution for both sites, so DNS traffic to it is permitted from any host.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434340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4 — Allow HTTP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548640" y="47091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Allows access to the web service hosted on S-DC.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548640" y="525780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5 — Block Telnet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548640" y="56235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is an insecure, cleartext protocol and is blocked network-wide as standard hardening practice.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Justifications — Part 2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6 — Allow SSH (admin only)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548640" y="205740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Restricts SSH management access to the designated admin workstation only, following least privilege.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548640" y="269748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7 — Allow FTP internal-to-internal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548640" y="306324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Permits legitimate FTP transfer from Swansea to London; placed before Rule 8 so it is matched first.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548640" y="37033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8 — Block FTP inbound external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48640" y="40690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Blocks FTP originating from outside into the Swansea subnet.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470916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9 — Cleanup Rule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548640" y="507492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Default-deny: drops and logs all remaining traffic that matches no earlier rule, giving a full audit trail.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Evidence — Allowed Traffic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48640" y="1645920"/>
            <a:ext cx="2606040" cy="3291840"/>
          </a:xfrm>
          <a:prstGeom prst="roundRect">
            <a:avLst>
              <a:gd name="adj" fmla="val 2105"/>
            </a:avLst>
          </a:prstGeom>
          <a:solidFill>
            <a:srgbClr val="F3F4F6"/>
          </a:solidFill>
          <a:ln w="19050">
            <a:solidFill>
              <a:srgbClr val="D1D5DB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548640" y="297180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822960" y="3383280"/>
            <a:ext cx="2057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548640" y="5074920"/>
            <a:ext cx="2606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Success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48640" y="5394960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reply received — Rule 2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3337560" y="1645920"/>
            <a:ext cx="2606040" cy="3291840"/>
          </a:xfrm>
          <a:prstGeom prst="roundRect">
            <a:avLst>
              <a:gd name="adj" fmla="val 2105"/>
            </a:avLst>
          </a:prstGeom>
          <a:solidFill>
            <a:srgbClr val="F3F4F6"/>
          </a:solidFill>
          <a:ln w="19050">
            <a:solidFill>
              <a:srgbClr val="D1D5DB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3337560" y="297180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3611880" y="3383280"/>
            <a:ext cx="2057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3337560" y="5074920"/>
            <a:ext cx="2606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 Page Load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3337560" y="5394960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IIS page loaded — Rule 4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6126480" y="1645920"/>
            <a:ext cx="2606040" cy="3291840"/>
          </a:xfrm>
          <a:prstGeom prst="roundRect">
            <a:avLst>
              <a:gd name="adj" fmla="val 2105"/>
            </a:avLst>
          </a:prstGeom>
          <a:solidFill>
            <a:srgbClr val="F3F4F6"/>
          </a:solidFill>
          <a:ln w="19050">
            <a:solidFill>
              <a:srgbClr val="D1D5DB"/>
            </a:solidFill>
            <a:prstDash val="dash"/>
          </a:ln>
        </p:spPr>
        <p:txBody>
          <a:bodyPr/>
          <a:lstStyle/>
          <a:p>
            <a:endParaRPr lang="en-IN" dirty="0"/>
          </a:p>
        </p:txBody>
      </p:sp>
      <p:sp>
        <p:nvSpPr>
          <p:cNvPr id="15" name="Text 13"/>
          <p:cNvSpPr/>
          <p:nvPr/>
        </p:nvSpPr>
        <p:spPr>
          <a:xfrm>
            <a:off x="6126480" y="297180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6400800" y="3383280"/>
            <a:ext cx="2057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6126480" y="5074920"/>
            <a:ext cx="2606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Login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6126480" y="5394960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established — Rule 6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8897112" y="1581912"/>
            <a:ext cx="2606040" cy="3291840"/>
          </a:xfrm>
          <a:prstGeom prst="roundRect">
            <a:avLst>
              <a:gd name="adj" fmla="val 2105"/>
            </a:avLst>
          </a:prstGeom>
          <a:solidFill>
            <a:srgbClr val="F3F4F6"/>
          </a:solidFill>
          <a:ln w="19050">
            <a:solidFill>
              <a:srgbClr val="D1D5DB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8915400" y="297180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9189720" y="3383280"/>
            <a:ext cx="2057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8915400" y="5074920"/>
            <a:ext cx="2606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FTP External Blocked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8915400" y="5394960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Connection dropped — Rule 8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012E045-05F6-9B76-9CA0-391140140E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98" t="15696" r="23602" b="5230"/>
          <a:stretch>
            <a:fillRect/>
          </a:stretch>
        </p:blipFill>
        <p:spPr>
          <a:xfrm>
            <a:off x="548639" y="1661242"/>
            <a:ext cx="2608975" cy="329184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C3B89E7-A6FC-3D57-0666-5AF09778889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625" t="14336" r="22940" b="9765"/>
          <a:stretch>
            <a:fillRect/>
          </a:stretch>
        </p:blipFill>
        <p:spPr>
          <a:xfrm>
            <a:off x="3250475" y="1645920"/>
            <a:ext cx="2693125" cy="329184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6608BC9-F221-77D1-97BB-25C7CCC3964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625" t="14230" r="22939" b="9336"/>
          <a:stretch>
            <a:fillRect/>
          </a:stretch>
        </p:blipFill>
        <p:spPr>
          <a:xfrm>
            <a:off x="6138570" y="1645920"/>
            <a:ext cx="2685390" cy="329184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148F1B01-1004-4BE7-A415-55DF9167A0A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995" t="14098" r="22445" b="9207"/>
          <a:stretch>
            <a:fillRect/>
          </a:stretch>
        </p:blipFill>
        <p:spPr>
          <a:xfrm>
            <a:off x="8897112" y="1563624"/>
            <a:ext cx="2644754" cy="3310128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Logs Verification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46304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Logs &amp; Monitor confirms each test against its matching rule, with the correct Accept/Drop action recorded.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822960" y="2029968"/>
            <a:ext cx="10515600" cy="4206240"/>
          </a:xfrm>
          <a:prstGeom prst="roundRect">
            <a:avLst>
              <a:gd name="adj" fmla="val 1304"/>
            </a:avLst>
          </a:prstGeom>
          <a:solidFill>
            <a:srgbClr val="F3F4F6"/>
          </a:solidFill>
          <a:ln w="19050">
            <a:solidFill>
              <a:srgbClr val="D1D5DB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22960" y="384048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097280" y="4251960"/>
            <a:ext cx="9966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039F942-4A14-309B-CD1C-50BAD6749D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062" t="-33632" r="11447" b="-2654"/>
          <a:stretch>
            <a:fillRect/>
          </a:stretch>
        </p:blipFill>
        <p:spPr>
          <a:xfrm>
            <a:off x="853440" y="562181"/>
            <a:ext cx="10515600" cy="5802043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— Strict Profile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default Threat Prevention profile was changed from Optimized to Strict, covering: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103120"/>
            <a:ext cx="2057400" cy="640080"/>
          </a:xfrm>
          <a:prstGeom prst="roundRect">
            <a:avLst>
              <a:gd name="adj" fmla="val 8571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548640" y="2103120"/>
            <a:ext cx="2057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2743200" y="2103120"/>
            <a:ext cx="2057400" cy="640080"/>
          </a:xfrm>
          <a:prstGeom prst="roundRect">
            <a:avLst>
              <a:gd name="adj" fmla="val 8571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2743200" y="2103120"/>
            <a:ext cx="2057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Anti-Virus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937760" y="2103120"/>
            <a:ext cx="2057400" cy="640080"/>
          </a:xfrm>
          <a:prstGeom prst="roundRect">
            <a:avLst>
              <a:gd name="adj" fmla="val 8571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4937760" y="2103120"/>
            <a:ext cx="2057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Anti-Bot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7132320" y="2103120"/>
            <a:ext cx="2057400" cy="640080"/>
          </a:xfrm>
          <a:prstGeom prst="roundRect">
            <a:avLst>
              <a:gd name="adj" fmla="val 8571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7132320" y="2103120"/>
            <a:ext cx="2057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Emulation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9326880" y="2103120"/>
            <a:ext cx="2057400" cy="640080"/>
          </a:xfrm>
          <a:prstGeom prst="roundRect">
            <a:avLst>
              <a:gd name="adj" fmla="val 8571"/>
            </a:avLst>
          </a:prstGeom>
          <a:solidFill>
            <a:srgbClr val="E8EEF7"/>
          </a:solidFill>
          <a:ln w="12700">
            <a:solidFill>
              <a:srgbClr val="E8EE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9326880" y="2103120"/>
            <a:ext cx="2057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Extraction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90220" y="2994660"/>
            <a:ext cx="5394960" cy="3246120"/>
          </a:xfrm>
          <a:prstGeom prst="roundRect">
            <a:avLst>
              <a:gd name="adj" fmla="val 1690"/>
            </a:avLst>
          </a:prstGeom>
          <a:solidFill>
            <a:srgbClr val="F3F4F6"/>
          </a:solidFill>
          <a:ln w="19050">
            <a:solidFill>
              <a:srgbClr val="D1D5DB"/>
            </a:solidFill>
            <a:prstDash val="dash"/>
          </a:ln>
        </p:spPr>
        <p:txBody>
          <a:bodyPr/>
          <a:lstStyle/>
          <a:p>
            <a:endParaRPr lang="en-IN" dirty="0"/>
          </a:p>
        </p:txBody>
      </p:sp>
      <p:sp>
        <p:nvSpPr>
          <p:cNvPr id="16" name="Text 14"/>
          <p:cNvSpPr/>
          <p:nvPr/>
        </p:nvSpPr>
        <p:spPr>
          <a:xfrm>
            <a:off x="548640" y="4320540"/>
            <a:ext cx="5394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822960" y="4732020"/>
            <a:ext cx="4846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126480" y="3017520"/>
            <a:ext cx="5394960" cy="3246120"/>
          </a:xfrm>
          <a:prstGeom prst="roundRect">
            <a:avLst>
              <a:gd name="adj" fmla="val 1690"/>
            </a:avLst>
          </a:prstGeom>
          <a:solidFill>
            <a:srgbClr val="F3F4F6"/>
          </a:solidFill>
          <a:ln w="19050">
            <a:solidFill>
              <a:srgbClr val="D1D5DB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6126480" y="4320540"/>
            <a:ext cx="5394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6400800" y="4732020"/>
            <a:ext cx="4846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9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8E2A78C-81EF-350C-A7FE-F2346DCD79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1080" y="2971800"/>
            <a:ext cx="5445760" cy="326440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8DA1D0CA-ECAE-ADEA-8A4D-5B56C66BE1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836" y="3067812"/>
            <a:ext cx="5673344" cy="319125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Verification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 continued to function normally after Strict was applied, with Threat Prevention actively inspecting it in the background.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286000"/>
            <a:ext cx="5394960" cy="3931920"/>
          </a:xfrm>
          <a:prstGeom prst="roundRect">
            <a:avLst>
              <a:gd name="adj" fmla="val 1395"/>
            </a:avLst>
          </a:prstGeom>
          <a:solidFill>
            <a:srgbClr val="F3F4F6"/>
          </a:solidFill>
          <a:ln w="19050">
            <a:solidFill>
              <a:srgbClr val="D1D5DB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548640" y="3931920"/>
            <a:ext cx="5394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822960" y="4343400"/>
            <a:ext cx="4846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9C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Insert: HTTP test after Strict profile applied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6126480" y="2286000"/>
            <a:ext cx="5394960" cy="3931920"/>
          </a:xfrm>
          <a:prstGeom prst="roundRect">
            <a:avLst>
              <a:gd name="adj" fmla="val 1395"/>
            </a:avLst>
          </a:prstGeom>
          <a:solidFill>
            <a:srgbClr val="F3F4F6"/>
          </a:solidFill>
          <a:ln w="19050">
            <a:solidFill>
              <a:srgbClr val="D1D5DB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6126480" y="3931920"/>
            <a:ext cx="5394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6400800" y="4343400"/>
            <a:ext cx="4846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9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6E631D0-99E2-AB3C-1031-3CD64AA7DF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360" y="2285999"/>
            <a:ext cx="5476240" cy="39319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2FF3EE2-C370-15C2-6C05-EF72971332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481" y="2314336"/>
            <a:ext cx="5486400" cy="391363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64008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/ Key Outcomes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822960" y="1554480"/>
            <a:ext cx="5212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7FA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Was Achieved</a:t>
            </a:r>
            <a:endParaRPr lang="en-US" sz="1500" dirty="0"/>
          </a:p>
        </p:txBody>
      </p:sp>
      <p:sp>
        <p:nvSpPr>
          <p:cNvPr id="4" name="Shape 2"/>
          <p:cNvSpPr/>
          <p:nvPr/>
        </p:nvSpPr>
        <p:spPr>
          <a:xfrm>
            <a:off x="868680" y="2084832"/>
            <a:ext cx="73152" cy="73152"/>
          </a:xfrm>
          <a:prstGeom prst="ellipse">
            <a:avLst/>
          </a:prstGeom>
          <a:solidFill>
            <a:srgbClr val="7FA0D6"/>
          </a:solidFill>
          <a:ln w="12700">
            <a:solidFill>
              <a:srgbClr val="7FA0D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1143000" y="1965960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E4EAF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Multi-layer security across a two-site enterprise topology</a:t>
            </a:r>
            <a:endParaRPr lang="en-US" sz="1250" dirty="0"/>
          </a:p>
        </p:txBody>
      </p:sp>
      <p:sp>
        <p:nvSpPr>
          <p:cNvPr id="6" name="Shape 4"/>
          <p:cNvSpPr/>
          <p:nvPr/>
        </p:nvSpPr>
        <p:spPr>
          <a:xfrm>
            <a:off x="868680" y="2724912"/>
            <a:ext cx="73152" cy="73152"/>
          </a:xfrm>
          <a:prstGeom prst="ellipse">
            <a:avLst/>
          </a:prstGeom>
          <a:solidFill>
            <a:srgbClr val="7FA0D6"/>
          </a:solidFill>
          <a:ln w="12700">
            <a:solidFill>
              <a:srgbClr val="7FA0D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1143000" y="2606040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E4EAF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fully tested, least-privilege firewall rulebase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868680" y="3364992"/>
            <a:ext cx="73152" cy="73152"/>
          </a:xfrm>
          <a:prstGeom prst="ellipse">
            <a:avLst/>
          </a:prstGeom>
          <a:solidFill>
            <a:srgbClr val="7FA0D6"/>
          </a:solidFill>
          <a:ln w="12700">
            <a:solidFill>
              <a:srgbClr val="7FA0D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1143000" y="3246120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E4EAF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enabled with a Strict enforcement profile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868680" y="4005072"/>
            <a:ext cx="73152" cy="73152"/>
          </a:xfrm>
          <a:prstGeom prst="ellipse">
            <a:avLst/>
          </a:prstGeom>
          <a:solidFill>
            <a:srgbClr val="7FA0D6"/>
          </a:solidFill>
          <a:ln w="12700">
            <a:solidFill>
              <a:srgbClr val="7FA0D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1143000" y="3886200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E4EAF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working, cross-site network with verified connectivity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6309360" y="1554480"/>
            <a:ext cx="5212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7FA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 Solved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6355080" y="2084832"/>
            <a:ext cx="73152" cy="73152"/>
          </a:xfrm>
          <a:prstGeom prst="ellipse">
            <a:avLst/>
          </a:prstGeom>
          <a:solidFill>
            <a:srgbClr val="7FA0D6"/>
          </a:solidFill>
          <a:ln w="12700">
            <a:solidFill>
              <a:srgbClr val="7FA0D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6629400" y="1965960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E4EAF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Adapter naming conflicts in the virtual network layer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6355080" y="2724912"/>
            <a:ext cx="73152" cy="73152"/>
          </a:xfrm>
          <a:prstGeom prst="ellipse">
            <a:avLst/>
          </a:prstGeom>
          <a:solidFill>
            <a:srgbClr val="7FA0D6"/>
          </a:solidFill>
          <a:ln w="12700">
            <a:solidFill>
              <a:srgbClr val="7FA0D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6629400" y="2606040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E4EAF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Routing faults traced through interface and gateway config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6355080" y="3364992"/>
            <a:ext cx="73152" cy="73152"/>
          </a:xfrm>
          <a:prstGeom prst="ellipse">
            <a:avLst/>
          </a:prstGeom>
          <a:solidFill>
            <a:srgbClr val="7FA0D6"/>
          </a:solidFill>
          <a:ln w="12700">
            <a:solidFill>
              <a:srgbClr val="7FA0D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6629400" y="3246120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E4EAF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weak-host-model connectivity issue on a multi-homed server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>
            <a:off x="822960" y="4663440"/>
            <a:ext cx="10515600" cy="0"/>
          </a:xfrm>
          <a:prstGeom prst="line">
            <a:avLst/>
          </a:prstGeom>
          <a:noFill/>
          <a:ln w="12700">
            <a:solidFill>
              <a:srgbClr val="3E548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822960" y="493776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— Questions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822960" y="64465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5E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94360" y="1764792"/>
            <a:ext cx="64008" cy="64008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868680" y="1618488"/>
            <a:ext cx="10698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(2024) R81.20 Security Management Administration Guide. Available at: https://sc1.checkpoint.com</a:t>
            </a:r>
            <a:endParaRPr lang="en-US" sz="1250" dirty="0"/>
          </a:p>
        </p:txBody>
      </p:sp>
      <p:sp>
        <p:nvSpPr>
          <p:cNvPr id="6" name="Shape 4"/>
          <p:cNvSpPr/>
          <p:nvPr/>
        </p:nvSpPr>
        <p:spPr>
          <a:xfrm>
            <a:off x="594360" y="2386584"/>
            <a:ext cx="64008" cy="64008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868680" y="2240280"/>
            <a:ext cx="10698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(2024) R81.20 Gaia Administration Guide. Available at: https://sc1.checkpoint.com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94360" y="3008376"/>
            <a:ext cx="64008" cy="64008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868680" y="2862072"/>
            <a:ext cx="10698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(2024) R81.20 Threat Prevention Administration Guide. Available at: https://sc1.checkpoint.com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594360" y="3630168"/>
            <a:ext cx="64008" cy="64008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868680" y="3483864"/>
            <a:ext cx="10698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of Standards and Technology (2011) SP 800-41 Rev. 1: Guidelines on Firewalls and Firewall Policy. Gaithersburg, MD: NIST.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594360" y="4251960"/>
            <a:ext cx="64008" cy="64008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868680" y="4105656"/>
            <a:ext cx="10698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International Organization for Standardization (2022) ISO/IEC 27001:2022 — Information Security Management Systems — Requirements. Geneva: ISO.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94360" y="4873752"/>
            <a:ext cx="64008" cy="64008"/>
          </a:xfrm>
          <a:prstGeom prst="ellipse">
            <a:avLst/>
          </a:prstGeom>
          <a:solidFill>
            <a:srgbClr val="2E5EAA"/>
          </a:solidFill>
          <a:ln w="12700">
            <a:solidFill>
              <a:srgbClr val="2E5EA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868680" y="4727448"/>
            <a:ext cx="10698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Oracle Corporation (2024) Oracle VM VirtualBox User Manual: Chapter 6, Virtual Networking. Available at: https://www.virtualbox.org/manual/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457200" y="649224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68580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Video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822960" y="1417320"/>
            <a:ext cx="10241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C7D3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full walkthrough of the live configuration and testing is provided in the recorded demonstration below.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2194560" y="2194560"/>
            <a:ext cx="7772400" cy="3200400"/>
          </a:xfrm>
          <a:prstGeom prst="roundRect">
            <a:avLst>
              <a:gd name="adj" fmla="val 2286"/>
            </a:avLst>
          </a:prstGeom>
          <a:solidFill>
            <a:srgbClr val="2E4470"/>
          </a:solidFill>
          <a:ln w="12700">
            <a:solidFill>
              <a:srgbClr val="2E447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5394960" y="3108960"/>
            <a:ext cx="1371600" cy="137160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 rot="5400000">
            <a:off x="5806440" y="3447288"/>
            <a:ext cx="640080" cy="685800"/>
          </a:xfrm>
          <a:prstGeom prst="triangle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>
            <a:hlinkClick r:id="rId3" tooltip="Open demonstration video"/>
          </p:cNvPr>
          <p:cNvSpPr/>
          <p:nvPr/>
        </p:nvSpPr>
        <p:spPr>
          <a:xfrm>
            <a:off x="2194560" y="470916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IN" dirty="0" err="1">
                <a:hlinkClick r:id="rId4"/>
              </a:rPr>
              <a:t>ens</a:t>
            </a:r>
            <a:r>
              <a:rPr lang="en-IN" dirty="0">
                <a:hlinkClick r:id="rId4"/>
              </a:rPr>
              <a:t> video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2194560" y="5120640"/>
            <a:ext cx="7772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822960" y="64465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Applied Network Security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1251</Words>
  <Application>Microsoft Office PowerPoint</Application>
  <PresentationFormat>Widescreen</PresentationFormat>
  <Paragraphs>280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zaki shaikh</cp:lastModifiedBy>
  <cp:revision>5</cp:revision>
  <dcterms:created xsi:type="dcterms:W3CDTF">2026-08-03T10:00:58Z</dcterms:created>
  <dcterms:modified xsi:type="dcterms:W3CDTF">2026-08-13T23:20:59Z</dcterms:modified>
</cp:coreProperties>
</file>