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Canva Sans" panose="020B0503030501040103" pitchFamily="34" charset="0"/>
      <p:regular r:id="rId15"/>
    </p:embeddedFont>
    <p:embeddedFont>
      <p:font typeface="Canva Sans Bold" panose="020B0803030501040103" pitchFamily="34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63D22-F627-4246-A2CA-C2767425AA3F}" type="datetimeFigureOut">
              <a:rPr lang="en-US" smtClean="0"/>
              <a:t>12/13/25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959A69-F92E-E541-962C-4D3E4B9E37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151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Today I will present SmartCare Watch, a smart wearable designed to support children with autism and help parents feel more secure.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59A69-F92E-E541-962C-4D3E4B9E376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861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SmartCare Watch is a wearable that supports safety, routine, and communication for children with autism using simple, calm technology.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59A69-F92E-E541-962C-4D3E4B9E376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8004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Many children with autism face safety risks and struggle with routines, while parents experience high stress and worry.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59A69-F92E-E541-962C-4D3E4B9E376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0426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watch includes GPS tracking, an SOS button, and visual reminders designed to be sensory-friendly.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59A69-F92E-E541-962C-4D3E4B9E376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0770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Unlike normal smart watches, this product is designed specifically for children with autism, with a simple and calming interface.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59A69-F92E-E541-962C-4D3E4B9E376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4185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Our main customers are parents of children with autism, as well as caregivers and special education schools.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59A69-F92E-E541-962C-4D3E4B9E376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501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Although other children’s smart watches exist, they are not designed for autism, which gives SmartCare Watch a clear advantage.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59A69-F92E-E541-962C-4D3E4B9E376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7697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We will sell online and promote through social media, autism organisations, and parent communities.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59A69-F92E-E541-962C-4D3E4B9E376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3321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Revenue will come from product sales and optional app subscriptions, making the business scalable.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59A69-F92E-E541-962C-4D3E4B9E376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62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business improves child safety, reduces parental stress, and supports inclusion.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59A69-F92E-E541-962C-4D3E4B9E376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7932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 the future, we plan to expand features, age ranges, and international markets.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59A69-F92E-E541-962C-4D3E4B9E376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474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SmartCare Watch combines technology and social impact to solve a real problem for families.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959A69-F92E-E541-962C-4D3E4B9E376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9638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704870" y="1729055"/>
            <a:ext cx="19697739" cy="6752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95"/>
              </a:lnSpc>
            </a:pPr>
            <a:r>
              <a:rPr lang="en-US" sz="4782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SmartCare Watch</a:t>
            </a:r>
          </a:p>
          <a:p>
            <a:pPr algn="ctr">
              <a:lnSpc>
                <a:spcPts val="6695"/>
              </a:lnSpc>
            </a:pPr>
            <a:r>
              <a:rPr lang="en-US" sz="4782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 Smart Wearable for Children with Autism</a:t>
            </a:r>
          </a:p>
          <a:p>
            <a:pPr algn="ctr">
              <a:lnSpc>
                <a:spcPts val="6695"/>
              </a:lnSpc>
            </a:pPr>
            <a:endParaRPr lang="en-US" sz="4782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6695"/>
              </a:lnSpc>
            </a:pPr>
            <a:r>
              <a:rPr lang="en-US" sz="4782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Name: Stefania Stanila</a:t>
            </a:r>
          </a:p>
          <a:p>
            <a:pPr algn="ctr">
              <a:lnSpc>
                <a:spcPts val="6695"/>
              </a:lnSpc>
            </a:pPr>
            <a:r>
              <a:rPr lang="en-US" sz="4782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Module: LCBB5013 – Entrepreneurship</a:t>
            </a:r>
          </a:p>
          <a:p>
            <a:pPr algn="ctr">
              <a:lnSpc>
                <a:spcPts val="6695"/>
              </a:lnSpc>
            </a:pPr>
            <a:r>
              <a:rPr lang="en-US" sz="4782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Lecturer: Dr Amer Kareem</a:t>
            </a:r>
          </a:p>
          <a:p>
            <a:pPr algn="ctr">
              <a:lnSpc>
                <a:spcPts val="6695"/>
              </a:lnSpc>
            </a:pPr>
            <a:r>
              <a:rPr lang="en-US" sz="4782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Date: 14/12/2025</a:t>
            </a:r>
          </a:p>
          <a:p>
            <a:pPr algn="ctr">
              <a:lnSpc>
                <a:spcPts val="6695"/>
              </a:lnSpc>
            </a:pPr>
            <a:endParaRPr lang="en-US" sz="4782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1773638"/>
            <a:ext cx="7899380" cy="7484662"/>
          </a:xfrm>
          <a:custGeom>
            <a:avLst/>
            <a:gdLst/>
            <a:ahLst/>
            <a:cxnLst/>
            <a:rect l="l" t="t" r="r" b="b"/>
            <a:pathLst>
              <a:path w="7899380" h="7484662">
                <a:moveTo>
                  <a:pt x="0" y="0"/>
                </a:moveTo>
                <a:lnTo>
                  <a:pt x="7899380" y="0"/>
                </a:lnTo>
                <a:lnTo>
                  <a:pt x="7899380" y="7484662"/>
                </a:lnTo>
                <a:lnTo>
                  <a:pt x="0" y="748466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396293" y="-848360"/>
            <a:ext cx="8684865" cy="3658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BUSINESS IDEA OVERVIEW</a:t>
            </a: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144000" y="1522780"/>
            <a:ext cx="8312095" cy="87642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12"/>
              </a:lnSpc>
            </a:pPr>
            <a:endParaRPr/>
          </a:p>
          <a:p>
            <a:pPr marL="896407" lvl="1" indent="-448204" algn="ctr">
              <a:lnSpc>
                <a:spcPts val="5812"/>
              </a:lnSpc>
              <a:buFont typeface="Arial"/>
              <a:buChar char="•"/>
            </a:pPr>
            <a:r>
              <a:rPr lang="en-US" sz="415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SmartCare Watch is a smart wearable designed for children with autism</a:t>
            </a:r>
          </a:p>
          <a:p>
            <a:pPr marL="896407" lvl="1" indent="-448204" algn="ctr">
              <a:lnSpc>
                <a:spcPts val="5812"/>
              </a:lnSpc>
              <a:buFont typeface="Arial"/>
              <a:buChar char="•"/>
            </a:pPr>
            <a:r>
              <a:rPr lang="en-US" sz="415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Focuses on safety, routine, and communication support</a:t>
            </a:r>
          </a:p>
          <a:p>
            <a:pPr marL="896407" lvl="1" indent="-448204" algn="ctr">
              <a:lnSpc>
                <a:spcPts val="5812"/>
              </a:lnSpc>
              <a:buFont typeface="Arial"/>
              <a:buChar char="•"/>
            </a:pPr>
            <a:r>
              <a:rPr lang="en-US" sz="415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Helps parents and caregivers monitor and assist children</a:t>
            </a:r>
          </a:p>
          <a:p>
            <a:pPr marL="896407" lvl="1" indent="-448204" algn="ctr">
              <a:lnSpc>
                <a:spcPts val="5812"/>
              </a:lnSpc>
              <a:buFont typeface="Arial"/>
              <a:buChar char="•"/>
            </a:pPr>
            <a:r>
              <a:rPr lang="en-US" sz="415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Combines technology with social impact</a:t>
            </a:r>
          </a:p>
          <a:p>
            <a:pPr algn="ctr">
              <a:lnSpc>
                <a:spcPts val="5812"/>
              </a:lnSpc>
            </a:pPr>
            <a:endParaRPr lang="en-US" sz="415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5812"/>
              </a:lnSpc>
            </a:pPr>
            <a:endParaRPr lang="en-US" sz="415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789385" y="1781810"/>
            <a:ext cx="9187699" cy="7476490"/>
          </a:xfrm>
          <a:custGeom>
            <a:avLst/>
            <a:gdLst/>
            <a:ahLst/>
            <a:cxnLst/>
            <a:rect l="l" t="t" r="r" b="b"/>
            <a:pathLst>
              <a:path w="9187699" h="7476490">
                <a:moveTo>
                  <a:pt x="0" y="0"/>
                </a:moveTo>
                <a:lnTo>
                  <a:pt x="9187699" y="0"/>
                </a:lnTo>
                <a:lnTo>
                  <a:pt x="9187699" y="7476490"/>
                </a:lnTo>
                <a:lnTo>
                  <a:pt x="0" y="747649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5148603" y="-848360"/>
            <a:ext cx="7281565" cy="3658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PROBLEM STATEMENT</a:t>
            </a: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0" y="1840833"/>
            <a:ext cx="8125179" cy="7417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18"/>
              </a:lnSpc>
            </a:pPr>
            <a:endParaRPr/>
          </a:p>
          <a:p>
            <a:pPr marL="758435" lvl="1" indent="-379218" algn="ctr">
              <a:lnSpc>
                <a:spcPts val="4918"/>
              </a:lnSpc>
              <a:buFont typeface="Arial"/>
              <a:buChar char="•"/>
            </a:pPr>
            <a:r>
              <a:rPr lang="en-US" sz="351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Children with autism may wander and face safety risks</a:t>
            </a:r>
          </a:p>
          <a:p>
            <a:pPr marL="758435" lvl="1" indent="-379218" algn="ctr">
              <a:lnSpc>
                <a:spcPts val="4918"/>
              </a:lnSpc>
              <a:buFont typeface="Arial"/>
              <a:buChar char="•"/>
            </a:pPr>
            <a:r>
              <a:rPr lang="en-US" sz="351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Many struggle with communication and changes in routine</a:t>
            </a:r>
          </a:p>
          <a:p>
            <a:pPr marL="758435" lvl="1" indent="-379218" algn="ctr">
              <a:lnSpc>
                <a:spcPts val="4918"/>
              </a:lnSpc>
              <a:buFont typeface="Arial"/>
              <a:buChar char="•"/>
            </a:pPr>
            <a:r>
              <a:rPr lang="en-US" sz="351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Existing smart watches are overstimulating and complex</a:t>
            </a:r>
          </a:p>
          <a:p>
            <a:pPr marL="758435" lvl="1" indent="-379218" algn="ctr">
              <a:lnSpc>
                <a:spcPts val="4918"/>
              </a:lnSpc>
              <a:buFont typeface="Arial"/>
              <a:buChar char="•"/>
            </a:pPr>
            <a:r>
              <a:rPr lang="en-US" sz="351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Parents experience high stress and anxiety</a:t>
            </a:r>
          </a:p>
          <a:p>
            <a:pPr algn="ctr">
              <a:lnSpc>
                <a:spcPts val="4918"/>
              </a:lnSpc>
            </a:pPr>
            <a:endParaRPr lang="en-US" sz="351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918"/>
              </a:lnSpc>
            </a:pPr>
            <a:endParaRPr lang="en-US" sz="351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32929" y="1503237"/>
            <a:ext cx="8522047" cy="7755063"/>
          </a:xfrm>
          <a:custGeom>
            <a:avLst/>
            <a:gdLst/>
            <a:ahLst/>
            <a:cxnLst/>
            <a:rect l="l" t="t" r="r" b="b"/>
            <a:pathLst>
              <a:path w="8522047" h="7755063">
                <a:moveTo>
                  <a:pt x="0" y="0"/>
                </a:moveTo>
                <a:lnTo>
                  <a:pt x="8522047" y="0"/>
                </a:lnTo>
                <a:lnTo>
                  <a:pt x="8522047" y="7755063"/>
                </a:lnTo>
                <a:lnTo>
                  <a:pt x="0" y="77550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5193953" y="-848360"/>
            <a:ext cx="7900095" cy="3658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PRODUCT DESCRIPTION</a:t>
            </a: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98793" y="1667198"/>
            <a:ext cx="8199127" cy="90009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06"/>
              </a:lnSpc>
            </a:pPr>
            <a:r>
              <a:rPr lang="en-US" sz="393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SmartCare Watch Features</a:t>
            </a:r>
          </a:p>
          <a:p>
            <a:pPr algn="ctr">
              <a:lnSpc>
                <a:spcPts val="5506"/>
              </a:lnSpc>
            </a:pPr>
            <a:endParaRPr lang="en-US" sz="3933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849202" lvl="1" indent="-424601" algn="ctr">
              <a:lnSpc>
                <a:spcPts val="5506"/>
              </a:lnSpc>
              <a:buFont typeface="Arial"/>
              <a:buChar char="•"/>
            </a:pPr>
            <a:r>
              <a:rPr lang="en-US" sz="393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GPS tracking and safe-zone alerts</a:t>
            </a:r>
          </a:p>
          <a:p>
            <a:pPr marL="849202" lvl="1" indent="-424601" algn="ctr">
              <a:lnSpc>
                <a:spcPts val="5506"/>
              </a:lnSpc>
              <a:buFont typeface="Arial"/>
              <a:buChar char="•"/>
            </a:pPr>
            <a:r>
              <a:rPr lang="en-US" sz="393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Emergency SOS button</a:t>
            </a:r>
          </a:p>
          <a:p>
            <a:pPr marL="849202" lvl="1" indent="-424601" algn="ctr">
              <a:lnSpc>
                <a:spcPts val="5506"/>
              </a:lnSpc>
              <a:buFont typeface="Arial"/>
              <a:buChar char="•"/>
            </a:pPr>
            <a:r>
              <a:rPr lang="en-US" sz="393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Visual schedules and reminders</a:t>
            </a:r>
          </a:p>
          <a:p>
            <a:pPr marL="849202" lvl="1" indent="-424601" algn="ctr">
              <a:lnSpc>
                <a:spcPts val="5506"/>
              </a:lnSpc>
              <a:buFont typeface="Arial"/>
              <a:buChar char="•"/>
            </a:pPr>
            <a:r>
              <a:rPr lang="en-US" sz="393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Simple, sensory-friendly design</a:t>
            </a:r>
          </a:p>
          <a:p>
            <a:pPr marL="849202" lvl="1" indent="-424601" algn="ctr">
              <a:lnSpc>
                <a:spcPts val="5506"/>
              </a:lnSpc>
              <a:buFont typeface="Arial"/>
              <a:buChar char="•"/>
            </a:pPr>
            <a:r>
              <a:rPr lang="en-US" sz="393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Mobile app for parents and carers</a:t>
            </a:r>
          </a:p>
          <a:p>
            <a:pPr algn="ctr">
              <a:lnSpc>
                <a:spcPts val="5506"/>
              </a:lnSpc>
            </a:pPr>
            <a:endParaRPr lang="en-US" sz="3933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5506"/>
              </a:lnSpc>
            </a:pPr>
            <a:endParaRPr lang="en-US" sz="3933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349876" y="1679793"/>
            <a:ext cx="9791399" cy="6927415"/>
          </a:xfrm>
          <a:custGeom>
            <a:avLst/>
            <a:gdLst/>
            <a:ahLst/>
            <a:cxnLst/>
            <a:rect l="l" t="t" r="r" b="b"/>
            <a:pathLst>
              <a:path w="9791399" h="6927415">
                <a:moveTo>
                  <a:pt x="0" y="0"/>
                </a:moveTo>
                <a:lnTo>
                  <a:pt x="9791399" y="0"/>
                </a:lnTo>
                <a:lnTo>
                  <a:pt x="9791399" y="6927414"/>
                </a:lnTo>
                <a:lnTo>
                  <a:pt x="0" y="69274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248820" y="-848360"/>
            <a:ext cx="9790361" cy="3658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UNIQUE SELLING POINT (USP)</a:t>
            </a: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76634" y="1208733"/>
            <a:ext cx="7744371" cy="90782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16"/>
              </a:lnSpc>
            </a:pPr>
            <a:endParaRPr/>
          </a:p>
          <a:p>
            <a:pPr marL="927827" lvl="1" indent="-463913" algn="ctr">
              <a:lnSpc>
                <a:spcPts val="6016"/>
              </a:lnSpc>
              <a:buFont typeface="Arial"/>
              <a:buChar char="•"/>
            </a:pPr>
            <a:r>
              <a:rPr lang="en-US" sz="429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Designed specifically for children with autism</a:t>
            </a:r>
          </a:p>
          <a:p>
            <a:pPr marL="927827" lvl="1" indent="-463913" algn="ctr">
              <a:lnSpc>
                <a:spcPts val="6016"/>
              </a:lnSpc>
              <a:buFont typeface="Arial"/>
              <a:buChar char="•"/>
            </a:pPr>
            <a:r>
              <a:rPr lang="en-US" sz="429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Minimalist interface to reduce sensory overload</a:t>
            </a:r>
          </a:p>
          <a:p>
            <a:pPr marL="927827" lvl="1" indent="-463913" algn="ctr">
              <a:lnSpc>
                <a:spcPts val="6016"/>
              </a:lnSpc>
              <a:buFont typeface="Arial"/>
              <a:buChar char="•"/>
            </a:pPr>
            <a:r>
              <a:rPr lang="en-US" sz="429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Customisable settings based on individual needs</a:t>
            </a:r>
          </a:p>
          <a:p>
            <a:pPr marL="927827" lvl="1" indent="-463913" algn="ctr">
              <a:lnSpc>
                <a:spcPts val="6016"/>
              </a:lnSpc>
              <a:buFont typeface="Arial"/>
              <a:buChar char="•"/>
            </a:pPr>
            <a:r>
              <a:rPr lang="en-US" sz="429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Combines safety, routine, and emotional support</a:t>
            </a:r>
          </a:p>
          <a:p>
            <a:pPr algn="ctr">
              <a:lnSpc>
                <a:spcPts val="6016"/>
              </a:lnSpc>
            </a:pPr>
            <a:endParaRPr lang="en-US" sz="4297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6016"/>
              </a:lnSpc>
            </a:pPr>
            <a:endParaRPr lang="en-US" sz="4297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793569" y="3132475"/>
            <a:ext cx="7465731" cy="5282005"/>
          </a:xfrm>
          <a:custGeom>
            <a:avLst/>
            <a:gdLst/>
            <a:ahLst/>
            <a:cxnLst/>
            <a:rect l="l" t="t" r="r" b="b"/>
            <a:pathLst>
              <a:path w="7465731" h="5282005">
                <a:moveTo>
                  <a:pt x="0" y="0"/>
                </a:moveTo>
                <a:lnTo>
                  <a:pt x="7465731" y="0"/>
                </a:lnTo>
                <a:lnTo>
                  <a:pt x="7465731" y="5282005"/>
                </a:lnTo>
                <a:lnTo>
                  <a:pt x="0" y="528200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406307" y="-848360"/>
            <a:ext cx="5475387" cy="3658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TARGET MARKET</a:t>
            </a: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07756" y="2762885"/>
            <a:ext cx="8736244" cy="5973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29"/>
              </a:lnSpc>
            </a:pPr>
            <a:r>
              <a:rPr lang="en-US" sz="309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Primary Customers</a:t>
            </a:r>
          </a:p>
          <a:p>
            <a:pPr algn="ctr">
              <a:lnSpc>
                <a:spcPts val="4329"/>
              </a:lnSpc>
            </a:pPr>
            <a:endParaRPr lang="en-US" sz="309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667743" lvl="1" indent="-333871" algn="ctr">
              <a:lnSpc>
                <a:spcPts val="4329"/>
              </a:lnSpc>
              <a:buFont typeface="Arial"/>
              <a:buChar char="•"/>
            </a:pPr>
            <a:r>
              <a:rPr lang="en-US" sz="309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Parents of children with autism (ages 5–12)</a:t>
            </a:r>
          </a:p>
          <a:p>
            <a:pPr algn="ctr">
              <a:lnSpc>
                <a:spcPts val="4329"/>
              </a:lnSpc>
            </a:pPr>
            <a:endParaRPr lang="en-US" sz="309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329"/>
              </a:lnSpc>
            </a:pPr>
            <a:endParaRPr lang="en-US" sz="309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329"/>
              </a:lnSpc>
            </a:pPr>
            <a:r>
              <a:rPr lang="en-US" sz="309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Secondary Customers</a:t>
            </a:r>
          </a:p>
          <a:p>
            <a:pPr algn="ctr">
              <a:lnSpc>
                <a:spcPts val="4329"/>
              </a:lnSpc>
            </a:pPr>
            <a:endParaRPr lang="en-US" sz="309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667743" lvl="1" indent="-333871" algn="ctr">
              <a:lnSpc>
                <a:spcPts val="4329"/>
              </a:lnSpc>
              <a:buFont typeface="Arial"/>
              <a:buChar char="•"/>
            </a:pPr>
            <a:r>
              <a:rPr lang="en-US" sz="309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Caregivers and special education schools</a:t>
            </a:r>
          </a:p>
          <a:p>
            <a:pPr marL="667743" lvl="1" indent="-333871" algn="ctr">
              <a:lnSpc>
                <a:spcPts val="4329"/>
              </a:lnSpc>
              <a:buFont typeface="Arial"/>
              <a:buChar char="•"/>
            </a:pPr>
            <a:r>
              <a:rPr lang="en-US" sz="309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Autism support organisations</a:t>
            </a:r>
          </a:p>
          <a:p>
            <a:pPr algn="ctr">
              <a:lnSpc>
                <a:spcPts val="4329"/>
              </a:lnSpc>
            </a:pPr>
            <a:endParaRPr lang="en-US" sz="309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329"/>
              </a:lnSpc>
            </a:pPr>
            <a:endParaRPr lang="en-US" sz="309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2810510"/>
            <a:ext cx="9960557" cy="5640166"/>
          </a:xfrm>
          <a:custGeom>
            <a:avLst/>
            <a:gdLst/>
            <a:ahLst/>
            <a:cxnLst/>
            <a:rect l="l" t="t" r="r" b="b"/>
            <a:pathLst>
              <a:path w="9960557" h="5640166">
                <a:moveTo>
                  <a:pt x="0" y="0"/>
                </a:moveTo>
                <a:lnTo>
                  <a:pt x="9960557" y="0"/>
                </a:lnTo>
                <a:lnTo>
                  <a:pt x="9960557" y="5640166"/>
                </a:lnTo>
                <a:lnTo>
                  <a:pt x="0" y="564016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3426396" y="-848360"/>
            <a:ext cx="11435209" cy="3658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MARKET &amp; COMPETITOR SUMMARY</a:t>
            </a: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460798" y="2275792"/>
            <a:ext cx="7498260" cy="65755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85"/>
              </a:lnSpc>
            </a:pPr>
            <a:endParaRPr/>
          </a:p>
          <a:p>
            <a:pPr marL="537526" lvl="1" indent="-268763" algn="ctr">
              <a:lnSpc>
                <a:spcPts val="3485"/>
              </a:lnSpc>
              <a:buFont typeface="Arial"/>
              <a:buChar char="•"/>
            </a:pPr>
            <a:r>
              <a:rPr lang="en-US" sz="248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Growing demand for assistive technology</a:t>
            </a:r>
          </a:p>
          <a:p>
            <a:pPr marL="537526" lvl="1" indent="-268763" algn="ctr">
              <a:lnSpc>
                <a:spcPts val="3485"/>
              </a:lnSpc>
              <a:buFont typeface="Arial"/>
              <a:buChar char="•"/>
            </a:pPr>
            <a:r>
              <a:rPr lang="en-US" sz="248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Increased awareness of autism support needs</a:t>
            </a:r>
          </a:p>
          <a:p>
            <a:pPr algn="ctr">
              <a:lnSpc>
                <a:spcPts val="3485"/>
              </a:lnSpc>
            </a:pPr>
            <a:endParaRPr lang="en-US" sz="248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485"/>
              </a:lnSpc>
            </a:pPr>
            <a:endParaRPr lang="en-US" sz="248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485"/>
              </a:lnSpc>
            </a:pPr>
            <a:r>
              <a:rPr lang="en-US" sz="248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Competitors</a:t>
            </a:r>
          </a:p>
          <a:p>
            <a:pPr algn="ctr">
              <a:lnSpc>
                <a:spcPts val="3485"/>
              </a:lnSpc>
            </a:pPr>
            <a:endParaRPr lang="en-US" sz="248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537526" lvl="1" indent="-268763" algn="ctr">
              <a:lnSpc>
                <a:spcPts val="3485"/>
              </a:lnSpc>
              <a:buFont typeface="Arial"/>
              <a:buChar char="•"/>
            </a:pPr>
            <a:r>
              <a:rPr lang="en-US" sz="248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Generic children’s smart watches</a:t>
            </a:r>
          </a:p>
          <a:p>
            <a:pPr algn="ctr">
              <a:lnSpc>
                <a:spcPts val="3485"/>
              </a:lnSpc>
            </a:pPr>
            <a:endParaRPr lang="en-US" sz="248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485"/>
              </a:lnSpc>
            </a:pPr>
            <a:endParaRPr lang="en-US" sz="248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485"/>
              </a:lnSpc>
            </a:pPr>
            <a:r>
              <a:rPr lang="en-US" sz="248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Our Advantage</a:t>
            </a:r>
          </a:p>
          <a:p>
            <a:pPr algn="ctr">
              <a:lnSpc>
                <a:spcPts val="3485"/>
              </a:lnSpc>
            </a:pPr>
            <a:endParaRPr lang="en-US" sz="248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537526" lvl="1" indent="-268763" algn="ctr">
              <a:lnSpc>
                <a:spcPts val="3485"/>
              </a:lnSpc>
              <a:buFont typeface="Arial"/>
              <a:buChar char="•"/>
            </a:pPr>
            <a:r>
              <a:rPr lang="en-US" sz="248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Autism-specific design and functionality</a:t>
            </a:r>
          </a:p>
          <a:p>
            <a:pPr algn="ctr">
              <a:lnSpc>
                <a:spcPts val="3485"/>
              </a:lnSpc>
            </a:pPr>
            <a:endParaRPr lang="en-US" sz="248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485"/>
              </a:lnSpc>
            </a:pPr>
            <a:endParaRPr lang="en-US" sz="248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443035" y="2589224"/>
            <a:ext cx="8643710" cy="6396346"/>
          </a:xfrm>
          <a:custGeom>
            <a:avLst/>
            <a:gdLst/>
            <a:ahLst/>
            <a:cxnLst/>
            <a:rect l="l" t="t" r="r" b="b"/>
            <a:pathLst>
              <a:path w="8643710" h="6396346">
                <a:moveTo>
                  <a:pt x="0" y="0"/>
                </a:moveTo>
                <a:lnTo>
                  <a:pt x="8643710" y="0"/>
                </a:lnTo>
                <a:lnTo>
                  <a:pt x="8643710" y="6396346"/>
                </a:lnTo>
                <a:lnTo>
                  <a:pt x="0" y="639634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523110" y="-848360"/>
            <a:ext cx="9241780" cy="3658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MARKETING STRATEGY (4Ps)</a:t>
            </a: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85724" y="1868334"/>
            <a:ext cx="9556346" cy="77524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01"/>
              </a:lnSpc>
            </a:pPr>
            <a:r>
              <a:rPr lang="en-US" sz="400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Product: SmartCare Watch</a:t>
            </a:r>
          </a:p>
          <a:p>
            <a:pPr algn="ctr">
              <a:lnSpc>
                <a:spcPts val="5601"/>
              </a:lnSpc>
            </a:pPr>
            <a:r>
              <a:rPr lang="en-US" sz="400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Price: Affordable mid-range pricing</a:t>
            </a:r>
          </a:p>
          <a:p>
            <a:pPr algn="ctr">
              <a:lnSpc>
                <a:spcPts val="5601"/>
              </a:lnSpc>
            </a:pPr>
            <a:r>
              <a:rPr lang="en-US" sz="400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Place: Online website, Amazon, partnerships</a:t>
            </a:r>
          </a:p>
          <a:p>
            <a:pPr algn="ctr">
              <a:lnSpc>
                <a:spcPts val="5601"/>
              </a:lnSpc>
            </a:pPr>
            <a:r>
              <a:rPr lang="en-US" sz="400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Promotion:</a:t>
            </a:r>
          </a:p>
          <a:p>
            <a:pPr algn="ctr">
              <a:lnSpc>
                <a:spcPts val="5601"/>
              </a:lnSpc>
            </a:pPr>
            <a:endParaRPr lang="en-US" sz="400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863892" lvl="1" indent="-431946" algn="ctr">
              <a:lnSpc>
                <a:spcPts val="5601"/>
              </a:lnSpc>
              <a:buFont typeface="Arial"/>
              <a:buChar char="•"/>
            </a:pPr>
            <a:r>
              <a:rPr lang="en-US" sz="400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Social media parent communities</a:t>
            </a:r>
          </a:p>
          <a:p>
            <a:pPr marL="863892" lvl="1" indent="-431946" algn="ctr">
              <a:lnSpc>
                <a:spcPts val="5601"/>
              </a:lnSpc>
              <a:buFont typeface="Arial"/>
              <a:buChar char="•"/>
            </a:pPr>
            <a:r>
              <a:rPr lang="en-US" sz="400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Autism charities and schools</a:t>
            </a:r>
          </a:p>
          <a:p>
            <a:pPr marL="863892" lvl="1" indent="-431946" algn="ctr">
              <a:lnSpc>
                <a:spcPts val="5601"/>
              </a:lnSpc>
              <a:buFont typeface="Arial"/>
              <a:buChar char="•"/>
            </a:pPr>
            <a:r>
              <a:rPr lang="en-US" sz="400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Influencer parents</a:t>
            </a:r>
          </a:p>
          <a:p>
            <a:pPr algn="ctr">
              <a:lnSpc>
                <a:spcPts val="5601"/>
              </a:lnSpc>
            </a:pPr>
            <a:endParaRPr lang="en-US" sz="400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5601"/>
              </a:lnSpc>
            </a:pPr>
            <a:endParaRPr lang="en-US" sz="400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1910316"/>
            <a:ext cx="10251722" cy="7586274"/>
          </a:xfrm>
          <a:custGeom>
            <a:avLst/>
            <a:gdLst/>
            <a:ahLst/>
            <a:cxnLst/>
            <a:rect l="l" t="t" r="r" b="b"/>
            <a:pathLst>
              <a:path w="10251722" h="7586274">
                <a:moveTo>
                  <a:pt x="0" y="0"/>
                </a:moveTo>
                <a:lnTo>
                  <a:pt x="10251722" y="0"/>
                </a:lnTo>
                <a:lnTo>
                  <a:pt x="10251722" y="7586274"/>
                </a:lnTo>
                <a:lnTo>
                  <a:pt x="0" y="758627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4347195" y="-848360"/>
            <a:ext cx="9593610" cy="3658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BUSINESS MODEL &amp; FINANCE</a:t>
            </a: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65176" y="2512054"/>
            <a:ext cx="7951257" cy="61648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7"/>
              </a:lnSpc>
            </a:pPr>
            <a:endParaRPr/>
          </a:p>
          <a:p>
            <a:pPr marL="756866" lvl="1" indent="-378433" algn="ctr">
              <a:lnSpc>
                <a:spcPts val="4907"/>
              </a:lnSpc>
              <a:buFont typeface="Arial"/>
              <a:buChar char="•"/>
            </a:pPr>
            <a:r>
              <a:rPr lang="en-US" sz="35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Revenue from product sales</a:t>
            </a:r>
          </a:p>
          <a:p>
            <a:pPr marL="756866" lvl="1" indent="-378433" algn="ctr">
              <a:lnSpc>
                <a:spcPts val="4907"/>
              </a:lnSpc>
              <a:buFont typeface="Arial"/>
              <a:buChar char="•"/>
            </a:pPr>
            <a:r>
              <a:rPr lang="en-US" sz="35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Optional subscription for premium app features</a:t>
            </a:r>
          </a:p>
          <a:p>
            <a:pPr marL="756866" lvl="1" indent="-378433" algn="ctr">
              <a:lnSpc>
                <a:spcPts val="4907"/>
              </a:lnSpc>
              <a:buFont typeface="Arial"/>
              <a:buChar char="•"/>
            </a:pPr>
            <a:r>
              <a:rPr lang="en-US" sz="35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Start-up funding from personal savings and small loans</a:t>
            </a:r>
          </a:p>
          <a:p>
            <a:pPr marL="756866" lvl="1" indent="-378433" algn="ctr">
              <a:lnSpc>
                <a:spcPts val="4907"/>
              </a:lnSpc>
              <a:buFont typeface="Arial"/>
              <a:buChar char="•"/>
            </a:pPr>
            <a:r>
              <a:rPr lang="en-US" sz="35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Scalable production with low unit cost</a:t>
            </a:r>
          </a:p>
          <a:p>
            <a:pPr algn="ctr">
              <a:lnSpc>
                <a:spcPts val="4907"/>
              </a:lnSpc>
            </a:pPr>
            <a:endParaRPr lang="en-US" sz="3505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4907"/>
              </a:lnSpc>
            </a:pPr>
            <a:endParaRPr lang="en-US" sz="3505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501199" y="2052209"/>
            <a:ext cx="10096979" cy="6499930"/>
          </a:xfrm>
          <a:custGeom>
            <a:avLst/>
            <a:gdLst/>
            <a:ahLst/>
            <a:cxnLst/>
            <a:rect l="l" t="t" r="r" b="b"/>
            <a:pathLst>
              <a:path w="10096979" h="6499930">
                <a:moveTo>
                  <a:pt x="0" y="0"/>
                </a:moveTo>
                <a:lnTo>
                  <a:pt x="10096979" y="0"/>
                </a:lnTo>
                <a:lnTo>
                  <a:pt x="10096979" y="6499930"/>
                </a:lnTo>
                <a:lnTo>
                  <a:pt x="0" y="649993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229690" y="-848360"/>
            <a:ext cx="5119390" cy="3658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SOCIAL IMPACT</a:t>
            </a: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30060" y="1644273"/>
            <a:ext cx="9281897" cy="79641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70"/>
              </a:lnSpc>
            </a:pPr>
            <a:endParaRPr/>
          </a:p>
          <a:p>
            <a:pPr marL="889902" lvl="1" indent="-444951" algn="ctr">
              <a:lnSpc>
                <a:spcPts val="5770"/>
              </a:lnSpc>
              <a:buFont typeface="Arial"/>
              <a:buChar char="•"/>
            </a:pPr>
            <a:r>
              <a:rPr lang="en-US" sz="412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Improves safety for children with autism</a:t>
            </a:r>
          </a:p>
          <a:p>
            <a:pPr marL="889902" lvl="1" indent="-444951" algn="ctr">
              <a:lnSpc>
                <a:spcPts val="5770"/>
              </a:lnSpc>
              <a:buFont typeface="Arial"/>
              <a:buChar char="•"/>
            </a:pPr>
            <a:r>
              <a:rPr lang="en-US" sz="412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Reduces stress for parents and caregivers</a:t>
            </a:r>
          </a:p>
          <a:p>
            <a:pPr marL="889902" lvl="1" indent="-444951" algn="ctr">
              <a:lnSpc>
                <a:spcPts val="5770"/>
              </a:lnSpc>
              <a:buFont typeface="Arial"/>
              <a:buChar char="•"/>
            </a:pPr>
            <a:r>
              <a:rPr lang="en-US" sz="412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Encourages independence and confidence</a:t>
            </a:r>
          </a:p>
          <a:p>
            <a:pPr marL="889902" lvl="1" indent="-444951" algn="ctr">
              <a:lnSpc>
                <a:spcPts val="5770"/>
              </a:lnSpc>
              <a:buFont typeface="Arial"/>
              <a:buChar char="•"/>
            </a:pPr>
            <a:r>
              <a:rPr lang="en-US" sz="412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Supports inclusion and social responsibility</a:t>
            </a:r>
          </a:p>
          <a:p>
            <a:pPr algn="ctr">
              <a:lnSpc>
                <a:spcPts val="5770"/>
              </a:lnSpc>
            </a:pPr>
            <a:endParaRPr lang="en-US" sz="412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5770"/>
              </a:lnSpc>
            </a:pPr>
            <a:endParaRPr lang="en-US" sz="412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76165" y="2810510"/>
            <a:ext cx="9200973" cy="5750608"/>
          </a:xfrm>
          <a:custGeom>
            <a:avLst/>
            <a:gdLst/>
            <a:ahLst/>
            <a:cxnLst/>
            <a:rect l="l" t="t" r="r" b="b"/>
            <a:pathLst>
              <a:path w="9200973" h="5750608">
                <a:moveTo>
                  <a:pt x="0" y="0"/>
                </a:moveTo>
                <a:lnTo>
                  <a:pt x="9200973" y="0"/>
                </a:lnTo>
                <a:lnTo>
                  <a:pt x="9200973" y="5750608"/>
                </a:lnTo>
                <a:lnTo>
                  <a:pt x="0" y="575060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270650" y="-848360"/>
            <a:ext cx="5746700" cy="3658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FUTURE GROWTH</a:t>
            </a: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477138" y="2201521"/>
            <a:ext cx="8810862" cy="65989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57"/>
              </a:lnSpc>
            </a:pPr>
            <a:endParaRPr/>
          </a:p>
          <a:p>
            <a:pPr marL="810743" lvl="1" indent="-405371" algn="ctr">
              <a:lnSpc>
                <a:spcPts val="5257"/>
              </a:lnSpc>
              <a:buFont typeface="Arial"/>
              <a:buChar char="•"/>
            </a:pPr>
            <a:r>
              <a:rPr lang="en-US" sz="375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App upgrades with personalised learning features</a:t>
            </a:r>
          </a:p>
          <a:p>
            <a:pPr marL="810743" lvl="1" indent="-405371" algn="ctr">
              <a:lnSpc>
                <a:spcPts val="5257"/>
              </a:lnSpc>
              <a:buFont typeface="Arial"/>
              <a:buChar char="•"/>
            </a:pPr>
            <a:r>
              <a:rPr lang="en-US" sz="375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Expansion for teenagers with autism</a:t>
            </a:r>
          </a:p>
          <a:p>
            <a:pPr marL="810743" lvl="1" indent="-405371" algn="ctr">
              <a:lnSpc>
                <a:spcPts val="5257"/>
              </a:lnSpc>
              <a:buFont typeface="Arial"/>
              <a:buChar char="•"/>
            </a:pPr>
            <a:r>
              <a:rPr lang="en-US" sz="375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Partnerships with healthcare providers and charities</a:t>
            </a:r>
          </a:p>
          <a:p>
            <a:pPr marL="810743" lvl="1" indent="-405371" algn="ctr">
              <a:lnSpc>
                <a:spcPts val="5257"/>
              </a:lnSpc>
              <a:buFont typeface="Arial"/>
              <a:buChar char="•"/>
            </a:pPr>
            <a:r>
              <a:rPr lang="en-US" sz="375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Entry into international markets</a:t>
            </a:r>
          </a:p>
          <a:p>
            <a:pPr algn="ctr">
              <a:lnSpc>
                <a:spcPts val="5257"/>
              </a:lnSpc>
            </a:pPr>
            <a:endParaRPr lang="en-US" sz="3755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5257"/>
              </a:lnSpc>
            </a:pPr>
            <a:endParaRPr lang="en-US" sz="3755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711114" y="2532381"/>
            <a:ext cx="9433056" cy="6060739"/>
          </a:xfrm>
          <a:custGeom>
            <a:avLst/>
            <a:gdLst/>
            <a:ahLst/>
            <a:cxnLst/>
            <a:rect l="l" t="t" r="r" b="b"/>
            <a:pathLst>
              <a:path w="9433056" h="6060739">
                <a:moveTo>
                  <a:pt x="0" y="0"/>
                </a:moveTo>
                <a:lnTo>
                  <a:pt x="9433056" y="0"/>
                </a:lnTo>
                <a:lnTo>
                  <a:pt x="9433056" y="6060739"/>
                </a:lnTo>
                <a:lnTo>
                  <a:pt x="0" y="606073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6907039" y="-848360"/>
            <a:ext cx="4473922" cy="3658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CONCLUSION</a:t>
            </a: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7279"/>
              </a:lnSpc>
            </a:pPr>
            <a:endParaRPr lang="en-US" sz="51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0" y="1501290"/>
            <a:ext cx="8427479" cy="8315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13"/>
              </a:lnSpc>
            </a:pPr>
            <a:endParaRPr/>
          </a:p>
          <a:p>
            <a:pPr marL="927323" lvl="1" indent="-463662" algn="ctr">
              <a:lnSpc>
                <a:spcPts val="6013"/>
              </a:lnSpc>
              <a:buFont typeface="Arial"/>
              <a:buChar char="•"/>
            </a:pPr>
            <a:r>
              <a:rPr lang="en-US" sz="429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SmartCare Watch addresses a real social problem</a:t>
            </a:r>
          </a:p>
          <a:p>
            <a:pPr marL="927323" lvl="1" indent="-463662" algn="ctr">
              <a:lnSpc>
                <a:spcPts val="6013"/>
              </a:lnSpc>
              <a:buFont typeface="Arial"/>
              <a:buChar char="•"/>
            </a:pPr>
            <a:r>
              <a:rPr lang="en-US" sz="429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Clear market demand and strong USP</a:t>
            </a:r>
          </a:p>
          <a:p>
            <a:pPr marL="927323" lvl="1" indent="-463662" algn="ctr">
              <a:lnSpc>
                <a:spcPts val="6013"/>
              </a:lnSpc>
              <a:buFont typeface="Arial"/>
              <a:buChar char="•"/>
            </a:pPr>
            <a:r>
              <a:rPr lang="en-US" sz="429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Scalable and sustainable business idea</a:t>
            </a:r>
          </a:p>
          <a:p>
            <a:pPr marL="927323" lvl="1" indent="-463662" algn="ctr">
              <a:lnSpc>
                <a:spcPts val="6013"/>
              </a:lnSpc>
              <a:buFont typeface="Arial"/>
              <a:buChar char="•"/>
            </a:pPr>
            <a:r>
              <a:rPr lang="en-US" sz="429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Combines entrepreneurship with positive social impact</a:t>
            </a:r>
          </a:p>
          <a:p>
            <a:pPr algn="ctr">
              <a:lnSpc>
                <a:spcPts val="6013"/>
              </a:lnSpc>
            </a:pPr>
            <a:endParaRPr lang="en-US" sz="4295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6013"/>
              </a:lnSpc>
            </a:pPr>
            <a:endParaRPr lang="en-US" sz="4295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12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SmartCare Watch A Smart Wearable for Children with Autism Name: [Your Name] Module: LCBB5013 – Entrepreneurship Lecturer: Dr Amer Kareem Date: [Presentation date]</dc:title>
  <cp:lastModifiedBy>razvan smadu</cp:lastModifiedBy>
  <cp:revision>2</cp:revision>
  <dcterms:created xsi:type="dcterms:W3CDTF">2006-08-16T00:00:00Z</dcterms:created>
  <dcterms:modified xsi:type="dcterms:W3CDTF">2025-12-13T12:33:08Z</dcterms:modified>
  <dc:identifier>DAG7Y9cYEis</dc:identifier>
</cp:coreProperties>
</file>