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4"/>
  </p:notesMasterIdLst>
  <p:sldIdLst>
    <p:sldId id="257" r:id="rId2"/>
    <p:sldId id="258" r:id="rId3"/>
    <p:sldId id="282" r:id="rId4"/>
    <p:sldId id="266" r:id="rId5"/>
    <p:sldId id="268" r:id="rId6"/>
    <p:sldId id="261" r:id="rId7"/>
    <p:sldId id="267" r:id="rId8"/>
    <p:sldId id="270" r:id="rId9"/>
    <p:sldId id="271" r:id="rId10"/>
    <p:sldId id="272" r:id="rId11"/>
    <p:sldId id="264" r:id="rId12"/>
    <p:sldId id="278" r:id="rId1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5" autoAdjust="0"/>
    <p:restoredTop sz="94660"/>
  </p:normalViewPr>
  <p:slideViewPr>
    <p:cSldViewPr snapToGrid="0">
      <p:cViewPr varScale="1">
        <p:scale>
          <a:sx n="106" d="100"/>
          <a:sy n="106" d="100"/>
        </p:scale>
        <p:origin x="792" y="9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s>
</file>

<file path=ppt/diagrams/_rels/data2.xml.rels><?xml version="1.0" encoding="UTF-8" standalone="yes"?>
<Relationships xmlns="http://schemas.openxmlformats.org/package/2006/relationships"><Relationship Id="rId8" Type="http://schemas.openxmlformats.org/officeDocument/2006/relationships/image" Target="../media/image12.svg"/><Relationship Id="rId3" Type="http://schemas.openxmlformats.org/officeDocument/2006/relationships/image" Target="../media/image7.png"/><Relationship Id="rId7" Type="http://schemas.openxmlformats.org/officeDocument/2006/relationships/image" Target="../media/image11.png"/><Relationship Id="rId2" Type="http://schemas.openxmlformats.org/officeDocument/2006/relationships/image" Target="../media/image6.svg"/><Relationship Id="rId1" Type="http://schemas.openxmlformats.org/officeDocument/2006/relationships/image" Target="../media/image5.png"/><Relationship Id="rId6" Type="http://schemas.openxmlformats.org/officeDocument/2006/relationships/image" Target="../media/image10.svg"/><Relationship Id="rId5" Type="http://schemas.openxmlformats.org/officeDocument/2006/relationships/image" Target="../media/image9.png"/><Relationship Id="rId10" Type="http://schemas.openxmlformats.org/officeDocument/2006/relationships/image" Target="../media/image14.svg"/><Relationship Id="rId4" Type="http://schemas.openxmlformats.org/officeDocument/2006/relationships/image" Target="../media/image8.svg"/><Relationship Id="rId9" Type="http://schemas.openxmlformats.org/officeDocument/2006/relationships/image" Target="../media/image13.png"/></Relationships>
</file>

<file path=ppt/diagrams/_rels/drawing2.xml.rels><?xml version="1.0" encoding="UTF-8" standalone="yes"?>
<Relationships xmlns="http://schemas.openxmlformats.org/package/2006/relationships"><Relationship Id="rId8" Type="http://schemas.openxmlformats.org/officeDocument/2006/relationships/image" Target="../media/image12.svg"/><Relationship Id="rId3" Type="http://schemas.openxmlformats.org/officeDocument/2006/relationships/image" Target="../media/image7.png"/><Relationship Id="rId7" Type="http://schemas.openxmlformats.org/officeDocument/2006/relationships/image" Target="../media/image11.png"/><Relationship Id="rId2" Type="http://schemas.openxmlformats.org/officeDocument/2006/relationships/image" Target="../media/image6.svg"/><Relationship Id="rId1" Type="http://schemas.openxmlformats.org/officeDocument/2006/relationships/image" Target="../media/image5.png"/><Relationship Id="rId6" Type="http://schemas.openxmlformats.org/officeDocument/2006/relationships/image" Target="../media/image10.svg"/><Relationship Id="rId5" Type="http://schemas.openxmlformats.org/officeDocument/2006/relationships/image" Target="../media/image9.png"/><Relationship Id="rId10" Type="http://schemas.openxmlformats.org/officeDocument/2006/relationships/image" Target="../media/image14.svg"/><Relationship Id="rId4" Type="http://schemas.openxmlformats.org/officeDocument/2006/relationships/image" Target="../media/image8.svg"/><Relationship Id="rId9" Type="http://schemas.openxmlformats.org/officeDocument/2006/relationships/image" Target="../media/image13.png"/></Relationships>
</file>

<file path=ppt/diagrams/colors1.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bg_accent6_2">
  <dgm:title val=""/>
  <dgm:desc val=""/>
  <dgm:catLst>
    <dgm:cat type="accent6" pri="16200"/>
  </dgm:catLst>
  <dgm:styleLbl name="node0">
    <dgm:fillClrLst meth="repeat">
      <a:schemeClr val="accent6"/>
    </dgm:fillClrLst>
    <dgm:linClrLst meth="repeat">
      <a:schemeClr val="lt1"/>
    </dgm:linClrLst>
    <dgm:effectClrLst/>
    <dgm:txLinClrLst/>
    <dgm:txFillClrLst/>
    <dgm:txEffectClrLst/>
  </dgm:styleLbl>
  <dgm:styleLbl name="node1">
    <dgm:fillClrLst meth="repeat">
      <a:schemeClr val="accent6"/>
    </dgm:fillClrLst>
    <dgm:linClrLst meth="repeat">
      <a:schemeClr val="lt1">
        <a:alpha val="0"/>
      </a:schemeClr>
    </dgm:linClrLst>
    <dgm:effectClrLst/>
    <dgm:txLinClrLst/>
    <dgm:txFillClrLst/>
    <dgm:txEffectClrLst/>
  </dgm:styleLbl>
  <dgm:styleLbl name="alignNode1">
    <dgm:fillClrLst meth="repeat">
      <a:schemeClr val="accent6"/>
    </dgm:fillClrLst>
    <dgm:linClrLst meth="repeat">
      <a:schemeClr val="accent6"/>
    </dgm:linClrLst>
    <dgm:effectClrLst/>
    <dgm:txLinClrLst/>
    <dgm:txFillClrLst/>
    <dgm:txEffectClrLst/>
  </dgm:styleLbl>
  <dgm:styleLbl name="lnNode1">
    <dgm:fillClrLst meth="repeat">
      <a:schemeClr val="accent6"/>
    </dgm:fillClrLst>
    <dgm:linClrLst meth="repeat">
      <a:schemeClr val="lt1"/>
    </dgm:linClrLst>
    <dgm:effectClrLst/>
    <dgm:txLinClrLst/>
    <dgm:txFillClrLst/>
    <dgm:txEffectClrLst/>
  </dgm:styleLbl>
  <dgm:styleLbl name="vennNode1">
    <dgm:fillClrLst meth="repeat">
      <a:schemeClr val="accent6">
        <a:alpha val="50000"/>
      </a:schemeClr>
    </dgm:fillClrLst>
    <dgm:linClrLst meth="repeat">
      <a:schemeClr val="lt1"/>
    </dgm:linClrLst>
    <dgm:effectClrLst/>
    <dgm:txLinClrLst/>
    <dgm:txFillClrLst/>
    <dgm:txEffectClrLst/>
  </dgm:styleLbl>
  <dgm:styleLbl name="node2">
    <dgm:fillClrLst meth="repeat">
      <a:schemeClr val="accent6"/>
    </dgm:fillClrLst>
    <dgm:linClrLst meth="repeat">
      <a:schemeClr val="lt1"/>
    </dgm:linClrLst>
    <dgm:effectClrLst/>
    <dgm:txLinClrLst/>
    <dgm:txFillClrLst/>
    <dgm:txEffectClrLst/>
  </dgm:styleLbl>
  <dgm:styleLbl name="node3">
    <dgm:fillClrLst meth="repeat">
      <a:schemeClr val="accent6"/>
    </dgm:fillClrLst>
    <dgm:linClrLst meth="repeat">
      <a:schemeClr val="lt1"/>
    </dgm:linClrLst>
    <dgm:effectClrLst/>
    <dgm:txLinClrLst/>
    <dgm:txFillClrLst/>
    <dgm:txEffectClrLst/>
  </dgm:styleLbl>
  <dgm:styleLbl name="node4">
    <dgm:fillClrLst meth="repeat">
      <a:schemeClr val="accent6"/>
    </dgm:fillClrLst>
    <dgm:linClrLst meth="repeat">
      <a:schemeClr val="lt1"/>
    </dgm:linClrLst>
    <dgm:effectClrLst/>
    <dgm:txLinClrLst/>
    <dgm:txFillClrLst/>
    <dgm:txEffectClrLst/>
  </dgm:styleLbl>
  <dgm:styleLbl name="fg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6">
        <a:tint val="60000"/>
      </a:schemeClr>
    </dgm:fillClrLst>
    <dgm:linClrLst meth="repeat">
      <a:schemeClr val="accent6">
        <a:tint val="60000"/>
      </a:schemeClr>
    </dgm:linClrLst>
    <dgm:effectClrLst/>
    <dgm:txLinClrLst/>
    <dgm:txFillClrLst/>
    <dgm:txEffectClrLst/>
  </dgm:styleLbl>
  <dgm:styleLbl name="fgSibTrans2D1">
    <dgm:fillClrLst meth="repeat">
      <a:schemeClr val="accent6">
        <a:tint val="60000"/>
      </a:schemeClr>
    </dgm:fillClrLst>
    <dgm:linClrLst meth="repeat">
      <a:schemeClr val="accent6">
        <a:tint val="60000"/>
      </a:schemeClr>
    </dgm:linClrLst>
    <dgm:effectClrLst/>
    <dgm:txLinClrLst/>
    <dgm:txFillClrLst/>
    <dgm:txEffectClrLst/>
  </dgm:styleLbl>
  <dgm:styleLbl name="bgSibTrans2D1">
    <dgm:fillClrLst meth="repeat">
      <a:schemeClr val="accent6">
        <a:tint val="60000"/>
      </a:schemeClr>
    </dgm:fillClrLst>
    <dgm:linClrLst meth="repeat">
      <a:schemeClr val="accent6">
        <a:tint val="60000"/>
      </a:schemeClr>
    </dgm:linClrLst>
    <dgm:effectClrLst/>
    <dgm:txLinClrLst/>
    <dgm:txFillClrLst/>
    <dgm:txEffectClrLst/>
  </dgm:styleLbl>
  <dgm:styleLbl name="sibTrans1D1">
    <dgm:fillClrLst meth="repeat">
      <a:schemeClr val="accent6"/>
    </dgm:fillClrLst>
    <dgm:linClrLst meth="repeat">
      <a:schemeClr val="accent6"/>
    </dgm:linClrLst>
    <dgm:effectClrLst/>
    <dgm:txLinClrLst/>
    <dgm:txFillClrLst meth="repeat">
      <a:schemeClr val="tx1"/>
    </dgm:txFillClrLst>
    <dgm:txEffectClrLst/>
  </dgm:styleLbl>
  <dgm:styleLbl name="callout">
    <dgm:fillClrLst meth="repeat">
      <a:schemeClr val="accent6"/>
    </dgm:fillClrLst>
    <dgm:linClrLst meth="repeat">
      <a:schemeClr val="accent6">
        <a:tint val="50000"/>
      </a:schemeClr>
    </dgm:linClrLst>
    <dgm:effectClrLst/>
    <dgm:txLinClrLst/>
    <dgm:txFillClrLst meth="repeat">
      <a:schemeClr val="tx1"/>
    </dgm:txFillClrLst>
    <dgm:txEffectClrLst/>
  </dgm:styleLbl>
  <dgm:styleLbl name="asst0">
    <dgm:fillClrLst meth="repeat">
      <a:schemeClr val="accent6"/>
    </dgm:fillClrLst>
    <dgm:linClrLst meth="repeat">
      <a:schemeClr val="lt1"/>
    </dgm:linClrLst>
    <dgm:effectClrLst/>
    <dgm:txLinClrLst/>
    <dgm:txFillClrLst/>
    <dgm:txEffectClrLst/>
  </dgm:styleLbl>
  <dgm:styleLbl name="asst1">
    <dgm:fillClrLst meth="repeat">
      <a:schemeClr val="accent6"/>
    </dgm:fillClrLst>
    <dgm:linClrLst meth="repeat">
      <a:schemeClr val="lt1"/>
    </dgm:linClrLst>
    <dgm:effectClrLst/>
    <dgm:txLinClrLst/>
    <dgm:txFillClrLst/>
    <dgm:txEffectClrLst/>
  </dgm:styleLbl>
  <dgm:styleLbl name="asst2">
    <dgm:fillClrLst meth="repeat">
      <a:schemeClr val="accent6"/>
    </dgm:fillClrLst>
    <dgm:linClrLst meth="repeat">
      <a:schemeClr val="lt1"/>
    </dgm:linClrLst>
    <dgm:effectClrLst/>
    <dgm:txLinClrLst/>
    <dgm:txFillClrLst/>
    <dgm:txEffectClrLst/>
  </dgm:styleLbl>
  <dgm:styleLbl name="asst3">
    <dgm:fillClrLst meth="repeat">
      <a:schemeClr val="accent6"/>
    </dgm:fillClrLst>
    <dgm:linClrLst meth="repeat">
      <a:schemeClr val="lt1"/>
    </dgm:linClrLst>
    <dgm:effectClrLst/>
    <dgm:txLinClrLst/>
    <dgm:txFillClrLst/>
    <dgm:txEffectClrLst/>
  </dgm:styleLbl>
  <dgm:styleLbl name="asst4">
    <dgm:fillClrLst meth="repeat">
      <a:schemeClr val="accent6"/>
    </dgm:fillClrLst>
    <dgm:linClrLst meth="repeat">
      <a:schemeClr val="lt1"/>
    </dgm:linClrLst>
    <dgm:effectClrLst/>
    <dgm:txLinClrLst/>
    <dgm:txFillClrLst/>
    <dgm:txEffectClrLst/>
  </dgm:styleLbl>
  <dgm:styleLbl name="parChTrans2D1">
    <dgm:fillClrLst meth="repeat">
      <a:schemeClr val="accent6">
        <a:tint val="60000"/>
      </a:schemeClr>
    </dgm:fillClrLst>
    <dgm:linClrLst meth="repeat">
      <a:schemeClr val="accent6">
        <a:tint val="60000"/>
      </a:schemeClr>
    </dgm:linClrLst>
    <dgm:effectClrLst/>
    <dgm:txLinClrLst/>
    <dgm:txFillClrLst meth="repeat">
      <a:schemeClr val="lt1"/>
    </dgm:txFillClrLst>
    <dgm:txEffectClrLst/>
  </dgm:styleLbl>
  <dgm:styleLbl name="parChTrans2D2">
    <dgm:fillClrLst meth="repeat">
      <a:schemeClr val="accent6"/>
    </dgm:fillClrLst>
    <dgm:linClrLst meth="repeat">
      <a:schemeClr val="accent6"/>
    </dgm:linClrLst>
    <dgm:effectClrLst/>
    <dgm:txLinClrLst/>
    <dgm:txFillClrLst meth="repeat">
      <a:schemeClr val="lt1"/>
    </dgm:txFillClrLst>
    <dgm:txEffectClrLst/>
  </dgm:styleLbl>
  <dgm:styleLbl name="parChTrans2D3">
    <dgm:fillClrLst meth="repeat">
      <a:schemeClr val="accent6"/>
    </dgm:fillClrLst>
    <dgm:linClrLst meth="repeat">
      <a:schemeClr val="accent6"/>
    </dgm:linClrLst>
    <dgm:effectClrLst/>
    <dgm:txLinClrLst/>
    <dgm:txFillClrLst meth="repeat">
      <a:schemeClr val="lt1"/>
    </dgm:txFillClrLst>
    <dgm:txEffectClrLst/>
  </dgm:styleLbl>
  <dgm:styleLbl name="parChTrans2D4">
    <dgm:fillClrLst meth="repeat">
      <a:schemeClr val="accent6"/>
    </dgm:fillClrLst>
    <dgm:linClrLst meth="repeat">
      <a:schemeClr val="accent6"/>
    </dgm:linClrLst>
    <dgm:effectClrLst/>
    <dgm:txLinClrLst/>
    <dgm:txFillClrLst meth="repeat">
      <a:schemeClr val="lt1"/>
    </dgm:txFillClrLst>
    <dgm:txEffectClrLst/>
  </dgm:styleLbl>
  <dgm:styleLbl name="parChTrans1D1">
    <dgm:fillClrLst meth="repeat">
      <a:schemeClr val="accent6"/>
    </dgm:fillClrLst>
    <dgm:linClrLst meth="repeat">
      <a:schemeClr val="accent6">
        <a:shade val="60000"/>
      </a:schemeClr>
    </dgm:linClrLst>
    <dgm:effectClrLst/>
    <dgm:txLinClrLst/>
    <dgm:txFillClrLst meth="repeat">
      <a:schemeClr val="tx1"/>
    </dgm:txFillClrLst>
    <dgm:txEffectClrLst/>
  </dgm:styleLbl>
  <dgm:styleLbl name="parChTrans1D2">
    <dgm:fillClrLst meth="repeat">
      <a:schemeClr val="accent6"/>
    </dgm:fillClrLst>
    <dgm:linClrLst meth="repeat">
      <a:schemeClr val="accent6">
        <a:shade val="60000"/>
      </a:schemeClr>
    </dgm:linClrLst>
    <dgm:effectClrLst/>
    <dgm:txLinClrLst/>
    <dgm:txFillClrLst meth="repeat">
      <a:schemeClr val="tx1"/>
    </dgm:txFillClrLst>
    <dgm:txEffectClrLst/>
  </dgm:styleLbl>
  <dgm:styleLbl name="parChTrans1D3">
    <dgm:fillClrLst meth="repeat">
      <a:schemeClr val="accent6"/>
    </dgm:fillClrLst>
    <dgm:linClrLst meth="repeat">
      <a:schemeClr val="accent6">
        <a:shade val="80000"/>
      </a:schemeClr>
    </dgm:linClrLst>
    <dgm:effectClrLst/>
    <dgm:txLinClrLst/>
    <dgm:txFillClrLst meth="repeat">
      <a:schemeClr val="tx1"/>
    </dgm:txFillClrLst>
    <dgm:txEffectClrLst/>
  </dgm:styleLbl>
  <dgm:styleLbl name="parChTrans1D4">
    <dgm:fillClrLst meth="repeat">
      <a:schemeClr val="accent6"/>
    </dgm:fillClrLst>
    <dgm:linClrLst meth="repeat">
      <a:schemeClr val="accent6">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6"/>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6"/>
    </dgm:linClrLst>
    <dgm:effectClrLst/>
    <dgm:txLinClrLst/>
    <dgm:txFillClrLst meth="repeat">
      <a:schemeClr val="dk1"/>
    </dgm:txFillClrLst>
    <dgm:txEffectClrLst/>
  </dgm:styleLbl>
  <dgm:styleLbl name="fg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align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bg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accent6"/>
    </dgm:linClrLst>
    <dgm:effectClrLst/>
    <dgm:txLinClrLst/>
    <dgm:txFillClrLst meth="repeat">
      <a:schemeClr val="dk1"/>
    </dgm:txFillClrLst>
    <dgm:txEffectClrLst/>
  </dgm:styleLbl>
  <dgm:styleLbl name="dkBgShp">
    <dgm:fillClrLst meth="repeat">
      <a:schemeClr val="accent6">
        <a:shade val="80000"/>
      </a:schemeClr>
    </dgm:fillClrLst>
    <dgm:linClrLst meth="repeat">
      <a:schemeClr val="accent6"/>
    </dgm:linClrLst>
    <dgm:effectClrLst/>
    <dgm:txLinClrLst/>
    <dgm:txFillClrLst meth="repeat">
      <a:schemeClr val="lt1"/>
    </dgm:txFillClrLst>
    <dgm:txEffectClrLst/>
  </dgm:styleLbl>
  <dgm:styleLbl name="trBgShp">
    <dgm:fillClrLst meth="repeat">
      <a:schemeClr val="accent6">
        <a:tint val="50000"/>
        <a:alpha val="40000"/>
      </a:schemeClr>
    </dgm:fillClrLst>
    <dgm:linClrLst meth="repeat">
      <a:schemeClr val="accent6"/>
    </dgm:linClrLst>
    <dgm:effectClrLst/>
    <dgm:txLinClrLst/>
    <dgm:txFillClrLst meth="repeat">
      <a:schemeClr val="lt1"/>
    </dgm:txFillClrLst>
    <dgm:txEffectClrLst/>
  </dgm:styleLbl>
  <dgm:styleLbl name="fgShp">
    <dgm:fillClrLst meth="repeat">
      <a:schemeClr val="accent6">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AE2D0BF5-590D-4547-BF41-DF568EADE9E2}" type="doc">
      <dgm:prSet loTypeId="urn:microsoft.com/office/officeart/2005/8/layout/vList2" loCatId="list" qsTypeId="urn:microsoft.com/office/officeart/2005/8/quickstyle/simple1" qsCatId="simple" csTypeId="urn:microsoft.com/office/officeart/2005/8/colors/accent0_3" csCatId="mainScheme" phldr="1"/>
      <dgm:spPr/>
      <dgm:t>
        <a:bodyPr/>
        <a:lstStyle/>
        <a:p>
          <a:endParaRPr lang="en-US"/>
        </a:p>
      </dgm:t>
    </dgm:pt>
    <dgm:pt modelId="{7F69AB85-ACE1-49C5-8E4F-4A08ED38574C}">
      <dgm:prSet/>
      <dgm:spPr/>
      <dgm:t>
        <a:bodyPr/>
        <a:lstStyle/>
        <a:p>
          <a:pPr rtl="0"/>
          <a:r>
            <a:rPr lang="en-GB"/>
            <a:t>Introduction to Cognitive Behavioural Therapy (CBT) and Psilocybin-assisted Psychotherapy</a:t>
          </a:r>
          <a:endParaRPr lang="en-US">
            <a:latin typeface="Walbaum Display"/>
          </a:endParaRPr>
        </a:p>
      </dgm:t>
    </dgm:pt>
    <dgm:pt modelId="{16F07285-BDE9-4B71-866C-6D7D50A3D12D}" type="parTrans" cxnId="{F720B296-6F1F-4874-8073-13DA469CFB19}">
      <dgm:prSet/>
      <dgm:spPr/>
      <dgm:t>
        <a:bodyPr/>
        <a:lstStyle/>
        <a:p>
          <a:endParaRPr lang="en-US"/>
        </a:p>
      </dgm:t>
    </dgm:pt>
    <dgm:pt modelId="{CAFD0AA2-2682-406F-86EA-4C4444226E50}" type="sibTrans" cxnId="{F720B296-6F1F-4874-8073-13DA469CFB19}">
      <dgm:prSet/>
      <dgm:spPr/>
      <dgm:t>
        <a:bodyPr/>
        <a:lstStyle/>
        <a:p>
          <a:endParaRPr lang="en-US"/>
        </a:p>
      </dgm:t>
    </dgm:pt>
    <dgm:pt modelId="{839A70CE-3851-4F9F-8250-EB1EF36B129F}">
      <dgm:prSet/>
      <dgm:spPr/>
      <dgm:t>
        <a:bodyPr/>
        <a:lstStyle/>
        <a:p>
          <a:pPr rtl="0"/>
          <a:r>
            <a:rPr lang="en-GB"/>
            <a:t>An evolution and understanding of CBT and Psilocybin-assisted Psychotherapy</a:t>
          </a:r>
          <a:endParaRPr lang="en-GB">
            <a:latin typeface="Walbaum Display"/>
          </a:endParaRPr>
        </a:p>
      </dgm:t>
    </dgm:pt>
    <dgm:pt modelId="{44836977-561B-4BB0-96F8-6F9B9DEEDEFD}" type="parTrans" cxnId="{71D28E87-57A4-443F-838D-20DA831E3510}">
      <dgm:prSet/>
      <dgm:spPr/>
      <dgm:t>
        <a:bodyPr/>
        <a:lstStyle/>
        <a:p>
          <a:endParaRPr lang="en-US"/>
        </a:p>
      </dgm:t>
    </dgm:pt>
    <dgm:pt modelId="{4A38B680-485F-4665-9170-A50F19B031D8}" type="sibTrans" cxnId="{71D28E87-57A4-443F-838D-20DA831E3510}">
      <dgm:prSet/>
      <dgm:spPr/>
      <dgm:t>
        <a:bodyPr/>
        <a:lstStyle/>
        <a:p>
          <a:endParaRPr lang="en-US"/>
        </a:p>
      </dgm:t>
    </dgm:pt>
    <dgm:pt modelId="{472A09C4-1C98-48F0-88A7-B6979D681A3F}">
      <dgm:prSet/>
      <dgm:spPr/>
      <dgm:t>
        <a:bodyPr/>
        <a:lstStyle/>
        <a:p>
          <a:r>
            <a:rPr lang="en-GB"/>
            <a:t>An evaluation of their effectiveness for anxiety disorders </a:t>
          </a:r>
          <a:endParaRPr lang="en-US"/>
        </a:p>
      </dgm:t>
    </dgm:pt>
    <dgm:pt modelId="{8D53A177-665F-4867-88E9-601D47450A2C}" type="parTrans" cxnId="{9C49BA66-FC78-4F4E-B5A9-A3F1B8F58F17}">
      <dgm:prSet/>
      <dgm:spPr/>
      <dgm:t>
        <a:bodyPr/>
        <a:lstStyle/>
        <a:p>
          <a:endParaRPr lang="en-US"/>
        </a:p>
      </dgm:t>
    </dgm:pt>
    <dgm:pt modelId="{E3D1284B-6D26-4A92-911B-5B065F45FB51}" type="sibTrans" cxnId="{9C49BA66-FC78-4F4E-B5A9-A3F1B8F58F17}">
      <dgm:prSet/>
      <dgm:spPr/>
      <dgm:t>
        <a:bodyPr/>
        <a:lstStyle/>
        <a:p>
          <a:endParaRPr lang="en-US"/>
        </a:p>
      </dgm:t>
    </dgm:pt>
    <dgm:pt modelId="{9C01F283-B0CE-4FC0-BF17-2E0455F86F67}">
      <dgm:prSet/>
      <dgm:spPr/>
      <dgm:t>
        <a:bodyPr/>
        <a:lstStyle/>
        <a:p>
          <a:r>
            <a:rPr lang="en-GB"/>
            <a:t>Integration between both treatments </a:t>
          </a:r>
          <a:endParaRPr lang="en-US"/>
        </a:p>
      </dgm:t>
    </dgm:pt>
    <dgm:pt modelId="{96323C51-A551-413B-B053-D4F85EAFE8BC}" type="parTrans" cxnId="{26554A32-3EB1-433D-B0AF-A54DEFAEBEB1}">
      <dgm:prSet/>
      <dgm:spPr/>
      <dgm:t>
        <a:bodyPr/>
        <a:lstStyle/>
        <a:p>
          <a:endParaRPr lang="en-US"/>
        </a:p>
      </dgm:t>
    </dgm:pt>
    <dgm:pt modelId="{EFD1E97B-43BD-4AEE-84A6-A01262036F79}" type="sibTrans" cxnId="{26554A32-3EB1-433D-B0AF-A54DEFAEBEB1}">
      <dgm:prSet/>
      <dgm:spPr/>
      <dgm:t>
        <a:bodyPr/>
        <a:lstStyle/>
        <a:p>
          <a:endParaRPr lang="en-US"/>
        </a:p>
      </dgm:t>
    </dgm:pt>
    <dgm:pt modelId="{881B9C59-529E-47AF-96C8-96F0E46CE127}">
      <dgm:prSet/>
      <dgm:spPr/>
      <dgm:t>
        <a:bodyPr/>
        <a:lstStyle/>
        <a:p>
          <a:r>
            <a:rPr lang="en-GB"/>
            <a:t>Summary</a:t>
          </a:r>
          <a:endParaRPr lang="en-US"/>
        </a:p>
      </dgm:t>
    </dgm:pt>
    <dgm:pt modelId="{AFC59807-A52E-405A-808F-4FDF1C320A24}" type="parTrans" cxnId="{E21F3582-8EC5-4E7D-B311-0525BD9D8EDB}">
      <dgm:prSet/>
      <dgm:spPr/>
      <dgm:t>
        <a:bodyPr/>
        <a:lstStyle/>
        <a:p>
          <a:endParaRPr lang="en-US"/>
        </a:p>
      </dgm:t>
    </dgm:pt>
    <dgm:pt modelId="{3FDD42D0-3688-4152-964C-825A16EF4F36}" type="sibTrans" cxnId="{E21F3582-8EC5-4E7D-B311-0525BD9D8EDB}">
      <dgm:prSet/>
      <dgm:spPr/>
      <dgm:t>
        <a:bodyPr/>
        <a:lstStyle/>
        <a:p>
          <a:endParaRPr lang="en-US"/>
        </a:p>
      </dgm:t>
    </dgm:pt>
    <dgm:pt modelId="{298FDA11-EF66-4BEB-8418-60EBA5DA571B}">
      <dgm:prSet phldr="0"/>
      <dgm:spPr/>
      <dgm:t>
        <a:bodyPr/>
        <a:lstStyle/>
        <a:p>
          <a:pPr rtl="0"/>
          <a:r>
            <a:rPr lang="en-GB"/>
            <a:t>How each treatment works with anxiety disorders. </a:t>
          </a:r>
          <a:endParaRPr lang="en-GB">
            <a:latin typeface="Walbaum Display"/>
          </a:endParaRPr>
        </a:p>
      </dgm:t>
    </dgm:pt>
    <dgm:pt modelId="{3C352360-0BAA-490F-BB98-21C9A9405CC7}" type="parTrans" cxnId="{34477BE9-423B-B140-9ED0-518C47E58BB5}">
      <dgm:prSet/>
      <dgm:spPr/>
    </dgm:pt>
    <dgm:pt modelId="{4D7D9DB8-4EA9-4EAC-B036-9828B79C375D}" type="sibTrans" cxnId="{34477BE9-423B-B140-9ED0-518C47E58BB5}">
      <dgm:prSet/>
      <dgm:spPr/>
    </dgm:pt>
    <dgm:pt modelId="{A22DBB66-A604-4EAB-951A-DA76AF5E130B}">
      <dgm:prSet phldr="0"/>
      <dgm:spPr/>
      <dgm:t>
        <a:bodyPr/>
        <a:lstStyle/>
        <a:p>
          <a:pPr rtl="0"/>
          <a:r>
            <a:rPr lang="en-GB">
              <a:latin typeface="Walbaum Display"/>
            </a:rPr>
            <a:t>Understanding Anxiety</a:t>
          </a:r>
          <a:endParaRPr lang="en-GB">
            <a:latin typeface="Century Gothic" panose="020B0502020202020204"/>
          </a:endParaRPr>
        </a:p>
      </dgm:t>
    </dgm:pt>
    <dgm:pt modelId="{7030F45C-0EBB-48B8-96E0-A4326E09DF3E}" type="parTrans" cxnId="{59421F60-F00B-E946-A89B-430595D34AD9}">
      <dgm:prSet/>
      <dgm:spPr/>
    </dgm:pt>
    <dgm:pt modelId="{5E7BF677-9A89-4EFF-96F8-A6F74ED28CFF}" type="sibTrans" cxnId="{59421F60-F00B-E946-A89B-430595D34AD9}">
      <dgm:prSet/>
      <dgm:spPr/>
    </dgm:pt>
    <dgm:pt modelId="{CC259CF8-021F-4581-84C0-203643E54D42}" type="pres">
      <dgm:prSet presAssocID="{AE2D0BF5-590D-4547-BF41-DF568EADE9E2}" presName="linear" presStyleCnt="0">
        <dgm:presLayoutVars>
          <dgm:animLvl val="lvl"/>
          <dgm:resizeHandles val="exact"/>
        </dgm:presLayoutVars>
      </dgm:prSet>
      <dgm:spPr/>
    </dgm:pt>
    <dgm:pt modelId="{31ADC096-632C-4327-B000-B7E142813B8D}" type="pres">
      <dgm:prSet presAssocID="{7F69AB85-ACE1-49C5-8E4F-4A08ED38574C}" presName="parentText" presStyleLbl="node1" presStyleIdx="0" presStyleCnt="7">
        <dgm:presLayoutVars>
          <dgm:chMax val="0"/>
          <dgm:bulletEnabled val="1"/>
        </dgm:presLayoutVars>
      </dgm:prSet>
      <dgm:spPr/>
    </dgm:pt>
    <dgm:pt modelId="{E5871671-DC56-48C3-8AEF-9353DFAEEBC8}" type="pres">
      <dgm:prSet presAssocID="{CAFD0AA2-2682-406F-86EA-4C4444226E50}" presName="spacer" presStyleCnt="0"/>
      <dgm:spPr/>
    </dgm:pt>
    <dgm:pt modelId="{A540EEE4-C92F-4D07-A3C5-895F774213AF}" type="pres">
      <dgm:prSet presAssocID="{839A70CE-3851-4F9F-8250-EB1EF36B129F}" presName="parentText" presStyleLbl="node1" presStyleIdx="1" presStyleCnt="7">
        <dgm:presLayoutVars>
          <dgm:chMax val="0"/>
          <dgm:bulletEnabled val="1"/>
        </dgm:presLayoutVars>
      </dgm:prSet>
      <dgm:spPr/>
    </dgm:pt>
    <dgm:pt modelId="{E1B66E31-14E4-4FE2-A8E0-CD501A003F88}" type="pres">
      <dgm:prSet presAssocID="{4A38B680-485F-4665-9170-A50F19B031D8}" presName="spacer" presStyleCnt="0"/>
      <dgm:spPr/>
    </dgm:pt>
    <dgm:pt modelId="{F728E695-4A29-493A-8A62-934478A976A6}" type="pres">
      <dgm:prSet presAssocID="{A22DBB66-A604-4EAB-951A-DA76AF5E130B}" presName="parentText" presStyleLbl="node1" presStyleIdx="2" presStyleCnt="7">
        <dgm:presLayoutVars>
          <dgm:chMax val="0"/>
          <dgm:bulletEnabled val="1"/>
        </dgm:presLayoutVars>
      </dgm:prSet>
      <dgm:spPr/>
    </dgm:pt>
    <dgm:pt modelId="{C2890220-9E24-459C-9175-088FF032B462}" type="pres">
      <dgm:prSet presAssocID="{5E7BF677-9A89-4EFF-96F8-A6F74ED28CFF}" presName="spacer" presStyleCnt="0"/>
      <dgm:spPr/>
    </dgm:pt>
    <dgm:pt modelId="{95E6CE74-C375-4947-B102-ADCEBDFB9E2C}" type="pres">
      <dgm:prSet presAssocID="{298FDA11-EF66-4BEB-8418-60EBA5DA571B}" presName="parentText" presStyleLbl="node1" presStyleIdx="3" presStyleCnt="7">
        <dgm:presLayoutVars>
          <dgm:chMax val="0"/>
          <dgm:bulletEnabled val="1"/>
        </dgm:presLayoutVars>
      </dgm:prSet>
      <dgm:spPr/>
    </dgm:pt>
    <dgm:pt modelId="{700F9DF6-1535-415C-8752-69AD042F29F5}" type="pres">
      <dgm:prSet presAssocID="{4D7D9DB8-4EA9-4EAC-B036-9828B79C375D}" presName="spacer" presStyleCnt="0"/>
      <dgm:spPr/>
    </dgm:pt>
    <dgm:pt modelId="{CAB5A17D-0C56-425E-9183-0FC68D8F22EF}" type="pres">
      <dgm:prSet presAssocID="{472A09C4-1C98-48F0-88A7-B6979D681A3F}" presName="parentText" presStyleLbl="node1" presStyleIdx="4" presStyleCnt="7">
        <dgm:presLayoutVars>
          <dgm:chMax val="0"/>
          <dgm:bulletEnabled val="1"/>
        </dgm:presLayoutVars>
      </dgm:prSet>
      <dgm:spPr/>
    </dgm:pt>
    <dgm:pt modelId="{A38E4947-F1F2-47FA-B068-F4B8ECD3C64C}" type="pres">
      <dgm:prSet presAssocID="{E3D1284B-6D26-4A92-911B-5B065F45FB51}" presName="spacer" presStyleCnt="0"/>
      <dgm:spPr/>
    </dgm:pt>
    <dgm:pt modelId="{1100D51A-213F-44B3-9D0D-54AFFE3D39CD}" type="pres">
      <dgm:prSet presAssocID="{9C01F283-B0CE-4FC0-BF17-2E0455F86F67}" presName="parentText" presStyleLbl="node1" presStyleIdx="5" presStyleCnt="7">
        <dgm:presLayoutVars>
          <dgm:chMax val="0"/>
          <dgm:bulletEnabled val="1"/>
        </dgm:presLayoutVars>
      </dgm:prSet>
      <dgm:spPr/>
    </dgm:pt>
    <dgm:pt modelId="{94CAC51E-B109-48CA-88BC-17870B4185DF}" type="pres">
      <dgm:prSet presAssocID="{EFD1E97B-43BD-4AEE-84A6-A01262036F79}" presName="spacer" presStyleCnt="0"/>
      <dgm:spPr/>
    </dgm:pt>
    <dgm:pt modelId="{20721E24-A189-48E4-ABA6-BD97582C5CC7}" type="pres">
      <dgm:prSet presAssocID="{881B9C59-529E-47AF-96C8-96F0E46CE127}" presName="parentText" presStyleLbl="node1" presStyleIdx="6" presStyleCnt="7">
        <dgm:presLayoutVars>
          <dgm:chMax val="0"/>
          <dgm:bulletEnabled val="1"/>
        </dgm:presLayoutVars>
      </dgm:prSet>
      <dgm:spPr/>
    </dgm:pt>
  </dgm:ptLst>
  <dgm:cxnLst>
    <dgm:cxn modelId="{DF204601-7EB2-924E-A4AE-DE45257B0828}" type="presOf" srcId="{472A09C4-1C98-48F0-88A7-B6979D681A3F}" destId="{CAB5A17D-0C56-425E-9183-0FC68D8F22EF}" srcOrd="0" destOrd="0" presId="urn:microsoft.com/office/officeart/2005/8/layout/vList2"/>
    <dgm:cxn modelId="{AF606619-5AD8-4B42-878F-33541B167AEF}" type="presOf" srcId="{7F69AB85-ACE1-49C5-8E4F-4A08ED38574C}" destId="{31ADC096-632C-4327-B000-B7E142813B8D}" srcOrd="0" destOrd="0" presId="urn:microsoft.com/office/officeart/2005/8/layout/vList2"/>
    <dgm:cxn modelId="{8A5DB225-AC60-2445-9AC2-D664BC724FA7}" type="presOf" srcId="{9C01F283-B0CE-4FC0-BF17-2E0455F86F67}" destId="{1100D51A-213F-44B3-9D0D-54AFFE3D39CD}" srcOrd="0" destOrd="0" presId="urn:microsoft.com/office/officeart/2005/8/layout/vList2"/>
    <dgm:cxn modelId="{26554A32-3EB1-433D-B0AF-A54DEFAEBEB1}" srcId="{AE2D0BF5-590D-4547-BF41-DF568EADE9E2}" destId="{9C01F283-B0CE-4FC0-BF17-2E0455F86F67}" srcOrd="5" destOrd="0" parTransId="{96323C51-A551-413B-B053-D4F85EAFE8BC}" sibTransId="{EFD1E97B-43BD-4AEE-84A6-A01262036F79}"/>
    <dgm:cxn modelId="{7B41975C-C58B-1049-BFCC-4C53C4CCF4ED}" type="presOf" srcId="{298FDA11-EF66-4BEB-8418-60EBA5DA571B}" destId="{95E6CE74-C375-4947-B102-ADCEBDFB9E2C}" srcOrd="0" destOrd="0" presId="urn:microsoft.com/office/officeart/2005/8/layout/vList2"/>
    <dgm:cxn modelId="{87F3215E-8D1D-054A-9F93-9DE8A3F7B033}" type="presOf" srcId="{AE2D0BF5-590D-4547-BF41-DF568EADE9E2}" destId="{CC259CF8-021F-4581-84C0-203643E54D42}" srcOrd="0" destOrd="0" presId="urn:microsoft.com/office/officeart/2005/8/layout/vList2"/>
    <dgm:cxn modelId="{59421F60-F00B-E946-A89B-430595D34AD9}" srcId="{AE2D0BF5-590D-4547-BF41-DF568EADE9E2}" destId="{A22DBB66-A604-4EAB-951A-DA76AF5E130B}" srcOrd="2" destOrd="0" parTransId="{7030F45C-0EBB-48B8-96E0-A4326E09DF3E}" sibTransId="{5E7BF677-9A89-4EFF-96F8-A6F74ED28CFF}"/>
    <dgm:cxn modelId="{9C49BA66-FC78-4F4E-B5A9-A3F1B8F58F17}" srcId="{AE2D0BF5-590D-4547-BF41-DF568EADE9E2}" destId="{472A09C4-1C98-48F0-88A7-B6979D681A3F}" srcOrd="4" destOrd="0" parTransId="{8D53A177-665F-4867-88E9-601D47450A2C}" sibTransId="{E3D1284B-6D26-4A92-911B-5B065F45FB51}"/>
    <dgm:cxn modelId="{E21F3582-8EC5-4E7D-B311-0525BD9D8EDB}" srcId="{AE2D0BF5-590D-4547-BF41-DF568EADE9E2}" destId="{881B9C59-529E-47AF-96C8-96F0E46CE127}" srcOrd="6" destOrd="0" parTransId="{AFC59807-A52E-405A-808F-4FDF1C320A24}" sibTransId="{3FDD42D0-3688-4152-964C-825A16EF4F36}"/>
    <dgm:cxn modelId="{71D28E87-57A4-443F-838D-20DA831E3510}" srcId="{AE2D0BF5-590D-4547-BF41-DF568EADE9E2}" destId="{839A70CE-3851-4F9F-8250-EB1EF36B129F}" srcOrd="1" destOrd="0" parTransId="{44836977-561B-4BB0-96F8-6F9B9DEEDEFD}" sibTransId="{4A38B680-485F-4665-9170-A50F19B031D8}"/>
    <dgm:cxn modelId="{F720B296-6F1F-4874-8073-13DA469CFB19}" srcId="{AE2D0BF5-590D-4547-BF41-DF568EADE9E2}" destId="{7F69AB85-ACE1-49C5-8E4F-4A08ED38574C}" srcOrd="0" destOrd="0" parTransId="{16F07285-BDE9-4B71-866C-6D7D50A3D12D}" sibTransId="{CAFD0AA2-2682-406F-86EA-4C4444226E50}"/>
    <dgm:cxn modelId="{87573EAA-D922-0B4D-9385-FB3D738816AD}" type="presOf" srcId="{839A70CE-3851-4F9F-8250-EB1EF36B129F}" destId="{A540EEE4-C92F-4D07-A3C5-895F774213AF}" srcOrd="0" destOrd="0" presId="urn:microsoft.com/office/officeart/2005/8/layout/vList2"/>
    <dgm:cxn modelId="{13D2A5B6-4211-CA44-AA66-6FBB20F4EB24}" type="presOf" srcId="{A22DBB66-A604-4EAB-951A-DA76AF5E130B}" destId="{F728E695-4A29-493A-8A62-934478A976A6}" srcOrd="0" destOrd="0" presId="urn:microsoft.com/office/officeart/2005/8/layout/vList2"/>
    <dgm:cxn modelId="{03001EDD-B815-3D4E-A1B9-BA4D65A1E2E6}" type="presOf" srcId="{881B9C59-529E-47AF-96C8-96F0E46CE127}" destId="{20721E24-A189-48E4-ABA6-BD97582C5CC7}" srcOrd="0" destOrd="0" presId="urn:microsoft.com/office/officeart/2005/8/layout/vList2"/>
    <dgm:cxn modelId="{34477BE9-423B-B140-9ED0-518C47E58BB5}" srcId="{AE2D0BF5-590D-4547-BF41-DF568EADE9E2}" destId="{298FDA11-EF66-4BEB-8418-60EBA5DA571B}" srcOrd="3" destOrd="0" parTransId="{3C352360-0BAA-490F-BB98-21C9A9405CC7}" sibTransId="{4D7D9DB8-4EA9-4EAC-B036-9828B79C375D}"/>
    <dgm:cxn modelId="{B249E018-003C-8841-BAA4-9E65F93ECCF3}" type="presParOf" srcId="{CC259CF8-021F-4581-84C0-203643E54D42}" destId="{31ADC096-632C-4327-B000-B7E142813B8D}" srcOrd="0" destOrd="0" presId="urn:microsoft.com/office/officeart/2005/8/layout/vList2"/>
    <dgm:cxn modelId="{27B6639C-3376-0542-BBD6-27D04AD1E84D}" type="presParOf" srcId="{CC259CF8-021F-4581-84C0-203643E54D42}" destId="{E5871671-DC56-48C3-8AEF-9353DFAEEBC8}" srcOrd="1" destOrd="0" presId="urn:microsoft.com/office/officeart/2005/8/layout/vList2"/>
    <dgm:cxn modelId="{59800274-C5E6-9E45-8A50-671E2CE21C8B}" type="presParOf" srcId="{CC259CF8-021F-4581-84C0-203643E54D42}" destId="{A540EEE4-C92F-4D07-A3C5-895F774213AF}" srcOrd="2" destOrd="0" presId="urn:microsoft.com/office/officeart/2005/8/layout/vList2"/>
    <dgm:cxn modelId="{A95557E9-B1A6-4E4A-B1DD-7F1E78025F56}" type="presParOf" srcId="{CC259CF8-021F-4581-84C0-203643E54D42}" destId="{E1B66E31-14E4-4FE2-A8E0-CD501A003F88}" srcOrd="3" destOrd="0" presId="urn:microsoft.com/office/officeart/2005/8/layout/vList2"/>
    <dgm:cxn modelId="{ACB1ED9D-BAFB-BA45-90C2-55FD7BAE13AE}" type="presParOf" srcId="{CC259CF8-021F-4581-84C0-203643E54D42}" destId="{F728E695-4A29-493A-8A62-934478A976A6}" srcOrd="4" destOrd="0" presId="urn:microsoft.com/office/officeart/2005/8/layout/vList2"/>
    <dgm:cxn modelId="{7A5EFEE3-591C-9F43-9B26-D27DD01C5D15}" type="presParOf" srcId="{CC259CF8-021F-4581-84C0-203643E54D42}" destId="{C2890220-9E24-459C-9175-088FF032B462}" srcOrd="5" destOrd="0" presId="urn:microsoft.com/office/officeart/2005/8/layout/vList2"/>
    <dgm:cxn modelId="{6A5EF0B1-7804-2749-B9FB-2F605428CF81}" type="presParOf" srcId="{CC259CF8-021F-4581-84C0-203643E54D42}" destId="{95E6CE74-C375-4947-B102-ADCEBDFB9E2C}" srcOrd="6" destOrd="0" presId="urn:microsoft.com/office/officeart/2005/8/layout/vList2"/>
    <dgm:cxn modelId="{4B0F4422-AC08-844F-A3E7-DA60BFBAD913}" type="presParOf" srcId="{CC259CF8-021F-4581-84C0-203643E54D42}" destId="{700F9DF6-1535-415C-8752-69AD042F29F5}" srcOrd="7" destOrd="0" presId="urn:microsoft.com/office/officeart/2005/8/layout/vList2"/>
    <dgm:cxn modelId="{E3FE62FF-8A4E-5148-BA9C-57230CDC742E}" type="presParOf" srcId="{CC259CF8-021F-4581-84C0-203643E54D42}" destId="{CAB5A17D-0C56-425E-9183-0FC68D8F22EF}" srcOrd="8" destOrd="0" presId="urn:microsoft.com/office/officeart/2005/8/layout/vList2"/>
    <dgm:cxn modelId="{393EE9F9-30A5-9046-8618-8D175619EDC6}" type="presParOf" srcId="{CC259CF8-021F-4581-84C0-203643E54D42}" destId="{A38E4947-F1F2-47FA-B068-F4B8ECD3C64C}" srcOrd="9" destOrd="0" presId="urn:microsoft.com/office/officeart/2005/8/layout/vList2"/>
    <dgm:cxn modelId="{CF6D9FD5-0A44-884B-BFFA-050ED490E816}" type="presParOf" srcId="{CC259CF8-021F-4581-84C0-203643E54D42}" destId="{1100D51A-213F-44B3-9D0D-54AFFE3D39CD}" srcOrd="10" destOrd="0" presId="urn:microsoft.com/office/officeart/2005/8/layout/vList2"/>
    <dgm:cxn modelId="{8D6E0758-D716-874E-ACEB-FD0CA1711D92}" type="presParOf" srcId="{CC259CF8-021F-4581-84C0-203643E54D42}" destId="{94CAC51E-B109-48CA-88BC-17870B4185DF}" srcOrd="11" destOrd="0" presId="urn:microsoft.com/office/officeart/2005/8/layout/vList2"/>
    <dgm:cxn modelId="{57E1A211-213B-CE4B-B5BB-88B73B347761}" type="presParOf" srcId="{CC259CF8-021F-4581-84C0-203643E54D42}" destId="{20721E24-A189-48E4-ABA6-BD97582C5CC7}" srcOrd="12"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F76ED005-FBEA-4805-898C-30E3A2C89F60}" type="doc">
      <dgm:prSet loTypeId="urn:microsoft.com/office/officeart/2018/2/layout/IconLabelList" loCatId="icon" qsTypeId="urn:microsoft.com/office/officeart/2005/8/quickstyle/simple1" qsCatId="simple" csTypeId="urn:microsoft.com/office/officeart/2018/5/colors/Iconchunking_neutralbg_accent6_2" csCatId="accent6" phldr="1"/>
      <dgm:spPr/>
      <dgm:t>
        <a:bodyPr/>
        <a:lstStyle/>
        <a:p>
          <a:endParaRPr lang="en-US"/>
        </a:p>
      </dgm:t>
    </dgm:pt>
    <dgm:pt modelId="{DD705135-669A-4751-AF9B-1749771F443B}">
      <dgm:prSet/>
      <dgm:spPr/>
      <dgm:t>
        <a:bodyPr/>
        <a:lstStyle/>
        <a:p>
          <a:pPr>
            <a:lnSpc>
              <a:spcPct val="100000"/>
            </a:lnSpc>
          </a:pPr>
          <a:r>
            <a:rPr lang="en-GB"/>
            <a:t>What exactly is CBT?</a:t>
          </a:r>
          <a:r>
            <a:rPr lang="en-US"/>
            <a:t> </a:t>
          </a:r>
          <a:endParaRPr lang="en-US">
            <a:latin typeface="Century Gothic" panose="020B0502020202020204"/>
          </a:endParaRPr>
        </a:p>
      </dgm:t>
    </dgm:pt>
    <dgm:pt modelId="{F5C9EC7B-525A-4BD4-86B7-E576A17C017C}" type="parTrans" cxnId="{25B807BB-3CEA-4586-B487-FF9A4B77CAD1}">
      <dgm:prSet/>
      <dgm:spPr/>
      <dgm:t>
        <a:bodyPr/>
        <a:lstStyle/>
        <a:p>
          <a:endParaRPr lang="en-US"/>
        </a:p>
      </dgm:t>
    </dgm:pt>
    <dgm:pt modelId="{B68E7514-1D11-4014-8EE1-136F709AEC6A}" type="sibTrans" cxnId="{25B807BB-3CEA-4586-B487-FF9A4B77CAD1}">
      <dgm:prSet/>
      <dgm:spPr/>
      <dgm:t>
        <a:bodyPr/>
        <a:lstStyle/>
        <a:p>
          <a:endParaRPr lang="en-US"/>
        </a:p>
      </dgm:t>
    </dgm:pt>
    <dgm:pt modelId="{9EDCF867-D58E-4761-B6B6-8E46FC751B5A}">
      <dgm:prSet/>
      <dgm:spPr/>
      <dgm:t>
        <a:bodyPr/>
        <a:lstStyle/>
        <a:p>
          <a:pPr>
            <a:lnSpc>
              <a:spcPct val="100000"/>
            </a:lnSpc>
          </a:pPr>
          <a:r>
            <a:rPr lang="en-GB"/>
            <a:t> Structure and process </a:t>
          </a:r>
          <a:endParaRPr lang="en-US"/>
        </a:p>
      </dgm:t>
    </dgm:pt>
    <dgm:pt modelId="{8F00BABB-54FB-4879-8A7F-2A6FA787839F}" type="parTrans" cxnId="{D2FE9263-FC75-4F33-BD25-55D67612428C}">
      <dgm:prSet/>
      <dgm:spPr/>
      <dgm:t>
        <a:bodyPr/>
        <a:lstStyle/>
        <a:p>
          <a:endParaRPr lang="en-US"/>
        </a:p>
      </dgm:t>
    </dgm:pt>
    <dgm:pt modelId="{9382F6BE-2FB5-46A0-BD5A-C261691C23FD}" type="sibTrans" cxnId="{D2FE9263-FC75-4F33-BD25-55D67612428C}">
      <dgm:prSet/>
      <dgm:spPr/>
      <dgm:t>
        <a:bodyPr/>
        <a:lstStyle/>
        <a:p>
          <a:endParaRPr lang="en-US"/>
        </a:p>
      </dgm:t>
    </dgm:pt>
    <dgm:pt modelId="{EF832330-CEC9-4982-94F7-41BA64FBA62D}">
      <dgm:prSet/>
      <dgm:spPr/>
      <dgm:t>
        <a:bodyPr/>
        <a:lstStyle/>
        <a:p>
          <a:pPr>
            <a:lnSpc>
              <a:spcPct val="100000"/>
            </a:lnSpc>
          </a:pPr>
          <a:r>
            <a:rPr lang="en-GB"/>
            <a:t> Practical Applications </a:t>
          </a:r>
          <a:endParaRPr lang="en-US"/>
        </a:p>
      </dgm:t>
    </dgm:pt>
    <dgm:pt modelId="{CC607772-F014-4EC8-8C36-40A3DD973D9E}" type="parTrans" cxnId="{BA693099-006B-491E-A728-2FE136E27DB5}">
      <dgm:prSet/>
      <dgm:spPr/>
      <dgm:t>
        <a:bodyPr/>
        <a:lstStyle/>
        <a:p>
          <a:endParaRPr lang="en-US"/>
        </a:p>
      </dgm:t>
    </dgm:pt>
    <dgm:pt modelId="{B2E8FC9E-943A-4A7F-B6AF-0C114A4465AF}" type="sibTrans" cxnId="{BA693099-006B-491E-A728-2FE136E27DB5}">
      <dgm:prSet/>
      <dgm:spPr/>
      <dgm:t>
        <a:bodyPr/>
        <a:lstStyle/>
        <a:p>
          <a:endParaRPr lang="en-US"/>
        </a:p>
      </dgm:t>
    </dgm:pt>
    <dgm:pt modelId="{4ED10FE8-8169-4198-9742-4A6A37E175D4}">
      <dgm:prSet/>
      <dgm:spPr/>
      <dgm:t>
        <a:bodyPr/>
        <a:lstStyle/>
        <a:p>
          <a:pPr>
            <a:lnSpc>
              <a:spcPct val="100000"/>
            </a:lnSpc>
          </a:pPr>
          <a:r>
            <a:rPr lang="en-GB"/>
            <a:t>Why it works</a:t>
          </a:r>
          <a:r>
            <a:rPr lang="en-US"/>
            <a:t> </a:t>
          </a:r>
        </a:p>
      </dgm:t>
    </dgm:pt>
    <dgm:pt modelId="{8D007F95-5FAF-44B6-8052-D3FD2A88C88F}" type="parTrans" cxnId="{CFADEA02-D45C-4288-A6A5-A31997E90DF4}">
      <dgm:prSet/>
      <dgm:spPr/>
      <dgm:t>
        <a:bodyPr/>
        <a:lstStyle/>
        <a:p>
          <a:endParaRPr lang="en-US"/>
        </a:p>
      </dgm:t>
    </dgm:pt>
    <dgm:pt modelId="{28181DD6-0DE5-45E6-9247-C3F649936713}" type="sibTrans" cxnId="{CFADEA02-D45C-4288-A6A5-A31997E90DF4}">
      <dgm:prSet/>
      <dgm:spPr/>
      <dgm:t>
        <a:bodyPr/>
        <a:lstStyle/>
        <a:p>
          <a:endParaRPr lang="en-US"/>
        </a:p>
      </dgm:t>
    </dgm:pt>
    <dgm:pt modelId="{77A51279-C5AB-4760-8A10-382390031611}">
      <dgm:prSet phldr="0"/>
      <dgm:spPr/>
      <dgm:t>
        <a:bodyPr/>
        <a:lstStyle/>
        <a:p>
          <a:pPr>
            <a:lnSpc>
              <a:spcPct val="100000"/>
            </a:lnSpc>
          </a:pPr>
          <a:r>
            <a:rPr lang="en-GB"/>
            <a:t>Core principle</a:t>
          </a:r>
          <a:r>
            <a:rPr lang="en-US"/>
            <a:t> </a:t>
          </a:r>
          <a:endParaRPr lang="en-GB"/>
        </a:p>
      </dgm:t>
    </dgm:pt>
    <dgm:pt modelId="{42589042-005B-438B-AB04-0D44FAA3E692}" type="parTrans" cxnId="{627CD2FD-7EA8-4E17-B59C-33C471A1CCDA}">
      <dgm:prSet/>
      <dgm:spPr/>
    </dgm:pt>
    <dgm:pt modelId="{10736776-15EA-42C4-87D2-7B25E5DECF13}" type="sibTrans" cxnId="{627CD2FD-7EA8-4E17-B59C-33C471A1CCDA}">
      <dgm:prSet/>
      <dgm:spPr/>
    </dgm:pt>
    <dgm:pt modelId="{064FBC32-A32B-43DE-805E-2DF0BD8DDA1D}" type="pres">
      <dgm:prSet presAssocID="{F76ED005-FBEA-4805-898C-30E3A2C89F60}" presName="root" presStyleCnt="0">
        <dgm:presLayoutVars>
          <dgm:dir/>
          <dgm:resizeHandles val="exact"/>
        </dgm:presLayoutVars>
      </dgm:prSet>
      <dgm:spPr/>
    </dgm:pt>
    <dgm:pt modelId="{7A7D54A9-4D8C-4E4F-8CE1-1060C6A13E96}" type="pres">
      <dgm:prSet presAssocID="{DD705135-669A-4751-AF9B-1749771F443B}" presName="compNode" presStyleCnt="0"/>
      <dgm:spPr/>
    </dgm:pt>
    <dgm:pt modelId="{59F6DECD-FDEB-4A32-867E-B3C5E7625D37}" type="pres">
      <dgm:prSet presAssocID="{DD705135-669A-4751-AF9B-1749771F443B}"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Brain"/>
        </a:ext>
      </dgm:extLst>
    </dgm:pt>
    <dgm:pt modelId="{E4B9C92A-5C10-47AF-878B-BC46E3766B6E}" type="pres">
      <dgm:prSet presAssocID="{DD705135-669A-4751-AF9B-1749771F443B}" presName="spaceRect" presStyleCnt="0"/>
      <dgm:spPr/>
    </dgm:pt>
    <dgm:pt modelId="{FAC77E64-F7D7-4E23-AC64-7B2A53C9A10F}" type="pres">
      <dgm:prSet presAssocID="{DD705135-669A-4751-AF9B-1749771F443B}" presName="textRect" presStyleLbl="revTx" presStyleIdx="0" presStyleCnt="5">
        <dgm:presLayoutVars>
          <dgm:chMax val="1"/>
          <dgm:chPref val="1"/>
        </dgm:presLayoutVars>
      </dgm:prSet>
      <dgm:spPr/>
    </dgm:pt>
    <dgm:pt modelId="{8F36E815-8267-4278-8B2B-B8DA37365C76}" type="pres">
      <dgm:prSet presAssocID="{B68E7514-1D11-4014-8EE1-136F709AEC6A}" presName="sibTrans" presStyleCnt="0"/>
      <dgm:spPr/>
    </dgm:pt>
    <dgm:pt modelId="{4E270EAA-ABE2-49A4-BBAB-B2145328F35D}" type="pres">
      <dgm:prSet presAssocID="{77A51279-C5AB-4760-8A10-382390031611}" presName="compNode" presStyleCnt="0"/>
      <dgm:spPr/>
    </dgm:pt>
    <dgm:pt modelId="{C54E29E6-D518-43BF-9E9C-DC09AA5BBBF8}" type="pres">
      <dgm:prSet presAssocID="{77A51279-C5AB-4760-8A10-382390031611}"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Hierarchy"/>
        </a:ext>
      </dgm:extLst>
    </dgm:pt>
    <dgm:pt modelId="{4CCB92A1-772B-4AA0-9433-963ED201F2FD}" type="pres">
      <dgm:prSet presAssocID="{77A51279-C5AB-4760-8A10-382390031611}" presName="spaceRect" presStyleCnt="0"/>
      <dgm:spPr/>
    </dgm:pt>
    <dgm:pt modelId="{F4F49197-98E4-4FFB-A13A-B6914A46CCD0}" type="pres">
      <dgm:prSet presAssocID="{77A51279-C5AB-4760-8A10-382390031611}" presName="textRect" presStyleLbl="revTx" presStyleIdx="1" presStyleCnt="5">
        <dgm:presLayoutVars>
          <dgm:chMax val="1"/>
          <dgm:chPref val="1"/>
        </dgm:presLayoutVars>
      </dgm:prSet>
      <dgm:spPr/>
    </dgm:pt>
    <dgm:pt modelId="{70FA99B3-E08F-4594-B092-6A96E946AE0D}" type="pres">
      <dgm:prSet presAssocID="{10736776-15EA-42C4-87D2-7B25E5DECF13}" presName="sibTrans" presStyleCnt="0"/>
      <dgm:spPr/>
    </dgm:pt>
    <dgm:pt modelId="{0EEF27E9-230C-4530-B8E2-71C7F8384E70}" type="pres">
      <dgm:prSet presAssocID="{9EDCF867-D58E-4761-B6B6-8E46FC751B5A}" presName="compNode" presStyleCnt="0"/>
      <dgm:spPr/>
    </dgm:pt>
    <dgm:pt modelId="{4321FDE4-CD60-40A3-9C4A-6C772393E5A9}" type="pres">
      <dgm:prSet presAssocID="{9EDCF867-D58E-4761-B6B6-8E46FC751B5A}"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Head with Gears"/>
        </a:ext>
      </dgm:extLst>
    </dgm:pt>
    <dgm:pt modelId="{0CF585FC-5BDC-46FE-A564-9FA6F1D0465F}" type="pres">
      <dgm:prSet presAssocID="{9EDCF867-D58E-4761-B6B6-8E46FC751B5A}" presName="spaceRect" presStyleCnt="0"/>
      <dgm:spPr/>
    </dgm:pt>
    <dgm:pt modelId="{29EF6BBF-45C7-42C1-B005-CC9421A17726}" type="pres">
      <dgm:prSet presAssocID="{9EDCF867-D58E-4761-B6B6-8E46FC751B5A}" presName="textRect" presStyleLbl="revTx" presStyleIdx="2" presStyleCnt="5">
        <dgm:presLayoutVars>
          <dgm:chMax val="1"/>
          <dgm:chPref val="1"/>
        </dgm:presLayoutVars>
      </dgm:prSet>
      <dgm:spPr/>
    </dgm:pt>
    <dgm:pt modelId="{F38CFDF1-9C73-4F74-97D5-E62237D879BA}" type="pres">
      <dgm:prSet presAssocID="{9382F6BE-2FB5-46A0-BD5A-C261691C23FD}" presName="sibTrans" presStyleCnt="0"/>
      <dgm:spPr/>
    </dgm:pt>
    <dgm:pt modelId="{AE2FD3FF-7F5A-4EEA-A1DC-2663C40EBA34}" type="pres">
      <dgm:prSet presAssocID="{EF832330-CEC9-4982-94F7-41BA64FBA62D}" presName="compNode" presStyleCnt="0"/>
      <dgm:spPr/>
    </dgm:pt>
    <dgm:pt modelId="{CFFE0DCF-3FE6-4301-8994-59EE63547155}" type="pres">
      <dgm:prSet presAssocID="{EF832330-CEC9-4982-94F7-41BA64FBA62D}"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Handshake"/>
        </a:ext>
      </dgm:extLst>
    </dgm:pt>
    <dgm:pt modelId="{4D3DF97C-AC7B-4416-BF45-5B449975DF70}" type="pres">
      <dgm:prSet presAssocID="{EF832330-CEC9-4982-94F7-41BA64FBA62D}" presName="spaceRect" presStyleCnt="0"/>
      <dgm:spPr/>
    </dgm:pt>
    <dgm:pt modelId="{93B0ECA7-DAAA-41B8-B302-B4A87FB53792}" type="pres">
      <dgm:prSet presAssocID="{EF832330-CEC9-4982-94F7-41BA64FBA62D}" presName="textRect" presStyleLbl="revTx" presStyleIdx="3" presStyleCnt="5">
        <dgm:presLayoutVars>
          <dgm:chMax val="1"/>
          <dgm:chPref val="1"/>
        </dgm:presLayoutVars>
      </dgm:prSet>
      <dgm:spPr/>
    </dgm:pt>
    <dgm:pt modelId="{B867CDDD-F8D2-430B-B8CF-DD27428D95BE}" type="pres">
      <dgm:prSet presAssocID="{B2E8FC9E-943A-4A7F-B6AF-0C114A4465AF}" presName="sibTrans" presStyleCnt="0"/>
      <dgm:spPr/>
    </dgm:pt>
    <dgm:pt modelId="{FE7731B2-1FD9-463D-91A1-46B18444B649}" type="pres">
      <dgm:prSet presAssocID="{4ED10FE8-8169-4198-9742-4A6A37E175D4}" presName="compNode" presStyleCnt="0"/>
      <dgm:spPr/>
    </dgm:pt>
    <dgm:pt modelId="{2166D6A5-B54A-49F8-94ED-2A310F70825C}" type="pres">
      <dgm:prSet presAssocID="{4ED10FE8-8169-4198-9742-4A6A37E175D4}"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Tick"/>
        </a:ext>
      </dgm:extLst>
    </dgm:pt>
    <dgm:pt modelId="{14E2C740-EE7A-4603-8C79-3A1849D5D064}" type="pres">
      <dgm:prSet presAssocID="{4ED10FE8-8169-4198-9742-4A6A37E175D4}" presName="spaceRect" presStyleCnt="0"/>
      <dgm:spPr/>
    </dgm:pt>
    <dgm:pt modelId="{9B3F153F-06C2-4BED-9D1F-B8E8E6003A53}" type="pres">
      <dgm:prSet presAssocID="{4ED10FE8-8169-4198-9742-4A6A37E175D4}" presName="textRect" presStyleLbl="revTx" presStyleIdx="4" presStyleCnt="5">
        <dgm:presLayoutVars>
          <dgm:chMax val="1"/>
          <dgm:chPref val="1"/>
        </dgm:presLayoutVars>
      </dgm:prSet>
      <dgm:spPr/>
    </dgm:pt>
  </dgm:ptLst>
  <dgm:cxnLst>
    <dgm:cxn modelId="{CFADEA02-D45C-4288-A6A5-A31997E90DF4}" srcId="{F76ED005-FBEA-4805-898C-30E3A2C89F60}" destId="{4ED10FE8-8169-4198-9742-4A6A37E175D4}" srcOrd="4" destOrd="0" parTransId="{8D007F95-5FAF-44B6-8052-D3FD2A88C88F}" sibTransId="{28181DD6-0DE5-45E6-9247-C3F649936713}"/>
    <dgm:cxn modelId="{EB95720B-AA75-4053-811C-4ED48AB58BC6}" type="presOf" srcId="{77A51279-C5AB-4760-8A10-382390031611}" destId="{F4F49197-98E4-4FFB-A13A-B6914A46CCD0}" srcOrd="0" destOrd="0" presId="urn:microsoft.com/office/officeart/2018/2/layout/IconLabelList"/>
    <dgm:cxn modelId="{C71EDA12-F122-4AA5-92BD-2A42F7EF10C0}" type="presOf" srcId="{9EDCF867-D58E-4761-B6B6-8E46FC751B5A}" destId="{29EF6BBF-45C7-42C1-B005-CC9421A17726}" srcOrd="0" destOrd="0" presId="urn:microsoft.com/office/officeart/2018/2/layout/IconLabelList"/>
    <dgm:cxn modelId="{6E156023-A4DF-4ADF-9B2B-7718ADF90FC4}" type="presOf" srcId="{4ED10FE8-8169-4198-9742-4A6A37E175D4}" destId="{9B3F153F-06C2-4BED-9D1F-B8E8E6003A53}" srcOrd="0" destOrd="0" presId="urn:microsoft.com/office/officeart/2018/2/layout/IconLabelList"/>
    <dgm:cxn modelId="{D2FE9263-FC75-4F33-BD25-55D67612428C}" srcId="{F76ED005-FBEA-4805-898C-30E3A2C89F60}" destId="{9EDCF867-D58E-4761-B6B6-8E46FC751B5A}" srcOrd="2" destOrd="0" parTransId="{8F00BABB-54FB-4879-8A7F-2A6FA787839F}" sibTransId="{9382F6BE-2FB5-46A0-BD5A-C261691C23FD}"/>
    <dgm:cxn modelId="{BE47504C-0025-4D0D-889E-B10B916BDB85}" type="presOf" srcId="{F76ED005-FBEA-4805-898C-30E3A2C89F60}" destId="{064FBC32-A32B-43DE-805E-2DF0BD8DDA1D}" srcOrd="0" destOrd="0" presId="urn:microsoft.com/office/officeart/2018/2/layout/IconLabelList"/>
    <dgm:cxn modelId="{BA693099-006B-491E-A728-2FE136E27DB5}" srcId="{F76ED005-FBEA-4805-898C-30E3A2C89F60}" destId="{EF832330-CEC9-4982-94F7-41BA64FBA62D}" srcOrd="3" destOrd="0" parTransId="{CC607772-F014-4EC8-8C36-40A3DD973D9E}" sibTransId="{B2E8FC9E-943A-4A7F-B6AF-0C114A4465AF}"/>
    <dgm:cxn modelId="{14D8AFB0-7287-4743-A1C6-1FED6F306056}" type="presOf" srcId="{DD705135-669A-4751-AF9B-1749771F443B}" destId="{FAC77E64-F7D7-4E23-AC64-7B2A53C9A10F}" srcOrd="0" destOrd="0" presId="urn:microsoft.com/office/officeart/2018/2/layout/IconLabelList"/>
    <dgm:cxn modelId="{25B807BB-3CEA-4586-B487-FF9A4B77CAD1}" srcId="{F76ED005-FBEA-4805-898C-30E3A2C89F60}" destId="{DD705135-669A-4751-AF9B-1749771F443B}" srcOrd="0" destOrd="0" parTransId="{F5C9EC7B-525A-4BD4-86B7-E576A17C017C}" sibTransId="{B68E7514-1D11-4014-8EE1-136F709AEC6A}"/>
    <dgm:cxn modelId="{35668FC4-A095-4D17-9734-7CE49AAEDD56}" type="presOf" srcId="{EF832330-CEC9-4982-94F7-41BA64FBA62D}" destId="{93B0ECA7-DAAA-41B8-B302-B4A87FB53792}" srcOrd="0" destOrd="0" presId="urn:microsoft.com/office/officeart/2018/2/layout/IconLabelList"/>
    <dgm:cxn modelId="{627CD2FD-7EA8-4E17-B59C-33C471A1CCDA}" srcId="{F76ED005-FBEA-4805-898C-30E3A2C89F60}" destId="{77A51279-C5AB-4760-8A10-382390031611}" srcOrd="1" destOrd="0" parTransId="{42589042-005B-438B-AB04-0D44FAA3E692}" sibTransId="{10736776-15EA-42C4-87D2-7B25E5DECF13}"/>
    <dgm:cxn modelId="{BD24D944-C24E-4BCE-A3D0-1C6EB8E3B7A8}" type="presParOf" srcId="{064FBC32-A32B-43DE-805E-2DF0BD8DDA1D}" destId="{7A7D54A9-4D8C-4E4F-8CE1-1060C6A13E96}" srcOrd="0" destOrd="0" presId="urn:microsoft.com/office/officeart/2018/2/layout/IconLabelList"/>
    <dgm:cxn modelId="{69FD98E0-876A-40FB-A352-43396E8FCF24}" type="presParOf" srcId="{7A7D54A9-4D8C-4E4F-8CE1-1060C6A13E96}" destId="{59F6DECD-FDEB-4A32-867E-B3C5E7625D37}" srcOrd="0" destOrd="0" presId="urn:microsoft.com/office/officeart/2018/2/layout/IconLabelList"/>
    <dgm:cxn modelId="{9619A05B-35F3-498B-A6F7-9A2730EDB96A}" type="presParOf" srcId="{7A7D54A9-4D8C-4E4F-8CE1-1060C6A13E96}" destId="{E4B9C92A-5C10-47AF-878B-BC46E3766B6E}" srcOrd="1" destOrd="0" presId="urn:microsoft.com/office/officeart/2018/2/layout/IconLabelList"/>
    <dgm:cxn modelId="{B289A9D4-983E-4C7A-8CA2-4847A2453081}" type="presParOf" srcId="{7A7D54A9-4D8C-4E4F-8CE1-1060C6A13E96}" destId="{FAC77E64-F7D7-4E23-AC64-7B2A53C9A10F}" srcOrd="2" destOrd="0" presId="urn:microsoft.com/office/officeart/2018/2/layout/IconLabelList"/>
    <dgm:cxn modelId="{4AB82A35-700E-4403-89AF-1B13F3E07C4E}" type="presParOf" srcId="{064FBC32-A32B-43DE-805E-2DF0BD8DDA1D}" destId="{8F36E815-8267-4278-8B2B-B8DA37365C76}" srcOrd="1" destOrd="0" presId="urn:microsoft.com/office/officeart/2018/2/layout/IconLabelList"/>
    <dgm:cxn modelId="{F039AFFA-F154-4BCC-9E04-3E7630CD84DE}" type="presParOf" srcId="{064FBC32-A32B-43DE-805E-2DF0BD8DDA1D}" destId="{4E270EAA-ABE2-49A4-BBAB-B2145328F35D}" srcOrd="2" destOrd="0" presId="urn:microsoft.com/office/officeart/2018/2/layout/IconLabelList"/>
    <dgm:cxn modelId="{ECD4D65B-C920-4F6B-8C14-323D17D6F59D}" type="presParOf" srcId="{4E270EAA-ABE2-49A4-BBAB-B2145328F35D}" destId="{C54E29E6-D518-43BF-9E9C-DC09AA5BBBF8}" srcOrd="0" destOrd="0" presId="urn:microsoft.com/office/officeart/2018/2/layout/IconLabelList"/>
    <dgm:cxn modelId="{C556F2F2-CBA0-425D-B697-A378BE203713}" type="presParOf" srcId="{4E270EAA-ABE2-49A4-BBAB-B2145328F35D}" destId="{4CCB92A1-772B-4AA0-9433-963ED201F2FD}" srcOrd="1" destOrd="0" presId="urn:microsoft.com/office/officeart/2018/2/layout/IconLabelList"/>
    <dgm:cxn modelId="{A7A10691-81B5-4FAC-AEE2-06333A0BD293}" type="presParOf" srcId="{4E270EAA-ABE2-49A4-BBAB-B2145328F35D}" destId="{F4F49197-98E4-4FFB-A13A-B6914A46CCD0}" srcOrd="2" destOrd="0" presId="urn:microsoft.com/office/officeart/2018/2/layout/IconLabelList"/>
    <dgm:cxn modelId="{6CF8639C-91AD-495C-BC06-747707AF3D40}" type="presParOf" srcId="{064FBC32-A32B-43DE-805E-2DF0BD8DDA1D}" destId="{70FA99B3-E08F-4594-B092-6A96E946AE0D}" srcOrd="3" destOrd="0" presId="urn:microsoft.com/office/officeart/2018/2/layout/IconLabelList"/>
    <dgm:cxn modelId="{0E635EB6-DC42-427C-8AD1-6E23ED65DD59}" type="presParOf" srcId="{064FBC32-A32B-43DE-805E-2DF0BD8DDA1D}" destId="{0EEF27E9-230C-4530-B8E2-71C7F8384E70}" srcOrd="4" destOrd="0" presId="urn:microsoft.com/office/officeart/2018/2/layout/IconLabelList"/>
    <dgm:cxn modelId="{BFE01120-4B87-457D-BDB4-081FE6F9A256}" type="presParOf" srcId="{0EEF27E9-230C-4530-B8E2-71C7F8384E70}" destId="{4321FDE4-CD60-40A3-9C4A-6C772393E5A9}" srcOrd="0" destOrd="0" presId="urn:microsoft.com/office/officeart/2018/2/layout/IconLabelList"/>
    <dgm:cxn modelId="{DD8BE64B-E334-40C0-8DC6-C7142A630FF3}" type="presParOf" srcId="{0EEF27E9-230C-4530-B8E2-71C7F8384E70}" destId="{0CF585FC-5BDC-46FE-A564-9FA6F1D0465F}" srcOrd="1" destOrd="0" presId="urn:microsoft.com/office/officeart/2018/2/layout/IconLabelList"/>
    <dgm:cxn modelId="{7AC10DB5-C20D-49D6-B14F-83C4A5D03671}" type="presParOf" srcId="{0EEF27E9-230C-4530-B8E2-71C7F8384E70}" destId="{29EF6BBF-45C7-42C1-B005-CC9421A17726}" srcOrd="2" destOrd="0" presId="urn:microsoft.com/office/officeart/2018/2/layout/IconLabelList"/>
    <dgm:cxn modelId="{EEC3A667-9B81-4C2F-8CA6-6C4000D40E61}" type="presParOf" srcId="{064FBC32-A32B-43DE-805E-2DF0BD8DDA1D}" destId="{F38CFDF1-9C73-4F74-97D5-E62237D879BA}" srcOrd="5" destOrd="0" presId="urn:microsoft.com/office/officeart/2018/2/layout/IconLabelList"/>
    <dgm:cxn modelId="{CBE93673-E6C5-4848-99D5-9809D49A146F}" type="presParOf" srcId="{064FBC32-A32B-43DE-805E-2DF0BD8DDA1D}" destId="{AE2FD3FF-7F5A-4EEA-A1DC-2663C40EBA34}" srcOrd="6" destOrd="0" presId="urn:microsoft.com/office/officeart/2018/2/layout/IconLabelList"/>
    <dgm:cxn modelId="{2250BDC9-CF11-4138-9D6A-4D26871CDC97}" type="presParOf" srcId="{AE2FD3FF-7F5A-4EEA-A1DC-2663C40EBA34}" destId="{CFFE0DCF-3FE6-4301-8994-59EE63547155}" srcOrd="0" destOrd="0" presId="urn:microsoft.com/office/officeart/2018/2/layout/IconLabelList"/>
    <dgm:cxn modelId="{E30C786D-E4C7-4206-9E11-CD88BAD4A72C}" type="presParOf" srcId="{AE2FD3FF-7F5A-4EEA-A1DC-2663C40EBA34}" destId="{4D3DF97C-AC7B-4416-BF45-5B449975DF70}" srcOrd="1" destOrd="0" presId="urn:microsoft.com/office/officeart/2018/2/layout/IconLabelList"/>
    <dgm:cxn modelId="{8C508DD8-0056-4B06-9416-C9A86E785573}" type="presParOf" srcId="{AE2FD3FF-7F5A-4EEA-A1DC-2663C40EBA34}" destId="{93B0ECA7-DAAA-41B8-B302-B4A87FB53792}" srcOrd="2" destOrd="0" presId="urn:microsoft.com/office/officeart/2018/2/layout/IconLabelList"/>
    <dgm:cxn modelId="{8E40E6BF-9A26-4798-924A-1799440A4089}" type="presParOf" srcId="{064FBC32-A32B-43DE-805E-2DF0BD8DDA1D}" destId="{B867CDDD-F8D2-430B-B8CF-DD27428D95BE}" srcOrd="7" destOrd="0" presId="urn:microsoft.com/office/officeart/2018/2/layout/IconLabelList"/>
    <dgm:cxn modelId="{B67EEE16-70CC-411E-BD89-403765000B4C}" type="presParOf" srcId="{064FBC32-A32B-43DE-805E-2DF0BD8DDA1D}" destId="{FE7731B2-1FD9-463D-91A1-46B18444B649}" srcOrd="8" destOrd="0" presId="urn:microsoft.com/office/officeart/2018/2/layout/IconLabelList"/>
    <dgm:cxn modelId="{BB279115-8404-4001-87B3-8A33A9533F60}" type="presParOf" srcId="{FE7731B2-1FD9-463D-91A1-46B18444B649}" destId="{2166D6A5-B54A-49F8-94ED-2A310F70825C}" srcOrd="0" destOrd="0" presId="urn:microsoft.com/office/officeart/2018/2/layout/IconLabelList"/>
    <dgm:cxn modelId="{B2C51EF7-10ED-44D9-B813-74D323F3F746}" type="presParOf" srcId="{FE7731B2-1FD9-463D-91A1-46B18444B649}" destId="{14E2C740-EE7A-4603-8C79-3A1849D5D064}" srcOrd="1" destOrd="0" presId="urn:microsoft.com/office/officeart/2018/2/layout/IconLabelList"/>
    <dgm:cxn modelId="{02B852DA-91DE-4A98-B268-8D3FAFEBC12D}" type="presParOf" srcId="{FE7731B2-1FD9-463D-91A1-46B18444B649}" destId="{9B3F153F-06C2-4BED-9D1F-B8E8E6003A53}" srcOrd="2" destOrd="0" presId="urn:microsoft.com/office/officeart/2018/2/layout/IconLabel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33B4B61A-094A-4100-BAD8-24FF78ACFD5B}"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US"/>
        </a:p>
      </dgm:t>
    </dgm:pt>
    <dgm:pt modelId="{BE3E8CE1-DB98-4C74-9BA5-A7E74B9D4A97}">
      <dgm:prSet/>
      <dgm:spPr/>
      <dgm:t>
        <a:bodyPr/>
        <a:lstStyle/>
        <a:p>
          <a:r>
            <a:rPr lang="en-US"/>
            <a:t>Early 2000s: Emergence of the third wave of CBT</a:t>
          </a:r>
        </a:p>
      </dgm:t>
    </dgm:pt>
    <dgm:pt modelId="{4E58FC33-C346-4F31-A4CE-ADA0DD1F1335}" type="parTrans" cxnId="{49EF0866-40FA-4316-85DA-C8F79FF32FC2}">
      <dgm:prSet/>
      <dgm:spPr/>
      <dgm:t>
        <a:bodyPr/>
        <a:lstStyle/>
        <a:p>
          <a:endParaRPr lang="en-US"/>
        </a:p>
      </dgm:t>
    </dgm:pt>
    <dgm:pt modelId="{279B1539-8F44-408C-AF00-711A33FFDEB6}" type="sibTrans" cxnId="{49EF0866-40FA-4316-85DA-C8F79FF32FC2}">
      <dgm:prSet/>
      <dgm:spPr/>
      <dgm:t>
        <a:bodyPr/>
        <a:lstStyle/>
        <a:p>
          <a:endParaRPr lang="en-US"/>
        </a:p>
      </dgm:t>
    </dgm:pt>
    <dgm:pt modelId="{78C7FE35-4E7D-40AE-BC56-BDFC383BAA49}">
      <dgm:prSet/>
      <dgm:spPr/>
      <dgm:t>
        <a:bodyPr/>
        <a:lstStyle/>
        <a:p>
          <a:r>
            <a:rPr lang="en-US"/>
            <a:t>New therapies incorporated: Mindfulness, Compassion-Focused Therapy (CFT), and Acceptance and Commitment Therapy (ACT)</a:t>
          </a:r>
        </a:p>
      </dgm:t>
    </dgm:pt>
    <dgm:pt modelId="{DA7ADE93-4E40-423D-8ADB-F749FCF5E00E}" type="parTrans" cxnId="{82BAFFFB-A7C3-4346-A72F-ECB177125DA0}">
      <dgm:prSet/>
      <dgm:spPr/>
      <dgm:t>
        <a:bodyPr/>
        <a:lstStyle/>
        <a:p>
          <a:endParaRPr lang="en-US"/>
        </a:p>
      </dgm:t>
    </dgm:pt>
    <dgm:pt modelId="{9460511C-2BC5-4F3E-82B8-3CD014B90B44}" type="sibTrans" cxnId="{82BAFFFB-A7C3-4346-A72F-ECB177125DA0}">
      <dgm:prSet/>
      <dgm:spPr/>
      <dgm:t>
        <a:bodyPr/>
        <a:lstStyle/>
        <a:p>
          <a:endParaRPr lang="en-US"/>
        </a:p>
      </dgm:t>
    </dgm:pt>
    <dgm:pt modelId="{DA68E2B0-34FA-44A3-A334-9217A52B2901}">
      <dgm:prSet/>
      <dgm:spPr/>
      <dgm:t>
        <a:bodyPr/>
        <a:lstStyle/>
        <a:p>
          <a:r>
            <a:rPr lang="en-US"/>
            <a:t>Growing research supports CBT's effectiveness through neurological changes</a:t>
          </a:r>
        </a:p>
      </dgm:t>
    </dgm:pt>
    <dgm:pt modelId="{E3C87D61-8F22-47EF-A814-D3B1658DF31C}" type="parTrans" cxnId="{41EA519A-4C68-4A54-8943-22235EDEA5CE}">
      <dgm:prSet/>
      <dgm:spPr/>
      <dgm:t>
        <a:bodyPr/>
        <a:lstStyle/>
        <a:p>
          <a:endParaRPr lang="en-US"/>
        </a:p>
      </dgm:t>
    </dgm:pt>
    <dgm:pt modelId="{4D8BB537-DB6D-430F-A649-1D6E8EA20D14}" type="sibTrans" cxnId="{41EA519A-4C68-4A54-8943-22235EDEA5CE}">
      <dgm:prSet/>
      <dgm:spPr/>
      <dgm:t>
        <a:bodyPr/>
        <a:lstStyle/>
        <a:p>
          <a:endParaRPr lang="en-US"/>
        </a:p>
      </dgm:t>
    </dgm:pt>
    <dgm:pt modelId="{EBA0A070-8AE3-4432-90A2-C77ED130BA02}">
      <dgm:prSet/>
      <dgm:spPr/>
      <dgm:t>
        <a:bodyPr/>
        <a:lstStyle/>
        <a:p>
          <a:r>
            <a:rPr lang="en-US"/>
            <a:t>CBT is now an umbrella term for various effective techniques</a:t>
          </a:r>
        </a:p>
      </dgm:t>
    </dgm:pt>
    <dgm:pt modelId="{20F0E7B0-54B8-4B8D-B778-6B3A5062B627}" type="parTrans" cxnId="{17C127F7-8D3C-4EF3-B0B9-809916020F22}">
      <dgm:prSet/>
      <dgm:spPr/>
      <dgm:t>
        <a:bodyPr/>
        <a:lstStyle/>
        <a:p>
          <a:endParaRPr lang="en-US"/>
        </a:p>
      </dgm:t>
    </dgm:pt>
    <dgm:pt modelId="{9FCD35FA-DFE3-4204-A5D4-34587751D5B5}" type="sibTrans" cxnId="{17C127F7-8D3C-4EF3-B0B9-809916020F22}">
      <dgm:prSet/>
      <dgm:spPr/>
      <dgm:t>
        <a:bodyPr/>
        <a:lstStyle/>
        <a:p>
          <a:endParaRPr lang="en-US"/>
        </a:p>
      </dgm:t>
    </dgm:pt>
    <dgm:pt modelId="{8AACD2CD-C689-4E9F-B437-6312F4E18134}">
      <dgm:prSet/>
      <dgm:spPr/>
      <dgm:t>
        <a:bodyPr/>
        <a:lstStyle/>
        <a:p>
          <a:r>
            <a:rPr lang="en-US"/>
            <a:t>One of the most well-supported and widely used therapies in clinical practice</a:t>
          </a:r>
        </a:p>
      </dgm:t>
    </dgm:pt>
    <dgm:pt modelId="{31EABB92-BEB2-4FDF-A755-3CFC684FAF9B}" type="parTrans" cxnId="{C23D3ABC-2E8A-44F3-B06F-32A4C63F7B7F}">
      <dgm:prSet/>
      <dgm:spPr/>
      <dgm:t>
        <a:bodyPr/>
        <a:lstStyle/>
        <a:p>
          <a:endParaRPr lang="en-US"/>
        </a:p>
      </dgm:t>
    </dgm:pt>
    <dgm:pt modelId="{0B959315-8161-4EE6-BF3D-BBD238D0F23E}" type="sibTrans" cxnId="{C23D3ABC-2E8A-44F3-B06F-32A4C63F7B7F}">
      <dgm:prSet/>
      <dgm:spPr/>
      <dgm:t>
        <a:bodyPr/>
        <a:lstStyle/>
        <a:p>
          <a:endParaRPr lang="en-US"/>
        </a:p>
      </dgm:t>
    </dgm:pt>
    <dgm:pt modelId="{4CDC8F6C-8292-416B-8A7D-EC14DDACD997}">
      <dgm:prSet/>
      <dgm:spPr/>
      <dgm:t>
        <a:bodyPr/>
        <a:lstStyle/>
        <a:p>
          <a:r>
            <a:rPr lang="en-US"/>
            <a:t>Continues to evolve with growing evidence supporting its broad applicability</a:t>
          </a:r>
        </a:p>
      </dgm:t>
    </dgm:pt>
    <dgm:pt modelId="{001BFDA7-D0CD-44B1-801E-7AE324712B37}" type="parTrans" cxnId="{4A0D08C0-CA0E-4398-9C26-7426C05F675A}">
      <dgm:prSet/>
      <dgm:spPr/>
      <dgm:t>
        <a:bodyPr/>
        <a:lstStyle/>
        <a:p>
          <a:endParaRPr lang="en-US"/>
        </a:p>
      </dgm:t>
    </dgm:pt>
    <dgm:pt modelId="{EC73085C-BC00-42CE-B1C8-F8218DCC06C2}" type="sibTrans" cxnId="{4A0D08C0-CA0E-4398-9C26-7426C05F675A}">
      <dgm:prSet/>
      <dgm:spPr/>
      <dgm:t>
        <a:bodyPr/>
        <a:lstStyle/>
        <a:p>
          <a:endParaRPr lang="en-US"/>
        </a:p>
      </dgm:t>
    </dgm:pt>
    <dgm:pt modelId="{4C6898E5-1726-4286-BFE5-2032917A0710}" type="pres">
      <dgm:prSet presAssocID="{33B4B61A-094A-4100-BAD8-24FF78ACFD5B}" presName="linear" presStyleCnt="0">
        <dgm:presLayoutVars>
          <dgm:animLvl val="lvl"/>
          <dgm:resizeHandles val="exact"/>
        </dgm:presLayoutVars>
      </dgm:prSet>
      <dgm:spPr/>
    </dgm:pt>
    <dgm:pt modelId="{1CD15E2B-B970-4D9F-BBF2-19C2E24C7C63}" type="pres">
      <dgm:prSet presAssocID="{BE3E8CE1-DB98-4C74-9BA5-A7E74B9D4A97}" presName="parentText" presStyleLbl="node1" presStyleIdx="0" presStyleCnt="6">
        <dgm:presLayoutVars>
          <dgm:chMax val="0"/>
          <dgm:bulletEnabled val="1"/>
        </dgm:presLayoutVars>
      </dgm:prSet>
      <dgm:spPr/>
    </dgm:pt>
    <dgm:pt modelId="{5116ACAE-DD25-4778-AAB4-A015F5966D20}" type="pres">
      <dgm:prSet presAssocID="{279B1539-8F44-408C-AF00-711A33FFDEB6}" presName="spacer" presStyleCnt="0"/>
      <dgm:spPr/>
    </dgm:pt>
    <dgm:pt modelId="{30F123F2-790D-4740-B787-630171A341B3}" type="pres">
      <dgm:prSet presAssocID="{78C7FE35-4E7D-40AE-BC56-BDFC383BAA49}" presName="parentText" presStyleLbl="node1" presStyleIdx="1" presStyleCnt="6">
        <dgm:presLayoutVars>
          <dgm:chMax val="0"/>
          <dgm:bulletEnabled val="1"/>
        </dgm:presLayoutVars>
      </dgm:prSet>
      <dgm:spPr/>
    </dgm:pt>
    <dgm:pt modelId="{4857A180-1904-4E8A-A070-C63852E3F73C}" type="pres">
      <dgm:prSet presAssocID="{9460511C-2BC5-4F3E-82B8-3CD014B90B44}" presName="spacer" presStyleCnt="0"/>
      <dgm:spPr/>
    </dgm:pt>
    <dgm:pt modelId="{39C49F43-9A87-4505-9098-4B401FD9BAB9}" type="pres">
      <dgm:prSet presAssocID="{DA68E2B0-34FA-44A3-A334-9217A52B2901}" presName="parentText" presStyleLbl="node1" presStyleIdx="2" presStyleCnt="6">
        <dgm:presLayoutVars>
          <dgm:chMax val="0"/>
          <dgm:bulletEnabled val="1"/>
        </dgm:presLayoutVars>
      </dgm:prSet>
      <dgm:spPr/>
    </dgm:pt>
    <dgm:pt modelId="{D475397A-79D4-4AA5-BE10-011DF93C5C67}" type="pres">
      <dgm:prSet presAssocID="{4D8BB537-DB6D-430F-A649-1D6E8EA20D14}" presName="spacer" presStyleCnt="0"/>
      <dgm:spPr/>
    </dgm:pt>
    <dgm:pt modelId="{A2EAA2CF-231E-421C-8F6F-A2430EADEE03}" type="pres">
      <dgm:prSet presAssocID="{EBA0A070-8AE3-4432-90A2-C77ED130BA02}" presName="parentText" presStyleLbl="node1" presStyleIdx="3" presStyleCnt="6">
        <dgm:presLayoutVars>
          <dgm:chMax val="0"/>
          <dgm:bulletEnabled val="1"/>
        </dgm:presLayoutVars>
      </dgm:prSet>
      <dgm:spPr/>
    </dgm:pt>
    <dgm:pt modelId="{F4D004C3-40CD-481B-9309-0CA063C497E8}" type="pres">
      <dgm:prSet presAssocID="{9FCD35FA-DFE3-4204-A5D4-34587751D5B5}" presName="spacer" presStyleCnt="0"/>
      <dgm:spPr/>
    </dgm:pt>
    <dgm:pt modelId="{3A8C9C47-4506-4870-BD47-C816D133AAAC}" type="pres">
      <dgm:prSet presAssocID="{8AACD2CD-C689-4E9F-B437-6312F4E18134}" presName="parentText" presStyleLbl="node1" presStyleIdx="4" presStyleCnt="6">
        <dgm:presLayoutVars>
          <dgm:chMax val="0"/>
          <dgm:bulletEnabled val="1"/>
        </dgm:presLayoutVars>
      </dgm:prSet>
      <dgm:spPr/>
    </dgm:pt>
    <dgm:pt modelId="{4291280A-8B6D-407A-A92E-32087BD5C3D3}" type="pres">
      <dgm:prSet presAssocID="{0B959315-8161-4EE6-BF3D-BBD238D0F23E}" presName="spacer" presStyleCnt="0"/>
      <dgm:spPr/>
    </dgm:pt>
    <dgm:pt modelId="{692DEF9E-B1F5-49A8-866B-E5EAF37D107A}" type="pres">
      <dgm:prSet presAssocID="{4CDC8F6C-8292-416B-8A7D-EC14DDACD997}" presName="parentText" presStyleLbl="node1" presStyleIdx="5" presStyleCnt="6">
        <dgm:presLayoutVars>
          <dgm:chMax val="0"/>
          <dgm:bulletEnabled val="1"/>
        </dgm:presLayoutVars>
      </dgm:prSet>
      <dgm:spPr/>
    </dgm:pt>
  </dgm:ptLst>
  <dgm:cxnLst>
    <dgm:cxn modelId="{8B87151A-74EF-413D-9601-9EECEBA66A79}" type="presOf" srcId="{BE3E8CE1-DB98-4C74-9BA5-A7E74B9D4A97}" destId="{1CD15E2B-B970-4D9F-BBF2-19C2E24C7C63}" srcOrd="0" destOrd="0" presId="urn:microsoft.com/office/officeart/2005/8/layout/vList2"/>
    <dgm:cxn modelId="{19ADDB3F-F8C5-4F12-BC53-7A0AB5EF6175}" type="presOf" srcId="{8AACD2CD-C689-4E9F-B437-6312F4E18134}" destId="{3A8C9C47-4506-4870-BD47-C816D133AAAC}" srcOrd="0" destOrd="0" presId="urn:microsoft.com/office/officeart/2005/8/layout/vList2"/>
    <dgm:cxn modelId="{49EF0866-40FA-4316-85DA-C8F79FF32FC2}" srcId="{33B4B61A-094A-4100-BAD8-24FF78ACFD5B}" destId="{BE3E8CE1-DB98-4C74-9BA5-A7E74B9D4A97}" srcOrd="0" destOrd="0" parTransId="{4E58FC33-C346-4F31-A4CE-ADA0DD1F1335}" sibTransId="{279B1539-8F44-408C-AF00-711A33FFDEB6}"/>
    <dgm:cxn modelId="{F858A368-FC77-4336-ADCE-36E8A48EF41F}" type="presOf" srcId="{EBA0A070-8AE3-4432-90A2-C77ED130BA02}" destId="{A2EAA2CF-231E-421C-8F6F-A2430EADEE03}" srcOrd="0" destOrd="0" presId="urn:microsoft.com/office/officeart/2005/8/layout/vList2"/>
    <dgm:cxn modelId="{EEB8304F-A032-4749-B8BC-6D73C77ACD04}" type="presOf" srcId="{78C7FE35-4E7D-40AE-BC56-BDFC383BAA49}" destId="{30F123F2-790D-4740-B787-630171A341B3}" srcOrd="0" destOrd="0" presId="urn:microsoft.com/office/officeart/2005/8/layout/vList2"/>
    <dgm:cxn modelId="{A1F1388D-FF07-4BF9-889B-55FD1934677F}" type="presOf" srcId="{4CDC8F6C-8292-416B-8A7D-EC14DDACD997}" destId="{692DEF9E-B1F5-49A8-866B-E5EAF37D107A}" srcOrd="0" destOrd="0" presId="urn:microsoft.com/office/officeart/2005/8/layout/vList2"/>
    <dgm:cxn modelId="{41EA519A-4C68-4A54-8943-22235EDEA5CE}" srcId="{33B4B61A-094A-4100-BAD8-24FF78ACFD5B}" destId="{DA68E2B0-34FA-44A3-A334-9217A52B2901}" srcOrd="2" destOrd="0" parTransId="{E3C87D61-8F22-47EF-A814-D3B1658DF31C}" sibTransId="{4D8BB537-DB6D-430F-A649-1D6E8EA20D14}"/>
    <dgm:cxn modelId="{CEF00B9E-8344-4C99-B4F5-1F9F6917CE29}" type="presOf" srcId="{DA68E2B0-34FA-44A3-A334-9217A52B2901}" destId="{39C49F43-9A87-4505-9098-4B401FD9BAB9}" srcOrd="0" destOrd="0" presId="urn:microsoft.com/office/officeart/2005/8/layout/vList2"/>
    <dgm:cxn modelId="{A212AFA0-D4BA-4244-82FE-09C3B93BA1D4}" type="presOf" srcId="{33B4B61A-094A-4100-BAD8-24FF78ACFD5B}" destId="{4C6898E5-1726-4286-BFE5-2032917A0710}" srcOrd="0" destOrd="0" presId="urn:microsoft.com/office/officeart/2005/8/layout/vList2"/>
    <dgm:cxn modelId="{C23D3ABC-2E8A-44F3-B06F-32A4C63F7B7F}" srcId="{33B4B61A-094A-4100-BAD8-24FF78ACFD5B}" destId="{8AACD2CD-C689-4E9F-B437-6312F4E18134}" srcOrd="4" destOrd="0" parTransId="{31EABB92-BEB2-4FDF-A755-3CFC684FAF9B}" sibTransId="{0B959315-8161-4EE6-BF3D-BBD238D0F23E}"/>
    <dgm:cxn modelId="{4A0D08C0-CA0E-4398-9C26-7426C05F675A}" srcId="{33B4B61A-094A-4100-BAD8-24FF78ACFD5B}" destId="{4CDC8F6C-8292-416B-8A7D-EC14DDACD997}" srcOrd="5" destOrd="0" parTransId="{001BFDA7-D0CD-44B1-801E-7AE324712B37}" sibTransId="{EC73085C-BC00-42CE-B1C8-F8218DCC06C2}"/>
    <dgm:cxn modelId="{17C127F7-8D3C-4EF3-B0B9-809916020F22}" srcId="{33B4B61A-094A-4100-BAD8-24FF78ACFD5B}" destId="{EBA0A070-8AE3-4432-90A2-C77ED130BA02}" srcOrd="3" destOrd="0" parTransId="{20F0E7B0-54B8-4B8D-B778-6B3A5062B627}" sibTransId="{9FCD35FA-DFE3-4204-A5D4-34587751D5B5}"/>
    <dgm:cxn modelId="{82BAFFFB-A7C3-4346-A72F-ECB177125DA0}" srcId="{33B4B61A-094A-4100-BAD8-24FF78ACFD5B}" destId="{78C7FE35-4E7D-40AE-BC56-BDFC383BAA49}" srcOrd="1" destOrd="0" parTransId="{DA7ADE93-4E40-423D-8ADB-F749FCF5E00E}" sibTransId="{9460511C-2BC5-4F3E-82B8-3CD014B90B44}"/>
    <dgm:cxn modelId="{66AED423-1F74-419D-96B3-80A2A7BBC1BA}" type="presParOf" srcId="{4C6898E5-1726-4286-BFE5-2032917A0710}" destId="{1CD15E2B-B970-4D9F-BBF2-19C2E24C7C63}" srcOrd="0" destOrd="0" presId="urn:microsoft.com/office/officeart/2005/8/layout/vList2"/>
    <dgm:cxn modelId="{D2C6026D-FE4F-460E-A017-17CA6B3D627B}" type="presParOf" srcId="{4C6898E5-1726-4286-BFE5-2032917A0710}" destId="{5116ACAE-DD25-4778-AAB4-A015F5966D20}" srcOrd="1" destOrd="0" presId="urn:microsoft.com/office/officeart/2005/8/layout/vList2"/>
    <dgm:cxn modelId="{053E92AD-EA2D-458C-B2FF-BB8772E66AFA}" type="presParOf" srcId="{4C6898E5-1726-4286-BFE5-2032917A0710}" destId="{30F123F2-790D-4740-B787-630171A341B3}" srcOrd="2" destOrd="0" presId="urn:microsoft.com/office/officeart/2005/8/layout/vList2"/>
    <dgm:cxn modelId="{93723632-7A91-4F0A-9F5F-D2E8E60BAF3D}" type="presParOf" srcId="{4C6898E5-1726-4286-BFE5-2032917A0710}" destId="{4857A180-1904-4E8A-A070-C63852E3F73C}" srcOrd="3" destOrd="0" presId="urn:microsoft.com/office/officeart/2005/8/layout/vList2"/>
    <dgm:cxn modelId="{7219874F-0A2A-4637-96B6-88C932501F67}" type="presParOf" srcId="{4C6898E5-1726-4286-BFE5-2032917A0710}" destId="{39C49F43-9A87-4505-9098-4B401FD9BAB9}" srcOrd="4" destOrd="0" presId="urn:microsoft.com/office/officeart/2005/8/layout/vList2"/>
    <dgm:cxn modelId="{13FEC34A-0E5B-4A4A-A322-CC352469F94D}" type="presParOf" srcId="{4C6898E5-1726-4286-BFE5-2032917A0710}" destId="{D475397A-79D4-4AA5-BE10-011DF93C5C67}" srcOrd="5" destOrd="0" presId="urn:microsoft.com/office/officeart/2005/8/layout/vList2"/>
    <dgm:cxn modelId="{969CC531-5600-4967-BEF8-5175DC858CA2}" type="presParOf" srcId="{4C6898E5-1726-4286-BFE5-2032917A0710}" destId="{A2EAA2CF-231E-421C-8F6F-A2430EADEE03}" srcOrd="6" destOrd="0" presId="urn:microsoft.com/office/officeart/2005/8/layout/vList2"/>
    <dgm:cxn modelId="{F4A297DE-86CC-45BC-BF06-ED9281291F76}" type="presParOf" srcId="{4C6898E5-1726-4286-BFE5-2032917A0710}" destId="{F4D004C3-40CD-481B-9309-0CA063C497E8}" srcOrd="7" destOrd="0" presId="urn:microsoft.com/office/officeart/2005/8/layout/vList2"/>
    <dgm:cxn modelId="{93ADCE98-798E-4EE0-8985-1DED3D1F0847}" type="presParOf" srcId="{4C6898E5-1726-4286-BFE5-2032917A0710}" destId="{3A8C9C47-4506-4870-BD47-C816D133AAAC}" srcOrd="8" destOrd="0" presId="urn:microsoft.com/office/officeart/2005/8/layout/vList2"/>
    <dgm:cxn modelId="{76C63A3D-7E3F-43EE-8904-4111F46B76D8}" type="presParOf" srcId="{4C6898E5-1726-4286-BFE5-2032917A0710}" destId="{4291280A-8B6D-407A-A92E-32087BD5C3D3}" srcOrd="9" destOrd="0" presId="urn:microsoft.com/office/officeart/2005/8/layout/vList2"/>
    <dgm:cxn modelId="{84B0B2CF-2E80-4255-A167-A7ECD1594A52}" type="presParOf" srcId="{4C6898E5-1726-4286-BFE5-2032917A0710}" destId="{692DEF9E-B1F5-49A8-866B-E5EAF37D107A}" srcOrd="10" destOrd="0" presId="urn:microsoft.com/office/officeart/2005/8/layout/vList2"/>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1ADC096-632C-4327-B000-B7E142813B8D}">
      <dsp:nvSpPr>
        <dsp:cNvPr id="0" name=""/>
        <dsp:cNvSpPr/>
      </dsp:nvSpPr>
      <dsp:spPr>
        <a:xfrm>
          <a:off x="0" y="62280"/>
          <a:ext cx="9625383" cy="386100"/>
        </a:xfrm>
        <a:prstGeom prst="roundRect">
          <a:avLst/>
        </a:prstGeom>
        <a:solidFill>
          <a:schemeClr val="dk2">
            <a:hueOff val="0"/>
            <a:satOff val="0"/>
            <a:lumOff val="0"/>
            <a:alphaOff val="0"/>
          </a:schemeClr>
        </a:solidFill>
        <a:ln w="19050" cap="rnd" cmpd="sng" algn="ctr">
          <a:solidFill>
            <a:schemeClr val="l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rtl="0">
            <a:lnSpc>
              <a:spcPct val="90000"/>
            </a:lnSpc>
            <a:spcBef>
              <a:spcPct val="0"/>
            </a:spcBef>
            <a:spcAft>
              <a:spcPct val="35000"/>
            </a:spcAft>
            <a:buNone/>
          </a:pPr>
          <a:r>
            <a:rPr lang="en-GB" sz="1500" kern="1200"/>
            <a:t>Introduction to Cognitive Behavioural Therapy (CBT) and Psilocybin-assisted Psychotherapy</a:t>
          </a:r>
          <a:endParaRPr lang="en-US" sz="1500" kern="1200">
            <a:latin typeface="Walbaum Display"/>
          </a:endParaRPr>
        </a:p>
      </dsp:txBody>
      <dsp:txXfrm>
        <a:off x="18848" y="81128"/>
        <a:ext cx="9587687" cy="348404"/>
      </dsp:txXfrm>
    </dsp:sp>
    <dsp:sp modelId="{A540EEE4-C92F-4D07-A3C5-895F774213AF}">
      <dsp:nvSpPr>
        <dsp:cNvPr id="0" name=""/>
        <dsp:cNvSpPr/>
      </dsp:nvSpPr>
      <dsp:spPr>
        <a:xfrm>
          <a:off x="0" y="491580"/>
          <a:ext cx="9625383" cy="386100"/>
        </a:xfrm>
        <a:prstGeom prst="roundRect">
          <a:avLst/>
        </a:prstGeom>
        <a:solidFill>
          <a:schemeClr val="dk2">
            <a:hueOff val="0"/>
            <a:satOff val="0"/>
            <a:lumOff val="0"/>
            <a:alphaOff val="0"/>
          </a:schemeClr>
        </a:solidFill>
        <a:ln w="19050" cap="rnd" cmpd="sng" algn="ctr">
          <a:solidFill>
            <a:schemeClr val="l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rtl="0">
            <a:lnSpc>
              <a:spcPct val="90000"/>
            </a:lnSpc>
            <a:spcBef>
              <a:spcPct val="0"/>
            </a:spcBef>
            <a:spcAft>
              <a:spcPct val="35000"/>
            </a:spcAft>
            <a:buNone/>
          </a:pPr>
          <a:r>
            <a:rPr lang="en-GB" sz="1500" kern="1200"/>
            <a:t>An evolution and understanding of CBT and Psilocybin-assisted Psychotherapy</a:t>
          </a:r>
          <a:endParaRPr lang="en-GB" sz="1500" kern="1200">
            <a:latin typeface="Walbaum Display"/>
          </a:endParaRPr>
        </a:p>
      </dsp:txBody>
      <dsp:txXfrm>
        <a:off x="18848" y="510428"/>
        <a:ext cx="9587687" cy="348404"/>
      </dsp:txXfrm>
    </dsp:sp>
    <dsp:sp modelId="{F728E695-4A29-493A-8A62-934478A976A6}">
      <dsp:nvSpPr>
        <dsp:cNvPr id="0" name=""/>
        <dsp:cNvSpPr/>
      </dsp:nvSpPr>
      <dsp:spPr>
        <a:xfrm>
          <a:off x="0" y="920880"/>
          <a:ext cx="9625383" cy="386100"/>
        </a:xfrm>
        <a:prstGeom prst="roundRect">
          <a:avLst/>
        </a:prstGeom>
        <a:solidFill>
          <a:schemeClr val="dk2">
            <a:hueOff val="0"/>
            <a:satOff val="0"/>
            <a:lumOff val="0"/>
            <a:alphaOff val="0"/>
          </a:schemeClr>
        </a:solidFill>
        <a:ln w="19050" cap="rnd" cmpd="sng" algn="ctr">
          <a:solidFill>
            <a:schemeClr val="l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rtl="0">
            <a:lnSpc>
              <a:spcPct val="90000"/>
            </a:lnSpc>
            <a:spcBef>
              <a:spcPct val="0"/>
            </a:spcBef>
            <a:spcAft>
              <a:spcPct val="35000"/>
            </a:spcAft>
            <a:buNone/>
          </a:pPr>
          <a:r>
            <a:rPr lang="en-GB" sz="1500" kern="1200">
              <a:latin typeface="Walbaum Display"/>
            </a:rPr>
            <a:t>Understanding Anxiety</a:t>
          </a:r>
          <a:endParaRPr lang="en-GB" sz="1500" kern="1200">
            <a:latin typeface="Century Gothic" panose="020B0502020202020204"/>
          </a:endParaRPr>
        </a:p>
      </dsp:txBody>
      <dsp:txXfrm>
        <a:off x="18848" y="939728"/>
        <a:ext cx="9587687" cy="348404"/>
      </dsp:txXfrm>
    </dsp:sp>
    <dsp:sp modelId="{95E6CE74-C375-4947-B102-ADCEBDFB9E2C}">
      <dsp:nvSpPr>
        <dsp:cNvPr id="0" name=""/>
        <dsp:cNvSpPr/>
      </dsp:nvSpPr>
      <dsp:spPr>
        <a:xfrm>
          <a:off x="0" y="1350180"/>
          <a:ext cx="9625383" cy="386100"/>
        </a:xfrm>
        <a:prstGeom prst="roundRect">
          <a:avLst/>
        </a:prstGeom>
        <a:solidFill>
          <a:schemeClr val="dk2">
            <a:hueOff val="0"/>
            <a:satOff val="0"/>
            <a:lumOff val="0"/>
            <a:alphaOff val="0"/>
          </a:schemeClr>
        </a:solidFill>
        <a:ln w="19050" cap="rnd" cmpd="sng" algn="ctr">
          <a:solidFill>
            <a:schemeClr val="l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rtl="0">
            <a:lnSpc>
              <a:spcPct val="90000"/>
            </a:lnSpc>
            <a:spcBef>
              <a:spcPct val="0"/>
            </a:spcBef>
            <a:spcAft>
              <a:spcPct val="35000"/>
            </a:spcAft>
            <a:buNone/>
          </a:pPr>
          <a:r>
            <a:rPr lang="en-GB" sz="1500" kern="1200"/>
            <a:t>How each treatment works with anxiety disorders. </a:t>
          </a:r>
          <a:endParaRPr lang="en-GB" sz="1500" kern="1200">
            <a:latin typeface="Walbaum Display"/>
          </a:endParaRPr>
        </a:p>
      </dsp:txBody>
      <dsp:txXfrm>
        <a:off x="18848" y="1369028"/>
        <a:ext cx="9587687" cy="348404"/>
      </dsp:txXfrm>
    </dsp:sp>
    <dsp:sp modelId="{CAB5A17D-0C56-425E-9183-0FC68D8F22EF}">
      <dsp:nvSpPr>
        <dsp:cNvPr id="0" name=""/>
        <dsp:cNvSpPr/>
      </dsp:nvSpPr>
      <dsp:spPr>
        <a:xfrm>
          <a:off x="0" y="1779480"/>
          <a:ext cx="9625383" cy="386100"/>
        </a:xfrm>
        <a:prstGeom prst="roundRect">
          <a:avLst/>
        </a:prstGeom>
        <a:solidFill>
          <a:schemeClr val="dk2">
            <a:hueOff val="0"/>
            <a:satOff val="0"/>
            <a:lumOff val="0"/>
            <a:alphaOff val="0"/>
          </a:schemeClr>
        </a:solidFill>
        <a:ln w="19050" cap="rnd" cmpd="sng" algn="ctr">
          <a:solidFill>
            <a:schemeClr val="l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GB" sz="1500" kern="1200"/>
            <a:t>An evaluation of their effectiveness for anxiety disorders </a:t>
          </a:r>
          <a:endParaRPr lang="en-US" sz="1500" kern="1200"/>
        </a:p>
      </dsp:txBody>
      <dsp:txXfrm>
        <a:off x="18848" y="1798328"/>
        <a:ext cx="9587687" cy="348404"/>
      </dsp:txXfrm>
    </dsp:sp>
    <dsp:sp modelId="{1100D51A-213F-44B3-9D0D-54AFFE3D39CD}">
      <dsp:nvSpPr>
        <dsp:cNvPr id="0" name=""/>
        <dsp:cNvSpPr/>
      </dsp:nvSpPr>
      <dsp:spPr>
        <a:xfrm>
          <a:off x="0" y="2208780"/>
          <a:ext cx="9625383" cy="386100"/>
        </a:xfrm>
        <a:prstGeom prst="roundRect">
          <a:avLst/>
        </a:prstGeom>
        <a:solidFill>
          <a:schemeClr val="dk2">
            <a:hueOff val="0"/>
            <a:satOff val="0"/>
            <a:lumOff val="0"/>
            <a:alphaOff val="0"/>
          </a:schemeClr>
        </a:solidFill>
        <a:ln w="19050" cap="rnd" cmpd="sng" algn="ctr">
          <a:solidFill>
            <a:schemeClr val="l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GB" sz="1500" kern="1200"/>
            <a:t>Integration between both treatments </a:t>
          </a:r>
          <a:endParaRPr lang="en-US" sz="1500" kern="1200"/>
        </a:p>
      </dsp:txBody>
      <dsp:txXfrm>
        <a:off x="18848" y="2227628"/>
        <a:ext cx="9587687" cy="348404"/>
      </dsp:txXfrm>
    </dsp:sp>
    <dsp:sp modelId="{20721E24-A189-48E4-ABA6-BD97582C5CC7}">
      <dsp:nvSpPr>
        <dsp:cNvPr id="0" name=""/>
        <dsp:cNvSpPr/>
      </dsp:nvSpPr>
      <dsp:spPr>
        <a:xfrm>
          <a:off x="0" y="2638080"/>
          <a:ext cx="9625383" cy="386100"/>
        </a:xfrm>
        <a:prstGeom prst="roundRect">
          <a:avLst/>
        </a:prstGeom>
        <a:solidFill>
          <a:schemeClr val="dk2">
            <a:hueOff val="0"/>
            <a:satOff val="0"/>
            <a:lumOff val="0"/>
            <a:alphaOff val="0"/>
          </a:schemeClr>
        </a:solidFill>
        <a:ln w="19050" cap="rnd" cmpd="sng" algn="ctr">
          <a:solidFill>
            <a:schemeClr val="l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GB" sz="1500" kern="1200"/>
            <a:t>Summary</a:t>
          </a:r>
          <a:endParaRPr lang="en-US" sz="1500" kern="1200"/>
        </a:p>
      </dsp:txBody>
      <dsp:txXfrm>
        <a:off x="18848" y="2656928"/>
        <a:ext cx="9587687" cy="348404"/>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9F6DECD-FDEB-4A32-867E-B3C5E7625D37}">
      <dsp:nvSpPr>
        <dsp:cNvPr id="0" name=""/>
        <dsp:cNvSpPr/>
      </dsp:nvSpPr>
      <dsp:spPr>
        <a:xfrm>
          <a:off x="469500" y="216951"/>
          <a:ext cx="673945" cy="673945"/>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FAC77E64-F7D7-4E23-AC64-7B2A53C9A10F}">
      <dsp:nvSpPr>
        <dsp:cNvPr id="0" name=""/>
        <dsp:cNvSpPr/>
      </dsp:nvSpPr>
      <dsp:spPr>
        <a:xfrm>
          <a:off x="57645" y="1119601"/>
          <a:ext cx="1497656" cy="59906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00100">
            <a:lnSpc>
              <a:spcPct val="100000"/>
            </a:lnSpc>
            <a:spcBef>
              <a:spcPct val="0"/>
            </a:spcBef>
            <a:spcAft>
              <a:spcPct val="35000"/>
            </a:spcAft>
            <a:buNone/>
          </a:pPr>
          <a:r>
            <a:rPr lang="en-GB" sz="1800" kern="1200"/>
            <a:t>What exactly is CBT?</a:t>
          </a:r>
          <a:r>
            <a:rPr lang="en-US" sz="1800" kern="1200"/>
            <a:t> </a:t>
          </a:r>
          <a:endParaRPr lang="en-US" sz="1800" kern="1200">
            <a:latin typeface="Century Gothic" panose="020B0502020202020204"/>
          </a:endParaRPr>
        </a:p>
      </dsp:txBody>
      <dsp:txXfrm>
        <a:off x="57645" y="1119601"/>
        <a:ext cx="1497656" cy="599062"/>
      </dsp:txXfrm>
    </dsp:sp>
    <dsp:sp modelId="{C54E29E6-D518-43BF-9E9C-DC09AA5BBBF8}">
      <dsp:nvSpPr>
        <dsp:cNvPr id="0" name=""/>
        <dsp:cNvSpPr/>
      </dsp:nvSpPr>
      <dsp:spPr>
        <a:xfrm>
          <a:off x="2229246" y="216951"/>
          <a:ext cx="673945" cy="673945"/>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F4F49197-98E4-4FFB-A13A-B6914A46CCD0}">
      <dsp:nvSpPr>
        <dsp:cNvPr id="0" name=""/>
        <dsp:cNvSpPr/>
      </dsp:nvSpPr>
      <dsp:spPr>
        <a:xfrm>
          <a:off x="1817391" y="1119601"/>
          <a:ext cx="1497656" cy="59906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00100">
            <a:lnSpc>
              <a:spcPct val="100000"/>
            </a:lnSpc>
            <a:spcBef>
              <a:spcPct val="0"/>
            </a:spcBef>
            <a:spcAft>
              <a:spcPct val="35000"/>
            </a:spcAft>
            <a:buNone/>
          </a:pPr>
          <a:r>
            <a:rPr lang="en-GB" sz="1800" kern="1200"/>
            <a:t>Core principle</a:t>
          </a:r>
          <a:r>
            <a:rPr lang="en-US" sz="1800" kern="1200"/>
            <a:t> </a:t>
          </a:r>
          <a:endParaRPr lang="en-GB" sz="1800" kern="1200"/>
        </a:p>
      </dsp:txBody>
      <dsp:txXfrm>
        <a:off x="1817391" y="1119601"/>
        <a:ext cx="1497656" cy="599062"/>
      </dsp:txXfrm>
    </dsp:sp>
    <dsp:sp modelId="{4321FDE4-CD60-40A3-9C4A-6C772393E5A9}">
      <dsp:nvSpPr>
        <dsp:cNvPr id="0" name=""/>
        <dsp:cNvSpPr/>
      </dsp:nvSpPr>
      <dsp:spPr>
        <a:xfrm>
          <a:off x="3988992" y="216951"/>
          <a:ext cx="673945" cy="673945"/>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29EF6BBF-45C7-42C1-B005-CC9421A17726}">
      <dsp:nvSpPr>
        <dsp:cNvPr id="0" name=""/>
        <dsp:cNvSpPr/>
      </dsp:nvSpPr>
      <dsp:spPr>
        <a:xfrm>
          <a:off x="3577137" y="1119601"/>
          <a:ext cx="1497656" cy="59906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00100">
            <a:lnSpc>
              <a:spcPct val="100000"/>
            </a:lnSpc>
            <a:spcBef>
              <a:spcPct val="0"/>
            </a:spcBef>
            <a:spcAft>
              <a:spcPct val="35000"/>
            </a:spcAft>
            <a:buNone/>
          </a:pPr>
          <a:r>
            <a:rPr lang="en-GB" sz="1800" kern="1200"/>
            <a:t> Structure and process </a:t>
          </a:r>
          <a:endParaRPr lang="en-US" sz="1800" kern="1200"/>
        </a:p>
      </dsp:txBody>
      <dsp:txXfrm>
        <a:off x="3577137" y="1119601"/>
        <a:ext cx="1497656" cy="599062"/>
      </dsp:txXfrm>
    </dsp:sp>
    <dsp:sp modelId="{CFFE0DCF-3FE6-4301-8994-59EE63547155}">
      <dsp:nvSpPr>
        <dsp:cNvPr id="0" name=""/>
        <dsp:cNvSpPr/>
      </dsp:nvSpPr>
      <dsp:spPr>
        <a:xfrm>
          <a:off x="1349373" y="2093078"/>
          <a:ext cx="673945" cy="673945"/>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93B0ECA7-DAAA-41B8-B302-B4A87FB53792}">
      <dsp:nvSpPr>
        <dsp:cNvPr id="0" name=""/>
        <dsp:cNvSpPr/>
      </dsp:nvSpPr>
      <dsp:spPr>
        <a:xfrm>
          <a:off x="937518" y="2995727"/>
          <a:ext cx="1497656" cy="59906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00100">
            <a:lnSpc>
              <a:spcPct val="100000"/>
            </a:lnSpc>
            <a:spcBef>
              <a:spcPct val="0"/>
            </a:spcBef>
            <a:spcAft>
              <a:spcPct val="35000"/>
            </a:spcAft>
            <a:buNone/>
          </a:pPr>
          <a:r>
            <a:rPr lang="en-GB" sz="1800" kern="1200"/>
            <a:t> Practical Applications </a:t>
          </a:r>
          <a:endParaRPr lang="en-US" sz="1800" kern="1200"/>
        </a:p>
      </dsp:txBody>
      <dsp:txXfrm>
        <a:off x="937518" y="2995727"/>
        <a:ext cx="1497656" cy="599062"/>
      </dsp:txXfrm>
    </dsp:sp>
    <dsp:sp modelId="{2166D6A5-B54A-49F8-94ED-2A310F70825C}">
      <dsp:nvSpPr>
        <dsp:cNvPr id="0" name=""/>
        <dsp:cNvSpPr/>
      </dsp:nvSpPr>
      <dsp:spPr>
        <a:xfrm>
          <a:off x="3109119" y="2093078"/>
          <a:ext cx="673945" cy="673945"/>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9B3F153F-06C2-4BED-9D1F-B8E8E6003A53}">
      <dsp:nvSpPr>
        <dsp:cNvPr id="0" name=""/>
        <dsp:cNvSpPr/>
      </dsp:nvSpPr>
      <dsp:spPr>
        <a:xfrm>
          <a:off x="2697264" y="2995727"/>
          <a:ext cx="1497656" cy="59906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00100">
            <a:lnSpc>
              <a:spcPct val="100000"/>
            </a:lnSpc>
            <a:spcBef>
              <a:spcPct val="0"/>
            </a:spcBef>
            <a:spcAft>
              <a:spcPct val="35000"/>
            </a:spcAft>
            <a:buNone/>
          </a:pPr>
          <a:r>
            <a:rPr lang="en-GB" sz="1800" kern="1200"/>
            <a:t>Why it works</a:t>
          </a:r>
          <a:r>
            <a:rPr lang="en-US" sz="1800" kern="1200"/>
            <a:t> </a:t>
          </a:r>
        </a:p>
      </dsp:txBody>
      <dsp:txXfrm>
        <a:off x="2697264" y="2995727"/>
        <a:ext cx="1497656" cy="599062"/>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CD15E2B-B970-4D9F-BBF2-19C2E24C7C63}">
      <dsp:nvSpPr>
        <dsp:cNvPr id="0" name=""/>
        <dsp:cNvSpPr/>
      </dsp:nvSpPr>
      <dsp:spPr>
        <a:xfrm>
          <a:off x="0" y="137425"/>
          <a:ext cx="5428551" cy="516427"/>
        </a:xfrm>
        <a:prstGeom prst="round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l" defTabSz="577850">
            <a:lnSpc>
              <a:spcPct val="90000"/>
            </a:lnSpc>
            <a:spcBef>
              <a:spcPct val="0"/>
            </a:spcBef>
            <a:spcAft>
              <a:spcPct val="35000"/>
            </a:spcAft>
            <a:buNone/>
          </a:pPr>
          <a:r>
            <a:rPr lang="en-US" sz="1300" kern="1200"/>
            <a:t>Early 2000s: Emergence of the third wave of CBT</a:t>
          </a:r>
        </a:p>
      </dsp:txBody>
      <dsp:txXfrm>
        <a:off x="25210" y="162635"/>
        <a:ext cx="5378131" cy="466007"/>
      </dsp:txXfrm>
    </dsp:sp>
    <dsp:sp modelId="{30F123F2-790D-4740-B787-630171A341B3}">
      <dsp:nvSpPr>
        <dsp:cNvPr id="0" name=""/>
        <dsp:cNvSpPr/>
      </dsp:nvSpPr>
      <dsp:spPr>
        <a:xfrm>
          <a:off x="0" y="691292"/>
          <a:ext cx="5428551" cy="516427"/>
        </a:xfrm>
        <a:prstGeom prst="round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l" defTabSz="577850">
            <a:lnSpc>
              <a:spcPct val="90000"/>
            </a:lnSpc>
            <a:spcBef>
              <a:spcPct val="0"/>
            </a:spcBef>
            <a:spcAft>
              <a:spcPct val="35000"/>
            </a:spcAft>
            <a:buNone/>
          </a:pPr>
          <a:r>
            <a:rPr lang="en-US" sz="1300" kern="1200"/>
            <a:t>New therapies incorporated: Mindfulness, Compassion-Focused Therapy (CFT), and Acceptance and Commitment Therapy (ACT)</a:t>
          </a:r>
        </a:p>
      </dsp:txBody>
      <dsp:txXfrm>
        <a:off x="25210" y="716502"/>
        <a:ext cx="5378131" cy="466007"/>
      </dsp:txXfrm>
    </dsp:sp>
    <dsp:sp modelId="{39C49F43-9A87-4505-9098-4B401FD9BAB9}">
      <dsp:nvSpPr>
        <dsp:cNvPr id="0" name=""/>
        <dsp:cNvSpPr/>
      </dsp:nvSpPr>
      <dsp:spPr>
        <a:xfrm>
          <a:off x="0" y="1245159"/>
          <a:ext cx="5428551" cy="516427"/>
        </a:xfrm>
        <a:prstGeom prst="round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l" defTabSz="577850">
            <a:lnSpc>
              <a:spcPct val="90000"/>
            </a:lnSpc>
            <a:spcBef>
              <a:spcPct val="0"/>
            </a:spcBef>
            <a:spcAft>
              <a:spcPct val="35000"/>
            </a:spcAft>
            <a:buNone/>
          </a:pPr>
          <a:r>
            <a:rPr lang="en-US" sz="1300" kern="1200"/>
            <a:t>Growing research supports CBT's effectiveness through neurological changes</a:t>
          </a:r>
        </a:p>
      </dsp:txBody>
      <dsp:txXfrm>
        <a:off x="25210" y="1270369"/>
        <a:ext cx="5378131" cy="466007"/>
      </dsp:txXfrm>
    </dsp:sp>
    <dsp:sp modelId="{A2EAA2CF-231E-421C-8F6F-A2430EADEE03}">
      <dsp:nvSpPr>
        <dsp:cNvPr id="0" name=""/>
        <dsp:cNvSpPr/>
      </dsp:nvSpPr>
      <dsp:spPr>
        <a:xfrm>
          <a:off x="0" y="1799026"/>
          <a:ext cx="5428551" cy="516427"/>
        </a:xfrm>
        <a:prstGeom prst="round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l" defTabSz="577850">
            <a:lnSpc>
              <a:spcPct val="90000"/>
            </a:lnSpc>
            <a:spcBef>
              <a:spcPct val="0"/>
            </a:spcBef>
            <a:spcAft>
              <a:spcPct val="35000"/>
            </a:spcAft>
            <a:buNone/>
          </a:pPr>
          <a:r>
            <a:rPr lang="en-US" sz="1300" kern="1200"/>
            <a:t>CBT is now an umbrella term for various effective techniques</a:t>
          </a:r>
        </a:p>
      </dsp:txBody>
      <dsp:txXfrm>
        <a:off x="25210" y="1824236"/>
        <a:ext cx="5378131" cy="466007"/>
      </dsp:txXfrm>
    </dsp:sp>
    <dsp:sp modelId="{3A8C9C47-4506-4870-BD47-C816D133AAAC}">
      <dsp:nvSpPr>
        <dsp:cNvPr id="0" name=""/>
        <dsp:cNvSpPr/>
      </dsp:nvSpPr>
      <dsp:spPr>
        <a:xfrm>
          <a:off x="0" y="2352893"/>
          <a:ext cx="5428551" cy="516427"/>
        </a:xfrm>
        <a:prstGeom prst="round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l" defTabSz="577850">
            <a:lnSpc>
              <a:spcPct val="90000"/>
            </a:lnSpc>
            <a:spcBef>
              <a:spcPct val="0"/>
            </a:spcBef>
            <a:spcAft>
              <a:spcPct val="35000"/>
            </a:spcAft>
            <a:buNone/>
          </a:pPr>
          <a:r>
            <a:rPr lang="en-US" sz="1300" kern="1200"/>
            <a:t>One of the most well-supported and widely used therapies in clinical practice</a:t>
          </a:r>
        </a:p>
      </dsp:txBody>
      <dsp:txXfrm>
        <a:off x="25210" y="2378103"/>
        <a:ext cx="5378131" cy="466007"/>
      </dsp:txXfrm>
    </dsp:sp>
    <dsp:sp modelId="{692DEF9E-B1F5-49A8-866B-E5EAF37D107A}">
      <dsp:nvSpPr>
        <dsp:cNvPr id="0" name=""/>
        <dsp:cNvSpPr/>
      </dsp:nvSpPr>
      <dsp:spPr>
        <a:xfrm>
          <a:off x="0" y="2906760"/>
          <a:ext cx="5428551" cy="516427"/>
        </a:xfrm>
        <a:prstGeom prst="round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l" defTabSz="577850">
            <a:lnSpc>
              <a:spcPct val="90000"/>
            </a:lnSpc>
            <a:spcBef>
              <a:spcPct val="0"/>
            </a:spcBef>
            <a:spcAft>
              <a:spcPct val="35000"/>
            </a:spcAft>
            <a:buNone/>
          </a:pPr>
          <a:r>
            <a:rPr lang="en-US" sz="1300" kern="1200"/>
            <a:t>Continues to evolve with growing evidence supporting its broad applicability</a:t>
          </a:r>
        </a:p>
      </dsp:txBody>
      <dsp:txXfrm>
        <a:off x="25210" y="2931970"/>
        <a:ext cx="5378131" cy="466007"/>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layout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A5C9F1C-D6A6-472A-A4E6-65F2710127EE}" type="datetimeFigureOut">
              <a:rPr lang="en-GB" smtClean="0"/>
              <a:t>14/01/2025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43611351-C8DD-4B74-92CB-CA2A4CC7A0A3}" type="slidenum">
              <a:rPr lang="en-GB" smtClean="0"/>
              <a:t>‹#›</a:t>
            </a:fld>
            <a:endParaRPr lang="en-GB"/>
          </a:p>
        </p:txBody>
      </p:sp>
    </p:spTree>
    <p:extLst>
      <p:ext uri="{BB962C8B-B14F-4D97-AF65-F5344CB8AC3E}">
        <p14:creationId xmlns:p14="http://schemas.microsoft.com/office/powerpoint/2010/main" val="146037909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Font typeface="Arial,Sans-Serif"/>
              <a:buChar char="•"/>
            </a:pPr>
            <a:r>
              <a:rPr lang="en-US"/>
              <a:t>·      So, what are our aims here today?</a:t>
            </a:r>
            <a:br>
              <a:rPr lang="en-US">
                <a:cs typeface="+mn-lt"/>
              </a:rPr>
            </a:br>
            <a:br>
              <a:rPr lang="en-US">
                <a:cs typeface="+mn-lt"/>
              </a:rPr>
            </a:br>
            <a:r>
              <a:rPr lang="en-US"/>
              <a:t> </a:t>
            </a:r>
          </a:p>
          <a:p>
            <a:pPr>
              <a:buFont typeface="Arial"/>
              <a:buChar char="•"/>
            </a:pPr>
            <a:r>
              <a:rPr lang="en-US"/>
              <a:t>·      We aim to introduce cognitive </a:t>
            </a:r>
            <a:r>
              <a:rPr lang="en-US" err="1"/>
              <a:t>behaviour</a:t>
            </a:r>
            <a:r>
              <a:rPr lang="en-US"/>
              <a:t> therapy (CBT) and psilocybin-assisted Psychotherapy (specifically, what are they? How do they work as treatments?)</a:t>
            </a:r>
            <a:br>
              <a:rPr lang="en-US">
                <a:cs typeface="+mn-lt"/>
              </a:rPr>
            </a:br>
            <a:br>
              <a:rPr lang="en-US">
                <a:cs typeface="+mn-lt"/>
              </a:rPr>
            </a:br>
            <a:r>
              <a:rPr lang="en-US"/>
              <a:t> </a:t>
            </a:r>
            <a:endParaRPr lang="en-GB"/>
          </a:p>
          <a:p>
            <a:pPr>
              <a:buFont typeface="Arial"/>
              <a:buChar char="•"/>
            </a:pPr>
            <a:r>
              <a:rPr lang="en-US"/>
              <a:t>·      We will also give an overview of how they have evolved, providing some history. </a:t>
            </a:r>
            <a:endParaRPr lang="en-GB"/>
          </a:p>
          <a:p>
            <a:pPr>
              <a:buFont typeface="Arial"/>
              <a:buChar char="•"/>
            </a:pPr>
            <a:r>
              <a:rPr lang="en-US"/>
              <a:t> </a:t>
            </a:r>
            <a:endParaRPr lang="en-US">
              <a:ea typeface="Calibri"/>
              <a:cs typeface="Calibri"/>
            </a:endParaRPr>
          </a:p>
          <a:p>
            <a:pPr>
              <a:buFont typeface="Arial"/>
              <a:buChar char="•"/>
            </a:pPr>
            <a:r>
              <a:rPr lang="en-US"/>
              <a:t>·      Give a short understanding of anxiety disorder.</a:t>
            </a:r>
            <a:br>
              <a:rPr lang="en-US">
                <a:cs typeface="+mn-lt"/>
              </a:rPr>
            </a:br>
            <a:br>
              <a:rPr lang="en-US">
                <a:cs typeface="+mn-lt"/>
              </a:rPr>
            </a:br>
            <a:r>
              <a:rPr lang="en-US"/>
              <a:t> </a:t>
            </a:r>
            <a:endParaRPr lang="en-GB"/>
          </a:p>
          <a:p>
            <a:pPr>
              <a:buFont typeface="Arial"/>
              <a:buChar char="•"/>
            </a:pPr>
            <a:r>
              <a:rPr lang="en-US"/>
              <a:t>·      We will highlight their use in treating anxiety disorders.</a:t>
            </a:r>
            <a:br>
              <a:rPr lang="en-US">
                <a:cs typeface="+mn-lt"/>
              </a:rPr>
            </a:br>
            <a:br>
              <a:rPr lang="en-US">
                <a:cs typeface="+mn-lt"/>
              </a:rPr>
            </a:br>
            <a:r>
              <a:rPr lang="en-US"/>
              <a:t> </a:t>
            </a:r>
            <a:endParaRPr lang="en-GB"/>
          </a:p>
          <a:p>
            <a:pPr>
              <a:buFont typeface="Arial"/>
              <a:buChar char="•"/>
            </a:pPr>
            <a:r>
              <a:rPr lang="en-US"/>
              <a:t>·      We will give an evaluation of their effectiveness for anxiety disorders, which will include relevant research. </a:t>
            </a:r>
            <a:br>
              <a:rPr lang="en-US">
                <a:cs typeface="+mn-lt"/>
              </a:rPr>
            </a:br>
            <a:br>
              <a:rPr lang="en-US">
                <a:cs typeface="+mn-lt"/>
              </a:rPr>
            </a:br>
            <a:r>
              <a:rPr lang="en-US"/>
              <a:t> </a:t>
            </a:r>
            <a:endParaRPr lang="en-GB"/>
          </a:p>
          <a:p>
            <a:pPr>
              <a:buFont typeface="Arial"/>
              <a:buChar char="•"/>
            </a:pPr>
            <a:r>
              <a:rPr lang="en-US"/>
              <a:t>·      We will mention the integration of both treatments, including ongoing research and their place in the evolving field of mental health care.</a:t>
            </a:r>
            <a:br>
              <a:rPr lang="en-US">
                <a:cs typeface="+mn-lt"/>
              </a:rPr>
            </a:br>
            <a:br>
              <a:rPr lang="en-US">
                <a:cs typeface="+mn-lt"/>
              </a:rPr>
            </a:br>
            <a:r>
              <a:rPr lang="en-US"/>
              <a:t> </a:t>
            </a:r>
            <a:endParaRPr lang="en-GB"/>
          </a:p>
          <a:p>
            <a:pPr>
              <a:buFont typeface="Arial"/>
              <a:buChar char="•"/>
            </a:pPr>
            <a:r>
              <a:rPr lang="en-US"/>
              <a:t>·      And finally, we will finish with a summary of this presentation.</a:t>
            </a:r>
            <a:endParaRPr lang="en-US">
              <a:ea typeface="Calibri"/>
              <a:cs typeface="Calibri"/>
            </a:endParaRPr>
          </a:p>
          <a:p>
            <a:pPr marL="285750" indent="-285750">
              <a:buFont typeface="Arial"/>
              <a:buChar char="•"/>
            </a:pPr>
            <a:endParaRPr lang="en-GB"/>
          </a:p>
          <a:p>
            <a:endParaRPr lang="en-US">
              <a:ea typeface="Calibri"/>
              <a:cs typeface="Calibri"/>
            </a:endParaRP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8111C925-1E79-4F50-8CBA-34627C77C09E}" type="slidenum">
              <a:rPr kumimoji="0" sz="1200" b="0" i="0" u="none" strike="noStrike" kern="1200" cap="none" spc="0" normalizeH="0" baseline="0" noProof="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14539005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Font typeface="Arial,Sans-Serif"/>
              <a:buChar char="•"/>
            </a:pPr>
            <a:r>
              <a:rPr lang="en-US" b="1"/>
              <a:t> </a:t>
            </a:r>
            <a:endParaRPr lang="en-US"/>
          </a:p>
          <a:p>
            <a:pPr lvl="1">
              <a:buFont typeface="Arial"/>
              <a:buChar char="•"/>
            </a:pPr>
            <a:r>
              <a:rPr lang="en-US"/>
              <a:t>Cognitive </a:t>
            </a:r>
            <a:r>
              <a:rPr lang="en-US" err="1"/>
              <a:t>Behavioural</a:t>
            </a:r>
            <a:r>
              <a:rPr lang="en-US"/>
              <a:t> Therapy (CBT) is a highly structured, evidence-based psychotherapy that effectively addresses mental health issues by targeting and reshaping negative thought patterns and </a:t>
            </a:r>
            <a:r>
              <a:rPr lang="en-US" err="1"/>
              <a:t>behaviours</a:t>
            </a:r>
            <a:r>
              <a:rPr lang="en-US"/>
              <a:t>. It blends cognitive therapy, which focuses on identifying and correcting distorted thinking, with </a:t>
            </a:r>
            <a:r>
              <a:rPr lang="en-US" err="1"/>
              <a:t>behavioural</a:t>
            </a:r>
            <a:r>
              <a:rPr lang="en-US"/>
              <a:t> therapy, which </a:t>
            </a:r>
            <a:r>
              <a:rPr lang="en-US" err="1"/>
              <a:t>emphasises</a:t>
            </a:r>
            <a:r>
              <a:rPr lang="en-US"/>
              <a:t> changing harmful actions.</a:t>
            </a:r>
            <a:endParaRPr lang="en-US">
              <a:ea typeface="Calibri"/>
              <a:cs typeface="Calibri"/>
            </a:endParaRPr>
          </a:p>
          <a:p>
            <a:pPr lvl="1">
              <a:buFont typeface="Arial"/>
              <a:buChar char="•"/>
            </a:pPr>
            <a:endParaRPr lang="en-US"/>
          </a:p>
          <a:p>
            <a:pPr lvl="1">
              <a:buFont typeface="Arial"/>
              <a:buChar char="•"/>
            </a:pPr>
            <a:r>
              <a:rPr lang="en-US"/>
              <a:t>Widely regarded as a cornerstone in psychotherapy, CBT is particularly effective in treating mental health conditions like anxiety and depression. </a:t>
            </a:r>
            <a:endParaRPr lang="en-GB"/>
          </a:p>
          <a:p>
            <a:pPr lvl="1"/>
            <a:endParaRPr lang="en-US">
              <a:ea typeface="Calibri"/>
              <a:cs typeface="Calibri"/>
            </a:endParaRPr>
          </a:p>
          <a:p>
            <a:pPr lvl="1">
              <a:buFont typeface="Arial"/>
              <a:buChar char="•"/>
            </a:pPr>
            <a:r>
              <a:rPr lang="en-US"/>
              <a:t>Its core principle can be traced back to one of its founders, Aaron Beck, who believed that how a person thinks affects how they feel, and how they feel affects how they behave.  His model explains how our thoughts based on experiences shape our emotions, and those emotions, in turn, influence how we act. By addressing this cycle, CBT helps individuals break free of negative thought patterns and replace them with healthier, more adaptive ways of thinking and behaving.</a:t>
            </a:r>
            <a:endParaRPr lang="en-GB"/>
          </a:p>
          <a:p>
            <a:pPr lvl="1"/>
            <a:endParaRPr lang="en-US">
              <a:ea typeface="Calibri"/>
              <a:cs typeface="Calibri"/>
            </a:endParaRPr>
          </a:p>
          <a:p>
            <a:pPr lvl="1">
              <a:buFont typeface="Arial"/>
              <a:buChar char="•"/>
            </a:pPr>
            <a:r>
              <a:rPr lang="en-US"/>
              <a:t>CBT typically involves 5-20 sessions (individual or group), lasting 50-60 minutes. It is a goal-oriented, time-framed approach, with the client and therapist working together to define problems and develop practical tools to manage them and improve mental well-being.</a:t>
            </a:r>
            <a:endParaRPr lang="en-GB"/>
          </a:p>
          <a:p>
            <a:pPr lvl="1"/>
            <a:endParaRPr lang="en-US">
              <a:ea typeface="Calibri"/>
              <a:cs typeface="Calibri"/>
            </a:endParaRPr>
          </a:p>
          <a:p>
            <a:pPr lvl="1">
              <a:buFont typeface="Arial"/>
              <a:buChar char="•"/>
            </a:pPr>
            <a:r>
              <a:rPr lang="en-US"/>
              <a:t>The therapy encourages active participation from the client, requiring them to work on thought records, homework assignments, and real-world practice to reinforce the skills learned within their sessions. FOR EXAMPLE, S.M.A.R.T. goals and tools like Burns’ revised 2003 mood log can help track progress, monitor mood changes, and identify thought and behaviour patterns with manageable goals. </a:t>
            </a:r>
            <a:endParaRPr lang="en-GB"/>
          </a:p>
          <a:p>
            <a:pPr lvl="1"/>
            <a:endParaRPr lang="en-US">
              <a:ea typeface="Calibri"/>
              <a:cs typeface="Calibri"/>
            </a:endParaRPr>
          </a:p>
          <a:p>
            <a:pPr lvl="1">
              <a:buFont typeface="Arial"/>
              <a:buChar char="•"/>
            </a:pPr>
            <a:r>
              <a:rPr lang="en-US"/>
              <a:t>CBT helps individuals manage immediate symptoms while teaching lifelong skills for stress, self-awareness, and problem-solving. By identifying and challenging negative thought patterns (like catastrophising or blaming), CBT empowers people to reframe their perspective, reduce unhelpful emotions, and adopt healthier behaviours for long-term independence.</a:t>
            </a:r>
            <a:endParaRPr lang="en-GB"/>
          </a:p>
          <a:p>
            <a:pPr lvl="1"/>
            <a:endParaRPr lang="en-US">
              <a:ea typeface="Calibri"/>
              <a:cs typeface="Calibri"/>
            </a:endParaRPr>
          </a:p>
          <a:p>
            <a:pPr lvl="1">
              <a:buFont typeface="Arial"/>
              <a:buChar char="•"/>
            </a:pPr>
            <a:r>
              <a:rPr lang="en-US"/>
              <a:t>CBT is versatile and can be integrated with other forms of therapy, such as mindfulness and exposure therapy, to address a wide range of mental health disorders. A study by Hofmann and Gomez (2017) found that combining mindfulness with CBT can advance therapeutic outcomes for mental health disorders such as anxiety and depression.</a:t>
            </a:r>
            <a:endParaRPr lang="en-GB"/>
          </a:p>
          <a:p>
            <a:pPr lvl="1"/>
            <a:endParaRPr lang="en-US">
              <a:ea typeface="Calibri" panose="020F0502020204030204"/>
              <a:cs typeface="Calibri" panose="020F0502020204030204"/>
            </a:endParaRPr>
          </a:p>
          <a:p>
            <a:pPr lvl="1">
              <a:buFont typeface="Arial"/>
              <a:buChar char="•"/>
            </a:pPr>
            <a:r>
              <a:rPr lang="en-US"/>
              <a:t>·      Also, broader research has explored the combination of psychedelics like psilocybin for therapeutic improvement, a topic that will be discussed in depth later in this presentation. Its versatility allows CBT to be used as a standalone approach or integrated with other therapeutic methods, making it adaptable to various clinical settings. </a:t>
            </a:r>
            <a:endParaRPr lang="en-GB"/>
          </a:p>
          <a:p>
            <a:pPr lvl="1"/>
            <a:endParaRPr lang="en-US">
              <a:ea typeface="Calibri" panose="020F0502020204030204"/>
              <a:cs typeface="Calibri" panose="020F0502020204030204"/>
            </a:endParaRPr>
          </a:p>
          <a:p>
            <a:pPr lvl="1">
              <a:buFont typeface="Arial"/>
              <a:buChar char="•"/>
            </a:pPr>
            <a:r>
              <a:rPr lang="en-US"/>
              <a:t>·       However, some argue CBT is overly mechanistic, focusing on specific techniques rather than addressing the whole person. Possibly one of CBT’s most prominent criticisms, it is argued that while effective for many conditions, CBT may overlook a patient’s emotional, social, and personal context. This focus on </a:t>
            </a:r>
            <a:r>
              <a:rPr lang="en-US" err="1"/>
              <a:t>behaviour</a:t>
            </a:r>
            <a:r>
              <a:rPr lang="en-US"/>
              <a:t> and cognition can neglect deeper issues like trauma or relational difficulties, potentially oversimplifying treatment and missing important aspects of personal growth (Gaudiano, 2008).</a:t>
            </a:r>
            <a:endParaRPr lang="en-US">
              <a:ea typeface="Calibri"/>
              <a:cs typeface="Calibri"/>
            </a:endParaRPr>
          </a:p>
          <a:p>
            <a:pPr marL="285750" indent="-285750">
              <a:buFont typeface="Arial"/>
              <a:buChar char="•"/>
            </a:pPr>
            <a:endParaRPr lang="en-US"/>
          </a:p>
          <a:p>
            <a:endParaRPr lang="en-US">
              <a:ea typeface="Calibri"/>
              <a:cs typeface="Calibri"/>
            </a:endParaRP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8111C925-1E79-4F50-8CBA-34627C77C09E}" type="slidenum">
              <a:rPr kumimoji="0" sz="1200" b="0" i="0" u="none" strike="noStrike" kern="1200" cap="none" spc="0" normalizeH="0" baseline="0" noProof="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95187482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a:buChar char="•"/>
            </a:pPr>
            <a:r>
              <a:rPr lang="en-US"/>
              <a:t>The first wave of Cognitive </a:t>
            </a:r>
            <a:r>
              <a:rPr lang="en-US" err="1"/>
              <a:t>Behavioural</a:t>
            </a:r>
            <a:r>
              <a:rPr lang="en-US"/>
              <a:t> Therapy (CBT) can find its foundations primarily in </a:t>
            </a:r>
            <a:r>
              <a:rPr lang="en-US" err="1"/>
              <a:t>Behavioural</a:t>
            </a:r>
            <a:r>
              <a:rPr lang="en-US"/>
              <a:t> therapy, which focuses on understanding </a:t>
            </a:r>
            <a:r>
              <a:rPr lang="en-US" err="1"/>
              <a:t>behaviour</a:t>
            </a:r>
            <a:r>
              <a:rPr lang="en-US"/>
              <a:t> through observable events rather than introspection. Influenced by </a:t>
            </a:r>
            <a:r>
              <a:rPr lang="en-US" err="1"/>
              <a:t>behaviourism</a:t>
            </a:r>
            <a:r>
              <a:rPr lang="en-US"/>
              <a:t>, it </a:t>
            </a:r>
            <a:r>
              <a:rPr lang="en-US" err="1"/>
              <a:t>emphasised</a:t>
            </a:r>
            <a:r>
              <a:rPr lang="en-US"/>
              <a:t> how the environment shapes learning and development. Key principles like classical(Pavlov) and operant conditioning (Skinner) were central to this approach. </a:t>
            </a:r>
          </a:p>
          <a:p>
            <a:r>
              <a:rPr lang="en-US"/>
              <a:t> </a:t>
            </a:r>
            <a:endParaRPr lang="en-US">
              <a:ea typeface="Calibri"/>
              <a:cs typeface="Calibri"/>
            </a:endParaRPr>
          </a:p>
          <a:p>
            <a:pPr marL="171450" indent="-171450">
              <a:buFont typeface="Arial"/>
              <a:buChar char="•"/>
            </a:pPr>
            <a:r>
              <a:rPr lang="en-US"/>
              <a:t>This theory paved the way for CBT, but the most significant advances emerged in the second wave with CBT’s cognitive developments.</a:t>
            </a:r>
            <a:endParaRPr lang="en-US">
              <a:ea typeface="Calibri"/>
              <a:cs typeface="Calibri"/>
            </a:endParaRPr>
          </a:p>
          <a:p>
            <a:pPr>
              <a:buFont typeface="Arial,Sans-Serif"/>
              <a:buChar char="•"/>
            </a:pPr>
            <a:endParaRPr lang="en-US"/>
          </a:p>
          <a:p>
            <a:pPr marL="285750" indent="-285750">
              <a:buFont typeface="Arial"/>
              <a:buChar char="•"/>
            </a:pPr>
            <a:endParaRPr lang="en-GB"/>
          </a:p>
          <a:p>
            <a:endParaRPr lang="en-US">
              <a:ea typeface="Calibri"/>
              <a:cs typeface="Calibri"/>
            </a:endParaRP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8111C925-1E79-4F50-8CBA-34627C77C09E}" type="slidenum">
              <a:rPr kumimoji="0" sz="1200" b="0" i="0" u="none" strike="noStrike" kern="1200" cap="none" spc="0" normalizeH="0" baseline="0" noProof="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5</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29997216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a:t> </a:t>
            </a:r>
          </a:p>
          <a:p>
            <a:pPr marL="171450" indent="-171450">
              <a:buFont typeface="Arial"/>
              <a:buChar char="•"/>
            </a:pPr>
            <a:r>
              <a:rPr lang="en-US"/>
              <a:t>The second wave includes the work of pioneers Ellis and Beck from the 1950s/’60s, who are the two very handsome chaps on your left here. Albert Ellis developed Rational Emotive Behaviour Therapy (REBT). This model was designed to help individuals identify and challenge irrational beliefs and negative thought patterns. He proposed that individuals could improve their emotional well-being by disputing these irrational beliefs.</a:t>
            </a:r>
            <a:endParaRPr lang="en-GB"/>
          </a:p>
          <a:p>
            <a:r>
              <a:rPr lang="en-US"/>
              <a:t> </a:t>
            </a:r>
            <a:endParaRPr lang="en-GB"/>
          </a:p>
          <a:p>
            <a:pPr marL="171450" indent="-171450">
              <a:buFont typeface="Arial"/>
              <a:buChar char="•"/>
            </a:pPr>
            <a:r>
              <a:rPr lang="en-US"/>
              <a:t>Around the same era, Aaron Beck started to develop cognitive therapy to help treat depression by identifying distorted thinking patterns. Beck theorised that distorted thought patterns were central to the development of mental health disorders such as depression and that changing these negative thoughts could improve emotional well-being.  </a:t>
            </a:r>
            <a:endParaRPr lang="en-GB"/>
          </a:p>
          <a:p>
            <a:r>
              <a:rPr lang="en-US"/>
              <a:t> </a:t>
            </a:r>
            <a:endParaRPr lang="en-GB"/>
          </a:p>
          <a:p>
            <a:pPr marL="171450" indent="-171450">
              <a:buFont typeface="Arial"/>
              <a:buChar char="•"/>
            </a:pPr>
            <a:r>
              <a:rPr lang="en-US"/>
              <a:t>Both approaches began to highlight the importance of thoughts in shaping emotions and behaviours. They laid the foundations for merging and integrating cognitive and behavioural therapy and techniques, creating what we now know as CBT.</a:t>
            </a:r>
            <a:endParaRPr lang="en-GB"/>
          </a:p>
          <a:p>
            <a:r>
              <a:rPr lang="en-US"/>
              <a:t> </a:t>
            </a:r>
            <a:endParaRPr lang="en-GB"/>
          </a:p>
          <a:p>
            <a:pPr marL="171450" indent="-171450">
              <a:buFont typeface="Arial"/>
              <a:buChar char="•"/>
            </a:pPr>
            <a:r>
              <a:rPr lang="en-US"/>
              <a:t>During this wave, CBT expanded and gained widespread recognition as an effective and flexible treatment for a variety of psychological disorders. </a:t>
            </a:r>
            <a:endParaRPr lang="en-GB"/>
          </a:p>
          <a:p>
            <a:r>
              <a:rPr lang="en-US"/>
              <a:t> </a:t>
            </a:r>
            <a:endParaRPr lang="en-GB"/>
          </a:p>
          <a:p>
            <a:pPr marL="171450" indent="-171450">
              <a:buFont typeface="Arial"/>
              <a:buChar char="•"/>
            </a:pPr>
            <a:r>
              <a:rPr lang="en-US"/>
              <a:t>CBT was, and still is, extensively researched and empirically supported, with numerous studies consistently demonstrating its effectiveness in reducing symptoms of conditions such as anxiety and depression.</a:t>
            </a:r>
            <a:endParaRPr lang="en-GB"/>
          </a:p>
          <a:p>
            <a:r>
              <a:rPr lang="en-US"/>
              <a:t> </a:t>
            </a:r>
            <a:endParaRPr lang="en-GB"/>
          </a:p>
          <a:p>
            <a:pPr marL="171450" indent="-171450">
              <a:buFont typeface="Arial"/>
              <a:buChar char="•"/>
            </a:pPr>
            <a:r>
              <a:rPr lang="en-US"/>
              <a:t>EVIDENCE – A recent meta-analysis by Hoffman et al. (2012) AND COLLEGUES. Provided a comprehensive review of the efficiency of CBT across a wide range of mental health and medical conditions, including anxiety disorders, depression, and stress-related conditions. It </a:t>
            </a:r>
            <a:r>
              <a:rPr lang="en-US" err="1"/>
              <a:t>analysed</a:t>
            </a:r>
            <a:r>
              <a:rPr lang="en-US"/>
              <a:t> </a:t>
            </a:r>
            <a:r>
              <a:rPr lang="en-US" b="1"/>
              <a:t>269 meta-analytic studies</a:t>
            </a:r>
            <a:r>
              <a:rPr lang="en-US"/>
              <a:t> and reviewed a representative sample of </a:t>
            </a:r>
            <a:r>
              <a:rPr lang="en-US" b="1"/>
              <a:t>106 meta-analyses</a:t>
            </a:r>
            <a:r>
              <a:rPr lang="en-US"/>
              <a:t>. The findings showed strong support for CBT’s effectiveness, particularly in treating anxiety disorders. In 7 out of 11 studies comparing CBT with other treatments, CBT demonstrated higher response rates. </a:t>
            </a:r>
            <a:endParaRPr lang="en-GB"/>
          </a:p>
          <a:p>
            <a:r>
              <a:rPr lang="en-US"/>
              <a:t> </a:t>
            </a:r>
            <a:endParaRPr lang="en-GB"/>
          </a:p>
          <a:p>
            <a:pPr marL="171450" indent="-171450">
              <a:buFont typeface="Arial"/>
              <a:buChar char="•"/>
            </a:pPr>
            <a:r>
              <a:rPr lang="en-US" err="1"/>
              <a:t>Standardised</a:t>
            </a:r>
            <a:r>
              <a:rPr lang="en-US"/>
              <a:t> CBT manuals were developed with step-by-step protocols, providing uniform guidance for therapists. This helped CBT become more consistent, easier to teach, and widely applied in clinical settings like hospitals, private practices, and outpatient clinics.</a:t>
            </a:r>
            <a:endParaRPr lang="en-GB"/>
          </a:p>
          <a:p>
            <a:endParaRPr lang="en-US">
              <a:ea typeface="Calibri"/>
              <a:cs typeface="Calibri"/>
            </a:endParaRP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8111C925-1E79-4F50-8CBA-34627C77C09E}" type="slidenum">
              <a:rPr kumimoji="0" sz="1200" b="0" i="0" u="none" strike="noStrike" kern="1200" cap="none" spc="0" normalizeH="0" baseline="0" noProof="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6</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45339089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a:buChar char="•"/>
            </a:pPr>
            <a:r>
              <a:rPr lang="en-US"/>
              <a:t>The early 2000s marked the development of the third wave of CBT, with a new generation of therapies incorporated, such as mindfulness, Compassion-Focused Therapy (CFT) and Acceptance and Commitment Therapy (ACT), offering more flexible and holistic approaches to mental health treatment. </a:t>
            </a:r>
          </a:p>
          <a:p>
            <a:endParaRPr lang="en-US">
              <a:ea typeface="Calibri" panose="020F0502020204030204"/>
              <a:cs typeface="Calibri" panose="020F0502020204030204"/>
            </a:endParaRPr>
          </a:p>
          <a:p>
            <a:pPr marL="171450" indent="-171450">
              <a:buFont typeface="Arial"/>
              <a:buChar char="•"/>
            </a:pPr>
            <a:r>
              <a:rPr lang="en-US"/>
              <a:t>A criticism of CBT is its weak connection with neuroscience and how its evidence is mainly based on observations and not cognitive research (Gaudiano, 2008).  However, as CBT has evolved, growing neuroscientific research has even started to support its effectiveness. Yuan et al. (2022) AND COLLEAGUES meta-analysis found that </a:t>
            </a:r>
            <a:r>
              <a:rPr lang="en-US" err="1"/>
              <a:t>CBTinduces</a:t>
            </a:r>
            <a:r>
              <a:rPr lang="en-US"/>
              <a:t> neurological changes</a:t>
            </a:r>
            <a:r>
              <a:rPr lang="en-US" b="1"/>
              <a:t>,</a:t>
            </a:r>
            <a:r>
              <a:rPr lang="en-US"/>
              <a:t> particularly in regions like the prefrontal cortex</a:t>
            </a:r>
            <a:r>
              <a:rPr lang="en-US" b="1"/>
              <a:t>,</a:t>
            </a:r>
            <a:r>
              <a:rPr lang="en-US"/>
              <a:t> which is involved in emotion</a:t>
            </a:r>
            <a:r>
              <a:rPr lang="en-US" b="1"/>
              <a:t> </a:t>
            </a:r>
            <a:r>
              <a:rPr lang="en-US"/>
              <a:t>regulation. The study underscores CBT’s ongoing relevance in improving mental health by reshaping thoughts.</a:t>
            </a:r>
            <a:endParaRPr lang="en-US">
              <a:ea typeface="Calibri"/>
              <a:cs typeface="Calibri"/>
            </a:endParaRPr>
          </a:p>
          <a:p>
            <a:pPr>
              <a:buFont typeface="Arial,Sans-Serif"/>
              <a:buChar char="•"/>
            </a:pPr>
            <a:endParaRPr lang="en-US">
              <a:ea typeface="Calibri"/>
              <a:cs typeface="Calibri"/>
            </a:endParaRPr>
          </a:p>
          <a:p>
            <a:r>
              <a:rPr lang="en-US"/>
              <a:t> </a:t>
            </a:r>
            <a:endParaRPr lang="en-US">
              <a:ea typeface="Calibri"/>
              <a:cs typeface="Calibri"/>
            </a:endParaRPr>
          </a:p>
          <a:p>
            <a:pPr marL="171450" indent="-171450">
              <a:buFont typeface="Arial"/>
              <a:buChar char="•"/>
            </a:pPr>
            <a:r>
              <a:rPr lang="en-US"/>
              <a:t>CBT is now an umbrella term for various effective techniques used to treat psychological disorders, making it one of the most well-supported and widely used therapies in clinical practice.</a:t>
            </a:r>
            <a:endParaRPr lang="en-US">
              <a:ea typeface="Calibri"/>
              <a:cs typeface="Calibri"/>
            </a:endParaRPr>
          </a:p>
          <a:p>
            <a:pPr>
              <a:buFont typeface="Arial,Sans-Serif"/>
              <a:buChar char="•"/>
            </a:pPr>
            <a:endParaRPr lang="en-US"/>
          </a:p>
          <a:p>
            <a:r>
              <a:rPr lang="en-US"/>
              <a:t> </a:t>
            </a:r>
            <a:endParaRPr lang="en-GB"/>
          </a:p>
          <a:p>
            <a:pPr marL="285750" indent="-285750">
              <a:buFont typeface="Arial"/>
              <a:buChar char="•"/>
            </a:pPr>
            <a:r>
              <a:rPr lang="en-US"/>
              <a:t>CBT is now a significant umbrella term, encompassing a range of different and effective techniques for a variety of psychological disorders. It has become one of the most well-supported and widely </a:t>
            </a:r>
            <a:r>
              <a:rPr lang="en-US" err="1"/>
              <a:t>utilised</a:t>
            </a:r>
            <a:r>
              <a:rPr lang="en-US"/>
              <a:t> therapies in clinical practice.</a:t>
            </a:r>
            <a:endParaRPr lang="en-GB"/>
          </a:p>
          <a:p>
            <a:endParaRPr lang="en-US">
              <a:ea typeface="Calibri"/>
              <a:cs typeface="Calibri"/>
            </a:endParaRP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8111C925-1E79-4F50-8CBA-34627C77C09E}" type="slidenum">
              <a:rPr kumimoji="0" sz="1200" b="0" i="0" u="none" strike="noStrike" kern="1200" cap="none" spc="0" normalizeH="0" baseline="0" noProof="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7</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58018756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85750" indent="-285750">
              <a:buFont typeface="Arial"/>
              <a:buChar char="•"/>
            </a:pPr>
            <a:r>
              <a:rPr lang="en-US"/>
              <a:t>Anxiety is a natural stress response involving fear, worry, or unease about potential threats. It triggers the body's fight-or-flight response, preparing us to react to danger. While anxiety is normal in certain situations, it becomes a concern when it’s persistent, excessive, and disrupts daily life. Anxiety disorders are conditions marked by chronic, overwhelming anxiety that causes significant distress or impairment, and according to the World Health Organization, approximately 4% of individuals worldwide are estimated to experience anxiety disorders, making it one of the most common mental health disorders globally.</a:t>
            </a:r>
          </a:p>
          <a:p>
            <a:endParaRPr lang="en-US">
              <a:ea typeface="Calibri"/>
              <a:cs typeface="Calibri"/>
            </a:endParaRP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8111C925-1E79-4F50-8CBA-34627C77C09E}" type="slidenum">
              <a:rPr kumimoji="0" lang="en-GB" sz="1200" b="0" i="0" u="none" strike="noStrike" kern="1200" cap="none" spc="0" normalizeH="0" baseline="0" noProof="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8</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31820279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The DSM-5 classifies several anxiety disorders, such as:</a:t>
            </a:r>
          </a:p>
          <a:p>
            <a:r>
              <a:rPr lang="en-US"/>
              <a:t> </a:t>
            </a:r>
            <a:endParaRPr lang="en-US">
              <a:ea typeface="Calibri"/>
              <a:cs typeface="Calibri"/>
            </a:endParaRPr>
          </a:p>
          <a:p>
            <a:pPr marL="171450" indent="-171450">
              <a:buFont typeface="Arial"/>
              <a:buChar char="•"/>
            </a:pPr>
            <a:r>
              <a:rPr lang="en-US" err="1"/>
              <a:t>Generalised</a:t>
            </a:r>
            <a:r>
              <a:rPr lang="en-US"/>
              <a:t> Anxiety Disorder (GAD) </a:t>
            </a:r>
            <a:endParaRPr lang="en-GB"/>
          </a:p>
          <a:p>
            <a:pPr marL="171450" indent="-171450">
              <a:buFont typeface="Arial"/>
              <a:buChar char="•"/>
            </a:pPr>
            <a:r>
              <a:rPr lang="en-US"/>
              <a:t>Social Anxiety Disorder (SAD) </a:t>
            </a:r>
            <a:endParaRPr lang="en-GB"/>
          </a:p>
          <a:p>
            <a:pPr marL="171450" indent="-171450">
              <a:buFont typeface="Arial"/>
              <a:buChar char="•"/>
            </a:pPr>
            <a:r>
              <a:rPr lang="en-US"/>
              <a:t>Specific phobia</a:t>
            </a:r>
            <a:endParaRPr lang="en-GB"/>
          </a:p>
          <a:p>
            <a:pPr marL="171450" indent="-171450">
              <a:buFont typeface="Arial"/>
              <a:buChar char="•"/>
            </a:pPr>
            <a:r>
              <a:rPr lang="en-US"/>
              <a:t>Panic Disorder</a:t>
            </a:r>
            <a:endParaRPr lang="en-GB"/>
          </a:p>
          <a:p>
            <a:pPr marL="171450" indent="-171450">
              <a:buFont typeface="Arial"/>
              <a:buChar char="•"/>
            </a:pPr>
            <a:r>
              <a:rPr lang="en-US"/>
              <a:t>Separation Anxiety Disorder</a:t>
            </a:r>
            <a:endParaRPr lang="en-GB"/>
          </a:p>
          <a:p>
            <a:pPr marL="171450" indent="-171450">
              <a:buFont typeface="Arial"/>
              <a:buChar char="•"/>
            </a:pPr>
            <a:r>
              <a:rPr lang="en-US"/>
              <a:t>Selective mutism </a:t>
            </a:r>
            <a:endParaRPr lang="en-US">
              <a:ea typeface="Calibri" panose="020F0502020204030204"/>
              <a:cs typeface="Calibri" panose="020F0502020204030204"/>
            </a:endParaRPr>
          </a:p>
          <a:p>
            <a:endParaRPr lang="en-US">
              <a:ea typeface="Calibri" panose="020F0502020204030204"/>
              <a:cs typeface="Calibri" panose="020F0502020204030204"/>
            </a:endParaRPr>
          </a:p>
          <a:p>
            <a:r>
              <a:rPr lang="en-US"/>
              <a:t> However, the DSM-5 faces criticism for being based too much on Western cultural norms, which may not apply universally. Cultural differences affect how anxiety is experienced and </a:t>
            </a:r>
            <a:r>
              <a:rPr lang="en-US" err="1"/>
              <a:t>recognised</a:t>
            </a:r>
            <a:r>
              <a:rPr lang="en-US"/>
              <a:t>, with some groups, like Asian Americans, reporting fewer symptoms than others and certain cultures having unique ways of expressing anxiety. While the DSM-5 includes some cultural considerations, these differences can lead to underreporting or misdiagnosis in diverse populations, meaning that global statistics may not accurately reflect prevalence. </a:t>
            </a:r>
          </a:p>
          <a:p>
            <a:endParaRPr lang="en-US">
              <a:ea typeface="Calibri"/>
              <a:cs typeface="Calibri"/>
            </a:endParaRPr>
          </a:p>
          <a:p>
            <a:endParaRPr lang="en-GB"/>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8111C925-1E79-4F50-8CBA-34627C77C09E}" type="slidenum">
              <a:rPr kumimoji="0" lang="en-GB" sz="1200" b="0" i="0" u="none" strike="noStrike" kern="1200" cap="none" spc="0" normalizeH="0" baseline="0" noProof="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9</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405288987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a:buChar char="•"/>
            </a:pPr>
            <a:r>
              <a:rPr lang="en-US"/>
              <a:t> CBT is one of the most effective treatments for anxiety. It has been used as a treatment since the 1960s, addressing both the disorder's thought-based and behavioural aspects. The initial process involves cognitive restructuring, identifying and challenging negative or irrational thoughts that fuel anxiety. These thoughts often involve catastrophising and overgeneralisation. CBT helps individuals recognise these distorted thoughts and replace them with more balanced ways of thinking. For example, CBT helps individuals with social anxiety challenge beliefs (like fearing embarrassment at a social event) by examining its evidence, leading to a rational understanding.</a:t>
            </a:r>
          </a:p>
          <a:p>
            <a:r>
              <a:rPr lang="en-US"/>
              <a:t> </a:t>
            </a:r>
            <a:endParaRPr lang="en-US">
              <a:ea typeface="Calibri"/>
              <a:cs typeface="Calibri"/>
            </a:endParaRPr>
          </a:p>
          <a:p>
            <a:pPr marL="171450" indent="-171450">
              <a:buFont typeface="Arial"/>
              <a:buChar char="•"/>
            </a:pPr>
            <a:r>
              <a:rPr lang="en-US"/>
              <a:t>A common technique used also in CBT to treat anxiety disorders such as GAD, SAD and phobias is exposure therapy. In this technique, individuals gradually face anxiety-triggering stimuli to help reduce avoidant </a:t>
            </a:r>
            <a:r>
              <a:rPr lang="en-US" err="1"/>
              <a:t>behaviours</a:t>
            </a:r>
            <a:r>
              <a:rPr lang="en-US"/>
              <a:t>; for example, someone who fears flying might start by reading about it, watching videos (VR), visiting an airport, and eventually taking a short flight. </a:t>
            </a:r>
            <a:endParaRPr lang="en-US">
              <a:ea typeface="Calibri" panose="020F0502020204030204"/>
              <a:cs typeface="Calibri" panose="020F0502020204030204"/>
            </a:endParaRPr>
          </a:p>
          <a:p>
            <a:endParaRPr lang="en-US">
              <a:ea typeface="Calibri" panose="020F0502020204030204"/>
              <a:cs typeface="Calibri" panose="020F0502020204030204"/>
            </a:endParaRPr>
          </a:p>
          <a:p>
            <a:pPr marL="171450" indent="-171450">
              <a:buFont typeface="Arial"/>
              <a:buChar char="•"/>
            </a:pPr>
            <a:r>
              <a:rPr lang="en-US"/>
              <a:t>In more recent years, CBT integrates coping strategies like mindfulness and grounding exercises to manage physical anxiety symptoms. These tools help regulate anxiety, reduce its impact on daily life, and encourage regular practice inside and outside therapy, reinforcing progress.</a:t>
            </a:r>
            <a:endParaRPr lang="en-US">
              <a:ea typeface="Calibri"/>
              <a:cs typeface="Calibri"/>
            </a:endParaRPr>
          </a:p>
          <a:p>
            <a:endParaRPr lang="en-US">
              <a:ea typeface="Calibri"/>
              <a:cs typeface="Calibri"/>
            </a:endParaRPr>
          </a:p>
          <a:p>
            <a:endParaRPr lang="en-US">
              <a:ea typeface="Calibri"/>
              <a:cs typeface="Calibri"/>
            </a:endParaRP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8111C925-1E79-4F50-8CBA-34627C77C09E}" type="slidenum">
              <a:rPr kumimoji="0" lang="en-GB" sz="1200" b="0" i="0" u="none" strike="noStrike" kern="1200" cap="none" spc="0" normalizeH="0" baseline="0" noProof="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10</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846143477"/>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0"/>
            <a:ext cx="12192000" cy="6858000"/>
            <a:chOff x="0" y="0"/>
            <a:chExt cx="12192000" cy="6858000"/>
          </a:xfrm>
        </p:grpSpPr>
        <p:sp>
          <p:nvSpPr>
            <p:cNvPr id="9" name="Rectangle 8"/>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ctrTitle"/>
          </p:nvPr>
        </p:nvSpPr>
        <p:spPr>
          <a:xfrm>
            <a:off x="1154955" y="2099733"/>
            <a:ext cx="8825658" cy="2677648"/>
          </a:xfrm>
        </p:spPr>
        <p:txBody>
          <a:bodyPr anchor="b"/>
          <a:lstStyle>
            <a:lvl1pPr>
              <a:defRPr sz="5400"/>
            </a:lvl1pPr>
          </a:lstStyle>
          <a:p>
            <a:r>
              <a:rPr lang="en-US"/>
              <a:t>Click to edit Master title style</a:t>
            </a:r>
          </a:p>
        </p:txBody>
      </p:sp>
      <p:sp>
        <p:nvSpPr>
          <p:cNvPr id="3" name="Subtitle 2"/>
          <p:cNvSpPr>
            <a:spLocks noGrp="1"/>
          </p:cNvSpPr>
          <p:nvPr>
            <p:ph type="subTitle" idx="1"/>
          </p:nvPr>
        </p:nvSpPr>
        <p:spPr bwMode="gray">
          <a:xfrm>
            <a:off x="1154955" y="4777380"/>
            <a:ext cx="8825658" cy="861420"/>
          </a:xfrm>
        </p:spPr>
        <p:txBody>
          <a:bodyPr anchor="t"/>
          <a:lstStyle>
            <a:lvl1pPr marL="0" indent="0" algn="l">
              <a:buNone/>
              <a:defRPr cap="all">
                <a:solidFill>
                  <a:schemeClr val="accent1">
                    <a:lumMod val="60000"/>
                    <a:lumOff val="4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bwMode="gray">
          <a:xfrm rot="5400000">
            <a:off x="10158984" y="1792224"/>
            <a:ext cx="990599" cy="304799"/>
          </a:xfrm>
        </p:spPr>
        <p:txBody>
          <a:bodyPr anchor="t"/>
          <a:lstStyle>
            <a:lvl1pPr algn="l">
              <a:defRPr b="0" i="0">
                <a:solidFill>
                  <a:schemeClr val="bg1">
                    <a:alpha val="60000"/>
                  </a:schemeClr>
                </a:solidFill>
              </a:defRPr>
            </a:lvl1pPr>
          </a:lstStyle>
          <a:p>
            <a:fld id="{5923F103-BC34-4FE4-A40E-EDDEECFDA5D0}" type="datetimeFigureOut">
              <a:rPr lang="en-US" dirty="0"/>
              <a:pPr/>
              <a:t>1/14/2025</a:t>
            </a:fld>
            <a:endParaRPr lang="en-US"/>
          </a:p>
        </p:txBody>
      </p:sp>
      <p:sp>
        <p:nvSpPr>
          <p:cNvPr id="5" name="Footer Placeholder 4"/>
          <p:cNvSpPr>
            <a:spLocks noGrp="1"/>
          </p:cNvSpPr>
          <p:nvPr>
            <p:ph type="ftr" sz="quarter" idx="11"/>
          </p:nvPr>
        </p:nvSpPr>
        <p:spPr bwMode="gray">
          <a:xfrm rot="5400000">
            <a:off x="8951976" y="3227832"/>
            <a:ext cx="3859795" cy="304801"/>
          </a:xfrm>
        </p:spPr>
        <p:txBody>
          <a:bodyPr/>
          <a:lstStyle>
            <a:lvl1pPr>
              <a:defRPr b="0" i="0">
                <a:solidFill>
                  <a:schemeClr val="bg1">
                    <a:alpha val="60000"/>
                  </a:schemeClr>
                </a:solidFill>
              </a:defRPr>
            </a:lvl1pPr>
          </a:lstStyle>
          <a:p>
            <a:r>
              <a:rPr lang="en-US"/>
              <a:t>
              </a:t>
            </a:r>
          </a:p>
        </p:txBody>
      </p:sp>
      <p:sp>
        <p:nvSpPr>
          <p:cNvPr id="11" name="Rectangle 10"/>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12" name="Slide Number Placeholder 5"/>
          <p:cNvSpPr>
            <a:spLocks noGrp="1"/>
          </p:cNvSpPr>
          <p:nvPr>
            <p:ph type="sldNum" sz="quarter" idx="12"/>
          </p:nvPr>
        </p:nvSpPr>
        <p:spPr>
          <a:xfrm>
            <a:off x="10352540" y="295729"/>
            <a:ext cx="838199" cy="767687"/>
          </a:xfrm>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11410559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a:xfrm>
            <a:off x="1154954" y="2603500"/>
            <a:ext cx="8825659" cy="34163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9C9CA7B-DFD4-44B5-8C60-D14B8CD1FB59}" type="datetimeFigureOut">
              <a:rPr lang="en-US" dirty="0"/>
              <a:t>1/14/2025</a:t>
            </a:fld>
            <a:endParaRPr lang="en-US"/>
          </a:p>
        </p:txBody>
      </p:sp>
      <p:sp>
        <p:nvSpPr>
          <p:cNvPr id="5" name="Footer Placeholder 4"/>
          <p:cNvSpPr>
            <a:spLocks noGrp="1"/>
          </p:cNvSpPr>
          <p:nvPr>
            <p:ph type="ftr" sz="quarter" idx="11"/>
          </p:nvPr>
        </p:nvSpPr>
        <p:spPr/>
        <p:txBody>
          <a:bodyPr/>
          <a:lstStyle/>
          <a:p>
            <a:r>
              <a:rPr lang="en-US"/>
              <a:t>
              </a:t>
            </a:r>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48534644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grpSp>
        <p:nvGrpSpPr>
          <p:cNvPr id="8" name="Group 7"/>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0" name="Rectangle 9"/>
            <p:cNvSpPr/>
            <p:nvPr/>
          </p:nvSpPr>
          <p:spPr bwMode="gray">
            <a:xfrm>
              <a:off x="7289800" y="402165"/>
              <a:ext cx="44788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1" name="Freeform 5"/>
            <p:cNvSpPr/>
            <p:nvPr/>
          </p:nvSpPr>
          <p:spPr bwMode="gray">
            <a:xfrm rot="16200000">
              <a:off x="3787244"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2" name="Freeform 5"/>
            <p:cNvSpPr/>
            <p:nvPr/>
          </p:nvSpPr>
          <p:spPr bwMode="gray">
            <a:xfrm rot="15922489">
              <a:off x="4698352"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2677645"/>
            <a:ext cx="4351025" cy="2283824"/>
          </a:xfrm>
        </p:spPr>
        <p:txBody>
          <a:bodyPr anchor="ctr"/>
          <a:lstStyle>
            <a:lvl1pPr algn="l">
              <a:defRPr sz="4000" b="0" cap="none"/>
            </a:lvl1pPr>
          </a:lstStyle>
          <a:p>
            <a:r>
              <a:rPr lang="en-US"/>
              <a:t>Click to edit Master title style</a:t>
            </a:r>
          </a:p>
        </p:txBody>
      </p:sp>
      <p:sp>
        <p:nvSpPr>
          <p:cNvPr id="3" name="Text Placeholder 2"/>
          <p:cNvSpPr>
            <a:spLocks noGrp="1"/>
          </p:cNvSpPr>
          <p:nvPr>
            <p:ph type="body" idx="1"/>
          </p:nvPr>
        </p:nvSpPr>
        <p:spPr>
          <a:xfrm>
            <a:off x="6895559" y="2677644"/>
            <a:ext cx="3757545" cy="2283824"/>
          </a:xfrm>
        </p:spPr>
        <p:txBody>
          <a:bodyPr anchor="ctr"/>
          <a:lstStyle>
            <a:lvl1pPr marL="0" indent="0" algn="l">
              <a:buNone/>
              <a:defRPr sz="2000" cap="all">
                <a:solidFill>
                  <a:schemeClr val="accent1">
                    <a:lumMod val="60000"/>
                    <a:lumOff val="4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34E6425-0181-43F2-84FC-787E803FD2F8}" type="datetimeFigureOut">
              <a:rPr lang="en-US" dirty="0"/>
              <a:t>1/14/2025</a:t>
            </a:fld>
            <a:endParaRPr lang="en-US"/>
          </a:p>
        </p:txBody>
      </p:sp>
      <p:sp>
        <p:nvSpPr>
          <p:cNvPr id="5" name="Footer Placeholder 4"/>
          <p:cNvSpPr>
            <a:spLocks noGrp="1"/>
          </p:cNvSpPr>
          <p:nvPr>
            <p:ph type="ftr" sz="quarter" idx="11"/>
          </p:nvPr>
        </p:nvSpPr>
        <p:spPr/>
        <p:txBody>
          <a:bodyPr/>
          <a:lstStyle/>
          <a:p>
            <a:r>
              <a:rPr lang="en-US"/>
              <a:t>
              </a:t>
            </a:r>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95142853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1154954" y="2603500"/>
            <a:ext cx="4825158" cy="3416301"/>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208712" y="2603500"/>
            <a:ext cx="4825159" cy="341630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3BDB8791-F1B0-41E7-B7FD-A781E65C4266}" type="datetimeFigureOut">
              <a:rPr lang="en-US" dirty="0"/>
              <a:t>1/14/2025</a:t>
            </a:fld>
            <a:endParaRPr lang="en-US"/>
          </a:p>
        </p:txBody>
      </p:sp>
      <p:sp>
        <p:nvSpPr>
          <p:cNvPr id="6" name="Footer Placeholder 5"/>
          <p:cNvSpPr>
            <a:spLocks noGrp="1"/>
          </p:cNvSpPr>
          <p:nvPr>
            <p:ph type="ftr" sz="quarter" idx="11"/>
          </p:nvPr>
        </p:nvSpPr>
        <p:spPr/>
        <p:txBody>
          <a:bodyPr/>
          <a:lstStyle/>
          <a:p>
            <a:r>
              <a:rPr lang="en-US"/>
              <a:t>
              </a:t>
            </a:r>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53954173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1154954" y="2603500"/>
            <a:ext cx="4825157"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54954" y="3179762"/>
            <a:ext cx="4825158" cy="2840039"/>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208712" y="2603500"/>
            <a:ext cx="4825159"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208712" y="3179762"/>
            <a:ext cx="4825159" cy="2840039"/>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5FDD63B2-E120-4ED8-B27B-C685F510A5FE}" type="datetimeFigureOut">
              <a:rPr lang="en-US" dirty="0"/>
              <a:t>1/14/2025</a:t>
            </a:fld>
            <a:endParaRPr lang="en-US"/>
          </a:p>
        </p:txBody>
      </p:sp>
      <p:sp>
        <p:nvSpPr>
          <p:cNvPr id="8" name="Footer Placeholder 7"/>
          <p:cNvSpPr>
            <a:spLocks noGrp="1"/>
          </p:cNvSpPr>
          <p:nvPr>
            <p:ph type="ftr" sz="quarter" idx="11"/>
          </p:nvPr>
        </p:nvSpPr>
        <p:spPr/>
        <p:txBody>
          <a:bodyPr/>
          <a:lstStyle/>
          <a:p>
            <a:r>
              <a:rPr lang="en-US"/>
              <a:t>
              </a:t>
            </a:r>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89398696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9" name="Title 1"/>
          <p:cNvSpPr>
            <a:spLocks noGrp="1"/>
          </p:cNvSpPr>
          <p:nvPr>
            <p:ph type="title"/>
          </p:nvPr>
        </p:nvSpPr>
        <p:spPr>
          <a:xfrm>
            <a:off x="1154954" y="973668"/>
            <a:ext cx="8761413" cy="706964"/>
          </a:xfrm>
        </p:spPr>
        <p:txBody>
          <a:bodyPr/>
          <a:lstStyle>
            <a:lvl1pPr>
              <a:defRPr/>
            </a:lvl1pPr>
          </a:lstStyle>
          <a:p>
            <a:r>
              <a:rPr lang="en-US"/>
              <a:t>Click to edit Master title style</a:t>
            </a:r>
          </a:p>
        </p:txBody>
      </p:sp>
      <p:sp>
        <p:nvSpPr>
          <p:cNvPr id="3" name="Date Placeholder 2"/>
          <p:cNvSpPr>
            <a:spLocks noGrp="1"/>
          </p:cNvSpPr>
          <p:nvPr>
            <p:ph type="dt" sz="half" idx="10"/>
          </p:nvPr>
        </p:nvSpPr>
        <p:spPr/>
        <p:txBody>
          <a:bodyPr/>
          <a:lstStyle/>
          <a:p>
            <a:fld id="{7AA18ACC-A947-437B-A130-35BD54FDF1E9}" type="datetimeFigureOut">
              <a:rPr lang="en-US" dirty="0"/>
              <a:t>1/14/2025</a:t>
            </a:fld>
            <a:endParaRPr lang="en-US"/>
          </a:p>
        </p:txBody>
      </p:sp>
      <p:sp>
        <p:nvSpPr>
          <p:cNvPr id="4" name="Footer Placeholder 3"/>
          <p:cNvSpPr>
            <a:spLocks noGrp="1"/>
          </p:cNvSpPr>
          <p:nvPr>
            <p:ph type="ftr" sz="quarter" idx="11"/>
          </p:nvPr>
        </p:nvSpPr>
        <p:spPr/>
        <p:txBody>
          <a:bodyPr/>
          <a:lstStyle/>
          <a:p>
            <a:r>
              <a:rPr lang="en-US"/>
              <a:t>
              </a:t>
            </a:r>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28725861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C8D7E02-BCB8-4D50-A234-369438C08659}" type="datetimeFigureOut">
              <a:rPr lang="en-US" dirty="0"/>
              <a:t>1/14/2025</a:t>
            </a:fld>
            <a:endParaRPr lang="en-US"/>
          </a:p>
        </p:txBody>
      </p:sp>
      <p:sp>
        <p:nvSpPr>
          <p:cNvPr id="3" name="Footer Placeholder 2"/>
          <p:cNvSpPr>
            <a:spLocks noGrp="1"/>
          </p:cNvSpPr>
          <p:nvPr>
            <p:ph type="ftr" sz="quarter" idx="11"/>
          </p:nvPr>
        </p:nvSpPr>
        <p:spPr/>
        <p:txBody>
          <a:bodyPr/>
          <a:lstStyle/>
          <a:p>
            <a:r>
              <a:rPr lang="en-US"/>
              <a:t>
              </a:t>
            </a:r>
          </a:p>
        </p:txBody>
      </p:sp>
      <p:sp>
        <p:nvSpPr>
          <p:cNvPr id="7" name="Rectangle 6"/>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01644965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2" name="Oval 21"/>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bwMode="gray">
            <a:xfrm>
              <a:off x="5713412" y="402165"/>
              <a:ext cx="6055253"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8" name="Freeform 5"/>
            <p:cNvSpPr/>
            <p:nvPr/>
          </p:nvSpPr>
          <p:spPr bwMode="gray">
            <a:xfrm rot="15922489">
              <a:off x="3140485"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rot="16200000">
              <a:off x="2229377"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5" y="1295400"/>
            <a:ext cx="2793158" cy="1600200"/>
          </a:xfrm>
        </p:spPr>
        <p:txBody>
          <a:bodyPr anchor="b"/>
          <a:lstStyle>
            <a:lvl1pPr algn="l">
              <a:defRPr sz="2400" b="0"/>
            </a:lvl1pPr>
          </a:lstStyle>
          <a:p>
            <a:r>
              <a:rPr lang="en-US"/>
              <a:t>Click to edit Master title style</a:t>
            </a:r>
          </a:p>
        </p:txBody>
      </p:sp>
      <p:sp>
        <p:nvSpPr>
          <p:cNvPr id="3" name="Content Placeholder 2"/>
          <p:cNvSpPr>
            <a:spLocks noGrp="1"/>
          </p:cNvSpPr>
          <p:nvPr>
            <p:ph idx="1"/>
          </p:nvPr>
        </p:nvSpPr>
        <p:spPr>
          <a:xfrm>
            <a:off x="5781146" y="1447800"/>
            <a:ext cx="5190066" cy="4572000"/>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bwMode="gray">
          <a:xfrm>
            <a:off x="1154954" y="3129280"/>
            <a:ext cx="2793158" cy="2895599"/>
          </a:xfrm>
        </p:spPr>
        <p:txBody>
          <a:bodyPr/>
          <a:lstStyle>
            <a:lvl1pPr marL="0" indent="0">
              <a:buNone/>
              <a:defRPr sz="14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76E86A4C-8E40-4F87-A4F0-01A0687C5742}" type="datetimeFigureOut">
              <a:rPr lang="en-US" dirty="0"/>
              <a:t>1/14/2025</a:t>
            </a:fld>
            <a:endParaRPr lang="en-US"/>
          </a:p>
        </p:txBody>
      </p:sp>
      <p:sp>
        <p:nvSpPr>
          <p:cNvPr id="6" name="Footer Placeholder 5"/>
          <p:cNvSpPr>
            <a:spLocks noGrp="1"/>
          </p:cNvSpPr>
          <p:nvPr>
            <p:ph type="ftr" sz="quarter" idx="11"/>
          </p:nvPr>
        </p:nvSpPr>
        <p:spPr/>
        <p:txBody>
          <a:bodyPr/>
          <a:lstStyle/>
          <a:p>
            <a:r>
              <a:rPr lang="en-US"/>
              <a:t>
              </a:t>
            </a:r>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63618115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bwMode="gray">
            <a:xfrm>
              <a:off x="6172200" y="402165"/>
              <a:ext cx="55964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22" name="Freeform 5"/>
            <p:cNvSpPr/>
            <p:nvPr/>
          </p:nvSpPr>
          <p:spPr bwMode="gray">
            <a:xfrm rot="15922489">
              <a:off x="4203594"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rot="16200000">
              <a:off x="32954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5" y="1693333"/>
            <a:ext cx="3865134" cy="1735667"/>
          </a:xfrm>
        </p:spPr>
        <p:txBody>
          <a:bodyPr anchor="b">
            <a:normAutofit/>
          </a:bodyPr>
          <a:lstStyle>
            <a:lvl1pPr algn="l">
              <a:defRPr sz="3600" b="0"/>
            </a:lvl1pPr>
          </a:lstStyle>
          <a:p>
            <a:r>
              <a:rPr lang="en-US"/>
              <a:t>Click to edit Master title style</a:t>
            </a:r>
          </a:p>
        </p:txBody>
      </p:sp>
      <p:sp>
        <p:nvSpPr>
          <p:cNvPr id="3" name="Picture Placeholder 2"/>
          <p:cNvSpPr>
            <a:spLocks noGrp="1" noChangeAspect="1"/>
          </p:cNvSpPr>
          <p:nvPr>
            <p:ph type="pic" idx="1"/>
          </p:nvPr>
        </p:nvSpPr>
        <p:spPr>
          <a:xfrm>
            <a:off x="6547870" y="1143000"/>
            <a:ext cx="3227193"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marL="0" lvl="0" indent="0" algn="ctr">
              <a:buNone/>
            </a:pPr>
            <a:endParaRPr lang="en-US"/>
          </a:p>
        </p:txBody>
      </p:sp>
      <p:sp>
        <p:nvSpPr>
          <p:cNvPr id="4" name="Text Placeholder 3"/>
          <p:cNvSpPr>
            <a:spLocks noGrp="1"/>
          </p:cNvSpPr>
          <p:nvPr>
            <p:ph type="body" sz="half" idx="2"/>
          </p:nvPr>
        </p:nvSpPr>
        <p:spPr bwMode="gray">
          <a:xfrm>
            <a:off x="1154954" y="3657600"/>
            <a:ext cx="3859212" cy="1371600"/>
          </a:xfrm>
        </p:spPr>
        <p:txBody>
          <a:bodyPr>
            <a:normAutofit/>
          </a:bodyPr>
          <a:lstStyle>
            <a:lvl1pPr marL="0" indent="0">
              <a:buNone/>
              <a:defRPr sz="14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35E72C73-2D91-4E12-BA25-F0AA0C03599B}" type="datetimeFigureOut">
              <a:rPr lang="en-US" dirty="0"/>
              <a:t>1/14/2025</a:t>
            </a:fld>
            <a:endParaRPr lang="en-US"/>
          </a:p>
        </p:txBody>
      </p:sp>
      <p:sp>
        <p:nvSpPr>
          <p:cNvPr id="6" name="Footer Placeholder 5"/>
          <p:cNvSpPr>
            <a:spLocks noGrp="1"/>
          </p:cNvSpPr>
          <p:nvPr>
            <p:ph type="ftr" sz="quarter" idx="11"/>
          </p:nvPr>
        </p:nvSpPr>
        <p:spPr/>
        <p:txBody>
          <a:bodyPr/>
          <a:lstStyle/>
          <a:p>
            <a:r>
              <a:rPr lang="en-US"/>
              <a:t>
              </a:t>
            </a:r>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72414402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3" name="Rectangle 12"/>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 name="Freeform 5"/>
            <p:cNvSpPr/>
            <p:nvPr/>
          </p:nvSpPr>
          <p:spPr bwMode="gray">
            <a:xfrm rot="10371525">
              <a:off x="263767" y="443825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1" name="Freeform 5"/>
            <p:cNvSpPr/>
            <p:nvPr/>
          </p:nvSpPr>
          <p:spPr bwMode="gray">
            <a:xfrm rot="10800000">
              <a:off x="459506" y="321130"/>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4969927"/>
            <a:ext cx="8825659" cy="566738"/>
          </a:xfrm>
        </p:spPr>
        <p:txBody>
          <a:bodyPr anchor="b">
            <a:normAutofit/>
          </a:bodyPr>
          <a:lstStyle>
            <a:lvl1pPr algn="l">
              <a:defRPr sz="2400" b="0"/>
            </a:lvl1pPr>
          </a:lstStyle>
          <a:p>
            <a:r>
              <a:rPr lang="en-US"/>
              <a:t>Click to edit Master title style</a:t>
            </a:r>
          </a:p>
        </p:txBody>
      </p:sp>
      <p:sp>
        <p:nvSpPr>
          <p:cNvPr id="3" name="Picture Placeholder 2"/>
          <p:cNvSpPr>
            <a:spLocks noGrp="1" noChangeAspect="1"/>
          </p:cNvSpPr>
          <p:nvPr>
            <p:ph type="pic" idx="1"/>
          </p:nvPr>
        </p:nvSpPr>
        <p:spPr>
          <a:xfrm>
            <a:off x="1154954" y="685800"/>
            <a:ext cx="8825659" cy="3429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a:p>
        </p:txBody>
      </p:sp>
      <p:sp>
        <p:nvSpPr>
          <p:cNvPr id="4" name="Text Placeholder 3"/>
          <p:cNvSpPr>
            <a:spLocks noGrp="1"/>
          </p:cNvSpPr>
          <p:nvPr>
            <p:ph type="body" sz="half" idx="2"/>
          </p:nvPr>
        </p:nvSpPr>
        <p:spPr>
          <a:xfrm>
            <a:off x="1154954" y="5536665"/>
            <a:ext cx="8825658" cy="493712"/>
          </a:xfrm>
        </p:spPr>
        <p:txBody>
          <a:bodyPr>
            <a:normAutofit/>
          </a:bodyPr>
          <a:lstStyle>
            <a:lvl1pPr marL="0" indent="0">
              <a:buNone/>
              <a:defRPr sz="12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23A1CC3-2375-41D4-9E03-427CAF2A4C1A}" type="datetimeFigureOut">
              <a:rPr lang="en-US" dirty="0"/>
              <a:t>1/14/2025</a:t>
            </a:fld>
            <a:endParaRPr lang="en-US"/>
          </a:p>
        </p:txBody>
      </p:sp>
      <p:sp>
        <p:nvSpPr>
          <p:cNvPr id="6" name="Footer Placeholder 5"/>
          <p:cNvSpPr>
            <a:spLocks noGrp="1"/>
          </p:cNvSpPr>
          <p:nvPr>
            <p:ph type="ftr" sz="quarter" idx="11"/>
          </p:nvPr>
        </p:nvSpPr>
        <p:spPr/>
        <p:txBody>
          <a:bodyPr/>
          <a:lstStyle/>
          <a:p>
            <a:r>
              <a:rPr lang="en-US"/>
              <a:t>
              </a:t>
            </a:r>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99021359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p:cSld name="Title and Caption">
    <p:spTree>
      <p:nvGrpSpPr>
        <p:cNvPr id="1" name=""/>
        <p:cNvGrpSpPr/>
        <p:nvPr/>
      </p:nvGrpSpPr>
      <p:grpSpPr>
        <a:xfrm>
          <a:off x="0" y="0"/>
          <a:ext cx="0" cy="0"/>
          <a:chOff x="0" y="0"/>
          <a:chExt cx="0" cy="0"/>
        </a:xfrm>
      </p:grpSpPr>
      <p:grpSp>
        <p:nvGrpSpPr>
          <p:cNvPr id="7" name="Group 6"/>
          <p:cNvGrpSpPr/>
          <p:nvPr/>
        </p:nvGrpSpPr>
        <p:grpSpPr>
          <a:xfrm>
            <a:off x="0" y="0"/>
            <a:ext cx="12192000" cy="6858000"/>
            <a:chOff x="0" y="0"/>
            <a:chExt cx="12192000" cy="6858000"/>
          </a:xfrm>
        </p:grpSpPr>
        <p:sp>
          <p:nvSpPr>
            <p:cNvPr id="11" name="Rectangle 10"/>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Oval 13"/>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5" name="Freeform 5"/>
            <p:cNvSpPr/>
            <p:nvPr/>
          </p:nvSpPr>
          <p:spPr bwMode="gray">
            <a:xfrm rot="21010068">
              <a:off x="8490951" y="271487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7" name="Freeform 5"/>
            <p:cNvSpPr/>
            <p:nvPr/>
          </p:nvSpPr>
          <p:spPr bwMode="gray">
            <a:xfrm>
              <a:off x="455612" y="2801319"/>
              <a:ext cx="11277600" cy="3602637"/>
            </a:xfrm>
            <a:custGeom>
              <a:avLst/>
              <a:gdLst/>
              <a:ahLst/>
              <a:cxnLst/>
              <a:rect l="l" t="t" r="r" b="b"/>
              <a:pathLst>
                <a:path w="10000" h="7946">
                  <a:moveTo>
                    <a:pt x="0" y="0"/>
                  </a:moveTo>
                  <a:lnTo>
                    <a:pt x="0" y="7945"/>
                  </a:lnTo>
                  <a:lnTo>
                    <a:pt x="10000" y="7946"/>
                  </a:lnTo>
                  <a:lnTo>
                    <a:pt x="10000" y="4"/>
                  </a:lnTo>
                  <a:lnTo>
                    <a:pt x="10000" y="4"/>
                  </a:lnTo>
                  <a:lnTo>
                    <a:pt x="9773" y="91"/>
                  </a:lnTo>
                  <a:lnTo>
                    <a:pt x="9547" y="175"/>
                  </a:lnTo>
                  <a:lnTo>
                    <a:pt x="9320" y="256"/>
                  </a:lnTo>
                  <a:lnTo>
                    <a:pt x="9092" y="326"/>
                  </a:lnTo>
                  <a:lnTo>
                    <a:pt x="8865" y="396"/>
                  </a:lnTo>
                  <a:lnTo>
                    <a:pt x="8637" y="462"/>
                  </a:lnTo>
                  <a:lnTo>
                    <a:pt x="8412" y="518"/>
                  </a:lnTo>
                  <a:lnTo>
                    <a:pt x="8184" y="571"/>
                  </a:lnTo>
                  <a:lnTo>
                    <a:pt x="7957" y="620"/>
                  </a:lnTo>
                  <a:lnTo>
                    <a:pt x="7734" y="662"/>
                  </a:lnTo>
                  <a:lnTo>
                    <a:pt x="7508" y="704"/>
                  </a:lnTo>
                  <a:lnTo>
                    <a:pt x="7285" y="739"/>
                  </a:lnTo>
                  <a:lnTo>
                    <a:pt x="7062" y="767"/>
                  </a:lnTo>
                  <a:lnTo>
                    <a:pt x="6840" y="795"/>
                  </a:lnTo>
                  <a:lnTo>
                    <a:pt x="6620" y="819"/>
                  </a:lnTo>
                  <a:lnTo>
                    <a:pt x="6402" y="837"/>
                  </a:lnTo>
                  <a:lnTo>
                    <a:pt x="6184" y="851"/>
                  </a:lnTo>
                  <a:lnTo>
                    <a:pt x="5968" y="865"/>
                  </a:lnTo>
                  <a:lnTo>
                    <a:pt x="5755" y="872"/>
                  </a:lnTo>
                  <a:lnTo>
                    <a:pt x="5542" y="879"/>
                  </a:lnTo>
                  <a:lnTo>
                    <a:pt x="5332" y="882"/>
                  </a:lnTo>
                  <a:lnTo>
                    <a:pt x="5124" y="879"/>
                  </a:lnTo>
                  <a:lnTo>
                    <a:pt x="4918" y="879"/>
                  </a:lnTo>
                  <a:lnTo>
                    <a:pt x="4714" y="872"/>
                  </a:lnTo>
                  <a:lnTo>
                    <a:pt x="4514" y="861"/>
                  </a:lnTo>
                  <a:lnTo>
                    <a:pt x="4316" y="851"/>
                  </a:lnTo>
                  <a:lnTo>
                    <a:pt x="4122" y="840"/>
                  </a:lnTo>
                  <a:lnTo>
                    <a:pt x="3929" y="823"/>
                  </a:lnTo>
                  <a:lnTo>
                    <a:pt x="3739" y="805"/>
                  </a:lnTo>
                  <a:lnTo>
                    <a:pt x="3553" y="788"/>
                  </a:lnTo>
                  <a:lnTo>
                    <a:pt x="3190" y="742"/>
                  </a:lnTo>
                  <a:lnTo>
                    <a:pt x="2842" y="693"/>
                  </a:lnTo>
                  <a:lnTo>
                    <a:pt x="2508" y="641"/>
                  </a:lnTo>
                  <a:lnTo>
                    <a:pt x="2192" y="585"/>
                  </a:lnTo>
                  <a:lnTo>
                    <a:pt x="1890" y="525"/>
                  </a:lnTo>
                  <a:lnTo>
                    <a:pt x="1610" y="462"/>
                  </a:lnTo>
                  <a:lnTo>
                    <a:pt x="1347" y="399"/>
                  </a:lnTo>
                  <a:lnTo>
                    <a:pt x="1105" y="336"/>
                  </a:lnTo>
                  <a:lnTo>
                    <a:pt x="883" y="277"/>
                  </a:lnTo>
                  <a:lnTo>
                    <a:pt x="686" y="221"/>
                  </a:lnTo>
                  <a:lnTo>
                    <a:pt x="508" y="168"/>
                  </a:lnTo>
                  <a:lnTo>
                    <a:pt x="358" y="123"/>
                  </a:lnTo>
                  <a:lnTo>
                    <a:pt x="232" y="81"/>
                  </a:lnTo>
                  <a:lnTo>
                    <a:pt x="59" y="21"/>
                  </a:lnTo>
                  <a:lnTo>
                    <a:pt x="0" y="0"/>
                  </a:lnTo>
                  <a:lnTo>
                    <a:pt x="0" y="0"/>
                  </a:lnTo>
                  <a:close/>
                </a:path>
              </a:pathLst>
            </a:custGeom>
            <a:solidFill>
              <a:schemeClr val="bg1"/>
            </a:solidFill>
            <a:ln>
              <a:noFill/>
            </a:ln>
          </p:spPr>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48798" y="1063417"/>
            <a:ext cx="8831816" cy="1372986"/>
          </a:xfrm>
        </p:spPr>
        <p:txBody>
          <a:bodyPr/>
          <a:lstStyle>
            <a:lvl1pPr>
              <a:defRPr sz="4000"/>
            </a:lvl1pPr>
          </a:lstStyle>
          <a:p>
            <a:r>
              <a:rPr lang="en-US"/>
              <a:t>Click to edit Master title style</a:t>
            </a:r>
          </a:p>
        </p:txBody>
      </p:sp>
      <p:sp>
        <p:nvSpPr>
          <p:cNvPr id="8" name="Text Placeholder 3"/>
          <p:cNvSpPr>
            <a:spLocks noGrp="1"/>
          </p:cNvSpPr>
          <p:nvPr>
            <p:ph type="body" sz="half" idx="2"/>
          </p:nvPr>
        </p:nvSpPr>
        <p:spPr>
          <a:xfrm>
            <a:off x="1154954" y="3543300"/>
            <a:ext cx="8825659" cy="24765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AFF16868-8199-4C2C-A5B1-63AEE139F88E}" type="datetimeFigureOut">
              <a:rPr lang="en-US" dirty="0"/>
              <a:t>1/14/2025</a:t>
            </a:fld>
            <a:endParaRPr lang="en-US"/>
          </a:p>
        </p:txBody>
      </p:sp>
      <p:sp>
        <p:nvSpPr>
          <p:cNvPr id="5" name="Footer Placeholder 4"/>
          <p:cNvSpPr>
            <a:spLocks noGrp="1"/>
          </p:cNvSpPr>
          <p:nvPr>
            <p:ph type="ftr" sz="quarter" idx="11"/>
          </p:nvPr>
        </p:nvSpPr>
        <p:spPr/>
        <p:txBody>
          <a:bodyPr/>
          <a:lstStyle/>
          <a:p>
            <a:r>
              <a:rPr lang="en-US"/>
              <a:t>
              </a:t>
            </a:r>
          </a:p>
        </p:txBody>
      </p:sp>
      <p:sp>
        <p:nvSpPr>
          <p:cNvPr id="13" name="Rectangle 12"/>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404516063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p:cSld name="Quote with Caption">
    <p:spTree>
      <p:nvGrpSpPr>
        <p:cNvPr id="1" name=""/>
        <p:cNvGrpSpPr/>
        <p:nvPr/>
      </p:nvGrpSpPr>
      <p:grpSpPr>
        <a:xfrm>
          <a:off x="0" y="0"/>
          <a:ext cx="0" cy="0"/>
          <a:chOff x="0" y="0"/>
          <a:chExt cx="0" cy="0"/>
        </a:xfrm>
      </p:grpSpPr>
      <p:grpSp>
        <p:nvGrpSpPr>
          <p:cNvPr id="3" name="Group 2"/>
          <p:cNvGrpSpPr/>
          <p:nvPr/>
        </p:nvGrpSpPr>
        <p:grpSpPr>
          <a:xfrm>
            <a:off x="0" y="0"/>
            <a:ext cx="12192000" cy="6858000"/>
            <a:chOff x="0" y="0"/>
            <a:chExt cx="12192000" cy="6858000"/>
          </a:xfrm>
        </p:grpSpPr>
        <p:sp>
          <p:nvSpPr>
            <p:cNvPr id="17" name="Rectangle 16"/>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0" name="Oval 19"/>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2" name="Oval 21"/>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3" name="Oval 22"/>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4" name="Oval 23"/>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5" name="Oval 24"/>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Freeform 5"/>
            <p:cNvSpPr/>
            <p:nvPr/>
          </p:nvSpPr>
          <p:spPr bwMode="gray">
            <a:xfrm rot="21010068">
              <a:off x="8490951" y="41851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8"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16" name="TextBox 15"/>
          <p:cNvSpPr txBox="1"/>
          <p:nvPr/>
        </p:nvSpPr>
        <p:spPr bwMode="gray">
          <a:xfrm>
            <a:off x="881566" y="607336"/>
            <a:ext cx="801912" cy="1569660"/>
          </a:xfrm>
          <a:prstGeom prst="rect">
            <a:avLst/>
          </a:prstGeom>
          <a:noFill/>
        </p:spPr>
        <p:txBody>
          <a:bodyPr wrap="square" rtlCol="0">
            <a:spAutoFit/>
          </a:bodyPr>
          <a:lstStyle/>
          <a:p>
            <a:pPr algn="r"/>
            <a:r>
              <a:rPr lang="en-US" sz="9600" b="0" i="0">
                <a:solidFill>
                  <a:schemeClr val="accent1">
                    <a:lumMod val="60000"/>
                    <a:lumOff val="40000"/>
                  </a:schemeClr>
                </a:solidFill>
                <a:latin typeface="Arial"/>
                <a:cs typeface="Arial"/>
              </a:rPr>
              <a:t>“</a:t>
            </a:r>
          </a:p>
        </p:txBody>
      </p:sp>
      <p:sp>
        <p:nvSpPr>
          <p:cNvPr id="13" name="TextBox 12"/>
          <p:cNvSpPr txBox="1"/>
          <p:nvPr/>
        </p:nvSpPr>
        <p:spPr bwMode="gray">
          <a:xfrm>
            <a:off x="9884458" y="2613787"/>
            <a:ext cx="652763" cy="1569660"/>
          </a:xfrm>
          <a:prstGeom prst="rect">
            <a:avLst/>
          </a:prstGeom>
          <a:noFill/>
        </p:spPr>
        <p:txBody>
          <a:bodyPr wrap="square" rtlCol="0">
            <a:spAutoFit/>
          </a:bodyPr>
          <a:lstStyle/>
          <a:p>
            <a:pPr algn="r"/>
            <a:r>
              <a:rPr lang="en-US" sz="9600" b="0" i="0">
                <a:solidFill>
                  <a:schemeClr val="accent1">
                    <a:lumMod val="60000"/>
                    <a:lumOff val="40000"/>
                  </a:schemeClr>
                </a:solidFill>
                <a:latin typeface="Arial"/>
                <a:cs typeface="Arial"/>
              </a:rPr>
              <a:t>”</a:t>
            </a:r>
          </a:p>
        </p:txBody>
      </p:sp>
      <p:sp>
        <p:nvSpPr>
          <p:cNvPr id="2" name="Title 1"/>
          <p:cNvSpPr>
            <a:spLocks noGrp="1"/>
          </p:cNvSpPr>
          <p:nvPr>
            <p:ph type="title"/>
          </p:nvPr>
        </p:nvSpPr>
        <p:spPr>
          <a:xfrm>
            <a:off x="1581878" y="982134"/>
            <a:ext cx="8453906" cy="2696632"/>
          </a:xfrm>
        </p:spPr>
        <p:txBody>
          <a:bodyPr/>
          <a:lstStyle>
            <a:lvl1pPr>
              <a:defRPr sz="4000"/>
            </a:lvl1pPr>
          </a:lstStyle>
          <a:p>
            <a:r>
              <a:rPr lang="en-US"/>
              <a:t>Click to edit Master title style</a:t>
            </a:r>
          </a:p>
        </p:txBody>
      </p:sp>
      <p:sp>
        <p:nvSpPr>
          <p:cNvPr id="14" name="Text Placeholder 3"/>
          <p:cNvSpPr>
            <a:spLocks noGrp="1"/>
          </p:cNvSpPr>
          <p:nvPr>
            <p:ph type="body" sz="half" idx="13"/>
          </p:nvPr>
        </p:nvSpPr>
        <p:spPr bwMode="gray">
          <a:xfrm>
            <a:off x="1945945" y="3678766"/>
            <a:ext cx="7731219" cy="342174"/>
          </a:xfrm>
        </p:spPr>
        <p:txBody>
          <a:bodyPr anchor="t">
            <a:normAutofit/>
          </a:bodyPr>
          <a:lstStyle>
            <a:lvl1pPr marL="0" indent="0">
              <a:buNone/>
              <a:defRPr lang="en-US" sz="1400" b="0" i="0" kern="1200" cap="small" dirty="0">
                <a:solidFill>
                  <a:schemeClr val="accent1">
                    <a:lumMod val="60000"/>
                    <a:lumOff val="40000"/>
                  </a:schemeClr>
                </a:solidFill>
                <a:latin typeface="+mn-lt"/>
                <a:ea typeface="+mn-ea"/>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0" name="Text Placeholder 3"/>
          <p:cNvSpPr>
            <a:spLocks noGrp="1"/>
          </p:cNvSpPr>
          <p:nvPr>
            <p:ph type="body" sz="half" idx="2"/>
          </p:nvPr>
        </p:nvSpPr>
        <p:spPr>
          <a:xfrm>
            <a:off x="1154954" y="5029199"/>
            <a:ext cx="9244897" cy="997857"/>
          </a:xfrm>
        </p:spPr>
        <p:txBody>
          <a:bodyPr anchor="ct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AAD9FF7F-6988-44CC-821B-644E70CD2F73}" type="datetimeFigureOut">
              <a:rPr lang="en-US" dirty="0"/>
              <a:t>1/14/2025</a:t>
            </a:fld>
            <a:endParaRPr lang="en-US"/>
          </a:p>
        </p:txBody>
      </p:sp>
      <p:sp>
        <p:nvSpPr>
          <p:cNvPr id="5" name="Footer Placeholder 4"/>
          <p:cNvSpPr>
            <a:spLocks noGrp="1"/>
          </p:cNvSpPr>
          <p:nvPr>
            <p:ph type="ftr" sz="quarter" idx="11"/>
          </p:nvPr>
        </p:nvSpPr>
        <p:spPr/>
        <p:txBody>
          <a:bodyPr/>
          <a:lstStyle/>
          <a:p>
            <a:r>
              <a:rPr lang="en-US"/>
              <a:t>
              </a:t>
            </a:r>
          </a:p>
        </p:txBody>
      </p:sp>
      <p:sp>
        <p:nvSpPr>
          <p:cNvPr id="19" name="Rectangle 18"/>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36482109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p:cSld name="Name Card">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1" name="Rectangle 10"/>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3" name="Freeform 5"/>
            <p:cNvSpPr/>
            <p:nvPr/>
          </p:nvSpPr>
          <p:spPr bwMode="gray">
            <a:xfrm rot="21010068">
              <a:off x="8490951" y="4193583"/>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8"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2370667"/>
            <a:ext cx="8825660" cy="1822514"/>
          </a:xfrm>
        </p:spPr>
        <p:txBody>
          <a:bodyPr anchor="b"/>
          <a:lstStyle>
            <a:lvl1pPr algn="l">
              <a:defRPr sz="4000" b="0" cap="none"/>
            </a:lvl1pPr>
          </a:lstStyle>
          <a:p>
            <a:r>
              <a:rPr lang="en-US"/>
              <a:t>Click to edit Master title style</a:t>
            </a:r>
          </a:p>
        </p:txBody>
      </p:sp>
      <p:sp>
        <p:nvSpPr>
          <p:cNvPr id="3" name="Text Placeholder 2"/>
          <p:cNvSpPr>
            <a:spLocks noGrp="1"/>
          </p:cNvSpPr>
          <p:nvPr>
            <p:ph type="body" idx="1"/>
          </p:nvPr>
        </p:nvSpPr>
        <p:spPr>
          <a:xfrm>
            <a:off x="1154954" y="5024967"/>
            <a:ext cx="8825659" cy="860400"/>
          </a:xfrm>
        </p:spPr>
        <p:txBody>
          <a:bodyPr anchor="t"/>
          <a:lstStyle>
            <a:lvl1pPr marL="0" indent="0" algn="l">
              <a:buNone/>
              <a:defRPr sz="2000" cap="none">
                <a:solidFill>
                  <a:schemeClr val="accent1">
                    <a:lumMod val="60000"/>
                    <a:lumOff val="4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C12C299-16B2-4475-990D-751901EACC14}" type="datetimeFigureOut">
              <a:rPr lang="en-US" dirty="0"/>
              <a:t>1/14/2025</a:t>
            </a:fld>
            <a:endParaRPr lang="en-US"/>
          </a:p>
        </p:txBody>
      </p:sp>
      <p:sp>
        <p:nvSpPr>
          <p:cNvPr id="5" name="Footer Placeholder 4"/>
          <p:cNvSpPr>
            <a:spLocks noGrp="1"/>
          </p:cNvSpPr>
          <p:nvPr>
            <p:ph type="ftr" sz="quarter" idx="11"/>
          </p:nvPr>
        </p:nvSpPr>
        <p:spPr/>
        <p:txBody>
          <a:bodyPr/>
          <a:lstStyle/>
          <a:p>
            <a:r>
              <a:rPr lang="en-US"/>
              <a:t>
              </a:t>
            </a:r>
          </a:p>
        </p:txBody>
      </p:sp>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39973446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lvl1pPr>
              <a:defRPr sz="3600"/>
            </a:lvl1pPr>
          </a:lstStyle>
          <a:p>
            <a:r>
              <a:rPr lang="en-US"/>
              <a:t>Click to edit Master title style</a:t>
            </a:r>
          </a:p>
        </p:txBody>
      </p:sp>
      <p:sp>
        <p:nvSpPr>
          <p:cNvPr id="3" name="Text Placeholder 2"/>
          <p:cNvSpPr>
            <a:spLocks noGrp="1"/>
          </p:cNvSpPr>
          <p:nvPr>
            <p:ph type="body" idx="1"/>
          </p:nvPr>
        </p:nvSpPr>
        <p:spPr>
          <a:xfrm>
            <a:off x="1154954" y="2603502"/>
            <a:ext cx="3141878"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6" name="Text Placeholder 3"/>
          <p:cNvSpPr>
            <a:spLocks noGrp="1"/>
          </p:cNvSpPr>
          <p:nvPr>
            <p:ph type="body" sz="half" idx="15"/>
          </p:nvPr>
        </p:nvSpPr>
        <p:spPr>
          <a:xfrm>
            <a:off x="1154953" y="3179764"/>
            <a:ext cx="3141879"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4512721" y="2603500"/>
            <a:ext cx="3147009"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Text Placeholder 3"/>
          <p:cNvSpPr>
            <a:spLocks noGrp="1"/>
          </p:cNvSpPr>
          <p:nvPr>
            <p:ph type="body" sz="half" idx="16"/>
          </p:nvPr>
        </p:nvSpPr>
        <p:spPr>
          <a:xfrm>
            <a:off x="4512721" y="3179763"/>
            <a:ext cx="3147009"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888135" y="2603501"/>
            <a:ext cx="3145730"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Text Placeholder 3"/>
          <p:cNvSpPr>
            <a:spLocks noGrp="1"/>
          </p:cNvSpPr>
          <p:nvPr>
            <p:ph type="body" sz="half" idx="17"/>
          </p:nvPr>
        </p:nvSpPr>
        <p:spPr>
          <a:xfrm>
            <a:off x="7888329" y="3179762"/>
            <a:ext cx="3145536"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7" name="Straight Connector 16"/>
          <p:cNvCxnSpPr/>
          <p:nvPr/>
        </p:nvCxnSpPr>
        <p:spPr>
          <a:xfrm>
            <a:off x="440397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777240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9FE86839-B9D8-4651-8783-F325ECE74E65}" type="datetimeFigureOut">
              <a:rPr lang="en-US" dirty="0"/>
              <a:t>1/14/2025</a:t>
            </a:fld>
            <a:endParaRPr lang="en-US"/>
          </a:p>
        </p:txBody>
      </p:sp>
      <p:sp>
        <p:nvSpPr>
          <p:cNvPr id="8" name="Footer Placeholder 7"/>
          <p:cNvSpPr>
            <a:spLocks noGrp="1"/>
          </p:cNvSpPr>
          <p:nvPr>
            <p:ph type="ftr" sz="quarter" idx="11"/>
          </p:nvPr>
        </p:nvSpPr>
        <p:spPr/>
        <p:txBody>
          <a:bodyPr/>
          <a:lstStyle/>
          <a:p>
            <a:r>
              <a:rPr lang="en-US"/>
              <a:t>
              </a:t>
            </a:r>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68669299"/>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lvl1pPr>
              <a:defRPr sz="3600"/>
            </a:lvl1pPr>
          </a:lstStyle>
          <a:p>
            <a:r>
              <a:rPr lang="en-US"/>
              <a:t>Click to edit Master title style</a:t>
            </a:r>
          </a:p>
        </p:txBody>
      </p:sp>
      <p:sp>
        <p:nvSpPr>
          <p:cNvPr id="3" name="Text Placeholder 2"/>
          <p:cNvSpPr>
            <a:spLocks noGrp="1"/>
          </p:cNvSpPr>
          <p:nvPr>
            <p:ph type="body" idx="1"/>
          </p:nvPr>
        </p:nvSpPr>
        <p:spPr>
          <a:xfrm>
            <a:off x="1154954" y="4532844"/>
            <a:ext cx="3050438"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Picture Placeholder 2"/>
          <p:cNvSpPr>
            <a:spLocks noGrp="1" noChangeAspect="1"/>
          </p:cNvSpPr>
          <p:nvPr>
            <p:ph type="pic" idx="15"/>
          </p:nvPr>
        </p:nvSpPr>
        <p:spPr>
          <a:xfrm>
            <a:off x="1334553" y="2603500"/>
            <a:ext cx="2691242"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a:p>
        </p:txBody>
      </p:sp>
      <p:sp>
        <p:nvSpPr>
          <p:cNvPr id="22" name="Text Placeholder 3"/>
          <p:cNvSpPr>
            <a:spLocks noGrp="1"/>
          </p:cNvSpPr>
          <p:nvPr>
            <p:ph type="body" sz="half" idx="18"/>
          </p:nvPr>
        </p:nvSpPr>
        <p:spPr>
          <a:xfrm>
            <a:off x="1154954" y="5109106"/>
            <a:ext cx="3050438"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4568865" y="4532844"/>
            <a:ext cx="3050438" cy="576263"/>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1" name="Picture Placeholder 2"/>
          <p:cNvSpPr>
            <a:spLocks noGrp="1" noChangeAspect="1"/>
          </p:cNvSpPr>
          <p:nvPr>
            <p:ph type="pic" idx="21"/>
          </p:nvPr>
        </p:nvSpPr>
        <p:spPr>
          <a:xfrm>
            <a:off x="4748462" y="2603500"/>
            <a:ext cx="2691243"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a:p>
        </p:txBody>
      </p:sp>
      <p:sp>
        <p:nvSpPr>
          <p:cNvPr id="23" name="Text Placeholder 3"/>
          <p:cNvSpPr>
            <a:spLocks noGrp="1"/>
          </p:cNvSpPr>
          <p:nvPr>
            <p:ph type="body" sz="half" idx="19"/>
          </p:nvPr>
        </p:nvSpPr>
        <p:spPr>
          <a:xfrm>
            <a:off x="4570172" y="5109105"/>
            <a:ext cx="3050438"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982775" y="4532845"/>
            <a:ext cx="3051095"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2" name="Picture Placeholder 2"/>
          <p:cNvSpPr>
            <a:spLocks noGrp="1" noChangeAspect="1"/>
          </p:cNvSpPr>
          <p:nvPr>
            <p:ph type="pic" idx="22"/>
          </p:nvPr>
        </p:nvSpPr>
        <p:spPr>
          <a:xfrm>
            <a:off x="8163031" y="2603500"/>
            <a:ext cx="2691242"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a:p>
        </p:txBody>
      </p:sp>
      <p:sp>
        <p:nvSpPr>
          <p:cNvPr id="24" name="Text Placeholder 3"/>
          <p:cNvSpPr>
            <a:spLocks noGrp="1"/>
          </p:cNvSpPr>
          <p:nvPr>
            <p:ph type="body" sz="half" idx="20"/>
          </p:nvPr>
        </p:nvSpPr>
        <p:spPr>
          <a:xfrm>
            <a:off x="7982775" y="5109104"/>
            <a:ext cx="3051096"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43" name="Straight Connector 42"/>
          <p:cNvCxnSpPr/>
          <p:nvPr/>
        </p:nvCxnSpPr>
        <p:spPr>
          <a:xfrm>
            <a:off x="440583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44" name="Straight Connector 43"/>
          <p:cNvCxnSpPr/>
          <p:nvPr/>
        </p:nvCxnSpPr>
        <p:spPr>
          <a:xfrm>
            <a:off x="7797802"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FD484F64-32F6-45C5-931F-ADC1662401D0}" type="datetimeFigureOut">
              <a:rPr lang="en-US" dirty="0"/>
              <a:t>1/14/2025</a:t>
            </a:fld>
            <a:endParaRPr lang="en-US"/>
          </a:p>
        </p:txBody>
      </p:sp>
      <p:sp>
        <p:nvSpPr>
          <p:cNvPr id="8" name="Footer Placeholder 7"/>
          <p:cNvSpPr>
            <a:spLocks noGrp="1"/>
          </p:cNvSpPr>
          <p:nvPr>
            <p:ph type="ftr" sz="quarter" idx="11"/>
          </p:nvPr>
        </p:nvSpPr>
        <p:spPr>
          <a:xfrm>
            <a:off x="561111" y="6391838"/>
            <a:ext cx="3644282" cy="304801"/>
          </a:xfrm>
        </p:spPr>
        <p:txBody>
          <a:bodyPr/>
          <a:lstStyle/>
          <a:p>
            <a:r>
              <a:rPr lang="en-US"/>
              <a:t>
              </a:t>
            </a:r>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829129537"/>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p>
            <a:r>
              <a:rPr lang="en-US"/>
              <a:t>Click to edit Master title style</a:t>
            </a:r>
          </a:p>
        </p:txBody>
      </p:sp>
      <p:sp>
        <p:nvSpPr>
          <p:cNvPr id="3" name="Vertical Text Placeholder 2"/>
          <p:cNvSpPr>
            <a:spLocks noGrp="1"/>
          </p:cNvSpPr>
          <p:nvPr>
            <p:ph type="body" orient="vert" idx="1"/>
          </p:nvPr>
        </p:nvSpPr>
        <p:spPr>
          <a:xfrm>
            <a:off x="1154954" y="2603500"/>
            <a:ext cx="8825659" cy="3416300"/>
          </a:xfrm>
        </p:spPr>
        <p:txBody>
          <a:bodyPr vert="eaVert" anchor="t" anchorCtr="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a:xfrm>
            <a:off x="10695439" y="6391838"/>
            <a:ext cx="990599" cy="304799"/>
          </a:xfrm>
        </p:spPr>
        <p:txBody>
          <a:bodyPr/>
          <a:lstStyle/>
          <a:p>
            <a:fld id="{53086D93-FCAC-47E0-A2EE-787E62CA814C}" type="datetimeFigureOut">
              <a:rPr lang="en-US" dirty="0"/>
              <a:t>1/14/2025</a:t>
            </a:fld>
            <a:endParaRPr lang="en-US"/>
          </a:p>
        </p:txBody>
      </p:sp>
      <p:sp>
        <p:nvSpPr>
          <p:cNvPr id="5" name="Footer Placeholder 4"/>
          <p:cNvSpPr>
            <a:spLocks noGrp="1"/>
          </p:cNvSpPr>
          <p:nvPr>
            <p:ph type="ftr" sz="quarter" idx="11"/>
          </p:nvPr>
        </p:nvSpPr>
        <p:spPr/>
        <p:txBody>
          <a:bodyPr/>
          <a:lstStyle/>
          <a:p>
            <a:r>
              <a:rPr lang="en-US"/>
              <a:t>
              </a:t>
            </a:r>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90889566"/>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2" name="Rectangle 11"/>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7" name="Rectangle 6"/>
            <p:cNvSpPr/>
            <p:nvPr/>
          </p:nvSpPr>
          <p:spPr bwMode="gray">
            <a:xfrm>
              <a:off x="414867" y="402165"/>
              <a:ext cx="6510866"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7" name="Freeform 5"/>
            <p:cNvSpPr/>
            <p:nvPr/>
          </p:nvSpPr>
          <p:spPr bwMode="gray">
            <a:xfrm rot="5101749">
              <a:off x="6294738" y="457773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0" name="Freeform 5"/>
            <p:cNvSpPr/>
            <p:nvPr/>
          </p:nvSpPr>
          <p:spPr bwMode="gray">
            <a:xfrm rot="5400000">
              <a:off x="44492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3"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Vertical Title 1"/>
          <p:cNvSpPr>
            <a:spLocks noGrp="1"/>
          </p:cNvSpPr>
          <p:nvPr>
            <p:ph type="title" orient="vert"/>
          </p:nvPr>
        </p:nvSpPr>
        <p:spPr>
          <a:xfrm>
            <a:off x="8585235" y="1278467"/>
            <a:ext cx="1409965" cy="4748590"/>
          </a:xfrm>
        </p:spPr>
        <p:txBody>
          <a:bodyPr vert="eaVert" anchor="b" anchorCtr="0"/>
          <a:lstStyle/>
          <a:p>
            <a:r>
              <a:rPr lang="en-US"/>
              <a:t>Click to edit Master title style</a:t>
            </a:r>
          </a:p>
        </p:txBody>
      </p:sp>
      <p:sp>
        <p:nvSpPr>
          <p:cNvPr id="3" name="Vertical Text Placeholder 2"/>
          <p:cNvSpPr>
            <a:spLocks noGrp="1"/>
          </p:cNvSpPr>
          <p:nvPr>
            <p:ph type="body" orient="vert" idx="1"/>
          </p:nvPr>
        </p:nvSpPr>
        <p:spPr>
          <a:xfrm>
            <a:off x="1154954" y="1278467"/>
            <a:ext cx="6256025" cy="474859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a:xfrm>
            <a:off x="10653104" y="6391838"/>
            <a:ext cx="992135" cy="304799"/>
          </a:xfrm>
        </p:spPr>
        <p:txBody>
          <a:bodyPr/>
          <a:lstStyle/>
          <a:p>
            <a:fld id="{CDA879A6-0FD0-4734-A311-86BFCA472E6E}" type="datetimeFigureOut">
              <a:rPr lang="en-US" dirty="0"/>
              <a:t>1/14/2025</a:t>
            </a:fld>
            <a:endParaRPr lang="en-US"/>
          </a:p>
        </p:txBody>
      </p:sp>
      <p:sp>
        <p:nvSpPr>
          <p:cNvPr id="5" name="Footer Placeholder 4"/>
          <p:cNvSpPr>
            <a:spLocks noGrp="1"/>
          </p:cNvSpPr>
          <p:nvPr>
            <p:ph type="ftr" sz="quarter" idx="11"/>
          </p:nvPr>
        </p:nvSpPr>
        <p:spPr/>
        <p:txBody>
          <a:bodyPr/>
          <a:lstStyle/>
          <a:p>
            <a:r>
              <a:rPr lang="en-US"/>
              <a:t>
              </a:t>
            </a:r>
          </a:p>
        </p:txBody>
      </p:sp>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0201356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jpe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8" name="Group 7"/>
          <p:cNvGrpSpPr/>
          <p:nvPr/>
        </p:nvGrpSpPr>
        <p:grpSpPr>
          <a:xfrm>
            <a:off x="0" y="0"/>
            <a:ext cx="12192000" cy="6858000"/>
            <a:chOff x="0" y="0"/>
            <a:chExt cx="12192000" cy="6858000"/>
          </a:xfrm>
        </p:grpSpPr>
        <p:sp>
          <p:nvSpPr>
            <p:cNvPr id="7" name="Rectangle 6"/>
            <p:cNvSpPr/>
            <p:nvPr/>
          </p:nvSpPr>
          <p:spPr>
            <a:xfrm>
              <a:off x="0" y="0"/>
              <a:ext cx="12192000" cy="6858000"/>
            </a:xfrm>
            <a:prstGeom prst="rect">
              <a:avLst/>
            </a:prstGeom>
            <a:blipFill>
              <a:blip r:embed="rId19">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Oval 12"/>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Freeform 5"/>
            <p:cNvSpPr/>
            <p:nvPr/>
          </p:nvSpPr>
          <p:spPr bwMode="gray">
            <a:xfrm rot="21010068">
              <a:off x="8490951" y="17975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9" name="Freeform 5"/>
            <p:cNvSpPr/>
            <p:nvPr/>
          </p:nvSpPr>
          <p:spPr bwMode="gray">
            <a:xfrm>
              <a:off x="459506" y="1866405"/>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14"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Placeholder 1"/>
          <p:cNvSpPr>
            <a:spLocks noGrp="1"/>
          </p:cNvSpPr>
          <p:nvPr>
            <p:ph type="title"/>
          </p:nvPr>
        </p:nvSpPr>
        <p:spPr bwMode="gray">
          <a:xfrm>
            <a:off x="1154954" y="973668"/>
            <a:ext cx="8761413" cy="706964"/>
          </a:xfrm>
          <a:prstGeom prst="rect">
            <a:avLst/>
          </a:prstGeom>
        </p:spPr>
        <p:txBody>
          <a:bodyPr vert="horz" lIns="91440" tIns="45720" rIns="91440" bIns="45720" rtlCol="0" anchor="ctr">
            <a:noAutofit/>
          </a:bodyPr>
          <a:lstStyle/>
          <a:p>
            <a:r>
              <a:rPr lang="en-US"/>
              <a:t>Click to edit Master title style</a:t>
            </a:r>
          </a:p>
        </p:txBody>
      </p:sp>
      <p:sp>
        <p:nvSpPr>
          <p:cNvPr id="3" name="Text Placeholder 2"/>
          <p:cNvSpPr>
            <a:spLocks noGrp="1"/>
          </p:cNvSpPr>
          <p:nvPr>
            <p:ph type="body" idx="1"/>
          </p:nvPr>
        </p:nvSpPr>
        <p:spPr>
          <a:xfrm>
            <a:off x="1154954" y="2603500"/>
            <a:ext cx="8761413" cy="34163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10653104" y="6391838"/>
            <a:ext cx="990599" cy="304799"/>
          </a:xfrm>
          <a:prstGeom prst="rect">
            <a:avLst/>
          </a:prstGeom>
        </p:spPr>
        <p:txBody>
          <a:bodyPr vert="horz" lIns="91440" tIns="45720" rIns="91440" bIns="45720" rtlCol="0" anchor="ctr"/>
          <a:lstStyle>
            <a:lvl1pPr algn="r">
              <a:defRPr sz="1000" b="1" i="0">
                <a:solidFill>
                  <a:schemeClr val="accent1"/>
                </a:solidFill>
              </a:defRPr>
            </a:lvl1pPr>
          </a:lstStyle>
          <a:p>
            <a:fld id="{2BE451C3-0FF4-47C4-B829-773ADF60F88C}" type="datetimeFigureOut">
              <a:rPr lang="en-US" dirty="0"/>
              <a:t>1/14/2025</a:t>
            </a:fld>
            <a:endParaRPr lang="en-US"/>
          </a:p>
        </p:txBody>
      </p:sp>
      <p:sp>
        <p:nvSpPr>
          <p:cNvPr id="5" name="Footer Placeholder 4"/>
          <p:cNvSpPr>
            <a:spLocks noGrp="1"/>
          </p:cNvSpPr>
          <p:nvPr>
            <p:ph type="ftr" sz="quarter" idx="3"/>
          </p:nvPr>
        </p:nvSpPr>
        <p:spPr>
          <a:xfrm>
            <a:off x="561110" y="6391838"/>
            <a:ext cx="3859795" cy="304801"/>
          </a:xfrm>
          <a:prstGeom prst="rect">
            <a:avLst/>
          </a:prstGeom>
        </p:spPr>
        <p:txBody>
          <a:bodyPr vert="horz" lIns="91440" tIns="45720" rIns="91440" bIns="45720" rtlCol="0" anchor="ctr"/>
          <a:lstStyle>
            <a:lvl1pPr algn="l">
              <a:defRPr sz="1000" b="1" i="0">
                <a:solidFill>
                  <a:schemeClr val="accent1"/>
                </a:solidFill>
              </a:defRPr>
            </a:lvl1pPr>
          </a:lstStyle>
          <a:p>
            <a:r>
              <a:rPr lang="en-US"/>
              <a:t>
              </a:t>
            </a:r>
          </a:p>
        </p:txBody>
      </p:sp>
      <p:sp>
        <p:nvSpPr>
          <p:cNvPr id="21" name="Rectangle 20"/>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bg1"/>
                </a:solidFill>
              </a:defRPr>
            </a:lvl1pPr>
          </a:lstStyle>
          <a:p>
            <a:fld id="{D57F1E4F-1CFF-5643-939E-217C01CDF565}" type="slidenum">
              <a:rPr lang="en-US" dirty="0"/>
              <a:pPr/>
              <a:t>‹#›</a:t>
            </a:fld>
            <a:endParaRPr lang="en-US"/>
          </a:p>
        </p:txBody>
      </p:sp>
    </p:spTree>
    <p:extLst>
      <p:ext uri="{BB962C8B-B14F-4D97-AF65-F5344CB8AC3E}">
        <p14:creationId xmlns:p14="http://schemas.microsoft.com/office/powerpoint/2010/main" val="2825331908"/>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 id="2147483677" r:id="rId17"/>
  </p:sldLayoutIdLst>
  <p:hf sldNum="0" hdr="0" ftr="0" dt="0"/>
  <p:txStyles>
    <p:titleStyle>
      <a:lvl1pPr algn="l" defTabSz="457200" rtl="0" eaLnBrk="1" latinLnBrk="0" hangingPunct="1">
        <a:spcBef>
          <a:spcPct val="0"/>
        </a:spcBef>
        <a:buNone/>
        <a:defRPr sz="3600" b="0" i="0" kern="1200">
          <a:solidFill>
            <a:schemeClr val="bg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b="0" i="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b="0" i="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8" Type="http://schemas.microsoft.com/office/2007/relationships/diagramDrawing" Target="../diagrams/drawing2.xml"/><Relationship Id="rId3" Type="http://schemas.openxmlformats.org/officeDocument/2006/relationships/image" Target="../media/image4.jpeg"/><Relationship Id="rId7" Type="http://schemas.openxmlformats.org/officeDocument/2006/relationships/diagramColors" Target="../diagrams/colors2.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QuickStyle" Target="../diagrams/quickStyle2.xml"/><Relationship Id="rId5" Type="http://schemas.openxmlformats.org/officeDocument/2006/relationships/diagramLayout" Target="../diagrams/layout2.xml"/><Relationship Id="rId4" Type="http://schemas.openxmlformats.org/officeDocument/2006/relationships/diagramData" Target="../diagrams/data2.xml"/></Relationships>
</file>

<file path=ppt/slides/_rels/slide5.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4.xml"/><Relationship Id="rId1" Type="http://schemas.openxmlformats.org/officeDocument/2006/relationships/slideLayout" Target="../slideLayouts/slideLayout4.xml"/><Relationship Id="rId5" Type="http://schemas.openxmlformats.org/officeDocument/2006/relationships/image" Target="../media/image17.jpeg"/><Relationship Id="rId4" Type="http://schemas.openxmlformats.org/officeDocument/2006/relationships/image" Target="../media/image16.jpeg"/></Relationships>
</file>

<file path=ppt/slides/_rels/slide7.xml.rels><?xml version="1.0" encoding="UTF-8" standalone="yes"?>
<Relationships xmlns="http://schemas.openxmlformats.org/package/2006/relationships"><Relationship Id="rId8" Type="http://schemas.openxmlformats.org/officeDocument/2006/relationships/diagramColors" Target="../diagrams/colors3.xml"/><Relationship Id="rId3" Type="http://schemas.openxmlformats.org/officeDocument/2006/relationships/image" Target="../media/image1.jpeg"/><Relationship Id="rId7" Type="http://schemas.openxmlformats.org/officeDocument/2006/relationships/diagramQuickStyle" Target="../diagrams/quickStyle3.xml"/><Relationship Id="rId2" Type="http://schemas.openxmlformats.org/officeDocument/2006/relationships/notesSlide" Target="../notesSlides/notesSlide5.xml"/><Relationship Id="rId1" Type="http://schemas.openxmlformats.org/officeDocument/2006/relationships/slideLayout" Target="../slideLayouts/slideLayout3.xml"/><Relationship Id="rId6" Type="http://schemas.openxmlformats.org/officeDocument/2006/relationships/diagramLayout" Target="../diagrams/layout3.xml"/><Relationship Id="rId5" Type="http://schemas.openxmlformats.org/officeDocument/2006/relationships/diagramData" Target="../diagrams/data3.xml"/><Relationship Id="rId4" Type="http://schemas.openxmlformats.org/officeDocument/2006/relationships/image" Target="../media/image18.jpeg"/><Relationship Id="rId9" Type="http://schemas.microsoft.com/office/2007/relationships/diagramDrawing" Target="../diagrams/drawing3.xml"/></Relationships>
</file>

<file path=ppt/slides/_rels/slide8.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6.xml"/><Relationship Id="rId1" Type="http://schemas.openxmlformats.org/officeDocument/2006/relationships/slideLayout" Target="../slideLayouts/slideLayout3.xml"/><Relationship Id="rId4" Type="http://schemas.openxmlformats.org/officeDocument/2006/relationships/image" Target="../media/image19.jpeg"/></Relationships>
</file>

<file path=ppt/slides/_rels/slide9.xml.rels><?xml version="1.0" encoding="UTF-8" standalone="yes"?>
<Relationships xmlns="http://schemas.openxmlformats.org/package/2006/relationships"><Relationship Id="rId3" Type="http://schemas.openxmlformats.org/officeDocument/2006/relationships/image" Target="../media/image20.jpe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21.jpeg"/><Relationship Id="rId2" Type="http://schemas.openxmlformats.org/officeDocument/2006/relationships/notesSlide" Target="../notesSlides/notesSlide8.xml"/><Relationship Id="rId1" Type="http://schemas.openxmlformats.org/officeDocument/2006/relationships/slideLayout" Target="../slideLayouts/slideLayout2.xml"/><Relationship Id="rId4" Type="http://schemas.openxmlformats.org/officeDocument/2006/relationships/image" Target="../media/image22.jpeg"/></Relationships>
</file>

<file path=ppt/slides/_rels/slide11.xml.rels><?xml version="1.0" encoding="UTF-8" standalone="yes"?>
<Relationships xmlns="http://schemas.openxmlformats.org/package/2006/relationships"><Relationship Id="rId8" Type="http://schemas.openxmlformats.org/officeDocument/2006/relationships/hyperlink" Target="https://doi.org/10.1002/1097-4679(195507)11:3%3c207::AID-JCLP2270110302%3e3.0.CO;2-1" TargetMode="External"/><Relationship Id="rId3" Type="http://schemas.openxmlformats.org/officeDocument/2006/relationships/hyperlink" Target="https://babcp.com/What-is-CBT#:~:text=Cognitive%20Behavioural%20Therapy%20(CBT)%20is,that%20make%20us%20feel%20worse" TargetMode="External"/><Relationship Id="rId7" Type="http://schemas.openxmlformats.org/officeDocument/2006/relationships/hyperlink" Target="https://doi.org/10.1176/appi.focus.20200045" TargetMode="External"/><Relationship Id="rId2" Type="http://schemas.openxmlformats.org/officeDocument/2006/relationships/hyperlink" Target="https://doi.org/10.3389/fpsyt.2022.978860" TargetMode="External"/><Relationship Id="rId1" Type="http://schemas.openxmlformats.org/officeDocument/2006/relationships/slideLayout" Target="../slideLayouts/slideLayout6.xml"/><Relationship Id="rId6" Type="http://schemas.openxmlformats.org/officeDocument/2006/relationships/hyperlink" Target="https://doi.org/10.1192/bja.2022.12" TargetMode="External"/><Relationship Id="rId5" Type="http://schemas.openxmlformats.org/officeDocument/2006/relationships/hyperlink" Target="https://doi.org/10.1016/j.janxdis.2020.102194" TargetMode="External"/><Relationship Id="rId4" Type="http://schemas.openxmlformats.org/officeDocument/2006/relationships/hyperlink" Target="https://doi.org/10.1007/s12144-022-03286-6" TargetMode="External"/></Relationships>
</file>

<file path=ppt/slides/_rels/slide12.xml.rels><?xml version="1.0" encoding="UTF-8" standalone="yes"?>
<Relationships xmlns="http://schemas.openxmlformats.org/package/2006/relationships"><Relationship Id="rId8" Type="http://schemas.openxmlformats.org/officeDocument/2006/relationships/hyperlink" Target="https://doi.org/10.1007/s11920-014-0450-3" TargetMode="External"/><Relationship Id="rId13" Type="http://schemas.openxmlformats.org/officeDocument/2006/relationships/hyperlink" Target="https://doi.org/10.3389/fpsyg.2022.853804" TargetMode="External"/><Relationship Id="rId3" Type="http://schemas.openxmlformats.org/officeDocument/2006/relationships/hyperlink" Target="https://doi.org/10.1136/ebmh.11.1.5" TargetMode="External"/><Relationship Id="rId7" Type="http://schemas.openxmlformats.org/officeDocument/2006/relationships/hyperlink" Target="https://doi.org/10.1016/j.janxdis.2018.03.004" TargetMode="External"/><Relationship Id="rId12" Type="http://schemas.openxmlformats.org/officeDocument/2006/relationships/hyperlink" Target="https://www.who.int/news-room/fact-sheets/detail/anxiety-disorders" TargetMode="External"/><Relationship Id="rId2" Type="http://schemas.openxmlformats.org/officeDocument/2006/relationships/hyperlink" Target="https://doi.org/10.1177/1755738012471029" TargetMode="External"/><Relationship Id="rId1" Type="http://schemas.openxmlformats.org/officeDocument/2006/relationships/slideLayout" Target="../slideLayouts/slideLayout7.xml"/><Relationship Id="rId6" Type="http://schemas.openxmlformats.org/officeDocument/2006/relationships/hyperlink" Target="https://doi.org/10.1016/j.psc.2017.08.008" TargetMode="External"/><Relationship Id="rId11" Type="http://schemas.openxmlformats.org/officeDocument/2006/relationships/hyperlink" Target="https://doi.org/10.1186/s13030-021-00219-w" TargetMode="External"/><Relationship Id="rId5" Type="http://schemas.openxmlformats.org/officeDocument/2006/relationships/hyperlink" Target="https://doi.org/10.1007/s10608-012-9476-1" TargetMode="External"/><Relationship Id="rId10" Type="http://schemas.openxmlformats.org/officeDocument/2006/relationships/hyperlink" Target="https://psycnet.apa.org/doi/10.1037/0003-066X.57.9.705" TargetMode="External"/><Relationship Id="rId4" Type="http://schemas.openxmlformats.org/officeDocument/2006/relationships/hyperlink" Target="https://doi.org/10.1002/wps.20442" TargetMode="External"/><Relationship Id="rId9" Type="http://schemas.openxmlformats.org/officeDocument/2006/relationships/hyperlink" Target="https://doi.org/10.31887/DCNS.2015.17.3/akaczkurkin"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E9171B-03B6-A0DB-0217-BF04732EA4E4}"/>
              </a:ext>
            </a:extLst>
          </p:cNvPr>
          <p:cNvSpPr>
            <a:spLocks noGrp="1"/>
          </p:cNvSpPr>
          <p:nvPr>
            <p:ph type="ctrTitle"/>
          </p:nvPr>
        </p:nvSpPr>
        <p:spPr>
          <a:xfrm>
            <a:off x="6096000" y="3429000"/>
            <a:ext cx="4953000" cy="2285993"/>
          </a:xfrm>
        </p:spPr>
        <p:txBody>
          <a:bodyPr anchor="b">
            <a:normAutofit/>
          </a:bodyPr>
          <a:lstStyle/>
          <a:p>
            <a:pPr algn="r"/>
            <a:r>
              <a:rPr lang="en-GB" sz="1700" cap="all">
                <a:latin typeface="Arial"/>
                <a:cs typeface="Arial"/>
              </a:rPr>
              <a:t>T</a:t>
            </a:r>
            <a:r>
              <a:rPr lang="en-GB" sz="1700" cap="all">
                <a:latin typeface="Times New Roman"/>
                <a:cs typeface="Times New Roman"/>
              </a:rPr>
              <a:t>HE EFFECTIVENESS OF COGNITIVE BEHAVIOURAL THERAPY AND PSILOCYBIN-assisted psychotherapy</a:t>
            </a:r>
            <a:br>
              <a:rPr lang="en-GB" sz="1800" cap="all">
                <a:latin typeface="Walbaum Display"/>
                <a:cs typeface="Times New Roman" panose="02020603050405020304" pitchFamily="18" charset="0"/>
              </a:rPr>
            </a:br>
            <a:r>
              <a:rPr lang="en-GB" sz="1800" cap="all">
                <a:latin typeface="Walbaum Display"/>
                <a:cs typeface="Times New Roman"/>
              </a:rPr>
              <a:t> </a:t>
            </a:r>
            <a:r>
              <a:rPr lang="en-GB" sz="1700" cap="all">
                <a:latin typeface="Times New Roman"/>
                <a:cs typeface="Times New Roman"/>
              </a:rPr>
              <a:t>FOR THE TREATMENT OF ANXIETY DISORDERS</a:t>
            </a:r>
            <a:r>
              <a:rPr lang="en-GB" sz="1700" cap="all">
                <a:effectLst/>
                <a:latin typeface="Times New Roman"/>
                <a:cs typeface="Times New Roman"/>
              </a:rPr>
              <a:t>.</a:t>
            </a:r>
            <a:r>
              <a:rPr lang="en-GB" sz="1700" cap="all">
                <a:latin typeface="Times New Roman"/>
                <a:cs typeface="Times New Roman"/>
              </a:rPr>
              <a:t> </a:t>
            </a:r>
            <a:br>
              <a:rPr lang="en-GB" sz="1700" cap="all">
                <a:latin typeface="Times New Roman"/>
                <a:cs typeface="Times New Roman"/>
              </a:rPr>
            </a:br>
            <a:r>
              <a:rPr lang="en-GB" sz="1900">
                <a:latin typeface="Times New Roman"/>
                <a:cs typeface="Times New Roman"/>
              </a:rPr>
              <a:t> </a:t>
            </a:r>
            <a:br>
              <a:rPr lang="en-GB" sz="1900"/>
            </a:br>
            <a:endParaRPr lang="en-US" sz="1900"/>
          </a:p>
        </p:txBody>
      </p:sp>
      <p:sp>
        <p:nvSpPr>
          <p:cNvPr id="3" name="Subtitle 2">
            <a:extLst>
              <a:ext uri="{FF2B5EF4-FFF2-40B4-BE49-F238E27FC236}">
                <a16:creationId xmlns:a16="http://schemas.microsoft.com/office/drawing/2014/main" id="{3DA29BE6-5F4F-D321-2BD1-6D759DFDE060}"/>
              </a:ext>
            </a:extLst>
          </p:cNvPr>
          <p:cNvSpPr>
            <a:spLocks noGrp="1"/>
          </p:cNvSpPr>
          <p:nvPr>
            <p:ph type="subTitle" idx="1"/>
          </p:nvPr>
        </p:nvSpPr>
        <p:spPr>
          <a:xfrm>
            <a:off x="8246378" y="1181101"/>
            <a:ext cx="2802620" cy="1211573"/>
          </a:xfrm>
        </p:spPr>
        <p:txBody>
          <a:bodyPr>
            <a:normAutofit/>
          </a:bodyPr>
          <a:lstStyle/>
          <a:p>
            <a:pPr algn="r"/>
            <a:r>
              <a:rPr lang="en-US"/>
              <a:t>A critical review</a:t>
            </a:r>
          </a:p>
        </p:txBody>
      </p:sp>
      <p:pic>
        <p:nvPicPr>
          <p:cNvPr id="4" name="Picture 3" descr="Pastel colours in gradient surface design">
            <a:extLst>
              <a:ext uri="{FF2B5EF4-FFF2-40B4-BE49-F238E27FC236}">
                <a16:creationId xmlns:a16="http://schemas.microsoft.com/office/drawing/2014/main" id="{72EF3B15-BDE9-1938-1312-2CE85B40AB40}"/>
              </a:ext>
            </a:extLst>
          </p:cNvPr>
          <p:cNvPicPr>
            <a:picLocks noChangeAspect="1"/>
          </p:cNvPicPr>
          <p:nvPr/>
        </p:nvPicPr>
        <p:blipFill>
          <a:blip r:embed="rId2"/>
          <a:srcRect r="11300" b="-1"/>
          <a:stretch/>
        </p:blipFill>
        <p:spPr>
          <a:xfrm>
            <a:off x="20" y="10"/>
            <a:ext cx="9113086" cy="6857990"/>
          </a:xfrm>
          <a:custGeom>
            <a:avLst/>
            <a:gdLst/>
            <a:ahLst/>
            <a:cxnLst/>
            <a:rect l="l" t="t" r="r" b="b"/>
            <a:pathLst>
              <a:path w="9113106" h="6858000">
                <a:moveTo>
                  <a:pt x="9113106" y="0"/>
                </a:moveTo>
                <a:lnTo>
                  <a:pt x="3102514" y="6858000"/>
                </a:lnTo>
                <a:lnTo>
                  <a:pt x="0" y="6858000"/>
                </a:lnTo>
                <a:lnTo>
                  <a:pt x="0" y="1"/>
                </a:lnTo>
                <a:close/>
              </a:path>
            </a:pathLst>
          </a:custGeom>
        </p:spPr>
      </p:pic>
    </p:spTree>
    <p:extLst>
      <p:ext uri="{BB962C8B-B14F-4D97-AF65-F5344CB8AC3E}">
        <p14:creationId xmlns:p14="http://schemas.microsoft.com/office/powerpoint/2010/main" val="70362802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par>
                                <p:cTn id="8" presetID="10" presetClass="entr" presetSubtype="0" fill="hold" grpId="0" nodeType="withEffect">
                                  <p:stCondLst>
                                    <p:cond delay="2000"/>
                                  </p:stCondLst>
                                  <p:iterate type="lt">
                                    <p:tmPct val="10000"/>
                                  </p:iterate>
                                  <p:childTnLst>
                                    <p:set>
                                      <p:cBhvr>
                                        <p:cTn id="9" dur="1" fill="hold">
                                          <p:stCondLst>
                                            <p:cond delay="0"/>
                                          </p:stCondLst>
                                        </p:cTn>
                                        <p:tgtEl>
                                          <p:spTgt spid="3">
                                            <p:txEl>
                                              <p:pRg st="0" end="0"/>
                                            </p:txEl>
                                          </p:spTgt>
                                        </p:tgtEl>
                                        <p:attrNameLst>
                                          <p:attrName>style.visibility</p:attrName>
                                        </p:attrNameLst>
                                      </p:cBhvr>
                                      <p:to>
                                        <p:strVal val="visible"/>
                                      </p:to>
                                    </p:set>
                                    <p:animEffect transition="in" filter="fade">
                                      <p:cBhvr>
                                        <p:cTn id="10" dur="400"/>
                                        <p:tgtEl>
                                          <p:spTgt spid="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695985-4FAE-C331-63AC-A0F83B7ED6A0}"/>
              </a:ext>
            </a:extLst>
          </p:cNvPr>
          <p:cNvSpPr>
            <a:spLocks noGrp="1"/>
          </p:cNvSpPr>
          <p:nvPr>
            <p:ph type="title"/>
          </p:nvPr>
        </p:nvSpPr>
        <p:spPr>
          <a:xfrm>
            <a:off x="1154954" y="973668"/>
            <a:ext cx="8761413" cy="706964"/>
          </a:xfrm>
        </p:spPr>
        <p:txBody>
          <a:bodyPr>
            <a:normAutofit/>
          </a:bodyPr>
          <a:lstStyle/>
          <a:p>
            <a:r>
              <a:rPr lang="en-US">
                <a:solidFill>
                  <a:srgbClr val="EBEBEB"/>
                </a:solidFill>
              </a:rPr>
              <a:t>Aims</a:t>
            </a:r>
          </a:p>
        </p:txBody>
      </p:sp>
      <p:graphicFrame>
        <p:nvGraphicFramePr>
          <p:cNvPr id="5" name="Content Placeholder 2">
            <a:extLst>
              <a:ext uri="{FF2B5EF4-FFF2-40B4-BE49-F238E27FC236}">
                <a16:creationId xmlns:a16="http://schemas.microsoft.com/office/drawing/2014/main" id="{7DC7D587-3B79-6EF8-317F-E0FC2E670DD5}"/>
              </a:ext>
            </a:extLst>
          </p:cNvPr>
          <p:cNvGraphicFramePr>
            <a:graphicFrameLocks noGrp="1"/>
          </p:cNvGraphicFramePr>
          <p:nvPr>
            <p:ph idx="1"/>
          </p:nvPr>
        </p:nvGraphicFramePr>
        <p:xfrm>
          <a:off x="1156592" y="2905179"/>
          <a:ext cx="9625383" cy="308646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289302131"/>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fill="hold" grpId="0" nodeType="afterEffect">
                                  <p:stCondLst>
                                    <p:cond delay="1000"/>
                                  </p:stCondLst>
                                  <p:childTnLst>
                                    <p:set>
                                      <p:cBhvr>
                                        <p:cTn id="6" dur="1" fill="hold">
                                          <p:stCondLst>
                                            <p:cond delay="0"/>
                                          </p:stCondLst>
                                        </p:cTn>
                                        <p:tgtEl>
                                          <p:spTgt spid="5"/>
                                        </p:tgtEl>
                                        <p:attrNameLst>
                                          <p:attrName>style.visibility</p:attrName>
                                        </p:attrNameLst>
                                      </p:cBhvr>
                                      <p:to>
                                        <p:strVal val="visible"/>
                                      </p:to>
                                    </p:set>
                                    <p:anim calcmode="lin" valueType="num">
                                      <p:cBhvr additive="base">
                                        <p:cTn id="7" dur="1000" fill="hold"/>
                                        <p:tgtEl>
                                          <p:spTgt spid="5"/>
                                        </p:tgtEl>
                                        <p:attrNameLst>
                                          <p:attrName>ppt_x</p:attrName>
                                        </p:attrNameLst>
                                      </p:cBhvr>
                                      <p:tavLst>
                                        <p:tav tm="0">
                                          <p:val>
                                            <p:strVal val="#ppt_x"/>
                                          </p:val>
                                        </p:tav>
                                        <p:tav tm="100000">
                                          <p:val>
                                            <p:strVal val="#ppt_x"/>
                                          </p:val>
                                        </p:tav>
                                      </p:tavLst>
                                    </p:anim>
                                    <p:anim calcmode="lin" valueType="num">
                                      <p:cBhvr additive="base">
                                        <p:cTn id="8" dur="1000" fill="hold"/>
                                        <p:tgtEl>
                                          <p:spTgt spid="5"/>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5" grpId="0">
        <p:bldAsOne/>
      </p:bldGraphic>
    </p:bld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56981798-4550-46DA-9172-4846E2FB66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entury Gothic" panose="020B0502020202020204"/>
              <a:ea typeface="+mn-ea"/>
              <a:cs typeface="+mn-cs"/>
            </a:endParaRPr>
          </a:p>
        </p:txBody>
      </p:sp>
      <p:sp>
        <p:nvSpPr>
          <p:cNvPr id="16" name="Rectangle 15">
            <a:extLst>
              <a:ext uri="{FF2B5EF4-FFF2-40B4-BE49-F238E27FC236}">
                <a16:creationId xmlns:a16="http://schemas.microsoft.com/office/drawing/2014/main" id="{D82EB7D3-3AD8-4ED1-9E1A-2906E14635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flipH="1">
            <a:off x="423335" y="404829"/>
            <a:ext cx="44788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entury Gothic" panose="020B0502020202020204"/>
              <a:ea typeface="+mn-ea"/>
              <a:cs typeface="+mn-cs"/>
            </a:endParaRPr>
          </a:p>
        </p:txBody>
      </p:sp>
      <p:sp>
        <p:nvSpPr>
          <p:cNvPr id="2" name="Title 1">
            <a:extLst>
              <a:ext uri="{FF2B5EF4-FFF2-40B4-BE49-F238E27FC236}">
                <a16:creationId xmlns:a16="http://schemas.microsoft.com/office/drawing/2014/main" id="{EE6F129F-6A57-E4A7-D1A5-D0FCF50FE62F}"/>
              </a:ext>
            </a:extLst>
          </p:cNvPr>
          <p:cNvSpPr>
            <a:spLocks noGrp="1"/>
          </p:cNvSpPr>
          <p:nvPr>
            <p:ph type="ctrTitle"/>
          </p:nvPr>
        </p:nvSpPr>
        <p:spPr>
          <a:xfrm>
            <a:off x="531916" y="2031265"/>
            <a:ext cx="4089633" cy="3153753"/>
          </a:xfrm>
        </p:spPr>
        <p:txBody>
          <a:bodyPr>
            <a:normAutofit fontScale="90000"/>
          </a:bodyPr>
          <a:lstStyle/>
          <a:p>
            <a:pPr algn="ctr"/>
            <a:r>
              <a:rPr lang="en-GB" sz="6000">
                <a:solidFill>
                  <a:schemeClr val="tx2"/>
                </a:solidFill>
                <a:latin typeface="Times New Roman"/>
                <a:cs typeface="Times New Roman"/>
              </a:rPr>
              <a:t>Cognitive Behavioural Therapy</a:t>
            </a:r>
            <a:br>
              <a:rPr lang="en-GB" sz="6000">
                <a:solidFill>
                  <a:schemeClr val="tx2"/>
                </a:solidFill>
                <a:latin typeface="Times New Roman"/>
                <a:cs typeface="Times New Roman"/>
              </a:rPr>
            </a:br>
            <a:r>
              <a:rPr lang="en-GB" sz="6000">
                <a:solidFill>
                  <a:schemeClr val="tx2"/>
                </a:solidFill>
                <a:latin typeface="Times New Roman"/>
                <a:cs typeface="Times New Roman"/>
              </a:rPr>
              <a:t>(CBT)</a:t>
            </a:r>
            <a:endParaRPr lang="en-US" sz="6000">
              <a:solidFill>
                <a:schemeClr val="tx2"/>
              </a:solidFill>
            </a:endParaRPr>
          </a:p>
        </p:txBody>
      </p:sp>
      <p:pic>
        <p:nvPicPr>
          <p:cNvPr id="4" name="Picture 3" descr="A person walking on a rope between two heads&#10;&#10;Description automatically generated">
            <a:extLst>
              <a:ext uri="{FF2B5EF4-FFF2-40B4-BE49-F238E27FC236}">
                <a16:creationId xmlns:a16="http://schemas.microsoft.com/office/drawing/2014/main" id="{599E913D-E546-4806-6B49-3E23F22F3FCF}"/>
              </a:ext>
            </a:extLst>
          </p:cNvPr>
          <p:cNvPicPr>
            <a:picLocks noChangeAspect="1"/>
          </p:cNvPicPr>
          <p:nvPr/>
        </p:nvPicPr>
        <p:blipFill>
          <a:blip r:embed="rId2"/>
          <a:srcRect l="8387" r="8386" b="-1"/>
          <a:stretch/>
        </p:blipFill>
        <p:spPr>
          <a:xfrm>
            <a:off x="5120117" y="461681"/>
            <a:ext cx="6585549" cy="5934638"/>
          </a:xfrm>
          <a:custGeom>
            <a:avLst/>
            <a:gdLst/>
            <a:ahLst/>
            <a:cxnLst/>
            <a:rect l="l" t="t" r="r" b="b"/>
            <a:pathLst>
              <a:path w="6585549" h="5934638">
                <a:moveTo>
                  <a:pt x="225406" y="0"/>
                </a:moveTo>
                <a:lnTo>
                  <a:pt x="6585549" y="0"/>
                </a:lnTo>
                <a:lnTo>
                  <a:pt x="6585549" y="5934638"/>
                </a:lnTo>
                <a:lnTo>
                  <a:pt x="226600" y="5934638"/>
                </a:lnTo>
                <a:lnTo>
                  <a:pt x="214529" y="5856373"/>
                </a:lnTo>
                <a:lnTo>
                  <a:pt x="203238" y="5780097"/>
                </a:lnTo>
                <a:lnTo>
                  <a:pt x="191320" y="5689292"/>
                </a:lnTo>
                <a:lnTo>
                  <a:pt x="177049" y="5581536"/>
                </a:lnTo>
                <a:lnTo>
                  <a:pt x="161995" y="5462279"/>
                </a:lnTo>
                <a:lnTo>
                  <a:pt x="146156" y="5327888"/>
                </a:lnTo>
                <a:lnTo>
                  <a:pt x="129376" y="5181389"/>
                </a:lnTo>
                <a:lnTo>
                  <a:pt x="112596" y="5022177"/>
                </a:lnTo>
                <a:lnTo>
                  <a:pt x="95503" y="4852675"/>
                </a:lnTo>
                <a:lnTo>
                  <a:pt x="79664" y="4669854"/>
                </a:lnTo>
                <a:lnTo>
                  <a:pt x="64453" y="4478558"/>
                </a:lnTo>
                <a:lnTo>
                  <a:pt x="50652" y="4276365"/>
                </a:lnTo>
                <a:lnTo>
                  <a:pt x="37480" y="4065697"/>
                </a:lnTo>
                <a:lnTo>
                  <a:pt x="25091" y="3845949"/>
                </a:lnTo>
                <a:lnTo>
                  <a:pt x="20700" y="3733351"/>
                </a:lnTo>
                <a:lnTo>
                  <a:pt x="15838" y="3618331"/>
                </a:lnTo>
                <a:lnTo>
                  <a:pt x="11291" y="3501495"/>
                </a:lnTo>
                <a:lnTo>
                  <a:pt x="8311" y="3384054"/>
                </a:lnTo>
                <a:lnTo>
                  <a:pt x="5645" y="3264191"/>
                </a:lnTo>
                <a:lnTo>
                  <a:pt x="2822" y="3143118"/>
                </a:lnTo>
                <a:lnTo>
                  <a:pt x="941" y="3019623"/>
                </a:lnTo>
                <a:lnTo>
                  <a:pt x="941" y="2894918"/>
                </a:lnTo>
                <a:lnTo>
                  <a:pt x="0" y="2769001"/>
                </a:lnTo>
                <a:lnTo>
                  <a:pt x="941" y="2641874"/>
                </a:lnTo>
                <a:lnTo>
                  <a:pt x="2822" y="2512931"/>
                </a:lnTo>
                <a:lnTo>
                  <a:pt x="4547" y="2383988"/>
                </a:lnTo>
                <a:lnTo>
                  <a:pt x="8311" y="2253229"/>
                </a:lnTo>
                <a:lnTo>
                  <a:pt x="12232" y="2121259"/>
                </a:lnTo>
                <a:lnTo>
                  <a:pt x="16779" y="1989289"/>
                </a:lnTo>
                <a:lnTo>
                  <a:pt x="23209" y="1856108"/>
                </a:lnTo>
                <a:lnTo>
                  <a:pt x="30893" y="1721716"/>
                </a:lnTo>
                <a:lnTo>
                  <a:pt x="38264" y="1586720"/>
                </a:lnTo>
                <a:lnTo>
                  <a:pt x="47673" y="1451723"/>
                </a:lnTo>
                <a:lnTo>
                  <a:pt x="58964" y="1314910"/>
                </a:lnTo>
                <a:lnTo>
                  <a:pt x="70255" y="1179913"/>
                </a:lnTo>
                <a:lnTo>
                  <a:pt x="83271" y="1042495"/>
                </a:lnTo>
                <a:lnTo>
                  <a:pt x="97542" y="904471"/>
                </a:lnTo>
                <a:lnTo>
                  <a:pt x="112596" y="768263"/>
                </a:lnTo>
                <a:lnTo>
                  <a:pt x="130160" y="630240"/>
                </a:lnTo>
                <a:lnTo>
                  <a:pt x="148978" y="492821"/>
                </a:lnTo>
                <a:lnTo>
                  <a:pt x="167640" y="354798"/>
                </a:lnTo>
                <a:lnTo>
                  <a:pt x="189438" y="217380"/>
                </a:lnTo>
                <a:lnTo>
                  <a:pt x="211706" y="80567"/>
                </a:lnTo>
                <a:close/>
              </a:path>
            </a:pathLst>
          </a:custGeom>
        </p:spPr>
      </p:pic>
      <p:sp>
        <p:nvSpPr>
          <p:cNvPr id="18" name="Freeform 5">
            <a:extLst>
              <a:ext uri="{FF2B5EF4-FFF2-40B4-BE49-F238E27FC236}">
                <a16:creationId xmlns:a16="http://schemas.microsoft.com/office/drawing/2014/main" id="{2D529E20-662F-4915-ACD7-970C026FDB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5677511" flipH="1">
            <a:off x="3545327" y="190332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Century Gothic" panose="020B0502020202020204"/>
              <a:ea typeface="+mn-ea"/>
              <a:cs typeface="+mn-cs"/>
            </a:endParaRPr>
          </a:p>
        </p:txBody>
      </p:sp>
    </p:spTree>
    <p:extLst>
      <p:ext uri="{BB962C8B-B14F-4D97-AF65-F5344CB8AC3E}">
        <p14:creationId xmlns:p14="http://schemas.microsoft.com/office/powerpoint/2010/main" val="302185540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fill="hold" grpId="0" nodeType="afterEffect">
                                  <p:stCondLst>
                                    <p:cond delay="100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57" name="Rectangle 56">
            <a:extLst>
              <a:ext uri="{FF2B5EF4-FFF2-40B4-BE49-F238E27FC236}">
                <a16:creationId xmlns:a16="http://schemas.microsoft.com/office/drawing/2014/main" id="{F70C2B8F-6B1B-46D5-86E6-40F36C695F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entury Gothic" panose="020B0502020202020204"/>
              <a:ea typeface="+mn-ea"/>
              <a:cs typeface="+mn-cs"/>
            </a:endParaRPr>
          </a:p>
        </p:txBody>
      </p:sp>
      <p:sp>
        <p:nvSpPr>
          <p:cNvPr id="59" name="Freeform 5">
            <a:extLst>
              <a:ext uri="{FF2B5EF4-FFF2-40B4-BE49-F238E27FC236}">
                <a16:creationId xmlns:a16="http://schemas.microsoft.com/office/drawing/2014/main" id="{DB521824-592C-476A-AB0A-CA0C6D1F34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5922489">
            <a:off x="4698352"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tx1">
              <a:alpha val="20000"/>
            </a:schemeClr>
          </a:solidFill>
          <a:ln>
            <a:noFill/>
          </a:ln>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entury Gothic" panose="020B0502020202020204"/>
              <a:ea typeface="+mn-ea"/>
              <a:cs typeface="+mn-cs"/>
            </a:endParaRPr>
          </a:p>
        </p:txBody>
      </p:sp>
      <p:sp>
        <p:nvSpPr>
          <p:cNvPr id="61" name="Freeform: Shape 60">
            <a:extLst>
              <a:ext uri="{FF2B5EF4-FFF2-40B4-BE49-F238E27FC236}">
                <a16:creationId xmlns:a16="http://schemas.microsoft.com/office/drawing/2014/main" id="{A2749EFA-8EE4-4EB8-9424-8E593B9320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6200000">
            <a:off x="5950898" y="638067"/>
            <a:ext cx="6053670" cy="5581866"/>
          </a:xfrm>
          <a:custGeom>
            <a:avLst/>
            <a:gdLst>
              <a:gd name="connsiteX0" fmla="*/ 6053670 w 6053670"/>
              <a:gd name="connsiteY0" fmla="*/ 1098 h 5581866"/>
              <a:gd name="connsiteX1" fmla="*/ 6053670 w 6053670"/>
              <a:gd name="connsiteY1" fmla="*/ 514028 h 5581866"/>
              <a:gd name="connsiteX2" fmla="*/ 6053670 w 6053670"/>
              <a:gd name="connsiteY2" fmla="*/ 1254558 h 5581866"/>
              <a:gd name="connsiteX3" fmla="*/ 6053670 w 6053670"/>
              <a:gd name="connsiteY3" fmla="*/ 5581866 h 5581866"/>
              <a:gd name="connsiteX4" fmla="*/ 0 w 6053670"/>
              <a:gd name="connsiteY4" fmla="*/ 5581866 h 5581866"/>
              <a:gd name="connsiteX5" fmla="*/ 0 w 6053670"/>
              <a:gd name="connsiteY5" fmla="*/ 1249853 h 5581866"/>
              <a:gd name="connsiteX6" fmla="*/ 0 w 6053670"/>
              <a:gd name="connsiteY6" fmla="*/ 514028 h 5581866"/>
              <a:gd name="connsiteX7" fmla="*/ 0 w 6053670"/>
              <a:gd name="connsiteY7" fmla="*/ 0 h 5581866"/>
              <a:gd name="connsiteX8" fmla="*/ 35717 w 6053670"/>
              <a:gd name="connsiteY8" fmla="*/ 5488 h 5581866"/>
              <a:gd name="connsiteX9" fmla="*/ 140445 w 6053670"/>
              <a:gd name="connsiteY9" fmla="*/ 21641 h 5581866"/>
              <a:gd name="connsiteX10" fmla="*/ 216722 w 6053670"/>
              <a:gd name="connsiteY10" fmla="*/ 32932 h 5581866"/>
              <a:gd name="connsiteX11" fmla="*/ 307527 w 6053670"/>
              <a:gd name="connsiteY11" fmla="*/ 44850 h 5581866"/>
              <a:gd name="connsiteX12" fmla="*/ 415282 w 6053670"/>
              <a:gd name="connsiteY12" fmla="*/ 59121 h 5581866"/>
              <a:gd name="connsiteX13" fmla="*/ 534539 w 6053670"/>
              <a:gd name="connsiteY13" fmla="*/ 74175 h 5581866"/>
              <a:gd name="connsiteX14" fmla="*/ 668931 w 6053670"/>
              <a:gd name="connsiteY14" fmla="*/ 90014 h 5581866"/>
              <a:gd name="connsiteX15" fmla="*/ 815430 w 6053670"/>
              <a:gd name="connsiteY15" fmla="*/ 106794 h 5581866"/>
              <a:gd name="connsiteX16" fmla="*/ 974641 w 6053670"/>
              <a:gd name="connsiteY16" fmla="*/ 123574 h 5581866"/>
              <a:gd name="connsiteX17" fmla="*/ 1144144 w 6053670"/>
              <a:gd name="connsiteY17" fmla="*/ 140667 h 5581866"/>
              <a:gd name="connsiteX18" fmla="*/ 1326965 w 6053670"/>
              <a:gd name="connsiteY18" fmla="*/ 156506 h 5581866"/>
              <a:gd name="connsiteX19" fmla="*/ 1518261 w 6053670"/>
              <a:gd name="connsiteY19" fmla="*/ 171717 h 5581866"/>
              <a:gd name="connsiteX20" fmla="*/ 1720453 w 6053670"/>
              <a:gd name="connsiteY20" fmla="*/ 185518 h 5581866"/>
              <a:gd name="connsiteX21" fmla="*/ 1931121 w 6053670"/>
              <a:gd name="connsiteY21" fmla="*/ 198690 h 5581866"/>
              <a:gd name="connsiteX22" fmla="*/ 2150869 w 6053670"/>
              <a:gd name="connsiteY22" fmla="*/ 211079 h 5581866"/>
              <a:gd name="connsiteX23" fmla="*/ 2263467 w 6053670"/>
              <a:gd name="connsiteY23" fmla="*/ 215470 h 5581866"/>
              <a:gd name="connsiteX24" fmla="*/ 2378487 w 6053670"/>
              <a:gd name="connsiteY24" fmla="*/ 220332 h 5581866"/>
              <a:gd name="connsiteX25" fmla="*/ 2495323 w 6053670"/>
              <a:gd name="connsiteY25" fmla="*/ 224879 h 5581866"/>
              <a:gd name="connsiteX26" fmla="*/ 2612764 w 6053670"/>
              <a:gd name="connsiteY26" fmla="*/ 227859 h 5581866"/>
              <a:gd name="connsiteX27" fmla="*/ 2732627 w 6053670"/>
              <a:gd name="connsiteY27" fmla="*/ 230525 h 5581866"/>
              <a:gd name="connsiteX28" fmla="*/ 2853700 w 6053670"/>
              <a:gd name="connsiteY28" fmla="*/ 233348 h 5581866"/>
              <a:gd name="connsiteX29" fmla="*/ 2977195 w 6053670"/>
              <a:gd name="connsiteY29" fmla="*/ 235229 h 5581866"/>
              <a:gd name="connsiteX30" fmla="*/ 3101900 w 6053670"/>
              <a:gd name="connsiteY30" fmla="*/ 235229 h 5581866"/>
              <a:gd name="connsiteX31" fmla="*/ 3227817 w 6053670"/>
              <a:gd name="connsiteY31" fmla="*/ 236170 h 5581866"/>
              <a:gd name="connsiteX32" fmla="*/ 3354944 w 6053670"/>
              <a:gd name="connsiteY32" fmla="*/ 235229 h 5581866"/>
              <a:gd name="connsiteX33" fmla="*/ 3483887 w 6053670"/>
              <a:gd name="connsiteY33" fmla="*/ 233348 h 5581866"/>
              <a:gd name="connsiteX34" fmla="*/ 3612830 w 6053670"/>
              <a:gd name="connsiteY34" fmla="*/ 231623 h 5581866"/>
              <a:gd name="connsiteX35" fmla="*/ 3743589 w 6053670"/>
              <a:gd name="connsiteY35" fmla="*/ 227859 h 5581866"/>
              <a:gd name="connsiteX36" fmla="*/ 3875559 w 6053670"/>
              <a:gd name="connsiteY36" fmla="*/ 223938 h 5581866"/>
              <a:gd name="connsiteX37" fmla="*/ 4007529 w 6053670"/>
              <a:gd name="connsiteY37" fmla="*/ 219391 h 5581866"/>
              <a:gd name="connsiteX38" fmla="*/ 4140710 w 6053670"/>
              <a:gd name="connsiteY38" fmla="*/ 212961 h 5581866"/>
              <a:gd name="connsiteX39" fmla="*/ 4275102 w 6053670"/>
              <a:gd name="connsiteY39" fmla="*/ 205277 h 5581866"/>
              <a:gd name="connsiteX40" fmla="*/ 4410098 w 6053670"/>
              <a:gd name="connsiteY40" fmla="*/ 197907 h 5581866"/>
              <a:gd name="connsiteX41" fmla="*/ 4545096 w 6053670"/>
              <a:gd name="connsiteY41" fmla="*/ 188498 h 5581866"/>
              <a:gd name="connsiteX42" fmla="*/ 4681909 w 6053670"/>
              <a:gd name="connsiteY42" fmla="*/ 177207 h 5581866"/>
              <a:gd name="connsiteX43" fmla="*/ 4816905 w 6053670"/>
              <a:gd name="connsiteY43" fmla="*/ 165916 h 5581866"/>
              <a:gd name="connsiteX44" fmla="*/ 4954323 w 6053670"/>
              <a:gd name="connsiteY44" fmla="*/ 152899 h 5581866"/>
              <a:gd name="connsiteX45" fmla="*/ 5092347 w 6053670"/>
              <a:gd name="connsiteY45" fmla="*/ 138629 h 5581866"/>
              <a:gd name="connsiteX46" fmla="*/ 5228555 w 6053670"/>
              <a:gd name="connsiteY46" fmla="*/ 123574 h 5581866"/>
              <a:gd name="connsiteX47" fmla="*/ 5366578 w 6053670"/>
              <a:gd name="connsiteY47" fmla="*/ 106010 h 5581866"/>
              <a:gd name="connsiteX48" fmla="*/ 5503997 w 6053670"/>
              <a:gd name="connsiteY48" fmla="*/ 87192 h 5581866"/>
              <a:gd name="connsiteX49" fmla="*/ 5642020 w 6053670"/>
              <a:gd name="connsiteY49" fmla="*/ 68530 h 5581866"/>
              <a:gd name="connsiteX50" fmla="*/ 5779438 w 6053670"/>
              <a:gd name="connsiteY50" fmla="*/ 46733 h 5581866"/>
              <a:gd name="connsiteX51" fmla="*/ 5916251 w 6053670"/>
              <a:gd name="connsiteY51" fmla="*/ 24464 h 55818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6053670" h="5581866">
                <a:moveTo>
                  <a:pt x="6053670" y="1098"/>
                </a:moveTo>
                <a:lnTo>
                  <a:pt x="6053670" y="514028"/>
                </a:lnTo>
                <a:lnTo>
                  <a:pt x="6053670" y="1254558"/>
                </a:lnTo>
                <a:lnTo>
                  <a:pt x="6053670" y="5581866"/>
                </a:lnTo>
                <a:lnTo>
                  <a:pt x="0" y="5581866"/>
                </a:lnTo>
                <a:lnTo>
                  <a:pt x="0" y="1249853"/>
                </a:lnTo>
                <a:lnTo>
                  <a:pt x="0" y="514028"/>
                </a:lnTo>
                <a:lnTo>
                  <a:pt x="0" y="0"/>
                </a:lnTo>
                <a:lnTo>
                  <a:pt x="35717" y="5488"/>
                </a:lnTo>
                <a:lnTo>
                  <a:pt x="140445" y="21641"/>
                </a:lnTo>
                <a:lnTo>
                  <a:pt x="216722" y="32932"/>
                </a:lnTo>
                <a:lnTo>
                  <a:pt x="307527" y="44850"/>
                </a:lnTo>
                <a:lnTo>
                  <a:pt x="415282" y="59121"/>
                </a:lnTo>
                <a:lnTo>
                  <a:pt x="534539" y="74175"/>
                </a:lnTo>
                <a:lnTo>
                  <a:pt x="668931" y="90014"/>
                </a:lnTo>
                <a:lnTo>
                  <a:pt x="815430" y="106794"/>
                </a:lnTo>
                <a:lnTo>
                  <a:pt x="974641" y="123574"/>
                </a:lnTo>
                <a:lnTo>
                  <a:pt x="1144144" y="140667"/>
                </a:lnTo>
                <a:lnTo>
                  <a:pt x="1326965" y="156506"/>
                </a:lnTo>
                <a:lnTo>
                  <a:pt x="1518261" y="171717"/>
                </a:lnTo>
                <a:lnTo>
                  <a:pt x="1720453" y="185518"/>
                </a:lnTo>
                <a:lnTo>
                  <a:pt x="1931121" y="198690"/>
                </a:lnTo>
                <a:lnTo>
                  <a:pt x="2150869" y="211079"/>
                </a:lnTo>
                <a:lnTo>
                  <a:pt x="2263467" y="215470"/>
                </a:lnTo>
                <a:lnTo>
                  <a:pt x="2378487" y="220332"/>
                </a:lnTo>
                <a:lnTo>
                  <a:pt x="2495323" y="224879"/>
                </a:lnTo>
                <a:lnTo>
                  <a:pt x="2612764" y="227859"/>
                </a:lnTo>
                <a:lnTo>
                  <a:pt x="2732627" y="230525"/>
                </a:lnTo>
                <a:lnTo>
                  <a:pt x="2853700" y="233348"/>
                </a:lnTo>
                <a:lnTo>
                  <a:pt x="2977195" y="235229"/>
                </a:lnTo>
                <a:lnTo>
                  <a:pt x="3101900" y="235229"/>
                </a:lnTo>
                <a:lnTo>
                  <a:pt x="3227817" y="236170"/>
                </a:lnTo>
                <a:lnTo>
                  <a:pt x="3354944" y="235229"/>
                </a:lnTo>
                <a:lnTo>
                  <a:pt x="3483887" y="233348"/>
                </a:lnTo>
                <a:lnTo>
                  <a:pt x="3612830" y="231623"/>
                </a:lnTo>
                <a:lnTo>
                  <a:pt x="3743589" y="227859"/>
                </a:lnTo>
                <a:lnTo>
                  <a:pt x="3875559" y="223938"/>
                </a:lnTo>
                <a:lnTo>
                  <a:pt x="4007529" y="219391"/>
                </a:lnTo>
                <a:lnTo>
                  <a:pt x="4140710" y="212961"/>
                </a:lnTo>
                <a:lnTo>
                  <a:pt x="4275102" y="205277"/>
                </a:lnTo>
                <a:lnTo>
                  <a:pt x="4410098" y="197907"/>
                </a:lnTo>
                <a:lnTo>
                  <a:pt x="4545096" y="188498"/>
                </a:lnTo>
                <a:lnTo>
                  <a:pt x="4681909" y="177207"/>
                </a:lnTo>
                <a:lnTo>
                  <a:pt x="4816905" y="165916"/>
                </a:lnTo>
                <a:lnTo>
                  <a:pt x="4954323" y="152899"/>
                </a:lnTo>
                <a:lnTo>
                  <a:pt x="5092347" y="138629"/>
                </a:lnTo>
                <a:lnTo>
                  <a:pt x="5228555" y="123574"/>
                </a:lnTo>
                <a:lnTo>
                  <a:pt x="5366578" y="106010"/>
                </a:lnTo>
                <a:lnTo>
                  <a:pt x="5503997" y="87192"/>
                </a:lnTo>
                <a:lnTo>
                  <a:pt x="5642020" y="68530"/>
                </a:lnTo>
                <a:lnTo>
                  <a:pt x="5779438" y="46733"/>
                </a:lnTo>
                <a:lnTo>
                  <a:pt x="5916251" y="24464"/>
                </a:lnTo>
                <a:close/>
              </a:path>
            </a:pathLst>
          </a:custGeom>
          <a:solidFill>
            <a:schemeClr val="tx1"/>
          </a:solidFill>
          <a:ln>
            <a:noFill/>
          </a:ln>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entury Gothic" panose="020B0502020202020204"/>
              <a:ea typeface="+mn-ea"/>
              <a:cs typeface="+mn-cs"/>
            </a:endParaRPr>
          </a:p>
        </p:txBody>
      </p:sp>
      <p:sp>
        <p:nvSpPr>
          <p:cNvPr id="63" name="Freeform 5">
            <a:extLst>
              <a:ext uri="{FF2B5EF4-FFF2-40B4-BE49-F238E27FC236}">
                <a16:creationId xmlns:a16="http://schemas.microsoft.com/office/drawing/2014/main" id="{B5C860C9-D4F9-4350-80DA-0D1CD36C774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tx1"/>
          </a:solidFill>
          <a:ln>
            <a:noFill/>
          </a:ln>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entury Gothic" panose="020B0502020202020204"/>
              <a:ea typeface="+mn-ea"/>
              <a:cs typeface="+mn-cs"/>
            </a:endParaRPr>
          </a:p>
        </p:txBody>
      </p:sp>
      <p:sp>
        <p:nvSpPr>
          <p:cNvPr id="2" name="Title 1">
            <a:extLst>
              <a:ext uri="{FF2B5EF4-FFF2-40B4-BE49-F238E27FC236}">
                <a16:creationId xmlns:a16="http://schemas.microsoft.com/office/drawing/2014/main" id="{6E00F187-9CAD-7B3B-ACEC-75CA0A037D5C}"/>
              </a:ext>
            </a:extLst>
          </p:cNvPr>
          <p:cNvSpPr>
            <a:spLocks noGrp="1"/>
          </p:cNvSpPr>
          <p:nvPr>
            <p:ph type="title"/>
          </p:nvPr>
        </p:nvSpPr>
        <p:spPr>
          <a:xfrm>
            <a:off x="639098" y="629265"/>
            <a:ext cx="5132438" cy="1622322"/>
          </a:xfrm>
        </p:spPr>
        <p:txBody>
          <a:bodyPr>
            <a:normAutofit/>
          </a:bodyPr>
          <a:lstStyle/>
          <a:p>
            <a:pPr>
              <a:lnSpc>
                <a:spcPct val="90000"/>
              </a:lnSpc>
            </a:pPr>
            <a:r>
              <a:rPr lang="en-GB">
                <a:solidFill>
                  <a:srgbClr val="EBEBEB"/>
                </a:solidFill>
              </a:rPr>
              <a:t>What is Cognitive Behavioural therapy (CBT)?</a:t>
            </a:r>
          </a:p>
        </p:txBody>
      </p:sp>
      <p:pic>
        <p:nvPicPr>
          <p:cNvPr id="52" name="Picture 51" descr="A diagram of psychological therapy&#10;&#10;Description automatically generated">
            <a:extLst>
              <a:ext uri="{FF2B5EF4-FFF2-40B4-BE49-F238E27FC236}">
                <a16:creationId xmlns:a16="http://schemas.microsoft.com/office/drawing/2014/main" id="{7583148D-C6B7-3C22-374F-72C453C8F9C5}"/>
              </a:ext>
            </a:extLst>
          </p:cNvPr>
          <p:cNvPicPr>
            <a:picLocks noChangeAspect="1"/>
          </p:cNvPicPr>
          <p:nvPr/>
        </p:nvPicPr>
        <p:blipFill>
          <a:blip r:embed="rId3"/>
          <a:stretch>
            <a:fillRect/>
          </a:stretch>
        </p:blipFill>
        <p:spPr>
          <a:xfrm>
            <a:off x="6714836" y="1023437"/>
            <a:ext cx="4828707" cy="4828707"/>
          </a:xfrm>
          <a:prstGeom prst="rect">
            <a:avLst/>
          </a:prstGeom>
        </p:spPr>
      </p:pic>
      <p:sp>
        <p:nvSpPr>
          <p:cNvPr id="65" name="Rectangle 64">
            <a:extLst>
              <a:ext uri="{FF2B5EF4-FFF2-40B4-BE49-F238E27FC236}">
                <a16:creationId xmlns:a16="http://schemas.microsoft.com/office/drawing/2014/main" id="{538A90C8-AE0E-4EBA-9AF8-EEDB206020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entury Gothic" panose="020B0502020202020204"/>
              <a:ea typeface="+mn-ea"/>
              <a:cs typeface="+mn-cs"/>
            </a:endParaRPr>
          </a:p>
        </p:txBody>
      </p:sp>
      <p:graphicFrame>
        <p:nvGraphicFramePr>
          <p:cNvPr id="5" name="Content Placeholder 2">
            <a:extLst>
              <a:ext uri="{FF2B5EF4-FFF2-40B4-BE49-F238E27FC236}">
                <a16:creationId xmlns:a16="http://schemas.microsoft.com/office/drawing/2014/main" id="{B9E17B0E-4B0A-5BC7-8FBA-6B2BD4F210D9}"/>
              </a:ext>
            </a:extLst>
          </p:cNvPr>
          <p:cNvGraphicFramePr>
            <a:graphicFrameLocks noGrp="1"/>
          </p:cNvGraphicFramePr>
          <p:nvPr>
            <p:ph idx="1"/>
          </p:nvPr>
        </p:nvGraphicFramePr>
        <p:xfrm>
          <a:off x="639098" y="2418735"/>
          <a:ext cx="5132439" cy="3811742"/>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2030709707"/>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17345C-B964-5A2C-D6BA-21B00FAEEAE6}"/>
              </a:ext>
            </a:extLst>
          </p:cNvPr>
          <p:cNvSpPr>
            <a:spLocks noGrp="1"/>
          </p:cNvSpPr>
          <p:nvPr>
            <p:ph type="title"/>
          </p:nvPr>
        </p:nvSpPr>
        <p:spPr>
          <a:xfrm>
            <a:off x="1154954" y="973668"/>
            <a:ext cx="8761413" cy="706964"/>
          </a:xfrm>
        </p:spPr>
        <p:txBody>
          <a:bodyPr>
            <a:normAutofit/>
          </a:bodyPr>
          <a:lstStyle/>
          <a:p>
            <a:r>
              <a:rPr lang="en-GB"/>
              <a:t>The first wave</a:t>
            </a:r>
          </a:p>
        </p:txBody>
      </p:sp>
      <p:sp>
        <p:nvSpPr>
          <p:cNvPr id="3" name="Content Placeholder 2">
            <a:extLst>
              <a:ext uri="{FF2B5EF4-FFF2-40B4-BE49-F238E27FC236}">
                <a16:creationId xmlns:a16="http://schemas.microsoft.com/office/drawing/2014/main" id="{5DE101FD-A4A5-6F8C-2E8E-D5B5825E5773}"/>
              </a:ext>
            </a:extLst>
          </p:cNvPr>
          <p:cNvSpPr>
            <a:spLocks noGrp="1"/>
          </p:cNvSpPr>
          <p:nvPr>
            <p:ph idx="1"/>
          </p:nvPr>
        </p:nvSpPr>
        <p:spPr>
          <a:xfrm>
            <a:off x="1154954" y="2603500"/>
            <a:ext cx="6397313" cy="3416300"/>
          </a:xfrm>
        </p:spPr>
        <p:txBody>
          <a:bodyPr vert="horz" lIns="91440" tIns="45720" rIns="91440" bIns="45720" rtlCol="0" anchor="ctr">
            <a:normAutofit/>
          </a:bodyPr>
          <a:lstStyle/>
          <a:p>
            <a:pPr>
              <a:buFont typeface="Wingdings" charset="2"/>
              <a:buChar char="q"/>
            </a:pPr>
            <a:r>
              <a:rPr lang="en-GB" sz="2000">
                <a:latin typeface="Century Gothic"/>
                <a:cs typeface="Times New Roman"/>
              </a:rPr>
              <a:t>CBT's foundations can be found in Behavioural Therapy </a:t>
            </a:r>
            <a:endParaRPr lang="en-US" sz="2000">
              <a:latin typeface="Century Gothic"/>
            </a:endParaRPr>
          </a:p>
          <a:p>
            <a:pPr>
              <a:buFont typeface="Wingdings" charset="2"/>
              <a:buChar char="q"/>
            </a:pPr>
            <a:r>
              <a:rPr lang="en-GB" sz="2000">
                <a:latin typeface="Century Gothic"/>
                <a:cs typeface="Times New Roman"/>
              </a:rPr>
              <a:t>Influenced by Behaviourism, it highlighted how the environment shapes learning and development.</a:t>
            </a:r>
            <a:endParaRPr lang="en-GB" sz="2000">
              <a:latin typeface="Century Gothic"/>
            </a:endParaRPr>
          </a:p>
          <a:p>
            <a:pPr>
              <a:buFont typeface="Wingdings" charset="2"/>
              <a:buChar char="q"/>
            </a:pPr>
            <a:r>
              <a:rPr lang="en-GB" sz="2000">
                <a:latin typeface="Century Gothic"/>
                <a:cs typeface="Times New Roman"/>
              </a:rPr>
              <a:t>It paved the way for CBT, but significant</a:t>
            </a:r>
            <a:r>
              <a:rPr lang="en-GB" sz="2000" b="1">
                <a:latin typeface="Century Gothic"/>
                <a:cs typeface="Times New Roman"/>
              </a:rPr>
              <a:t> </a:t>
            </a:r>
            <a:r>
              <a:rPr lang="en-GB" sz="2000">
                <a:latin typeface="Century Gothic"/>
                <a:cs typeface="Times New Roman"/>
              </a:rPr>
              <a:t>advances emerged in the second wave by integrating cognitive principles.</a:t>
            </a:r>
            <a:endParaRPr lang="en-GB" sz="2000">
              <a:latin typeface="Century Gothic"/>
            </a:endParaRPr>
          </a:p>
          <a:p>
            <a:pPr>
              <a:buFont typeface="Wingdings" charset="2"/>
              <a:buChar char="q"/>
            </a:pPr>
            <a:endParaRPr lang="en-GB"/>
          </a:p>
        </p:txBody>
      </p:sp>
      <p:pic>
        <p:nvPicPr>
          <p:cNvPr id="5" name="Picture 4" descr="A cartoon of a person reading a book&#10;&#10;Description automatically generated">
            <a:extLst>
              <a:ext uri="{FF2B5EF4-FFF2-40B4-BE49-F238E27FC236}">
                <a16:creationId xmlns:a16="http://schemas.microsoft.com/office/drawing/2014/main" id="{F79246D6-B556-6F9C-4C05-6DE20D72DCE1}"/>
              </a:ext>
            </a:extLst>
          </p:cNvPr>
          <p:cNvPicPr>
            <a:picLocks noChangeAspect="1"/>
          </p:cNvPicPr>
          <p:nvPr/>
        </p:nvPicPr>
        <p:blipFill>
          <a:blip r:embed="rId3"/>
          <a:srcRect l="24157" r="19358" b="1"/>
          <a:stretch/>
        </p:blipFill>
        <p:spPr>
          <a:xfrm>
            <a:off x="8020571" y="2775951"/>
            <a:ext cx="3080048" cy="3067163"/>
          </a:xfrm>
          <a:prstGeom prst="roundRect">
            <a:avLst>
              <a:gd name="adj" fmla="val 1858"/>
            </a:avLst>
          </a:prstGeom>
          <a:effectLst>
            <a:outerShdw blurRad="50800" dist="50800" dir="5400000" algn="tl" rotWithShape="0">
              <a:srgbClr val="000000">
                <a:alpha val="43000"/>
              </a:srgbClr>
            </a:outerShdw>
          </a:effectLst>
        </p:spPr>
      </p:pic>
      <p:sp>
        <p:nvSpPr>
          <p:cNvPr id="4" name="TextBox 3">
            <a:extLst>
              <a:ext uri="{FF2B5EF4-FFF2-40B4-BE49-F238E27FC236}">
                <a16:creationId xmlns:a16="http://schemas.microsoft.com/office/drawing/2014/main" id="{111B22A0-FFA3-B1CE-54E0-DEE728A1E108}"/>
              </a:ext>
            </a:extLst>
          </p:cNvPr>
          <p:cNvSpPr txBox="1"/>
          <p:nvPr/>
        </p:nvSpPr>
        <p:spPr>
          <a:xfrm>
            <a:off x="6508158" y="6021651"/>
            <a:ext cx="4688922" cy="24622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0" marR="0" lvl="0" indent="0" algn="r" defTabSz="914400" rtl="0" eaLnBrk="1" fontAlgn="auto" latinLnBrk="0" hangingPunct="1">
              <a:lnSpc>
                <a:spcPct val="100000"/>
              </a:lnSpc>
              <a:spcBef>
                <a:spcPts val="0"/>
              </a:spcBef>
              <a:spcAft>
                <a:spcPts val="600"/>
              </a:spcAft>
              <a:buClrTx/>
              <a:buSzTx/>
              <a:buFontTx/>
              <a:buNone/>
              <a:tabLst/>
              <a:defRPr/>
            </a:pPr>
            <a:r>
              <a:rPr kumimoji="0" lang="en-GB" sz="1000" b="0" i="0" u="none" strike="noStrike" kern="1200" cap="none" spc="0" normalizeH="0" baseline="0" noProof="0">
                <a:ln>
                  <a:noFill/>
                </a:ln>
                <a:solidFill>
                  <a:prstClr val="black"/>
                </a:solidFill>
                <a:effectLst/>
                <a:uLnTx/>
                <a:uFillTx/>
                <a:latin typeface="Century Gothic" panose="020B0502020202020204"/>
                <a:ea typeface="+mn-ea"/>
                <a:cs typeface="+mn-cs"/>
              </a:rPr>
              <a:t>(Carona, 2022; Corey, 2024; Nakao; 2021; Woolfe et al., 2009</a:t>
            </a:r>
            <a:r>
              <a:rPr kumimoji="0" lang="en-GB" sz="1000" b="0" i="0" u="none" strike="noStrike" kern="1200" cap="none" spc="0" normalizeH="0" baseline="0" noProof="0">
                <a:ln>
                  <a:noFill/>
                </a:ln>
                <a:solidFill>
                  <a:prstClr val="white"/>
                </a:solidFill>
                <a:effectLst/>
                <a:uLnTx/>
                <a:uFillTx/>
                <a:latin typeface="Century Gothic" panose="020B0502020202020204"/>
                <a:ea typeface="+mn-ea"/>
                <a:cs typeface="+mn-cs"/>
              </a:rPr>
              <a:t>)</a:t>
            </a:r>
            <a:endParaRPr kumimoji="0" lang="en-US" sz="1800" b="0" i="0" u="none" strike="noStrike" kern="1200" cap="none" spc="0" normalizeH="0" baseline="0" noProof="0">
              <a:ln>
                <a:noFill/>
              </a:ln>
              <a:solidFill>
                <a:prstClr val="white"/>
              </a:solidFill>
              <a:effectLst/>
              <a:uLnTx/>
              <a:uFillTx/>
              <a:latin typeface="Century Gothic" panose="020B0502020202020204"/>
              <a:ea typeface="+mn-ea"/>
              <a:cs typeface="+mn-cs"/>
            </a:endParaRPr>
          </a:p>
        </p:txBody>
      </p:sp>
    </p:spTree>
    <p:extLst>
      <p:ext uri="{BB962C8B-B14F-4D97-AF65-F5344CB8AC3E}">
        <p14:creationId xmlns:p14="http://schemas.microsoft.com/office/powerpoint/2010/main" val="94410013"/>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39" name="Group 38">
            <a:extLst>
              <a:ext uri="{FF2B5EF4-FFF2-40B4-BE49-F238E27FC236}">
                <a16:creationId xmlns:a16="http://schemas.microsoft.com/office/drawing/2014/main" id="{ACCC08F4-6649-4752-A49D-EC2C8E96562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92000" cy="6858000"/>
            <a:chOff x="0" y="0"/>
            <a:chExt cx="12192000" cy="6858000"/>
          </a:xfrm>
        </p:grpSpPr>
        <p:sp>
          <p:nvSpPr>
            <p:cNvPr id="40" name="Rectangle 39">
              <a:extLst>
                <a:ext uri="{FF2B5EF4-FFF2-40B4-BE49-F238E27FC236}">
                  <a16:creationId xmlns:a16="http://schemas.microsoft.com/office/drawing/2014/main" id="{DCCBFAE1-A7B8-4741-A1BD-1D22BE1B96E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blipFill>
              <a:blip r:embed="rId3">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entury Gothic" panose="020B0502020202020204"/>
                <a:ea typeface="+mn-ea"/>
                <a:cs typeface="+mn-cs"/>
              </a:endParaRPr>
            </a:p>
          </p:txBody>
        </p:sp>
        <p:sp>
          <p:nvSpPr>
            <p:cNvPr id="41" name="Oval 40">
              <a:extLst>
                <a:ext uri="{FF2B5EF4-FFF2-40B4-BE49-F238E27FC236}">
                  <a16:creationId xmlns:a16="http://schemas.microsoft.com/office/drawing/2014/main" id="{A8DFBA0E-2986-4121-92BD-9ADBE9F794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entury Gothic" panose="020B0502020202020204"/>
                <a:ea typeface="+mn-ea"/>
                <a:cs typeface="+mn-cs"/>
              </a:endParaRPr>
            </a:p>
          </p:txBody>
        </p:sp>
        <p:sp>
          <p:nvSpPr>
            <p:cNvPr id="42" name="Oval 41">
              <a:extLst>
                <a:ext uri="{FF2B5EF4-FFF2-40B4-BE49-F238E27FC236}">
                  <a16:creationId xmlns:a16="http://schemas.microsoft.com/office/drawing/2014/main" id="{D6B514A6-1440-4614-B316-443C485A1AF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entury Gothic" panose="020B0502020202020204"/>
                <a:ea typeface="+mn-ea"/>
                <a:cs typeface="+mn-cs"/>
              </a:endParaRPr>
            </a:p>
          </p:txBody>
        </p:sp>
        <p:sp>
          <p:nvSpPr>
            <p:cNvPr id="43" name="Oval 42">
              <a:extLst>
                <a:ext uri="{FF2B5EF4-FFF2-40B4-BE49-F238E27FC236}">
                  <a16:creationId xmlns:a16="http://schemas.microsoft.com/office/drawing/2014/main" id="{B7C4B390-CACA-4CE0-A179-19E2CAADF69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entury Gothic" panose="020B0502020202020204"/>
                <a:ea typeface="+mn-ea"/>
                <a:cs typeface="+mn-cs"/>
              </a:endParaRPr>
            </a:p>
          </p:txBody>
        </p:sp>
        <p:sp>
          <p:nvSpPr>
            <p:cNvPr id="44" name="Oval 43">
              <a:extLst>
                <a:ext uri="{FF2B5EF4-FFF2-40B4-BE49-F238E27FC236}">
                  <a16:creationId xmlns:a16="http://schemas.microsoft.com/office/drawing/2014/main" id="{39330A14-E127-4084-BA51-D86B9568B7E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entury Gothic" panose="020B0502020202020204"/>
                <a:ea typeface="+mn-ea"/>
                <a:cs typeface="+mn-cs"/>
              </a:endParaRPr>
            </a:p>
          </p:txBody>
        </p:sp>
        <p:sp>
          <p:nvSpPr>
            <p:cNvPr id="45" name="Oval 44">
              <a:extLst>
                <a:ext uri="{FF2B5EF4-FFF2-40B4-BE49-F238E27FC236}">
                  <a16:creationId xmlns:a16="http://schemas.microsoft.com/office/drawing/2014/main" id="{F47AD4CB-E128-49E9-A8C2-AC0CEA98F5A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entury Gothic" panose="020B0502020202020204"/>
                <a:ea typeface="+mn-ea"/>
                <a:cs typeface="+mn-cs"/>
              </a:endParaRPr>
            </a:p>
          </p:txBody>
        </p:sp>
        <p:sp>
          <p:nvSpPr>
            <p:cNvPr id="46" name="Freeform 5">
              <a:extLst>
                <a:ext uri="{FF2B5EF4-FFF2-40B4-BE49-F238E27FC236}">
                  <a16:creationId xmlns:a16="http://schemas.microsoft.com/office/drawing/2014/main" id="{D76D76C3-9DFE-4C5F-8F74-D65651A74BF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rot="21010068">
              <a:off x="8490951" y="17975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entury Gothic" panose="020B0502020202020204"/>
                <a:ea typeface="+mn-ea"/>
                <a:cs typeface="+mn-cs"/>
              </a:endParaRPr>
            </a:p>
          </p:txBody>
        </p:sp>
        <p:sp>
          <p:nvSpPr>
            <p:cNvPr id="47" name="Freeform 5">
              <a:extLst>
                <a:ext uri="{FF2B5EF4-FFF2-40B4-BE49-F238E27FC236}">
                  <a16:creationId xmlns:a16="http://schemas.microsoft.com/office/drawing/2014/main" id="{7FC72400-C794-438B-90D7-5F6E03028E4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a:off x="459506" y="1866405"/>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entury Gothic" panose="020B0502020202020204"/>
                <a:ea typeface="+mn-ea"/>
                <a:cs typeface="+mn-cs"/>
              </a:endParaRPr>
            </a:p>
          </p:txBody>
        </p:sp>
        <p:sp>
          <p:nvSpPr>
            <p:cNvPr id="48" name="Freeform 5">
              <a:extLst>
                <a:ext uri="{FF2B5EF4-FFF2-40B4-BE49-F238E27FC236}">
                  <a16:creationId xmlns:a16="http://schemas.microsoft.com/office/drawing/2014/main" id="{AD24BDB9-26CF-4AAC-B31C-95E190D551EA}"/>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entury Gothic" panose="020B0502020202020204"/>
                <a:ea typeface="+mn-ea"/>
                <a:cs typeface="+mn-cs"/>
              </a:endParaRPr>
            </a:p>
          </p:txBody>
        </p:sp>
      </p:grpSp>
      <p:sp>
        <p:nvSpPr>
          <p:cNvPr id="50" name="Rectangle 49">
            <a:extLst>
              <a:ext uri="{FF2B5EF4-FFF2-40B4-BE49-F238E27FC236}">
                <a16:creationId xmlns:a16="http://schemas.microsoft.com/office/drawing/2014/main" id="{E4947D45-3E3A-4249-A3DB-5B907C17972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entury Gothic" panose="020B0502020202020204"/>
              <a:ea typeface="+mn-ea"/>
              <a:cs typeface="+mn-cs"/>
            </a:endParaRPr>
          </a:p>
        </p:txBody>
      </p:sp>
      <p:sp>
        <p:nvSpPr>
          <p:cNvPr id="10" name="Title 9">
            <a:extLst>
              <a:ext uri="{FF2B5EF4-FFF2-40B4-BE49-F238E27FC236}">
                <a16:creationId xmlns:a16="http://schemas.microsoft.com/office/drawing/2014/main" id="{C31C9D36-7909-7721-0BF4-F5BD5F4366EF}"/>
              </a:ext>
            </a:extLst>
          </p:cNvPr>
          <p:cNvSpPr>
            <a:spLocks noGrp="1"/>
          </p:cNvSpPr>
          <p:nvPr>
            <p:ph type="title"/>
          </p:nvPr>
        </p:nvSpPr>
        <p:spPr>
          <a:xfrm>
            <a:off x="1154954" y="973668"/>
            <a:ext cx="8761413" cy="706964"/>
          </a:xfrm>
        </p:spPr>
        <p:txBody>
          <a:bodyPr vert="horz" lIns="91440" tIns="45720" rIns="91440" bIns="45720" rtlCol="0" anchor="ctr">
            <a:normAutofit/>
          </a:bodyPr>
          <a:lstStyle/>
          <a:p>
            <a:r>
              <a:rPr lang="en-US"/>
              <a:t>The second wave of CBT</a:t>
            </a:r>
          </a:p>
        </p:txBody>
      </p:sp>
      <p:pic>
        <p:nvPicPr>
          <p:cNvPr id="18" name="Content Placeholder 17" descr="A person in a suit and tie&#10;&#10;Description automatically generated">
            <a:extLst>
              <a:ext uri="{FF2B5EF4-FFF2-40B4-BE49-F238E27FC236}">
                <a16:creationId xmlns:a16="http://schemas.microsoft.com/office/drawing/2014/main" id="{B70C4137-8DBD-4473-1CC6-4FA81F8DF02A}"/>
              </a:ext>
            </a:extLst>
          </p:cNvPr>
          <p:cNvPicPr>
            <a:picLocks noGrp="1" noChangeAspect="1"/>
          </p:cNvPicPr>
          <p:nvPr>
            <p:ph sz="half" idx="2"/>
          </p:nvPr>
        </p:nvPicPr>
        <p:blipFill>
          <a:blip r:embed="rId4"/>
          <a:srcRect r="856" b="1"/>
          <a:stretch/>
        </p:blipFill>
        <p:spPr>
          <a:xfrm>
            <a:off x="1151467" y="2775951"/>
            <a:ext cx="2090649" cy="3067163"/>
          </a:xfrm>
          <a:prstGeom prst="roundRect">
            <a:avLst>
              <a:gd name="adj" fmla="val 1858"/>
            </a:avLst>
          </a:prstGeom>
          <a:effectLst>
            <a:outerShdw blurRad="50800" dist="50800" dir="5400000" algn="tl" rotWithShape="0">
              <a:srgbClr val="000000">
                <a:alpha val="43000"/>
              </a:srgbClr>
            </a:outerShdw>
          </a:effectLst>
        </p:spPr>
      </p:pic>
      <p:pic>
        <p:nvPicPr>
          <p:cNvPr id="11" name="Picture 10" descr="A person wearing a bow tie&#10;&#10;Description automatically generated">
            <a:extLst>
              <a:ext uri="{FF2B5EF4-FFF2-40B4-BE49-F238E27FC236}">
                <a16:creationId xmlns:a16="http://schemas.microsoft.com/office/drawing/2014/main" id="{E4D16A7D-E7FE-C4A9-EE6E-4DDA5041F699}"/>
              </a:ext>
            </a:extLst>
          </p:cNvPr>
          <p:cNvPicPr>
            <a:picLocks noChangeAspect="1"/>
          </p:cNvPicPr>
          <p:nvPr/>
        </p:nvPicPr>
        <p:blipFill>
          <a:blip r:embed="rId5"/>
          <a:srcRect l="5356" r="4364" b="1"/>
          <a:stretch/>
        </p:blipFill>
        <p:spPr>
          <a:xfrm>
            <a:off x="3405841" y="2775951"/>
            <a:ext cx="2090649" cy="3067163"/>
          </a:xfrm>
          <a:prstGeom prst="roundRect">
            <a:avLst>
              <a:gd name="adj" fmla="val 1858"/>
            </a:avLst>
          </a:prstGeom>
          <a:effectLst>
            <a:outerShdw blurRad="50800" dist="50800" dir="5400000" algn="tl" rotWithShape="0">
              <a:srgbClr val="000000">
                <a:alpha val="43000"/>
              </a:srgbClr>
            </a:outerShdw>
          </a:effectLst>
        </p:spPr>
      </p:pic>
      <p:sp>
        <p:nvSpPr>
          <p:cNvPr id="17" name="Content Placeholder 16">
            <a:extLst>
              <a:ext uri="{FF2B5EF4-FFF2-40B4-BE49-F238E27FC236}">
                <a16:creationId xmlns:a16="http://schemas.microsoft.com/office/drawing/2014/main" id="{D882C0E4-D024-C93F-EDC9-ACF66317B247}"/>
              </a:ext>
            </a:extLst>
          </p:cNvPr>
          <p:cNvSpPr>
            <a:spLocks noGrp="1"/>
          </p:cNvSpPr>
          <p:nvPr>
            <p:ph sz="half" idx="1"/>
          </p:nvPr>
        </p:nvSpPr>
        <p:spPr>
          <a:xfrm>
            <a:off x="5980954" y="2603500"/>
            <a:ext cx="5211979" cy="3416300"/>
          </a:xfrm>
        </p:spPr>
        <p:txBody>
          <a:bodyPr vert="horz" lIns="91440" tIns="45720" rIns="91440" bIns="45720" rtlCol="0" anchor="ctr">
            <a:normAutofit/>
          </a:bodyPr>
          <a:lstStyle/>
          <a:p>
            <a:pPr>
              <a:lnSpc>
                <a:spcPct val="90000"/>
              </a:lnSpc>
              <a:buFont typeface="Wingdings" charset="2"/>
              <a:buChar char="q"/>
            </a:pPr>
            <a:r>
              <a:rPr lang="en-US" sz="1300"/>
              <a:t>Pioneers: Albert Ellis and Aaron T. Beck </a:t>
            </a:r>
            <a:endParaRPr lang="en-US"/>
          </a:p>
          <a:p>
            <a:pPr>
              <a:lnSpc>
                <a:spcPct val="90000"/>
              </a:lnSpc>
              <a:buFont typeface="Wingdings" charset="2"/>
              <a:buChar char="q"/>
            </a:pPr>
            <a:r>
              <a:rPr lang="en-US" sz="1300"/>
              <a:t>Ellis: Developed Rational Emotive </a:t>
            </a:r>
            <a:r>
              <a:rPr lang="en-US" sz="1300" err="1"/>
              <a:t>Behaviour</a:t>
            </a:r>
            <a:r>
              <a:rPr lang="en-US" sz="1300"/>
              <a:t> Therapy (REBT) to challenge irrational beliefs</a:t>
            </a:r>
          </a:p>
          <a:p>
            <a:pPr>
              <a:lnSpc>
                <a:spcPct val="90000"/>
              </a:lnSpc>
              <a:buFont typeface="Wingdings" charset="2"/>
              <a:buChar char="q"/>
            </a:pPr>
            <a:r>
              <a:rPr lang="en-US" sz="1300"/>
              <a:t>Beck: Developed cognitive therapy to treat depression by identifying distorted thought patterns</a:t>
            </a:r>
          </a:p>
          <a:p>
            <a:pPr>
              <a:lnSpc>
                <a:spcPct val="90000"/>
              </a:lnSpc>
              <a:buFont typeface="Wingdings" charset="2"/>
              <a:buChar char="q"/>
            </a:pPr>
            <a:r>
              <a:rPr lang="en-US" sz="1300"/>
              <a:t>Both </a:t>
            </a:r>
            <a:r>
              <a:rPr lang="en-US" sz="1300" err="1"/>
              <a:t>emphasised</a:t>
            </a:r>
            <a:r>
              <a:rPr lang="en-US" sz="1300"/>
              <a:t> the role of thoughts in shaping emotions and </a:t>
            </a:r>
            <a:r>
              <a:rPr lang="en-US" sz="1300" err="1"/>
              <a:t>behaviours</a:t>
            </a:r>
            <a:r>
              <a:rPr lang="en-US" sz="1300"/>
              <a:t>.</a:t>
            </a:r>
          </a:p>
          <a:p>
            <a:pPr>
              <a:lnSpc>
                <a:spcPct val="90000"/>
              </a:lnSpc>
              <a:buFont typeface="Wingdings" charset="2"/>
              <a:buChar char="q"/>
            </a:pPr>
            <a:r>
              <a:rPr lang="en-US" sz="1300"/>
              <a:t>Integration of cognitive and </a:t>
            </a:r>
            <a:r>
              <a:rPr lang="en-US" sz="1300" err="1"/>
              <a:t>behavioural</a:t>
            </a:r>
            <a:r>
              <a:rPr lang="en-US" sz="1300"/>
              <a:t> approaches led to the development of modern CBT</a:t>
            </a:r>
          </a:p>
          <a:p>
            <a:pPr>
              <a:lnSpc>
                <a:spcPct val="90000"/>
              </a:lnSpc>
              <a:buFont typeface="Wingdings" charset="2"/>
              <a:buChar char="q"/>
            </a:pPr>
            <a:r>
              <a:rPr lang="en-US" sz="1300"/>
              <a:t>CBT gained widespread recognition as an effective and flexible treatment for various psychological disorders</a:t>
            </a:r>
          </a:p>
          <a:p>
            <a:pPr>
              <a:lnSpc>
                <a:spcPct val="90000"/>
              </a:lnSpc>
              <a:buFont typeface="Wingdings" charset="2"/>
              <a:buChar char="q"/>
            </a:pPr>
            <a:r>
              <a:rPr lang="en-US" sz="1300"/>
              <a:t>Extensive empirical research supports CBT’s effectiveness </a:t>
            </a:r>
          </a:p>
          <a:p>
            <a:pPr>
              <a:lnSpc>
                <a:spcPct val="90000"/>
              </a:lnSpc>
              <a:buFont typeface="Wingdings" charset="2"/>
              <a:buChar char="q"/>
            </a:pPr>
            <a:r>
              <a:rPr lang="en-US" sz="1300"/>
              <a:t>Development of </a:t>
            </a:r>
            <a:r>
              <a:rPr lang="en-US" sz="1300" err="1"/>
              <a:t>standardised</a:t>
            </a:r>
            <a:r>
              <a:rPr lang="en-US" sz="1300"/>
              <a:t> Manuals. </a:t>
            </a:r>
          </a:p>
          <a:p>
            <a:pPr>
              <a:lnSpc>
                <a:spcPct val="90000"/>
              </a:lnSpc>
              <a:buFont typeface="Wingdings" charset="2"/>
              <a:buChar char="q"/>
            </a:pPr>
            <a:endParaRPr lang="en-US" sz="1300"/>
          </a:p>
        </p:txBody>
      </p:sp>
      <p:sp>
        <p:nvSpPr>
          <p:cNvPr id="3" name="TextBox 2">
            <a:extLst>
              <a:ext uri="{FF2B5EF4-FFF2-40B4-BE49-F238E27FC236}">
                <a16:creationId xmlns:a16="http://schemas.microsoft.com/office/drawing/2014/main" id="{B0280724-DA5F-E24B-5F2A-0677E234161A}"/>
              </a:ext>
            </a:extLst>
          </p:cNvPr>
          <p:cNvSpPr txBox="1"/>
          <p:nvPr/>
        </p:nvSpPr>
        <p:spPr>
          <a:xfrm>
            <a:off x="6095999" y="5935578"/>
            <a:ext cx="5313947" cy="24622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0" lang="en-GB" sz="1000" b="0" i="0" u="none" strike="noStrike" kern="1200" cap="none" spc="0" normalizeH="0" baseline="0" noProof="0">
                <a:ln>
                  <a:noFill/>
                </a:ln>
                <a:solidFill>
                  <a:prstClr val="black"/>
                </a:solidFill>
                <a:effectLst/>
                <a:uLnTx/>
                <a:uFillTx/>
                <a:latin typeface="Century Gothic" panose="020B0502020202020204"/>
                <a:ea typeface="+mn-ea"/>
                <a:cs typeface="+mn-cs"/>
              </a:rPr>
              <a:t>(Corey, 2024; David et al., 2009; Hoffmann et al., 2012; Nakao et al.,2021)</a:t>
            </a:r>
            <a:endParaRPr kumimoji="0" lang="en-US" sz="1400" b="0" i="0" u="none" strike="noStrike" kern="1200" cap="none" spc="0" normalizeH="0" baseline="0" noProof="0">
              <a:ln>
                <a:noFill/>
              </a:ln>
              <a:solidFill>
                <a:prstClr val="black"/>
              </a:solidFill>
              <a:effectLst/>
              <a:uLnTx/>
              <a:uFillTx/>
              <a:latin typeface="Century Gothic" panose="020B0502020202020204"/>
              <a:ea typeface="+mn-ea"/>
              <a:cs typeface="+mn-cs"/>
            </a:endParaRPr>
          </a:p>
        </p:txBody>
      </p:sp>
    </p:spTree>
    <p:extLst>
      <p:ext uri="{BB962C8B-B14F-4D97-AF65-F5344CB8AC3E}">
        <p14:creationId xmlns:p14="http://schemas.microsoft.com/office/powerpoint/2010/main" val="1630880570"/>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9" presetClass="entr" presetSubtype="0" fill="hold" grpId="0" nodeType="afterEffect">
                                  <p:stCondLst>
                                    <p:cond delay="1000"/>
                                  </p:stCondLst>
                                  <p:childTnLst>
                                    <p:set>
                                      <p:cBhvr>
                                        <p:cTn id="6" dur="1" fill="hold">
                                          <p:stCondLst>
                                            <p:cond delay="0"/>
                                          </p:stCondLst>
                                        </p:cTn>
                                        <p:tgtEl>
                                          <p:spTgt spid="17"/>
                                        </p:tgtEl>
                                        <p:attrNameLst>
                                          <p:attrName>style.visibility</p:attrName>
                                        </p:attrNameLst>
                                      </p:cBhvr>
                                      <p:to>
                                        <p:strVal val="visible"/>
                                      </p:to>
                                    </p:set>
                                    <p:animEffect transition="in" filter="dissolve">
                                      <p:cBhvr>
                                        <p:cTn id="7" dur="1000"/>
                                        <p:tgtEl>
                                          <p:spTgt spid="1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7" grpId="0"/>
    </p:bld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50" name="Group 49">
            <a:extLst>
              <a:ext uri="{FF2B5EF4-FFF2-40B4-BE49-F238E27FC236}">
                <a16:creationId xmlns:a16="http://schemas.microsoft.com/office/drawing/2014/main" id="{6503EB0F-2257-4A3E-A73B-E1DE769B459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92000" cy="6858000"/>
            <a:chOff x="0" y="0"/>
            <a:chExt cx="12192000" cy="6858000"/>
          </a:xfrm>
        </p:grpSpPr>
        <p:sp>
          <p:nvSpPr>
            <p:cNvPr id="51" name="Rectangle 50">
              <a:extLst>
                <a:ext uri="{FF2B5EF4-FFF2-40B4-BE49-F238E27FC236}">
                  <a16:creationId xmlns:a16="http://schemas.microsoft.com/office/drawing/2014/main" id="{77012B2A-0D78-433A-8C68-8889D3DCDDA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blipFill>
              <a:blip r:embed="rId3">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entury Gothic" panose="020B0502020202020204"/>
                <a:ea typeface="+mn-ea"/>
                <a:cs typeface="+mn-cs"/>
              </a:endParaRPr>
            </a:p>
          </p:txBody>
        </p:sp>
        <p:sp>
          <p:nvSpPr>
            <p:cNvPr id="52" name="Freeform 5">
              <a:extLst>
                <a:ext uri="{FF2B5EF4-FFF2-40B4-BE49-F238E27FC236}">
                  <a16:creationId xmlns:a16="http://schemas.microsoft.com/office/drawing/2014/main" id="{119D0202-ED3F-47CC-90E9-4E963BCDAB91}"/>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entury Gothic" panose="020B0502020202020204"/>
                <a:ea typeface="+mn-ea"/>
                <a:cs typeface="+mn-cs"/>
              </a:endParaRPr>
            </a:p>
          </p:txBody>
        </p:sp>
      </p:grpSp>
      <p:sp>
        <p:nvSpPr>
          <p:cNvPr id="54" name="Rectangle 53">
            <a:extLst>
              <a:ext uri="{FF2B5EF4-FFF2-40B4-BE49-F238E27FC236}">
                <a16:creationId xmlns:a16="http://schemas.microsoft.com/office/drawing/2014/main" id="{670D6F2B-93AF-47D6-9378-5E54BE0AC6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entury Gothic" panose="020B0502020202020204"/>
              <a:ea typeface="+mn-ea"/>
              <a:cs typeface="+mn-cs"/>
            </a:endParaRPr>
          </a:p>
        </p:txBody>
      </p:sp>
      <p:sp>
        <p:nvSpPr>
          <p:cNvPr id="56" name="Freeform 5">
            <a:extLst>
              <a:ext uri="{FF2B5EF4-FFF2-40B4-BE49-F238E27FC236}">
                <a16:creationId xmlns:a16="http://schemas.microsoft.com/office/drawing/2014/main" id="{2D529E20-662F-4915-ACD7-970C026FDB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5677511" flipH="1">
            <a:off x="3527283" y="1857885"/>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entury Gothic" panose="020B0502020202020204"/>
              <a:ea typeface="+mn-ea"/>
              <a:cs typeface="+mn-cs"/>
            </a:endParaRPr>
          </a:p>
        </p:txBody>
      </p:sp>
      <p:pic>
        <p:nvPicPr>
          <p:cNvPr id="5" name="Picture 4" descr="Sea of white umbrellas with one blue one in the crowd">
            <a:extLst>
              <a:ext uri="{FF2B5EF4-FFF2-40B4-BE49-F238E27FC236}">
                <a16:creationId xmlns:a16="http://schemas.microsoft.com/office/drawing/2014/main" id="{40099520-28E9-75CD-8273-455629CF0781}"/>
              </a:ext>
            </a:extLst>
          </p:cNvPr>
          <p:cNvPicPr>
            <a:picLocks noChangeAspect="1"/>
          </p:cNvPicPr>
          <p:nvPr/>
        </p:nvPicPr>
        <p:blipFill>
          <a:blip r:embed="rId4"/>
          <a:srcRect l="38838" r="14510" b="-1"/>
          <a:stretch/>
        </p:blipFill>
        <p:spPr>
          <a:xfrm>
            <a:off x="423337" y="402166"/>
            <a:ext cx="4932951" cy="6053670"/>
          </a:xfrm>
          <a:custGeom>
            <a:avLst/>
            <a:gdLst/>
            <a:ahLst/>
            <a:cxnLst/>
            <a:rect l="l" t="t" r="r" b="b"/>
            <a:pathLst>
              <a:path w="4932951" h="6053670">
                <a:moveTo>
                  <a:pt x="0" y="0"/>
                </a:moveTo>
                <a:lnTo>
                  <a:pt x="3678393" y="0"/>
                </a:lnTo>
                <a:lnTo>
                  <a:pt x="4478865" y="0"/>
                </a:lnTo>
                <a:lnTo>
                  <a:pt x="4931853" y="0"/>
                </a:lnTo>
                <a:lnTo>
                  <a:pt x="4908487" y="137419"/>
                </a:lnTo>
                <a:lnTo>
                  <a:pt x="4886218" y="274232"/>
                </a:lnTo>
                <a:lnTo>
                  <a:pt x="4864421" y="411650"/>
                </a:lnTo>
                <a:lnTo>
                  <a:pt x="4845759" y="549673"/>
                </a:lnTo>
                <a:lnTo>
                  <a:pt x="4826941" y="687092"/>
                </a:lnTo>
                <a:lnTo>
                  <a:pt x="4809377" y="825115"/>
                </a:lnTo>
                <a:lnTo>
                  <a:pt x="4794322" y="961323"/>
                </a:lnTo>
                <a:lnTo>
                  <a:pt x="4780052" y="1099347"/>
                </a:lnTo>
                <a:lnTo>
                  <a:pt x="4767035" y="1236765"/>
                </a:lnTo>
                <a:lnTo>
                  <a:pt x="4755744" y="1371761"/>
                </a:lnTo>
                <a:lnTo>
                  <a:pt x="4744453" y="1508574"/>
                </a:lnTo>
                <a:lnTo>
                  <a:pt x="4735044" y="1643572"/>
                </a:lnTo>
                <a:lnTo>
                  <a:pt x="4727674" y="1778568"/>
                </a:lnTo>
                <a:lnTo>
                  <a:pt x="4719990" y="1912960"/>
                </a:lnTo>
                <a:lnTo>
                  <a:pt x="4713560" y="2046141"/>
                </a:lnTo>
                <a:lnTo>
                  <a:pt x="4709012" y="2178111"/>
                </a:lnTo>
                <a:lnTo>
                  <a:pt x="4705092" y="2310081"/>
                </a:lnTo>
                <a:lnTo>
                  <a:pt x="4701328" y="2440840"/>
                </a:lnTo>
                <a:lnTo>
                  <a:pt x="4699603" y="2569783"/>
                </a:lnTo>
                <a:lnTo>
                  <a:pt x="4697721" y="2698726"/>
                </a:lnTo>
                <a:lnTo>
                  <a:pt x="4696780" y="2825853"/>
                </a:lnTo>
                <a:lnTo>
                  <a:pt x="4697721" y="2951770"/>
                </a:lnTo>
                <a:lnTo>
                  <a:pt x="4697721" y="3076475"/>
                </a:lnTo>
                <a:lnTo>
                  <a:pt x="4699603" y="3199970"/>
                </a:lnTo>
                <a:lnTo>
                  <a:pt x="4702426" y="3321043"/>
                </a:lnTo>
                <a:lnTo>
                  <a:pt x="4705092" y="3440906"/>
                </a:lnTo>
                <a:lnTo>
                  <a:pt x="4708071" y="3558347"/>
                </a:lnTo>
                <a:lnTo>
                  <a:pt x="4712619" y="3675183"/>
                </a:lnTo>
                <a:lnTo>
                  <a:pt x="4717480" y="3790203"/>
                </a:lnTo>
                <a:lnTo>
                  <a:pt x="4721871" y="3902801"/>
                </a:lnTo>
                <a:lnTo>
                  <a:pt x="4734260" y="4122549"/>
                </a:lnTo>
                <a:lnTo>
                  <a:pt x="4747433" y="4333217"/>
                </a:lnTo>
                <a:lnTo>
                  <a:pt x="4761233" y="4535409"/>
                </a:lnTo>
                <a:lnTo>
                  <a:pt x="4776445" y="4726705"/>
                </a:lnTo>
                <a:lnTo>
                  <a:pt x="4792283" y="4909526"/>
                </a:lnTo>
                <a:lnTo>
                  <a:pt x="4809377" y="5079029"/>
                </a:lnTo>
                <a:lnTo>
                  <a:pt x="4826157" y="5238240"/>
                </a:lnTo>
                <a:lnTo>
                  <a:pt x="4842936" y="5384739"/>
                </a:lnTo>
                <a:lnTo>
                  <a:pt x="4858775" y="5519131"/>
                </a:lnTo>
                <a:lnTo>
                  <a:pt x="4873830" y="5638388"/>
                </a:lnTo>
                <a:lnTo>
                  <a:pt x="4888100" y="5746143"/>
                </a:lnTo>
                <a:lnTo>
                  <a:pt x="4900019" y="5836948"/>
                </a:lnTo>
                <a:lnTo>
                  <a:pt x="4911310" y="5913225"/>
                </a:lnTo>
                <a:lnTo>
                  <a:pt x="4927462" y="6017953"/>
                </a:lnTo>
                <a:lnTo>
                  <a:pt x="4932951" y="6053670"/>
                </a:lnTo>
                <a:lnTo>
                  <a:pt x="4478865" y="6053670"/>
                </a:lnTo>
                <a:lnTo>
                  <a:pt x="3683097" y="6053670"/>
                </a:lnTo>
                <a:lnTo>
                  <a:pt x="0" y="6053670"/>
                </a:lnTo>
                <a:close/>
              </a:path>
            </a:pathLst>
          </a:custGeom>
        </p:spPr>
      </p:pic>
      <p:sp>
        <p:nvSpPr>
          <p:cNvPr id="58" name="Freeform 5">
            <a:extLst>
              <a:ext uri="{FF2B5EF4-FFF2-40B4-BE49-F238E27FC236}">
                <a16:creationId xmlns:a16="http://schemas.microsoft.com/office/drawing/2014/main" id="{1AD5EB79-7F9A-4BBC-92A5-188382CBA1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entury Gothic" panose="020B0502020202020204"/>
              <a:ea typeface="+mn-ea"/>
              <a:cs typeface="+mn-cs"/>
            </a:endParaRPr>
          </a:p>
        </p:txBody>
      </p:sp>
      <p:sp>
        <p:nvSpPr>
          <p:cNvPr id="2" name="Title 1">
            <a:extLst>
              <a:ext uri="{FF2B5EF4-FFF2-40B4-BE49-F238E27FC236}">
                <a16:creationId xmlns:a16="http://schemas.microsoft.com/office/drawing/2014/main" id="{B16BAEDB-E39C-5496-546F-D325630DB07D}"/>
              </a:ext>
            </a:extLst>
          </p:cNvPr>
          <p:cNvSpPr>
            <a:spLocks noGrp="1"/>
          </p:cNvSpPr>
          <p:nvPr>
            <p:ph type="title"/>
          </p:nvPr>
        </p:nvSpPr>
        <p:spPr>
          <a:xfrm>
            <a:off x="5695061" y="752994"/>
            <a:ext cx="4514151" cy="809707"/>
          </a:xfrm>
        </p:spPr>
        <p:txBody>
          <a:bodyPr vert="horz" lIns="91440" tIns="45720" rIns="91440" bIns="45720" rtlCol="0" anchor="b">
            <a:noAutofit/>
          </a:bodyPr>
          <a:lstStyle/>
          <a:p>
            <a:r>
              <a:rPr lang="en-US" sz="2400"/>
              <a:t>The third wave of CBT – The next generation </a:t>
            </a:r>
          </a:p>
        </p:txBody>
      </p:sp>
      <p:sp>
        <p:nvSpPr>
          <p:cNvPr id="60" name="Rectangle 59">
            <a:extLst>
              <a:ext uri="{FF2B5EF4-FFF2-40B4-BE49-F238E27FC236}">
                <a16:creationId xmlns:a16="http://schemas.microsoft.com/office/drawing/2014/main" id="{B9B8A17F-DC3A-4D9A-AA53-9BFB894CD7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entury Gothic" panose="020B0502020202020204"/>
              <a:ea typeface="+mn-ea"/>
              <a:cs typeface="+mn-cs"/>
            </a:endParaRPr>
          </a:p>
        </p:txBody>
      </p:sp>
      <p:graphicFrame>
        <p:nvGraphicFramePr>
          <p:cNvPr id="62" name="Content Placeholder 2">
            <a:extLst>
              <a:ext uri="{FF2B5EF4-FFF2-40B4-BE49-F238E27FC236}">
                <a16:creationId xmlns:a16="http://schemas.microsoft.com/office/drawing/2014/main" id="{E816D045-6A6B-0ED8-5872-121DDDFEAB03}"/>
              </a:ext>
            </a:extLst>
          </p:cNvPr>
          <p:cNvGraphicFramePr/>
          <p:nvPr/>
        </p:nvGraphicFramePr>
        <p:xfrm>
          <a:off x="5695061" y="1650425"/>
          <a:ext cx="5428551" cy="3560613"/>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
        <p:nvSpPr>
          <p:cNvPr id="84" name="TextBox 83">
            <a:extLst>
              <a:ext uri="{FF2B5EF4-FFF2-40B4-BE49-F238E27FC236}">
                <a16:creationId xmlns:a16="http://schemas.microsoft.com/office/drawing/2014/main" id="{02409D01-729F-3CB5-0DA3-94103B83D36D}"/>
              </a:ext>
            </a:extLst>
          </p:cNvPr>
          <p:cNvSpPr txBox="1"/>
          <p:nvPr/>
        </p:nvSpPr>
        <p:spPr>
          <a:xfrm>
            <a:off x="5883586" y="5999311"/>
            <a:ext cx="5710644" cy="21544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0" lang="en-GB" sz="800" b="0" i="0" u="none" strike="noStrike" kern="1200" cap="none" spc="0" normalizeH="0" baseline="0" noProof="0">
                <a:ln>
                  <a:noFill/>
                </a:ln>
                <a:solidFill>
                  <a:prstClr val="white"/>
                </a:solidFill>
                <a:effectLst/>
                <a:uLnTx/>
                <a:uFillTx/>
                <a:latin typeface="Century Gothic" panose="020B0502020202020204"/>
                <a:ea typeface="+mn-ea"/>
                <a:cs typeface="+mn-cs"/>
              </a:rPr>
              <a:t>(</a:t>
            </a:r>
            <a:r>
              <a:rPr kumimoji="0" lang="en-GB" sz="800" b="0" i="0" u="none" strike="noStrike" kern="1200" cap="none" spc="0" normalizeH="0" baseline="0" noProof="0">
                <a:ln>
                  <a:noFill/>
                </a:ln>
                <a:solidFill>
                  <a:prstClr val="white"/>
                </a:solidFill>
                <a:effectLst/>
                <a:uLnTx/>
                <a:uFillTx/>
                <a:latin typeface="Century Gothic"/>
                <a:ea typeface="+mn-ea"/>
                <a:cs typeface="Times New Roman"/>
              </a:rPr>
              <a:t>Gaudiano, 2008; </a:t>
            </a:r>
            <a:r>
              <a:rPr kumimoji="0" lang="en-GB" sz="800" b="0" i="0" u="none" strike="noStrike" kern="1200" cap="none" spc="0" normalizeH="0" baseline="0" noProof="0">
                <a:ln>
                  <a:noFill/>
                </a:ln>
                <a:solidFill>
                  <a:prstClr val="white"/>
                </a:solidFill>
                <a:effectLst/>
                <a:uLnTx/>
                <a:uFillTx/>
                <a:latin typeface="Century Gothic" panose="020B0502020202020204"/>
                <a:ea typeface="+mn-ea"/>
                <a:cs typeface="+mn-cs"/>
              </a:rPr>
              <a:t>Hayes &amp; Hoffmann, 2017; Hoffmann &amp; Gomez, 2017; Nakao et al 2021; Yuan et al., 2022)</a:t>
            </a:r>
            <a:endParaRPr kumimoji="0" lang="en-US" sz="800" b="0" i="0" u="none" strike="noStrike" kern="1200" cap="none" spc="0" normalizeH="0" baseline="0" noProof="0">
              <a:ln>
                <a:noFill/>
              </a:ln>
              <a:solidFill>
                <a:prstClr val="white"/>
              </a:solidFill>
              <a:effectLst/>
              <a:uLnTx/>
              <a:uFillTx/>
              <a:latin typeface="Century Gothic" panose="020B0502020202020204"/>
              <a:ea typeface="+mn-ea"/>
              <a:cs typeface="+mn-cs"/>
            </a:endParaRPr>
          </a:p>
        </p:txBody>
      </p:sp>
    </p:spTree>
    <p:extLst>
      <p:ext uri="{BB962C8B-B14F-4D97-AF65-F5344CB8AC3E}">
        <p14:creationId xmlns:p14="http://schemas.microsoft.com/office/powerpoint/2010/main" val="2152251960"/>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24" name="Group 23">
            <a:extLst>
              <a:ext uri="{FF2B5EF4-FFF2-40B4-BE49-F238E27FC236}">
                <a16:creationId xmlns:a16="http://schemas.microsoft.com/office/drawing/2014/main" id="{6503EB0F-2257-4A3E-A73B-E1DE769B459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92000" cy="6858000"/>
            <a:chOff x="0" y="0"/>
            <a:chExt cx="12192000" cy="6858000"/>
          </a:xfrm>
        </p:grpSpPr>
        <p:sp>
          <p:nvSpPr>
            <p:cNvPr id="25" name="Rectangle 24">
              <a:extLst>
                <a:ext uri="{FF2B5EF4-FFF2-40B4-BE49-F238E27FC236}">
                  <a16:creationId xmlns:a16="http://schemas.microsoft.com/office/drawing/2014/main" id="{77012B2A-0D78-433A-8C68-8889D3DCDDA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blipFill>
              <a:blip r:embed="rId3">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entury Gothic" panose="020B0502020202020204"/>
                <a:ea typeface="+mn-ea"/>
                <a:cs typeface="+mn-cs"/>
              </a:endParaRPr>
            </a:p>
          </p:txBody>
        </p:sp>
        <p:sp>
          <p:nvSpPr>
            <p:cNvPr id="26" name="Freeform 5">
              <a:extLst>
                <a:ext uri="{FF2B5EF4-FFF2-40B4-BE49-F238E27FC236}">
                  <a16:creationId xmlns:a16="http://schemas.microsoft.com/office/drawing/2014/main" id="{119D0202-ED3F-47CC-90E9-4E963BCDAB91}"/>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entury Gothic" panose="020B0502020202020204"/>
                <a:ea typeface="+mn-ea"/>
                <a:cs typeface="+mn-cs"/>
              </a:endParaRPr>
            </a:p>
          </p:txBody>
        </p:sp>
      </p:grpSp>
      <p:sp>
        <p:nvSpPr>
          <p:cNvPr id="28" name="Rectangle 27">
            <a:extLst>
              <a:ext uri="{FF2B5EF4-FFF2-40B4-BE49-F238E27FC236}">
                <a16:creationId xmlns:a16="http://schemas.microsoft.com/office/drawing/2014/main" id="{670D6F2B-93AF-47D6-9378-5E54BE0AC6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entury Gothic" panose="020B0502020202020204"/>
              <a:ea typeface="+mn-ea"/>
              <a:cs typeface="+mn-cs"/>
            </a:endParaRPr>
          </a:p>
        </p:txBody>
      </p:sp>
      <p:sp>
        <p:nvSpPr>
          <p:cNvPr id="2" name="Title 1">
            <a:extLst>
              <a:ext uri="{FF2B5EF4-FFF2-40B4-BE49-F238E27FC236}">
                <a16:creationId xmlns:a16="http://schemas.microsoft.com/office/drawing/2014/main" id="{1AB83B34-39B9-3C0A-7AE3-9EA0D2E7908A}"/>
              </a:ext>
            </a:extLst>
          </p:cNvPr>
          <p:cNvSpPr>
            <a:spLocks noGrp="1"/>
          </p:cNvSpPr>
          <p:nvPr>
            <p:ph type="title"/>
          </p:nvPr>
        </p:nvSpPr>
        <p:spPr>
          <a:xfrm>
            <a:off x="5274825" y="1219200"/>
            <a:ext cx="2880277" cy="496340"/>
          </a:xfrm>
        </p:spPr>
        <p:txBody>
          <a:bodyPr vert="horz" lIns="91440" tIns="45720" rIns="91440" bIns="45720" rtlCol="0" anchor="b">
            <a:normAutofit fontScale="90000"/>
          </a:bodyPr>
          <a:lstStyle/>
          <a:p>
            <a:r>
              <a:rPr lang="en-US" sz="2800"/>
              <a:t>What is Anxiety?</a:t>
            </a:r>
          </a:p>
        </p:txBody>
      </p:sp>
      <p:sp>
        <p:nvSpPr>
          <p:cNvPr id="3" name="Text Placeholder 2">
            <a:extLst>
              <a:ext uri="{FF2B5EF4-FFF2-40B4-BE49-F238E27FC236}">
                <a16:creationId xmlns:a16="http://schemas.microsoft.com/office/drawing/2014/main" id="{94496068-529A-B086-51EF-5B27742F03F4}"/>
              </a:ext>
            </a:extLst>
          </p:cNvPr>
          <p:cNvSpPr>
            <a:spLocks noGrp="1"/>
          </p:cNvSpPr>
          <p:nvPr>
            <p:ph type="body" idx="1"/>
          </p:nvPr>
        </p:nvSpPr>
        <p:spPr>
          <a:xfrm>
            <a:off x="5274825" y="2035277"/>
            <a:ext cx="6268246" cy="3706544"/>
          </a:xfrm>
        </p:spPr>
        <p:txBody>
          <a:bodyPr vert="horz" lIns="91440" tIns="45720" rIns="91440" bIns="45720" rtlCol="0" anchor="t">
            <a:noAutofit/>
          </a:bodyPr>
          <a:lstStyle/>
          <a:p>
            <a:pPr marL="285750" indent="-285750">
              <a:lnSpc>
                <a:spcPct val="90000"/>
              </a:lnSpc>
              <a:buFont typeface="Wingdings" charset="2"/>
              <a:buChar char="v"/>
            </a:pPr>
            <a:r>
              <a:rPr lang="en-US" sz="1600">
                <a:solidFill>
                  <a:schemeClr val="bg1"/>
                </a:solidFill>
              </a:rPr>
              <a:t>Anxiety is a natural stress response involving fear, worry, or unease about potential threats.</a:t>
            </a:r>
            <a:endParaRPr lang="en-US">
              <a:solidFill>
                <a:schemeClr val="bg1"/>
              </a:solidFill>
            </a:endParaRPr>
          </a:p>
          <a:p>
            <a:pPr marL="285750" indent="-285750">
              <a:lnSpc>
                <a:spcPct val="90000"/>
              </a:lnSpc>
              <a:buFont typeface="Wingdings" charset="2"/>
              <a:buChar char="v"/>
            </a:pPr>
            <a:r>
              <a:rPr lang="en-US" sz="1600">
                <a:solidFill>
                  <a:schemeClr val="bg1"/>
                </a:solidFill>
              </a:rPr>
              <a:t>It triggers the fight-or-flight response, preparing the body to react to danger.</a:t>
            </a:r>
          </a:p>
          <a:p>
            <a:pPr marL="285750" indent="-285750">
              <a:lnSpc>
                <a:spcPct val="90000"/>
              </a:lnSpc>
              <a:buFont typeface="Wingdings" charset="2"/>
              <a:buChar char="v"/>
            </a:pPr>
            <a:r>
              <a:rPr lang="en-US" sz="1600">
                <a:solidFill>
                  <a:schemeClr val="bg1"/>
                </a:solidFill>
              </a:rPr>
              <a:t>While anxiety is normal in certain situations, it becomes a concern when it’s persistent, excessive, and disrupts daily life.</a:t>
            </a:r>
          </a:p>
          <a:p>
            <a:pPr marL="285750" indent="-285750">
              <a:lnSpc>
                <a:spcPct val="90000"/>
              </a:lnSpc>
              <a:buFont typeface="Wingdings" charset="2"/>
              <a:buChar char="v"/>
            </a:pPr>
            <a:r>
              <a:rPr lang="en-US" sz="1600">
                <a:solidFill>
                  <a:schemeClr val="bg1"/>
                </a:solidFill>
              </a:rPr>
              <a:t>Anxiety disorders are conditions </a:t>
            </a:r>
            <a:r>
              <a:rPr lang="en-US" sz="1600" err="1">
                <a:solidFill>
                  <a:schemeClr val="bg1"/>
                </a:solidFill>
              </a:rPr>
              <a:t>characterised</a:t>
            </a:r>
            <a:r>
              <a:rPr lang="en-US" sz="1600">
                <a:solidFill>
                  <a:schemeClr val="bg1"/>
                </a:solidFill>
              </a:rPr>
              <a:t> by chronic, overwhelming anxiety that causes significant distress or impairment.</a:t>
            </a:r>
          </a:p>
          <a:p>
            <a:pPr marL="285750" indent="-285750">
              <a:lnSpc>
                <a:spcPct val="90000"/>
              </a:lnSpc>
              <a:buFont typeface="Wingdings" charset="2"/>
              <a:buChar char="v"/>
            </a:pPr>
            <a:r>
              <a:rPr lang="en-US" sz="1600">
                <a:solidFill>
                  <a:schemeClr val="bg1"/>
                </a:solidFill>
              </a:rPr>
              <a:t>approximately 4% of individuals worldwide are estimated to experience anxiety disorders</a:t>
            </a:r>
          </a:p>
          <a:p>
            <a:pPr>
              <a:lnSpc>
                <a:spcPct val="90000"/>
              </a:lnSpc>
            </a:pPr>
            <a:endParaRPr lang="en-US" sz="1600"/>
          </a:p>
        </p:txBody>
      </p:sp>
      <p:pic>
        <p:nvPicPr>
          <p:cNvPr id="4" name="Picture 3" descr="A cartoon character with orange hair and a striped shirt&#10;&#10;Description automatically generated">
            <a:extLst>
              <a:ext uri="{FF2B5EF4-FFF2-40B4-BE49-F238E27FC236}">
                <a16:creationId xmlns:a16="http://schemas.microsoft.com/office/drawing/2014/main" id="{ED2AE02B-6C9E-C98A-3BE8-808CB46CA2CE}"/>
              </a:ext>
            </a:extLst>
          </p:cNvPr>
          <p:cNvPicPr>
            <a:picLocks noChangeAspect="1"/>
          </p:cNvPicPr>
          <p:nvPr/>
        </p:nvPicPr>
        <p:blipFill>
          <a:blip r:embed="rId4"/>
          <a:srcRect l="4044" r="1" b="1"/>
          <a:stretch/>
        </p:blipFill>
        <p:spPr>
          <a:xfrm>
            <a:off x="1109764" y="1113063"/>
            <a:ext cx="3531062" cy="4628758"/>
          </a:xfrm>
          <a:prstGeom prst="roundRect">
            <a:avLst>
              <a:gd name="adj" fmla="val 1858"/>
            </a:avLst>
          </a:prstGeom>
          <a:effectLst>
            <a:outerShdw blurRad="50800" dist="50800" dir="5400000" algn="tl" rotWithShape="0">
              <a:srgbClr val="000000">
                <a:alpha val="43000"/>
              </a:srgbClr>
            </a:outerShdw>
          </a:effectLst>
        </p:spPr>
      </p:pic>
      <p:sp>
        <p:nvSpPr>
          <p:cNvPr id="5" name="TextBox 4">
            <a:extLst>
              <a:ext uri="{FF2B5EF4-FFF2-40B4-BE49-F238E27FC236}">
                <a16:creationId xmlns:a16="http://schemas.microsoft.com/office/drawing/2014/main" id="{29E44871-8B8F-E96F-DBC3-450DDBB3AF5E}"/>
              </a:ext>
            </a:extLst>
          </p:cNvPr>
          <p:cNvSpPr txBox="1"/>
          <p:nvPr/>
        </p:nvSpPr>
        <p:spPr>
          <a:xfrm>
            <a:off x="7082400" y="5616351"/>
            <a:ext cx="4044461" cy="24622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0" lang="en-GB" sz="1000" b="0" i="0" u="none" strike="noStrike" kern="1200" cap="none" spc="0" normalizeH="0" baseline="0" noProof="0">
                <a:ln>
                  <a:noFill/>
                </a:ln>
                <a:solidFill>
                  <a:prstClr val="white"/>
                </a:solidFill>
                <a:effectLst/>
                <a:uLnTx/>
                <a:uFillTx/>
                <a:latin typeface="Times New Roman"/>
                <a:ea typeface="+mn-ea"/>
                <a:cs typeface="Times New Roman"/>
              </a:rPr>
              <a:t>(Pinel &amp; Barnes, 2022; World Health Organization, 2023)</a:t>
            </a:r>
            <a:endParaRPr kumimoji="0" lang="en-US" sz="1000" b="0" i="0" u="none" strike="noStrike" kern="1200" cap="none" spc="0" normalizeH="0" baseline="0" noProof="0">
              <a:ln>
                <a:noFill/>
              </a:ln>
              <a:solidFill>
                <a:prstClr val="white"/>
              </a:solidFill>
              <a:effectLst/>
              <a:uLnTx/>
              <a:uFillTx/>
              <a:latin typeface="Century Gothic" panose="020B0502020202020204"/>
              <a:ea typeface="+mn-ea"/>
              <a:cs typeface="+mn-cs"/>
            </a:endParaRPr>
          </a:p>
        </p:txBody>
      </p:sp>
    </p:spTree>
    <p:extLst>
      <p:ext uri="{BB962C8B-B14F-4D97-AF65-F5344CB8AC3E}">
        <p14:creationId xmlns:p14="http://schemas.microsoft.com/office/powerpoint/2010/main" val="815138751"/>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7" name="Rectangle 26">
            <a:extLst>
              <a:ext uri="{FF2B5EF4-FFF2-40B4-BE49-F238E27FC236}">
                <a16:creationId xmlns:a16="http://schemas.microsoft.com/office/drawing/2014/main" id="{89EA2611-DCBA-4E97-A2B2-9A466E76BD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1">
            <a:schemeClr val="dk2"/>
          </a:fillRef>
          <a:effectRef idx="0">
            <a:schemeClr val="accent1"/>
          </a:effectRef>
          <a:fontRef idx="minor">
            <a:schemeClr val="lt1"/>
          </a:fontRef>
        </p:style>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entury Gothic" panose="020B0502020202020204"/>
              <a:ea typeface="+mn-ea"/>
              <a:cs typeface="+mn-cs"/>
            </a:endParaRPr>
          </a:p>
        </p:txBody>
      </p:sp>
      <p:sp>
        <p:nvSpPr>
          <p:cNvPr id="29" name="Freeform 5">
            <a:extLst>
              <a:ext uri="{FF2B5EF4-FFF2-40B4-BE49-F238E27FC236}">
                <a16:creationId xmlns:a16="http://schemas.microsoft.com/office/drawing/2014/main" id="{BBC615D1-6E12-40EF-915B-316CFDB550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0" y="794"/>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tx1"/>
          </a:solidFill>
          <a:ln>
            <a:noFill/>
          </a:ln>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entury Gothic" panose="020B0502020202020204"/>
              <a:ea typeface="+mn-ea"/>
              <a:cs typeface="+mn-cs"/>
            </a:endParaRPr>
          </a:p>
        </p:txBody>
      </p:sp>
      <p:sp>
        <p:nvSpPr>
          <p:cNvPr id="31" name="Freeform 5">
            <a:extLst>
              <a:ext uri="{FF2B5EF4-FFF2-40B4-BE49-F238E27FC236}">
                <a16:creationId xmlns:a16="http://schemas.microsoft.com/office/drawing/2014/main" id="{B9797D36-DE1E-47CD-881A-6C1F582826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5922489">
            <a:off x="5376762"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tx1">
              <a:alpha val="20000"/>
            </a:schemeClr>
          </a:solidFill>
          <a:ln>
            <a:noFill/>
          </a:ln>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entury Gothic" panose="020B0502020202020204"/>
              <a:ea typeface="+mn-ea"/>
              <a:cs typeface="+mn-cs"/>
            </a:endParaRPr>
          </a:p>
        </p:txBody>
      </p:sp>
      <p:sp>
        <p:nvSpPr>
          <p:cNvPr id="2" name="Title 1">
            <a:extLst>
              <a:ext uri="{FF2B5EF4-FFF2-40B4-BE49-F238E27FC236}">
                <a16:creationId xmlns:a16="http://schemas.microsoft.com/office/drawing/2014/main" id="{19E9D5EF-E193-2D38-F5D1-EF7DA0688DF1}"/>
              </a:ext>
            </a:extLst>
          </p:cNvPr>
          <p:cNvSpPr>
            <a:spLocks noGrp="1"/>
          </p:cNvSpPr>
          <p:nvPr>
            <p:ph type="title"/>
          </p:nvPr>
        </p:nvSpPr>
        <p:spPr>
          <a:xfrm>
            <a:off x="639098" y="954779"/>
            <a:ext cx="6043184" cy="438634"/>
          </a:xfrm>
        </p:spPr>
        <p:txBody>
          <a:bodyPr>
            <a:normAutofit fontScale="90000"/>
          </a:bodyPr>
          <a:lstStyle/>
          <a:p>
            <a:endParaRPr lang="en-GB" b="1">
              <a:solidFill>
                <a:srgbClr val="FFFFFF"/>
              </a:solidFill>
              <a:latin typeface="Times New Roman"/>
              <a:cs typeface="Times New Roman"/>
            </a:endParaRPr>
          </a:p>
          <a:p>
            <a:r>
              <a:rPr lang="en-GB">
                <a:solidFill>
                  <a:srgbClr val="FFFFFF"/>
                </a:solidFill>
              </a:rPr>
              <a:t>DSM-5 – Anxiety Disorders</a:t>
            </a:r>
          </a:p>
        </p:txBody>
      </p:sp>
      <p:pic>
        <p:nvPicPr>
          <p:cNvPr id="5" name="Picture 4" descr="A purple and white book&#10;&#10;Description automatically generated">
            <a:extLst>
              <a:ext uri="{FF2B5EF4-FFF2-40B4-BE49-F238E27FC236}">
                <a16:creationId xmlns:a16="http://schemas.microsoft.com/office/drawing/2014/main" id="{C457B4D5-8630-6237-5B4F-69662F3083A9}"/>
              </a:ext>
            </a:extLst>
          </p:cNvPr>
          <p:cNvPicPr>
            <a:picLocks noChangeAspect="1"/>
          </p:cNvPicPr>
          <p:nvPr/>
        </p:nvPicPr>
        <p:blipFill>
          <a:blip r:embed="rId3"/>
          <a:srcRect l="22692" r="14620" b="2"/>
          <a:stretch/>
        </p:blipFill>
        <p:spPr>
          <a:xfrm>
            <a:off x="6774511" y="480060"/>
            <a:ext cx="4929808" cy="5897880"/>
          </a:xfrm>
          <a:custGeom>
            <a:avLst/>
            <a:gdLst/>
            <a:ahLst/>
            <a:cxnLst/>
            <a:rect l="l" t="t" r="r" b="b"/>
            <a:pathLst>
              <a:path w="4929808" h="5897880">
                <a:moveTo>
                  <a:pt x="104535" y="0"/>
                </a:moveTo>
                <a:lnTo>
                  <a:pt x="2751151" y="0"/>
                </a:lnTo>
                <a:lnTo>
                  <a:pt x="4769032" y="0"/>
                </a:lnTo>
                <a:lnTo>
                  <a:pt x="4929808" y="0"/>
                </a:lnTo>
                <a:lnTo>
                  <a:pt x="4929808" y="5897880"/>
                </a:lnTo>
                <a:lnTo>
                  <a:pt x="4769032" y="5897880"/>
                </a:lnTo>
                <a:lnTo>
                  <a:pt x="2751151" y="5897880"/>
                </a:lnTo>
                <a:lnTo>
                  <a:pt x="0" y="5897880"/>
                </a:lnTo>
                <a:lnTo>
                  <a:pt x="0" y="5896985"/>
                </a:lnTo>
                <a:lnTo>
                  <a:pt x="103291" y="5896985"/>
                </a:lnTo>
                <a:lnTo>
                  <a:pt x="112340" y="5838313"/>
                </a:lnTo>
                <a:lnTo>
                  <a:pt x="123631" y="5762037"/>
                </a:lnTo>
                <a:lnTo>
                  <a:pt x="135550" y="5671232"/>
                </a:lnTo>
                <a:lnTo>
                  <a:pt x="149820" y="5563476"/>
                </a:lnTo>
                <a:lnTo>
                  <a:pt x="164875" y="5444219"/>
                </a:lnTo>
                <a:lnTo>
                  <a:pt x="180714" y="5309828"/>
                </a:lnTo>
                <a:lnTo>
                  <a:pt x="197494" y="5163329"/>
                </a:lnTo>
                <a:lnTo>
                  <a:pt x="214273" y="5004117"/>
                </a:lnTo>
                <a:lnTo>
                  <a:pt x="231367" y="4834615"/>
                </a:lnTo>
                <a:lnTo>
                  <a:pt x="247205" y="4651794"/>
                </a:lnTo>
                <a:lnTo>
                  <a:pt x="262417" y="4460498"/>
                </a:lnTo>
                <a:lnTo>
                  <a:pt x="276217" y="4258305"/>
                </a:lnTo>
                <a:lnTo>
                  <a:pt x="289390" y="4047637"/>
                </a:lnTo>
                <a:lnTo>
                  <a:pt x="301779" y="3827889"/>
                </a:lnTo>
                <a:lnTo>
                  <a:pt x="306170" y="3715291"/>
                </a:lnTo>
                <a:lnTo>
                  <a:pt x="311031" y="3600271"/>
                </a:lnTo>
                <a:lnTo>
                  <a:pt x="315579" y="3483435"/>
                </a:lnTo>
                <a:lnTo>
                  <a:pt x="318558" y="3365994"/>
                </a:lnTo>
                <a:lnTo>
                  <a:pt x="321224" y="3246131"/>
                </a:lnTo>
                <a:lnTo>
                  <a:pt x="324047" y="3125058"/>
                </a:lnTo>
                <a:lnTo>
                  <a:pt x="325929" y="3001563"/>
                </a:lnTo>
                <a:lnTo>
                  <a:pt x="325929" y="2876858"/>
                </a:lnTo>
                <a:lnTo>
                  <a:pt x="326870" y="2750941"/>
                </a:lnTo>
                <a:lnTo>
                  <a:pt x="325929" y="2623814"/>
                </a:lnTo>
                <a:lnTo>
                  <a:pt x="324047" y="2494871"/>
                </a:lnTo>
                <a:lnTo>
                  <a:pt x="322322" y="2365928"/>
                </a:lnTo>
                <a:lnTo>
                  <a:pt x="318558" y="2235169"/>
                </a:lnTo>
                <a:lnTo>
                  <a:pt x="314638" y="2103199"/>
                </a:lnTo>
                <a:lnTo>
                  <a:pt x="310090" y="1971229"/>
                </a:lnTo>
                <a:lnTo>
                  <a:pt x="303660" y="1838048"/>
                </a:lnTo>
                <a:lnTo>
                  <a:pt x="295976" y="1703656"/>
                </a:lnTo>
                <a:lnTo>
                  <a:pt x="288606" y="1568660"/>
                </a:lnTo>
                <a:lnTo>
                  <a:pt x="279197" y="1433663"/>
                </a:lnTo>
                <a:lnTo>
                  <a:pt x="267906" y="1296850"/>
                </a:lnTo>
                <a:lnTo>
                  <a:pt x="256615" y="1161853"/>
                </a:lnTo>
                <a:lnTo>
                  <a:pt x="243598" y="1024435"/>
                </a:lnTo>
                <a:lnTo>
                  <a:pt x="229328" y="886411"/>
                </a:lnTo>
                <a:lnTo>
                  <a:pt x="214273" y="750203"/>
                </a:lnTo>
                <a:lnTo>
                  <a:pt x="196709" y="612180"/>
                </a:lnTo>
                <a:lnTo>
                  <a:pt x="177891" y="474761"/>
                </a:lnTo>
                <a:lnTo>
                  <a:pt x="159229" y="336738"/>
                </a:lnTo>
                <a:lnTo>
                  <a:pt x="137432" y="199320"/>
                </a:lnTo>
                <a:lnTo>
                  <a:pt x="115163" y="62507"/>
                </a:lnTo>
                <a:close/>
              </a:path>
            </a:pathLst>
          </a:custGeom>
        </p:spPr>
      </p:pic>
      <p:sp>
        <p:nvSpPr>
          <p:cNvPr id="33" name="Rectangle 32">
            <a:extLst>
              <a:ext uri="{FF2B5EF4-FFF2-40B4-BE49-F238E27FC236}">
                <a16:creationId xmlns:a16="http://schemas.microsoft.com/office/drawing/2014/main" id="{4A2FAF1F-F462-46AF-A9E6-CC93C4E2C35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entury Gothic" panose="020B0502020202020204"/>
              <a:ea typeface="+mn-ea"/>
              <a:cs typeface="+mn-cs"/>
            </a:endParaRPr>
          </a:p>
        </p:txBody>
      </p:sp>
      <p:sp>
        <p:nvSpPr>
          <p:cNvPr id="35" name="Oval 34">
            <a:extLst>
              <a:ext uri="{FF2B5EF4-FFF2-40B4-BE49-F238E27FC236}">
                <a16:creationId xmlns:a16="http://schemas.microsoft.com/office/drawing/2014/main" id="{7146BED8-BAE9-42C5-A3DD-7B946445DB8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entury Gothic" panose="020B0502020202020204"/>
              <a:ea typeface="+mn-ea"/>
              <a:cs typeface="+mn-cs"/>
            </a:endParaRPr>
          </a:p>
        </p:txBody>
      </p:sp>
      <p:sp>
        <p:nvSpPr>
          <p:cNvPr id="37" name="Oval 36">
            <a:extLst>
              <a:ext uri="{FF2B5EF4-FFF2-40B4-BE49-F238E27FC236}">
                <a16:creationId xmlns:a16="http://schemas.microsoft.com/office/drawing/2014/main" id="{15765FE8-B62F-41E4-A73C-74C91A8FD9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entury Gothic" panose="020B0502020202020204"/>
              <a:ea typeface="+mn-ea"/>
              <a:cs typeface="+mn-cs"/>
            </a:endParaRPr>
          </a:p>
        </p:txBody>
      </p:sp>
      <p:sp>
        <p:nvSpPr>
          <p:cNvPr id="3" name="Text Placeholder 2">
            <a:extLst>
              <a:ext uri="{FF2B5EF4-FFF2-40B4-BE49-F238E27FC236}">
                <a16:creationId xmlns:a16="http://schemas.microsoft.com/office/drawing/2014/main" id="{69111BBA-0F05-96C8-877B-C37635C9CECD}"/>
              </a:ext>
            </a:extLst>
          </p:cNvPr>
          <p:cNvSpPr>
            <a:spLocks noGrp="1"/>
          </p:cNvSpPr>
          <p:nvPr>
            <p:ph idx="1"/>
          </p:nvPr>
        </p:nvSpPr>
        <p:spPr>
          <a:xfrm>
            <a:off x="625554" y="2173973"/>
            <a:ext cx="6072776" cy="3811740"/>
          </a:xfrm>
        </p:spPr>
        <p:txBody>
          <a:bodyPr vert="horz" lIns="91440" tIns="45720" rIns="91440" bIns="45720" rtlCol="0" anchor="ctr">
            <a:noAutofit/>
          </a:bodyPr>
          <a:lstStyle/>
          <a:p>
            <a:pPr>
              <a:lnSpc>
                <a:spcPct val="90000"/>
              </a:lnSpc>
              <a:buFont typeface="Wingdings" charset="2"/>
              <a:buChar char="q"/>
            </a:pPr>
            <a:r>
              <a:rPr lang="en-GB" sz="1400">
                <a:solidFill>
                  <a:srgbClr val="FFFFFF"/>
                </a:solidFill>
                <a:latin typeface="Century Gothic"/>
                <a:cs typeface="Times New Roman"/>
              </a:rPr>
              <a:t>Generalised Anxiety Disorder (GAD)</a:t>
            </a:r>
            <a:endParaRPr lang="en-GB" sz="1400">
              <a:solidFill>
                <a:srgbClr val="FFFFFF"/>
              </a:solidFill>
              <a:latin typeface="Century Gothic"/>
            </a:endParaRPr>
          </a:p>
          <a:p>
            <a:pPr>
              <a:lnSpc>
                <a:spcPct val="90000"/>
              </a:lnSpc>
              <a:buFont typeface="Wingdings" charset="2"/>
              <a:buChar char="q"/>
            </a:pPr>
            <a:r>
              <a:rPr lang="en-GB" sz="1400">
                <a:solidFill>
                  <a:srgbClr val="FFFFFF"/>
                </a:solidFill>
                <a:latin typeface="Century Gothic"/>
                <a:cs typeface="Times New Roman"/>
              </a:rPr>
              <a:t>Social Anxiety Disorder (SAD)</a:t>
            </a:r>
            <a:endParaRPr lang="en-GB" sz="1400">
              <a:solidFill>
                <a:srgbClr val="FFFFFF"/>
              </a:solidFill>
              <a:latin typeface="Century Gothic"/>
            </a:endParaRPr>
          </a:p>
          <a:p>
            <a:pPr>
              <a:lnSpc>
                <a:spcPct val="90000"/>
              </a:lnSpc>
              <a:buFont typeface="Wingdings" charset="2"/>
              <a:buChar char="q"/>
            </a:pPr>
            <a:r>
              <a:rPr lang="en-GB" sz="1400">
                <a:solidFill>
                  <a:srgbClr val="FFFFFF"/>
                </a:solidFill>
                <a:latin typeface="Century Gothic"/>
                <a:cs typeface="Times New Roman"/>
              </a:rPr>
              <a:t>Specific Phobia</a:t>
            </a:r>
            <a:endParaRPr lang="en-GB" sz="1400">
              <a:solidFill>
                <a:srgbClr val="FFFFFF"/>
              </a:solidFill>
              <a:latin typeface="Century Gothic"/>
            </a:endParaRPr>
          </a:p>
          <a:p>
            <a:pPr>
              <a:lnSpc>
                <a:spcPct val="90000"/>
              </a:lnSpc>
              <a:buFont typeface="Wingdings" charset="2"/>
              <a:buChar char="q"/>
            </a:pPr>
            <a:r>
              <a:rPr lang="en-GB" sz="1400">
                <a:solidFill>
                  <a:srgbClr val="FFFFFF"/>
                </a:solidFill>
                <a:latin typeface="Century Gothic"/>
                <a:cs typeface="Times New Roman"/>
              </a:rPr>
              <a:t>Panic Disorder</a:t>
            </a:r>
            <a:endParaRPr lang="en-GB" sz="1400">
              <a:solidFill>
                <a:srgbClr val="FFFFFF"/>
              </a:solidFill>
              <a:latin typeface="Century Gothic"/>
            </a:endParaRPr>
          </a:p>
          <a:p>
            <a:pPr>
              <a:lnSpc>
                <a:spcPct val="90000"/>
              </a:lnSpc>
              <a:buFont typeface="Wingdings" charset="2"/>
              <a:buChar char="q"/>
            </a:pPr>
            <a:r>
              <a:rPr lang="en-GB" sz="1400">
                <a:solidFill>
                  <a:srgbClr val="FFFFFF"/>
                </a:solidFill>
                <a:latin typeface="Century Gothic"/>
                <a:cs typeface="Times New Roman"/>
              </a:rPr>
              <a:t>Separation Anxiety Disorder</a:t>
            </a:r>
            <a:endParaRPr lang="en-GB" sz="1400">
              <a:solidFill>
                <a:srgbClr val="FFFFFF"/>
              </a:solidFill>
              <a:latin typeface="Century Gothic"/>
            </a:endParaRPr>
          </a:p>
          <a:p>
            <a:pPr>
              <a:lnSpc>
                <a:spcPct val="90000"/>
              </a:lnSpc>
              <a:buFont typeface="Wingdings" charset="2"/>
              <a:buChar char="q"/>
            </a:pPr>
            <a:r>
              <a:rPr lang="en-GB" sz="1400">
                <a:solidFill>
                  <a:srgbClr val="FFFFFF"/>
                </a:solidFill>
                <a:latin typeface="Century Gothic"/>
                <a:cs typeface="Times New Roman"/>
              </a:rPr>
              <a:t>Selective Mutism</a:t>
            </a:r>
            <a:endParaRPr lang="en-GB" sz="1400">
              <a:solidFill>
                <a:srgbClr val="FFFFFF"/>
              </a:solidFill>
              <a:latin typeface="Century Gothic"/>
            </a:endParaRPr>
          </a:p>
          <a:p>
            <a:pPr marL="0" indent="0">
              <a:lnSpc>
                <a:spcPct val="90000"/>
              </a:lnSpc>
              <a:buNone/>
            </a:pPr>
            <a:endParaRPr lang="en-GB" sz="1400">
              <a:solidFill>
                <a:srgbClr val="FFFFFF"/>
              </a:solidFill>
              <a:latin typeface="Century Gothic"/>
              <a:cs typeface="Times New Roman"/>
            </a:endParaRPr>
          </a:p>
          <a:p>
            <a:pPr marL="0" indent="0">
              <a:lnSpc>
                <a:spcPct val="90000"/>
              </a:lnSpc>
              <a:buNone/>
            </a:pPr>
            <a:r>
              <a:rPr lang="en-GB" sz="1400">
                <a:solidFill>
                  <a:srgbClr val="FFFFFF"/>
                </a:solidFill>
                <a:latin typeface="Century Gothic"/>
                <a:cs typeface="Times New Roman"/>
              </a:rPr>
              <a:t>Criticism of the DSM-5:</a:t>
            </a:r>
            <a:endParaRPr lang="en-GB" sz="1400">
              <a:solidFill>
                <a:srgbClr val="FFFFFF"/>
              </a:solidFill>
              <a:latin typeface="Century Gothic"/>
            </a:endParaRPr>
          </a:p>
          <a:p>
            <a:pPr>
              <a:lnSpc>
                <a:spcPct val="90000"/>
              </a:lnSpc>
              <a:buFont typeface="Wingdings" charset="2"/>
              <a:buChar char="q"/>
            </a:pPr>
            <a:r>
              <a:rPr lang="en-GB" sz="1400">
                <a:solidFill>
                  <a:srgbClr val="FFFFFF"/>
                </a:solidFill>
                <a:latin typeface="Century Gothic"/>
                <a:cs typeface="Times New Roman"/>
              </a:rPr>
              <a:t>Universal applicability</a:t>
            </a:r>
          </a:p>
          <a:p>
            <a:pPr>
              <a:lnSpc>
                <a:spcPct val="90000"/>
              </a:lnSpc>
              <a:buFont typeface="Wingdings" charset="2"/>
              <a:buChar char="q"/>
            </a:pPr>
            <a:endParaRPr lang="en-GB" sz="1300">
              <a:solidFill>
                <a:srgbClr val="FFFFFF"/>
              </a:solidFill>
            </a:endParaRPr>
          </a:p>
        </p:txBody>
      </p:sp>
      <p:sp>
        <p:nvSpPr>
          <p:cNvPr id="4" name="TextBox 3">
            <a:extLst>
              <a:ext uri="{FF2B5EF4-FFF2-40B4-BE49-F238E27FC236}">
                <a16:creationId xmlns:a16="http://schemas.microsoft.com/office/drawing/2014/main" id="{D7D3060A-669B-4BE5-15DA-41E810A17D9D}"/>
              </a:ext>
            </a:extLst>
          </p:cNvPr>
          <p:cNvSpPr txBox="1"/>
          <p:nvPr/>
        </p:nvSpPr>
        <p:spPr>
          <a:xfrm>
            <a:off x="6330919" y="6394565"/>
            <a:ext cx="5369168"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0" lang="en-GB" sz="1200" b="0" i="0" u="none" strike="noStrike" kern="1200" cap="none" spc="0" normalizeH="0" baseline="0" noProof="0">
                <a:ln>
                  <a:noFill/>
                </a:ln>
                <a:solidFill>
                  <a:prstClr val="black"/>
                </a:solidFill>
                <a:effectLst/>
                <a:uLnTx/>
                <a:uFillTx/>
                <a:latin typeface="Times New Roman"/>
                <a:ea typeface="+mn-ea"/>
                <a:cs typeface="Times New Roman"/>
              </a:rPr>
              <a:t>(Abramov &amp; de Castro Peixoto, 2022; American Psychiatric Association, 2013; Hoffmann &amp; Hinton, 2014)</a:t>
            </a:r>
            <a:endParaRPr kumimoji="0" lang="en-US" sz="1800" b="0" i="0" u="none" strike="noStrike" kern="1200" cap="none" spc="0" normalizeH="0" baseline="0" noProof="0">
              <a:ln>
                <a:noFill/>
              </a:ln>
              <a:solidFill>
                <a:prstClr val="black"/>
              </a:solidFill>
              <a:effectLst/>
              <a:uLnTx/>
              <a:uFillTx/>
              <a:latin typeface="Century Gothic" panose="020B0502020202020204"/>
              <a:ea typeface="+mn-ea"/>
              <a:cs typeface="+mn-cs"/>
            </a:endParaRPr>
          </a:p>
        </p:txBody>
      </p:sp>
    </p:spTree>
    <p:extLst>
      <p:ext uri="{BB962C8B-B14F-4D97-AF65-F5344CB8AC3E}">
        <p14:creationId xmlns:p14="http://schemas.microsoft.com/office/powerpoint/2010/main" val="3519694248"/>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2" name="Rectangle 21">
            <a:extLst>
              <a:ext uri="{FF2B5EF4-FFF2-40B4-BE49-F238E27FC236}">
                <a16:creationId xmlns:a16="http://schemas.microsoft.com/office/drawing/2014/main" id="{89EA2611-DCBA-4E97-A2B2-9A466E76BD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entury Gothic" panose="020B0502020202020204"/>
              <a:ea typeface="+mn-ea"/>
              <a:cs typeface="+mn-cs"/>
            </a:endParaRPr>
          </a:p>
        </p:txBody>
      </p:sp>
      <p:sp>
        <p:nvSpPr>
          <p:cNvPr id="24" name="Freeform 5">
            <a:extLst>
              <a:ext uri="{FF2B5EF4-FFF2-40B4-BE49-F238E27FC236}">
                <a16:creationId xmlns:a16="http://schemas.microsoft.com/office/drawing/2014/main" id="{BBC615D1-6E12-40EF-915B-316CFDB550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0" y="794"/>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tx1"/>
          </a:solidFill>
          <a:ln>
            <a:noFill/>
          </a:ln>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entury Gothic" panose="020B0502020202020204"/>
              <a:ea typeface="+mn-ea"/>
              <a:cs typeface="+mn-cs"/>
            </a:endParaRPr>
          </a:p>
        </p:txBody>
      </p:sp>
      <p:sp>
        <p:nvSpPr>
          <p:cNvPr id="26" name="Freeform 5">
            <a:extLst>
              <a:ext uri="{FF2B5EF4-FFF2-40B4-BE49-F238E27FC236}">
                <a16:creationId xmlns:a16="http://schemas.microsoft.com/office/drawing/2014/main" id="{B9797D36-DE1E-47CD-881A-6C1F582826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5922489">
            <a:off x="5376762"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tx1">
              <a:alpha val="20000"/>
            </a:schemeClr>
          </a:solidFill>
          <a:ln>
            <a:noFill/>
          </a:ln>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entury Gothic" panose="020B0502020202020204"/>
              <a:ea typeface="+mn-ea"/>
              <a:cs typeface="+mn-cs"/>
            </a:endParaRPr>
          </a:p>
        </p:txBody>
      </p:sp>
      <p:sp>
        <p:nvSpPr>
          <p:cNvPr id="2" name="Title 1">
            <a:extLst>
              <a:ext uri="{FF2B5EF4-FFF2-40B4-BE49-F238E27FC236}">
                <a16:creationId xmlns:a16="http://schemas.microsoft.com/office/drawing/2014/main" id="{E2D7B3B8-923F-7EE9-DE13-EE4A7AF82244}"/>
              </a:ext>
            </a:extLst>
          </p:cNvPr>
          <p:cNvSpPr>
            <a:spLocks noGrp="1"/>
          </p:cNvSpPr>
          <p:nvPr>
            <p:ph type="title"/>
          </p:nvPr>
        </p:nvSpPr>
        <p:spPr>
          <a:xfrm>
            <a:off x="639098" y="629265"/>
            <a:ext cx="6072776" cy="1622322"/>
          </a:xfrm>
        </p:spPr>
        <p:txBody>
          <a:bodyPr>
            <a:normAutofit/>
          </a:bodyPr>
          <a:lstStyle/>
          <a:p>
            <a:r>
              <a:rPr lang="en-GB" sz="2800">
                <a:solidFill>
                  <a:srgbClr val="FFFFFF"/>
                </a:solidFill>
              </a:rPr>
              <a:t>How does CBT treat Anxiety?</a:t>
            </a:r>
          </a:p>
        </p:txBody>
      </p:sp>
      <p:pic>
        <p:nvPicPr>
          <p:cNvPr id="4" name="Picture 3" descr="A person with her hands over her face&#10;&#10;Description automatically generated">
            <a:extLst>
              <a:ext uri="{FF2B5EF4-FFF2-40B4-BE49-F238E27FC236}">
                <a16:creationId xmlns:a16="http://schemas.microsoft.com/office/drawing/2014/main" id="{414BB1A8-FB84-8EE5-E9E9-623C1398AE2B}"/>
              </a:ext>
            </a:extLst>
          </p:cNvPr>
          <p:cNvPicPr>
            <a:picLocks noChangeAspect="1"/>
          </p:cNvPicPr>
          <p:nvPr/>
        </p:nvPicPr>
        <p:blipFill>
          <a:blip r:embed="rId3"/>
          <a:srcRect t="6524" r="-2" b="1917"/>
          <a:stretch/>
        </p:blipFill>
        <p:spPr>
          <a:xfrm>
            <a:off x="6879049" y="480060"/>
            <a:ext cx="4825273" cy="2948940"/>
          </a:xfrm>
          <a:custGeom>
            <a:avLst/>
            <a:gdLst/>
            <a:ahLst/>
            <a:cxnLst/>
            <a:rect l="l" t="t" r="r" b="b"/>
            <a:pathLst>
              <a:path w="4825273" h="2948940">
                <a:moveTo>
                  <a:pt x="0" y="0"/>
                </a:moveTo>
                <a:lnTo>
                  <a:pt x="2646616" y="0"/>
                </a:lnTo>
                <a:lnTo>
                  <a:pt x="4664497" y="0"/>
                </a:lnTo>
                <a:lnTo>
                  <a:pt x="4825273" y="0"/>
                </a:lnTo>
                <a:lnTo>
                  <a:pt x="4825273" y="2948940"/>
                </a:lnTo>
                <a:lnTo>
                  <a:pt x="221394" y="2948940"/>
                </a:lnTo>
                <a:lnTo>
                  <a:pt x="221394" y="2876858"/>
                </a:lnTo>
                <a:lnTo>
                  <a:pt x="222335" y="2750941"/>
                </a:lnTo>
                <a:lnTo>
                  <a:pt x="221394" y="2623814"/>
                </a:lnTo>
                <a:lnTo>
                  <a:pt x="219512" y="2494871"/>
                </a:lnTo>
                <a:lnTo>
                  <a:pt x="217787" y="2365928"/>
                </a:lnTo>
                <a:lnTo>
                  <a:pt x="214023" y="2235169"/>
                </a:lnTo>
                <a:lnTo>
                  <a:pt x="210103" y="2103199"/>
                </a:lnTo>
                <a:lnTo>
                  <a:pt x="205555" y="1971229"/>
                </a:lnTo>
                <a:lnTo>
                  <a:pt x="199125" y="1838048"/>
                </a:lnTo>
                <a:lnTo>
                  <a:pt x="191441" y="1703656"/>
                </a:lnTo>
                <a:lnTo>
                  <a:pt x="184071" y="1568660"/>
                </a:lnTo>
                <a:lnTo>
                  <a:pt x="174662" y="1433663"/>
                </a:lnTo>
                <a:lnTo>
                  <a:pt x="163371" y="1296850"/>
                </a:lnTo>
                <a:lnTo>
                  <a:pt x="152080" y="1161853"/>
                </a:lnTo>
                <a:lnTo>
                  <a:pt x="139063" y="1024435"/>
                </a:lnTo>
                <a:lnTo>
                  <a:pt x="124793" y="886411"/>
                </a:lnTo>
                <a:lnTo>
                  <a:pt x="109738" y="750203"/>
                </a:lnTo>
                <a:lnTo>
                  <a:pt x="92174" y="612180"/>
                </a:lnTo>
                <a:lnTo>
                  <a:pt x="73356" y="474761"/>
                </a:lnTo>
                <a:lnTo>
                  <a:pt x="54694" y="336738"/>
                </a:lnTo>
                <a:lnTo>
                  <a:pt x="32897" y="199320"/>
                </a:lnTo>
                <a:lnTo>
                  <a:pt x="10628" y="62507"/>
                </a:lnTo>
                <a:close/>
              </a:path>
            </a:pathLst>
          </a:custGeom>
        </p:spPr>
      </p:pic>
      <p:sp>
        <p:nvSpPr>
          <p:cNvPr id="28" name="Rectangle 27">
            <a:extLst>
              <a:ext uri="{FF2B5EF4-FFF2-40B4-BE49-F238E27FC236}">
                <a16:creationId xmlns:a16="http://schemas.microsoft.com/office/drawing/2014/main" id="{4A2FAF1F-F462-46AF-A9E6-CC93C4E2C35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entury Gothic" panose="020B0502020202020204"/>
              <a:ea typeface="+mn-ea"/>
              <a:cs typeface="+mn-cs"/>
            </a:endParaRPr>
          </a:p>
        </p:txBody>
      </p:sp>
      <p:sp>
        <p:nvSpPr>
          <p:cNvPr id="30" name="Oval 29">
            <a:extLst>
              <a:ext uri="{FF2B5EF4-FFF2-40B4-BE49-F238E27FC236}">
                <a16:creationId xmlns:a16="http://schemas.microsoft.com/office/drawing/2014/main" id="{7146BED8-BAE9-42C5-A3DD-7B946445DB8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entury Gothic" panose="020B0502020202020204"/>
              <a:ea typeface="+mn-ea"/>
              <a:cs typeface="+mn-cs"/>
            </a:endParaRPr>
          </a:p>
        </p:txBody>
      </p:sp>
      <p:sp>
        <p:nvSpPr>
          <p:cNvPr id="32" name="Oval 31">
            <a:extLst>
              <a:ext uri="{FF2B5EF4-FFF2-40B4-BE49-F238E27FC236}">
                <a16:creationId xmlns:a16="http://schemas.microsoft.com/office/drawing/2014/main" id="{15765FE8-B62F-41E4-A73C-74C91A8FD9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entury Gothic" panose="020B0502020202020204"/>
              <a:ea typeface="+mn-ea"/>
              <a:cs typeface="+mn-cs"/>
            </a:endParaRPr>
          </a:p>
        </p:txBody>
      </p:sp>
      <p:sp>
        <p:nvSpPr>
          <p:cNvPr id="3" name="Content Placeholder 2">
            <a:extLst>
              <a:ext uri="{FF2B5EF4-FFF2-40B4-BE49-F238E27FC236}">
                <a16:creationId xmlns:a16="http://schemas.microsoft.com/office/drawing/2014/main" id="{697B3386-6552-6500-B8C4-862810A62EAA}"/>
              </a:ext>
            </a:extLst>
          </p:cNvPr>
          <p:cNvSpPr>
            <a:spLocks noGrp="1"/>
          </p:cNvSpPr>
          <p:nvPr>
            <p:ph idx="1"/>
          </p:nvPr>
        </p:nvSpPr>
        <p:spPr>
          <a:xfrm>
            <a:off x="639098" y="2418735"/>
            <a:ext cx="6052724" cy="4102503"/>
          </a:xfrm>
        </p:spPr>
        <p:txBody>
          <a:bodyPr vert="horz" lIns="91440" tIns="45720" rIns="91440" bIns="45720" rtlCol="0" anchor="ctr">
            <a:normAutofit/>
          </a:bodyPr>
          <a:lstStyle/>
          <a:p>
            <a:pPr>
              <a:lnSpc>
                <a:spcPct val="90000"/>
              </a:lnSpc>
              <a:buFont typeface="Wingdings" charset="2"/>
              <a:buChar char="v"/>
            </a:pPr>
            <a:r>
              <a:rPr lang="en-GB">
                <a:solidFill>
                  <a:srgbClr val="FFFFFF"/>
                </a:solidFill>
                <a:latin typeface="Century Gothic"/>
                <a:cs typeface="Times New Roman"/>
              </a:rPr>
              <a:t>Focuses on changing negative thoughts and behaviours.</a:t>
            </a:r>
            <a:endParaRPr lang="en-GB">
              <a:solidFill>
                <a:srgbClr val="FFFFFF"/>
              </a:solidFill>
              <a:latin typeface="Century Gothic"/>
            </a:endParaRPr>
          </a:p>
          <a:p>
            <a:pPr>
              <a:lnSpc>
                <a:spcPct val="90000"/>
              </a:lnSpc>
              <a:buFont typeface="Wingdings" charset="2"/>
              <a:buChar char="v"/>
            </a:pPr>
            <a:r>
              <a:rPr lang="en-GB">
                <a:solidFill>
                  <a:srgbClr val="FFFFFF"/>
                </a:solidFill>
                <a:latin typeface="Century Gothic"/>
                <a:cs typeface="Times New Roman"/>
              </a:rPr>
              <a:t>It helps challenge irrational fears (e.g., social anxiety).</a:t>
            </a:r>
            <a:endParaRPr lang="en-GB">
              <a:solidFill>
                <a:srgbClr val="FFFFFF"/>
              </a:solidFill>
              <a:latin typeface="Century Gothic"/>
            </a:endParaRPr>
          </a:p>
          <a:p>
            <a:pPr>
              <a:lnSpc>
                <a:spcPct val="90000"/>
              </a:lnSpc>
              <a:buFont typeface="Wingdings" charset="2"/>
              <a:buChar char="v"/>
            </a:pPr>
            <a:r>
              <a:rPr lang="en-GB">
                <a:solidFill>
                  <a:srgbClr val="FFFFFF"/>
                </a:solidFill>
                <a:latin typeface="Century Gothic"/>
                <a:cs typeface="Times New Roman"/>
              </a:rPr>
              <a:t>Exposure Therapy: Gradual exposure to anxiety triggers (e.g., fear of flying).</a:t>
            </a:r>
            <a:endParaRPr lang="en-GB">
              <a:solidFill>
                <a:srgbClr val="FFFFFF"/>
              </a:solidFill>
              <a:latin typeface="Century Gothic"/>
            </a:endParaRPr>
          </a:p>
          <a:p>
            <a:pPr>
              <a:lnSpc>
                <a:spcPct val="90000"/>
              </a:lnSpc>
              <a:buFont typeface="Wingdings" charset="2"/>
              <a:buChar char="v"/>
            </a:pPr>
            <a:r>
              <a:rPr lang="en-GB">
                <a:solidFill>
                  <a:srgbClr val="FFFFFF"/>
                </a:solidFill>
                <a:latin typeface="Century Gothic"/>
                <a:cs typeface="Times New Roman"/>
              </a:rPr>
              <a:t>Teaches relaxation, mindfulness, and grounding exercises.</a:t>
            </a:r>
            <a:endParaRPr lang="en-GB">
              <a:solidFill>
                <a:srgbClr val="FFFFFF"/>
              </a:solidFill>
              <a:latin typeface="Century Gothic"/>
            </a:endParaRPr>
          </a:p>
          <a:p>
            <a:pPr>
              <a:lnSpc>
                <a:spcPct val="90000"/>
              </a:lnSpc>
              <a:buFont typeface="Wingdings" charset="2"/>
              <a:buChar char="v"/>
            </a:pPr>
            <a:r>
              <a:rPr lang="en-GB">
                <a:solidFill>
                  <a:srgbClr val="FFFFFF"/>
                </a:solidFill>
                <a:latin typeface="Century Gothic"/>
                <a:cs typeface="Times New Roman"/>
              </a:rPr>
              <a:t>It helps manage physical anxiety symptoms </a:t>
            </a:r>
          </a:p>
          <a:p>
            <a:pPr>
              <a:lnSpc>
                <a:spcPct val="90000"/>
              </a:lnSpc>
              <a:buFont typeface="Wingdings" charset="2"/>
              <a:buChar char="v"/>
            </a:pPr>
            <a:endParaRPr lang="en-GB">
              <a:solidFill>
                <a:srgbClr val="FFFFFF"/>
              </a:solidFill>
              <a:latin typeface="Century Gothic"/>
              <a:cs typeface="Times New Roman"/>
            </a:endParaRPr>
          </a:p>
          <a:p>
            <a:pPr>
              <a:lnSpc>
                <a:spcPct val="90000"/>
              </a:lnSpc>
              <a:buFont typeface="Wingdings" charset="2"/>
              <a:buChar char="v"/>
            </a:pPr>
            <a:endParaRPr lang="en-GB">
              <a:solidFill>
                <a:srgbClr val="FFFFFF"/>
              </a:solidFill>
              <a:latin typeface="Century Gothic"/>
              <a:cs typeface="Times New Roman"/>
            </a:endParaRPr>
          </a:p>
          <a:p>
            <a:pPr>
              <a:lnSpc>
                <a:spcPct val="90000"/>
              </a:lnSpc>
              <a:buFont typeface="Wingdings" charset="2"/>
              <a:buChar char="v"/>
            </a:pPr>
            <a:endParaRPr lang="en-GB">
              <a:solidFill>
                <a:srgbClr val="FFFFFF"/>
              </a:solidFill>
            </a:endParaRPr>
          </a:p>
        </p:txBody>
      </p:sp>
      <p:pic>
        <p:nvPicPr>
          <p:cNvPr id="5" name="Picture 4">
            <a:extLst>
              <a:ext uri="{FF2B5EF4-FFF2-40B4-BE49-F238E27FC236}">
                <a16:creationId xmlns:a16="http://schemas.microsoft.com/office/drawing/2014/main" id="{F4A0CDBB-882C-F691-C6EB-515E4239EE33}"/>
              </a:ext>
            </a:extLst>
          </p:cNvPr>
          <p:cNvPicPr>
            <a:picLocks noChangeAspect="1"/>
          </p:cNvPicPr>
          <p:nvPr/>
        </p:nvPicPr>
        <p:blipFill>
          <a:blip r:embed="rId4"/>
          <a:srcRect t="6436" r="4" b="13809"/>
          <a:stretch/>
        </p:blipFill>
        <p:spPr>
          <a:xfrm>
            <a:off x="6774510" y="3429000"/>
            <a:ext cx="4929808" cy="2948940"/>
          </a:xfrm>
          <a:custGeom>
            <a:avLst/>
            <a:gdLst/>
            <a:ahLst/>
            <a:cxnLst/>
            <a:rect l="l" t="t" r="r" b="b"/>
            <a:pathLst>
              <a:path w="4929808" h="2948940">
                <a:moveTo>
                  <a:pt x="325929" y="0"/>
                </a:moveTo>
                <a:lnTo>
                  <a:pt x="4929808" y="0"/>
                </a:lnTo>
                <a:lnTo>
                  <a:pt x="4929808" y="2948940"/>
                </a:lnTo>
                <a:lnTo>
                  <a:pt x="4769032" y="2948940"/>
                </a:lnTo>
                <a:lnTo>
                  <a:pt x="2751151" y="2948940"/>
                </a:lnTo>
                <a:lnTo>
                  <a:pt x="0" y="2948940"/>
                </a:lnTo>
                <a:lnTo>
                  <a:pt x="0" y="2948045"/>
                </a:lnTo>
                <a:lnTo>
                  <a:pt x="103291" y="2948045"/>
                </a:lnTo>
                <a:lnTo>
                  <a:pt x="112340" y="2889373"/>
                </a:lnTo>
                <a:lnTo>
                  <a:pt x="123631" y="2813097"/>
                </a:lnTo>
                <a:lnTo>
                  <a:pt x="135550" y="2722292"/>
                </a:lnTo>
                <a:lnTo>
                  <a:pt x="149820" y="2614536"/>
                </a:lnTo>
                <a:lnTo>
                  <a:pt x="164875" y="2495279"/>
                </a:lnTo>
                <a:lnTo>
                  <a:pt x="180714" y="2360888"/>
                </a:lnTo>
                <a:lnTo>
                  <a:pt x="197494" y="2214389"/>
                </a:lnTo>
                <a:lnTo>
                  <a:pt x="214273" y="2055177"/>
                </a:lnTo>
                <a:lnTo>
                  <a:pt x="231367" y="1885675"/>
                </a:lnTo>
                <a:lnTo>
                  <a:pt x="247205" y="1702854"/>
                </a:lnTo>
                <a:lnTo>
                  <a:pt x="262417" y="1511558"/>
                </a:lnTo>
                <a:lnTo>
                  <a:pt x="276217" y="1309365"/>
                </a:lnTo>
                <a:lnTo>
                  <a:pt x="289390" y="1098697"/>
                </a:lnTo>
                <a:lnTo>
                  <a:pt x="301779" y="878949"/>
                </a:lnTo>
                <a:lnTo>
                  <a:pt x="306170" y="766351"/>
                </a:lnTo>
                <a:lnTo>
                  <a:pt x="311031" y="651331"/>
                </a:lnTo>
                <a:lnTo>
                  <a:pt x="315579" y="534495"/>
                </a:lnTo>
                <a:lnTo>
                  <a:pt x="318558" y="417054"/>
                </a:lnTo>
                <a:lnTo>
                  <a:pt x="321224" y="297191"/>
                </a:lnTo>
                <a:lnTo>
                  <a:pt x="324047" y="176118"/>
                </a:lnTo>
                <a:lnTo>
                  <a:pt x="325929" y="52623"/>
                </a:lnTo>
                <a:close/>
              </a:path>
            </a:pathLst>
          </a:custGeom>
        </p:spPr>
      </p:pic>
      <p:sp>
        <p:nvSpPr>
          <p:cNvPr id="6" name="TextBox 5">
            <a:extLst>
              <a:ext uri="{FF2B5EF4-FFF2-40B4-BE49-F238E27FC236}">
                <a16:creationId xmlns:a16="http://schemas.microsoft.com/office/drawing/2014/main" id="{9FA62334-89F9-2089-090F-84C3DD1783AD}"/>
              </a:ext>
            </a:extLst>
          </p:cNvPr>
          <p:cNvSpPr txBox="1"/>
          <p:nvPr/>
        </p:nvSpPr>
        <p:spPr>
          <a:xfrm>
            <a:off x="4047596" y="6375815"/>
            <a:ext cx="7660104" cy="73866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0" lang="en-GB" sz="1200" b="0" i="0" u="none" strike="noStrike" kern="1200" cap="none" spc="0" normalizeH="0" baseline="0" noProof="0">
                <a:ln>
                  <a:noFill/>
                </a:ln>
                <a:solidFill>
                  <a:srgbClr val="3A3A3A"/>
                </a:solidFill>
                <a:effectLst/>
                <a:uLnTx/>
                <a:uFillTx/>
                <a:latin typeface="Times New Roman"/>
                <a:ea typeface="+mn-ea"/>
                <a:cs typeface="Times New Roman"/>
              </a:rPr>
              <a:t>(Becker-</a:t>
            </a:r>
            <a:r>
              <a:rPr kumimoji="0" lang="en-GB" sz="1200" b="0" i="0" u="none" strike="noStrike" kern="1200" cap="none" spc="0" normalizeH="0" baseline="0" noProof="0" err="1">
                <a:ln>
                  <a:noFill/>
                </a:ln>
                <a:solidFill>
                  <a:srgbClr val="3A3A3A"/>
                </a:solidFill>
                <a:effectLst/>
                <a:uLnTx/>
                <a:uFillTx/>
                <a:latin typeface="Times New Roman"/>
                <a:ea typeface="+mn-ea"/>
                <a:cs typeface="Times New Roman"/>
              </a:rPr>
              <a:t>Haimes</a:t>
            </a:r>
            <a:r>
              <a:rPr kumimoji="0" lang="en-GB" sz="1200" b="0" i="0" u="none" strike="noStrike" kern="1200" cap="none" spc="0" normalizeH="0" baseline="0" noProof="0">
                <a:ln>
                  <a:noFill/>
                </a:ln>
                <a:solidFill>
                  <a:srgbClr val="3A3A3A"/>
                </a:solidFill>
                <a:effectLst/>
                <a:uLnTx/>
                <a:uFillTx/>
                <a:latin typeface="Times New Roman"/>
                <a:ea typeface="+mn-ea"/>
                <a:cs typeface="Times New Roman"/>
              </a:rPr>
              <a:t> et al., 2023; Buchholz &amp; Abramowitz, 2020; Corey, 2024; Curtiss et al., 2021; David et al., 2009; Hofmann &amp; Hay, 2018; Hofmann &amp; Gomez, 2017; </a:t>
            </a:r>
            <a:r>
              <a:rPr kumimoji="0" lang="en-GB" sz="1200" b="0" i="0" u="none" strike="noStrike" kern="1200" cap="none" spc="0" normalizeH="0" baseline="0" noProof="0" err="1">
                <a:ln>
                  <a:noFill/>
                </a:ln>
                <a:solidFill>
                  <a:srgbClr val="3A3A3A"/>
                </a:solidFill>
                <a:effectLst/>
                <a:uLnTx/>
                <a:uFillTx/>
                <a:latin typeface="Times New Roman"/>
                <a:ea typeface="+mn-ea"/>
                <a:cs typeface="Times New Roman"/>
              </a:rPr>
              <a:t>Kaczkurkin</a:t>
            </a:r>
            <a:r>
              <a:rPr kumimoji="0" lang="en-GB" sz="1200" b="0" i="0" u="none" strike="noStrike" kern="1200" cap="none" spc="0" normalizeH="0" baseline="0" noProof="0">
                <a:ln>
                  <a:noFill/>
                </a:ln>
                <a:solidFill>
                  <a:srgbClr val="3A3A3A"/>
                </a:solidFill>
                <a:effectLst/>
                <a:uLnTx/>
                <a:uFillTx/>
                <a:latin typeface="Times New Roman"/>
                <a:ea typeface="+mn-ea"/>
                <a:cs typeface="Times New Roman"/>
              </a:rPr>
              <a:t> &amp; </a:t>
            </a:r>
            <a:r>
              <a:rPr kumimoji="0" lang="en-GB" sz="1200" b="0" i="0" u="none" strike="noStrike" kern="1200" cap="none" spc="0" normalizeH="0" baseline="0" noProof="0" err="1">
                <a:ln>
                  <a:noFill/>
                </a:ln>
                <a:solidFill>
                  <a:srgbClr val="3A3A3A"/>
                </a:solidFill>
                <a:effectLst/>
                <a:uLnTx/>
                <a:uFillTx/>
                <a:latin typeface="Times New Roman"/>
                <a:ea typeface="+mn-ea"/>
                <a:cs typeface="Times New Roman"/>
              </a:rPr>
              <a:t>Foa</a:t>
            </a:r>
            <a:r>
              <a:rPr kumimoji="0" lang="en-GB" sz="1200" b="0" i="0" u="none" strike="noStrike" kern="1200" cap="none" spc="0" normalizeH="0" baseline="0" noProof="0">
                <a:ln>
                  <a:noFill/>
                </a:ln>
                <a:solidFill>
                  <a:srgbClr val="3A3A3A"/>
                </a:solidFill>
                <a:effectLst/>
                <a:uLnTx/>
                <a:uFillTx/>
                <a:latin typeface="Times New Roman"/>
                <a:ea typeface="+mn-ea"/>
                <a:cs typeface="Times New Roman"/>
              </a:rPr>
              <a:t>, 2015).</a:t>
            </a:r>
            <a:endParaRPr kumimoji="0" lang="en-US" sz="1200" b="0" i="0" u="none" strike="noStrike" kern="1200" cap="none" spc="0" normalizeH="0" baseline="0" noProof="0">
              <a:ln>
                <a:noFill/>
              </a:ln>
              <a:solidFill>
                <a:prstClr val="white"/>
              </a:solidFill>
              <a:effectLst/>
              <a:uLnTx/>
              <a:uFillTx/>
              <a:latin typeface="Century Gothic" panose="020B050202020202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entury Gothic" panose="020B0502020202020204"/>
              <a:ea typeface="+mn-ea"/>
              <a:cs typeface="+mn-cs"/>
            </a:endParaRPr>
          </a:p>
        </p:txBody>
      </p:sp>
    </p:spTree>
    <p:extLst>
      <p:ext uri="{BB962C8B-B14F-4D97-AF65-F5344CB8AC3E}">
        <p14:creationId xmlns:p14="http://schemas.microsoft.com/office/powerpoint/2010/main" val="2832363235"/>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D46392-E1A0-F7E8-18EF-7A3599838C3E}"/>
              </a:ext>
            </a:extLst>
          </p:cNvPr>
          <p:cNvSpPr>
            <a:spLocks noGrp="1"/>
          </p:cNvSpPr>
          <p:nvPr>
            <p:ph type="title"/>
          </p:nvPr>
        </p:nvSpPr>
        <p:spPr/>
        <p:txBody>
          <a:bodyPr anchor="ctr">
            <a:normAutofit/>
          </a:bodyPr>
          <a:lstStyle/>
          <a:p>
            <a:pPr marL="1905" indent="-457200" algn="ctr">
              <a:lnSpc>
                <a:spcPct val="90000"/>
              </a:lnSpc>
              <a:spcBef>
                <a:spcPts val="0"/>
              </a:spcBef>
            </a:pPr>
            <a:r>
              <a:rPr lang="en-US" sz="3200">
                <a:solidFill>
                  <a:srgbClr val="EBEBEB"/>
                </a:solidFill>
              </a:rPr>
              <a:t>Angharad's reference List </a:t>
            </a:r>
            <a:br>
              <a:rPr lang="en-US" sz="3200">
                <a:solidFill>
                  <a:srgbClr val="EBEBEB"/>
                </a:solidFill>
              </a:rPr>
            </a:br>
            <a:endParaRPr lang="en-GB" sz="1200">
              <a:solidFill>
                <a:srgbClr val="000000"/>
              </a:solidFill>
              <a:latin typeface="Times New Roman"/>
              <a:cs typeface="Times New Roman"/>
            </a:endParaRPr>
          </a:p>
        </p:txBody>
      </p:sp>
      <p:sp>
        <p:nvSpPr>
          <p:cNvPr id="7" name="TextBox 6">
            <a:extLst>
              <a:ext uri="{FF2B5EF4-FFF2-40B4-BE49-F238E27FC236}">
                <a16:creationId xmlns:a16="http://schemas.microsoft.com/office/drawing/2014/main" id="{00609524-7D9A-19C7-F587-8EE84435E871}"/>
              </a:ext>
            </a:extLst>
          </p:cNvPr>
          <p:cNvSpPr txBox="1"/>
          <p:nvPr/>
        </p:nvSpPr>
        <p:spPr>
          <a:xfrm>
            <a:off x="541499" y="2340217"/>
            <a:ext cx="11109002" cy="467820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171450" marR="0" lvl="0" indent="-171450" algn="l" defTabSz="914400" rtl="0" eaLnBrk="1" fontAlgn="auto" latinLnBrk="0" hangingPunct="1">
              <a:lnSpc>
                <a:spcPct val="100000"/>
              </a:lnSpc>
              <a:spcBef>
                <a:spcPts val="0"/>
              </a:spcBef>
              <a:spcAft>
                <a:spcPts val="0"/>
              </a:spcAft>
              <a:buClrTx/>
              <a:buSzTx/>
              <a:buFont typeface="Arial"/>
              <a:buChar char="•"/>
              <a:tabLst/>
              <a:defRPr/>
            </a:pPr>
            <a:r>
              <a:rPr kumimoji="0" lang="en-GB" sz="1000" b="0" i="0" u="none" strike="noStrike" kern="1200" cap="none" spc="0" normalizeH="0" baseline="0" noProof="0">
                <a:ln>
                  <a:noFill/>
                </a:ln>
                <a:solidFill>
                  <a:srgbClr val="3A3A3A"/>
                </a:solidFill>
                <a:effectLst/>
                <a:uLnTx/>
                <a:uFillTx/>
                <a:latin typeface="Times New Roman"/>
                <a:ea typeface="+mn-ea"/>
                <a:cs typeface="Times New Roman"/>
              </a:rPr>
              <a:t>Abramov, D. M., &amp; de Castro Peixoto, P. (2022). Does contemporary Western culture play a role in mental disorders? </a:t>
            </a:r>
            <a:r>
              <a:rPr kumimoji="0" lang="en-GB" sz="1000" b="0" i="1" u="none" strike="noStrike" kern="1200" cap="none" spc="0" normalizeH="0" baseline="0" noProof="0">
                <a:ln>
                  <a:noFill/>
                </a:ln>
                <a:solidFill>
                  <a:prstClr val="black"/>
                </a:solidFill>
                <a:effectLst/>
                <a:uLnTx/>
                <a:uFillTx/>
                <a:latin typeface="Times New Roman"/>
                <a:ea typeface="+mn-ea"/>
                <a:cs typeface="Times New Roman"/>
              </a:rPr>
              <a:t>Frontiers in                   	Psychiatry</a:t>
            </a:r>
            <a:r>
              <a:rPr kumimoji="0" lang="en-GB" sz="1000" b="0" i="0" u="none" strike="noStrike" kern="1200" cap="none" spc="0" normalizeH="0" baseline="0" noProof="0">
                <a:ln>
                  <a:noFill/>
                </a:ln>
                <a:solidFill>
                  <a:prstClr val="black"/>
                </a:solidFill>
                <a:effectLst/>
                <a:uLnTx/>
                <a:uFillTx/>
                <a:latin typeface="Times New Roman"/>
                <a:ea typeface="+mn-ea"/>
                <a:cs typeface="Times New Roman"/>
              </a:rPr>
              <a:t>, </a:t>
            </a:r>
            <a:r>
              <a:rPr kumimoji="0" lang="en-GB" sz="1000" b="0" i="1" u="none" strike="noStrike" kern="1200" cap="none" spc="0" normalizeH="0" baseline="0" noProof="0">
                <a:ln>
                  <a:noFill/>
                </a:ln>
                <a:solidFill>
                  <a:prstClr val="black"/>
                </a:solidFill>
                <a:effectLst/>
                <a:uLnTx/>
                <a:uFillTx/>
                <a:latin typeface="Times New Roman"/>
                <a:ea typeface="+mn-ea"/>
                <a:cs typeface="Times New Roman"/>
              </a:rPr>
              <a:t>13</a:t>
            </a:r>
            <a:r>
              <a:rPr kumimoji="0" lang="en-GB" sz="1000" b="0" i="0" u="none" strike="noStrike" kern="1200" cap="none" spc="0" normalizeH="0" baseline="0" noProof="0">
                <a:ln>
                  <a:noFill/>
                </a:ln>
                <a:solidFill>
                  <a:prstClr val="black"/>
                </a:solidFill>
                <a:effectLst/>
                <a:uLnTx/>
                <a:uFillTx/>
                <a:latin typeface="Times New Roman"/>
                <a:ea typeface="+mn-ea"/>
                <a:cs typeface="Times New Roman"/>
              </a:rPr>
              <a:t>. </a:t>
            </a:r>
            <a:r>
              <a:rPr kumimoji="0" lang="en-GB" sz="1000" b="0" i="0" u="none" strike="noStrike" kern="1200" cap="none" spc="0" normalizeH="0" baseline="0" noProof="0">
                <a:ln>
                  <a:noFill/>
                </a:ln>
                <a:solidFill>
                  <a:srgbClr val="96607D"/>
                </a:solidFill>
                <a:effectLst/>
                <a:uLnTx/>
                <a:uFillTx/>
                <a:latin typeface="Times New Roman"/>
                <a:ea typeface="+mn-ea"/>
                <a:cs typeface="Times New Roman"/>
                <a:hlinkClick r:id="rId2"/>
              </a:rPr>
              <a:t>https://doi.org/10.3389/fpsyt.2022.978860</a:t>
            </a:r>
            <a:endParaRPr kumimoji="0" lang="en-GB" sz="1000" b="0" i="0" u="none" strike="noStrike" kern="1200" cap="none" spc="0" normalizeH="0" baseline="0" noProof="0">
              <a:ln>
                <a:noFill/>
              </a:ln>
              <a:solidFill>
                <a:srgbClr val="96607D"/>
              </a:solidFill>
              <a:effectLst/>
              <a:uLnTx/>
              <a:uFillTx/>
              <a:latin typeface="Times New Roman"/>
              <a:ea typeface="+mn-ea"/>
              <a:cs typeface="Times New Roman"/>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000" b="0" i="0" u="none" strike="noStrike" kern="1200" cap="none" spc="0" normalizeH="0" baseline="0" noProof="0">
              <a:ln>
                <a:noFill/>
              </a:ln>
              <a:solidFill>
                <a:srgbClr val="96607D"/>
              </a:solidFill>
              <a:effectLst/>
              <a:uLnTx/>
              <a:uFillTx/>
              <a:latin typeface="Times New Roman"/>
              <a:ea typeface="+mn-ea"/>
              <a:cs typeface="Times New Roman"/>
            </a:endParaRPr>
          </a:p>
          <a:p>
            <a:pPr marL="171450" marR="0" lvl="0" indent="-171450" algn="l" defTabSz="914400" rtl="0" eaLnBrk="1" fontAlgn="auto" latinLnBrk="0" hangingPunct="1">
              <a:lnSpc>
                <a:spcPct val="100000"/>
              </a:lnSpc>
              <a:spcBef>
                <a:spcPts val="0"/>
              </a:spcBef>
              <a:spcAft>
                <a:spcPts val="0"/>
              </a:spcAft>
              <a:buClrTx/>
              <a:buSzTx/>
              <a:buFont typeface="Arial"/>
              <a:buChar char="•"/>
              <a:tabLst/>
              <a:defRPr/>
            </a:pPr>
            <a:r>
              <a:rPr kumimoji="0" lang="en-GB" sz="1000" b="0" i="0" u="none" strike="noStrike" kern="1200" cap="none" spc="0" normalizeH="0" baseline="0" noProof="0">
                <a:ln>
                  <a:noFill/>
                </a:ln>
                <a:solidFill>
                  <a:srgbClr val="000000"/>
                </a:solidFill>
                <a:effectLst/>
                <a:uLnTx/>
                <a:uFillTx/>
                <a:latin typeface="Times New Roman"/>
                <a:ea typeface="+mn-ea"/>
                <a:cs typeface="Times New Roman"/>
              </a:rPr>
              <a:t>American</a:t>
            </a:r>
            <a:r>
              <a:rPr kumimoji="0" lang="en-GB" sz="1000" b="0" i="0" u="none" strike="noStrike" kern="1200" cap="none" spc="0" normalizeH="0" baseline="0" noProof="0">
                <a:ln>
                  <a:noFill/>
                </a:ln>
                <a:solidFill>
                  <a:prstClr val="black"/>
                </a:solidFill>
                <a:effectLst/>
                <a:uLnTx/>
                <a:uFillTx/>
                <a:latin typeface="Times New Roman"/>
                <a:ea typeface="+mn-ea"/>
                <a:cs typeface="Times New Roman"/>
              </a:rPr>
              <a:t> Psychiatric Association. (2013). </a:t>
            </a:r>
            <a:r>
              <a:rPr kumimoji="0" lang="en-GB" sz="1000" b="0" i="1" u="none" strike="noStrike" kern="1200" cap="none" spc="0" normalizeH="0" baseline="0" noProof="0">
                <a:ln>
                  <a:noFill/>
                </a:ln>
                <a:solidFill>
                  <a:prstClr val="black"/>
                </a:solidFill>
                <a:effectLst/>
                <a:uLnTx/>
                <a:uFillTx/>
                <a:latin typeface="Times New Roman"/>
                <a:ea typeface="+mn-ea"/>
                <a:cs typeface="Times New Roman"/>
              </a:rPr>
              <a:t>Diagnostic and Statistical Manual of Mental Health Disorders</a:t>
            </a:r>
            <a:r>
              <a:rPr kumimoji="0" lang="en-GB" sz="1000" b="0" i="0" u="none" strike="noStrike" kern="1200" cap="none" spc="0" normalizeH="0" baseline="0" noProof="0">
                <a:ln>
                  <a:noFill/>
                </a:ln>
                <a:solidFill>
                  <a:prstClr val="black"/>
                </a:solidFill>
                <a:effectLst/>
                <a:uLnTx/>
                <a:uFillTx/>
                <a:latin typeface="Times New Roman"/>
                <a:ea typeface="+mn-ea"/>
                <a:cs typeface="Times New Roman"/>
              </a:rPr>
              <a:t>. (5</a:t>
            </a:r>
            <a:r>
              <a:rPr kumimoji="0" lang="en-GB" sz="1000" b="0" i="0" u="none" strike="noStrike" kern="1200" cap="none" spc="0" normalizeH="0" baseline="30000" noProof="0">
                <a:ln>
                  <a:noFill/>
                </a:ln>
                <a:solidFill>
                  <a:prstClr val="black"/>
                </a:solidFill>
                <a:effectLst/>
                <a:uLnTx/>
                <a:uFillTx/>
                <a:latin typeface="Times New Roman"/>
                <a:ea typeface="+mn-ea"/>
                <a:cs typeface="Times New Roman"/>
              </a:rPr>
              <a:t>th</a:t>
            </a:r>
            <a:r>
              <a:rPr kumimoji="0" lang="en-GB" sz="1000" b="0" i="0" u="none" strike="noStrike" kern="1200" cap="none" spc="0" normalizeH="0" baseline="0" noProof="0">
                <a:ln>
                  <a:noFill/>
                </a:ln>
                <a:solidFill>
                  <a:prstClr val="black"/>
                </a:solidFill>
                <a:effectLst/>
                <a:uLnTx/>
                <a:uFillTx/>
                <a:latin typeface="Times New Roman"/>
                <a:ea typeface="+mn-ea"/>
                <a:cs typeface="Times New Roman"/>
              </a:rPr>
              <a:t> ed.). </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000" b="0" i="0" u="none" strike="noStrike" kern="1200" cap="none" spc="0" normalizeH="0" baseline="0" noProof="0">
              <a:ln>
                <a:noFill/>
              </a:ln>
              <a:solidFill>
                <a:srgbClr val="000000"/>
              </a:solidFill>
              <a:effectLst/>
              <a:uLnTx/>
              <a:uFillTx/>
              <a:latin typeface="Times New Roman"/>
              <a:ea typeface="+mn-ea"/>
              <a:cs typeface="Times New Roman"/>
            </a:endParaRPr>
          </a:p>
          <a:p>
            <a:pPr marL="171450" marR="0" lvl="0" indent="-171450" algn="l" defTabSz="914400" rtl="0" eaLnBrk="1" fontAlgn="auto" latinLnBrk="0" hangingPunct="1">
              <a:lnSpc>
                <a:spcPct val="100000"/>
              </a:lnSpc>
              <a:spcBef>
                <a:spcPts val="0"/>
              </a:spcBef>
              <a:spcAft>
                <a:spcPts val="0"/>
              </a:spcAft>
              <a:buClrTx/>
              <a:buSzTx/>
              <a:buFont typeface="Arial"/>
              <a:buChar char="•"/>
              <a:tabLst/>
              <a:defRPr/>
            </a:pPr>
            <a:r>
              <a:rPr kumimoji="0" lang="en-GB" sz="1000" b="0" i="0" u="none" strike="noStrike" kern="1200" cap="none" spc="0" normalizeH="0" baseline="0" noProof="0">
                <a:ln>
                  <a:noFill/>
                </a:ln>
                <a:solidFill>
                  <a:srgbClr val="3A3A3A"/>
                </a:solidFill>
                <a:effectLst/>
                <a:uLnTx/>
                <a:uFillTx/>
                <a:latin typeface="Times New Roman"/>
                <a:ea typeface="+mn-ea"/>
                <a:cs typeface="Times New Roman"/>
              </a:rPr>
              <a:t>BABCP (n.d.). CBT: </a:t>
            </a:r>
            <a:r>
              <a:rPr kumimoji="0" lang="en-GB" sz="1000" b="0" i="1" u="none" strike="noStrike" kern="1200" cap="none" spc="0" normalizeH="0" baseline="0" noProof="0">
                <a:ln>
                  <a:noFill/>
                </a:ln>
                <a:solidFill>
                  <a:srgbClr val="3A3A3A"/>
                </a:solidFill>
                <a:effectLst/>
                <a:uLnTx/>
                <a:uFillTx/>
                <a:latin typeface="Times New Roman"/>
                <a:ea typeface="+mn-ea"/>
                <a:cs typeface="Times New Roman"/>
              </a:rPr>
              <a:t>Therapy Worth Talking About. What is CBT? </a:t>
            </a:r>
            <a:r>
              <a:rPr kumimoji="0" lang="en-GB" sz="1000" b="0" i="0" u="none" strike="noStrike" kern="1200" cap="none" spc="0" normalizeH="0" baseline="0" noProof="0">
                <a:ln>
                  <a:noFill/>
                </a:ln>
                <a:solidFill>
                  <a:srgbClr val="96607D"/>
                </a:solidFill>
                <a:effectLst/>
                <a:uLnTx/>
                <a:uFillTx/>
                <a:latin typeface="Times New Roman"/>
                <a:ea typeface="+mn-ea"/>
                <a:cs typeface="Times New Roman"/>
                <a:hlinkClick r:id="rId3"/>
              </a:rPr>
              <a:t>https://babcp.com/What-is-CBT#:~:text=Cognitive%20Behavioural%20Therapy%20(CBT)%20is,that%20make%20us%20feel%20worse</a:t>
            </a:r>
            <a:endParaRPr kumimoji="0" lang="en-GB" sz="1000" b="0" i="0" u="none" strike="noStrike" kern="1200" cap="none" spc="0" normalizeH="0" baseline="0" noProof="0">
              <a:ln>
                <a:noFill/>
              </a:ln>
              <a:solidFill>
                <a:srgbClr val="96607D"/>
              </a:solidFill>
              <a:effectLst/>
              <a:uLnTx/>
              <a:uFillTx/>
              <a:latin typeface="Times New Roman"/>
              <a:ea typeface="+mn-ea"/>
              <a:cs typeface="Times New Roman"/>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000" b="0" i="0" u="none" strike="noStrike" kern="1200" cap="none" spc="0" normalizeH="0" baseline="0" noProof="0">
              <a:ln>
                <a:noFill/>
              </a:ln>
              <a:solidFill>
                <a:srgbClr val="96607D"/>
              </a:solidFill>
              <a:effectLst/>
              <a:uLnTx/>
              <a:uFillTx/>
              <a:latin typeface="Times New Roman"/>
              <a:ea typeface="+mn-ea"/>
              <a:cs typeface="Times New Roman"/>
            </a:endParaRPr>
          </a:p>
          <a:p>
            <a:pPr marL="171450" marR="0" lvl="0" indent="-171450" algn="l" defTabSz="914400" rtl="0" eaLnBrk="1" fontAlgn="auto" latinLnBrk="0" hangingPunct="1">
              <a:lnSpc>
                <a:spcPct val="100000"/>
              </a:lnSpc>
              <a:spcBef>
                <a:spcPts val="0"/>
              </a:spcBef>
              <a:spcAft>
                <a:spcPts val="0"/>
              </a:spcAft>
              <a:buClrTx/>
              <a:buSzTx/>
              <a:buFont typeface="Arial"/>
              <a:buChar char="•"/>
              <a:tabLst/>
              <a:defRPr/>
            </a:pPr>
            <a:r>
              <a:rPr kumimoji="0" lang="en-GB" sz="1000" b="0" i="0" u="none" strike="noStrike" kern="1200" cap="none" spc="0" normalizeH="0" baseline="0" noProof="0">
                <a:ln>
                  <a:noFill/>
                </a:ln>
                <a:solidFill>
                  <a:srgbClr val="3A3A3A"/>
                </a:solidFill>
                <a:effectLst/>
                <a:uLnTx/>
                <a:uFillTx/>
                <a:latin typeface="Times New Roman"/>
                <a:ea typeface="+mn-ea"/>
                <a:cs typeface="Times New Roman"/>
              </a:rPr>
              <a:t>Beck, J. S. (2020). </a:t>
            </a:r>
            <a:r>
              <a:rPr kumimoji="0" lang="en-GB" sz="1000" b="0" i="1" u="none" strike="noStrike" kern="1200" cap="none" spc="0" normalizeH="0" baseline="0" noProof="0">
                <a:ln>
                  <a:noFill/>
                </a:ln>
                <a:solidFill>
                  <a:srgbClr val="3A3A3A"/>
                </a:solidFill>
                <a:effectLst/>
                <a:uLnTx/>
                <a:uFillTx/>
                <a:latin typeface="Times New Roman"/>
                <a:ea typeface="+mn-ea"/>
                <a:cs typeface="Times New Roman"/>
              </a:rPr>
              <a:t>Cognitive Behaviour Therapy</a:t>
            </a:r>
            <a:r>
              <a:rPr kumimoji="0" lang="en-GB" sz="1000" b="0" i="0" u="none" strike="noStrike" kern="1200" cap="none" spc="0" normalizeH="0" baseline="0" noProof="0">
                <a:ln>
                  <a:noFill/>
                </a:ln>
                <a:solidFill>
                  <a:srgbClr val="3A3A3A"/>
                </a:solidFill>
                <a:effectLst/>
                <a:uLnTx/>
                <a:uFillTx/>
                <a:latin typeface="Times New Roman"/>
                <a:ea typeface="+mn-ea"/>
                <a:cs typeface="Times New Roman"/>
              </a:rPr>
              <a:t>. (3</a:t>
            </a:r>
            <a:r>
              <a:rPr kumimoji="0" lang="en-GB" sz="1000" b="0" i="0" u="none" strike="noStrike" kern="1200" cap="none" spc="0" normalizeH="0" baseline="30000" noProof="0">
                <a:ln>
                  <a:noFill/>
                </a:ln>
                <a:solidFill>
                  <a:srgbClr val="3A3A3A"/>
                </a:solidFill>
                <a:effectLst/>
                <a:uLnTx/>
                <a:uFillTx/>
                <a:latin typeface="Times New Roman"/>
                <a:ea typeface="+mn-ea"/>
                <a:cs typeface="Times New Roman"/>
              </a:rPr>
              <a:t>rd</a:t>
            </a:r>
            <a:r>
              <a:rPr kumimoji="0" lang="en-GB" sz="1000" b="0" i="0" u="none" strike="noStrike" kern="1200" cap="none" spc="0" normalizeH="0" baseline="0" noProof="0">
                <a:ln>
                  <a:noFill/>
                </a:ln>
                <a:solidFill>
                  <a:srgbClr val="3A3A3A"/>
                </a:solidFill>
                <a:effectLst/>
                <a:uLnTx/>
                <a:uFillTx/>
                <a:latin typeface="Times New Roman"/>
                <a:ea typeface="+mn-ea"/>
                <a:cs typeface="Times New Roman"/>
              </a:rPr>
              <a:t> ed.). Guilford Press.</a:t>
            </a:r>
            <a:endParaRPr kumimoji="0" lang="en-GB" sz="1000" b="0" i="0" u="none" strike="noStrike" kern="1200" cap="none" spc="0" normalizeH="0" baseline="0" noProof="0">
              <a:ln>
                <a:noFill/>
              </a:ln>
              <a:solidFill>
                <a:prstClr val="black"/>
              </a:solidFill>
              <a:effectLst/>
              <a:uLnTx/>
              <a:uFillTx/>
              <a:latin typeface="Century Gothic" panose="020B050202020202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000" b="0" i="0" u="none" strike="noStrike" kern="1200" cap="none" spc="0" normalizeH="0" baseline="0" noProof="0">
              <a:ln>
                <a:noFill/>
              </a:ln>
              <a:solidFill>
                <a:srgbClr val="3A3A3A"/>
              </a:solidFill>
              <a:effectLst/>
              <a:uLnTx/>
              <a:uFillTx/>
              <a:latin typeface="Times New Roman"/>
              <a:ea typeface="+mn-ea"/>
              <a:cs typeface="Times New Roman"/>
            </a:endParaRPr>
          </a:p>
          <a:p>
            <a:pPr marL="171450" marR="0" lvl="0" indent="-171450" algn="l" defTabSz="914400" rtl="0" eaLnBrk="1" fontAlgn="auto" latinLnBrk="0" hangingPunct="1">
              <a:lnSpc>
                <a:spcPct val="100000"/>
              </a:lnSpc>
              <a:spcBef>
                <a:spcPts val="0"/>
              </a:spcBef>
              <a:spcAft>
                <a:spcPts val="0"/>
              </a:spcAft>
              <a:buClrTx/>
              <a:buSzTx/>
              <a:buFont typeface="Arial"/>
              <a:buChar char="•"/>
              <a:tabLst/>
              <a:defRPr/>
            </a:pPr>
            <a:r>
              <a:rPr kumimoji="0" lang="en-GB" sz="1000" b="0" i="0" u="none" strike="noStrike" kern="1200" cap="none" spc="0" normalizeH="0" baseline="0" noProof="0">
                <a:ln>
                  <a:noFill/>
                </a:ln>
                <a:solidFill>
                  <a:srgbClr val="3A3A3A"/>
                </a:solidFill>
                <a:effectLst/>
                <a:uLnTx/>
                <a:uFillTx/>
                <a:latin typeface="Times New Roman"/>
                <a:ea typeface="+mn-ea"/>
                <a:cs typeface="Times New Roman"/>
              </a:rPr>
              <a:t>Becker-</a:t>
            </a:r>
            <a:r>
              <a:rPr kumimoji="0" lang="en-GB" sz="1000" b="0" i="0" u="none" strike="noStrike" kern="1200" cap="none" spc="0" normalizeH="0" baseline="0" noProof="0" err="1">
                <a:ln>
                  <a:noFill/>
                </a:ln>
                <a:solidFill>
                  <a:srgbClr val="3A3A3A"/>
                </a:solidFill>
                <a:effectLst/>
                <a:uLnTx/>
                <a:uFillTx/>
                <a:latin typeface="Times New Roman"/>
                <a:ea typeface="+mn-ea"/>
                <a:cs typeface="Times New Roman"/>
              </a:rPr>
              <a:t>Haimes</a:t>
            </a:r>
            <a:r>
              <a:rPr kumimoji="0" lang="en-GB" sz="1000" b="0" i="0" u="none" strike="noStrike" kern="1200" cap="none" spc="0" normalizeH="0" baseline="0" noProof="0">
                <a:ln>
                  <a:noFill/>
                </a:ln>
                <a:solidFill>
                  <a:srgbClr val="3A3A3A"/>
                </a:solidFill>
                <a:effectLst/>
                <a:uLnTx/>
                <a:uFillTx/>
                <a:latin typeface="Times New Roman"/>
                <a:ea typeface="+mn-ea"/>
                <a:cs typeface="Times New Roman"/>
              </a:rPr>
              <a:t>, E. M., Stewart, R. E., &amp; Frank, H. E. (2023). It’s all in the name: why exposure therapy could benefit from a new one. </a:t>
            </a:r>
            <a:r>
              <a:rPr kumimoji="0" lang="en-GB" sz="1000" b="0" i="1" u="none" strike="noStrike" kern="1200" cap="none" spc="0" normalizeH="0" baseline="0" noProof="0">
                <a:ln>
                  <a:noFill/>
                </a:ln>
                <a:solidFill>
                  <a:prstClr val="black"/>
                </a:solidFill>
                <a:effectLst/>
                <a:uLnTx/>
                <a:uFillTx/>
                <a:latin typeface="Times New Roman"/>
                <a:ea typeface="+mn-ea"/>
                <a:cs typeface="Times New Roman"/>
              </a:rPr>
              <a:t>Current Psychology (New Brunswick, N.J.)</a:t>
            </a:r>
            <a:r>
              <a:rPr kumimoji="0" lang="en-GB" sz="1000" b="0" i="0" u="none" strike="noStrike" kern="1200" cap="none" spc="0" normalizeH="0" baseline="0" noProof="0">
                <a:ln>
                  <a:noFill/>
                </a:ln>
                <a:solidFill>
                  <a:prstClr val="black"/>
                </a:solidFill>
                <a:effectLst/>
                <a:uLnTx/>
                <a:uFillTx/>
                <a:latin typeface="Times New Roman"/>
                <a:ea typeface="+mn-ea"/>
                <a:cs typeface="Times New Roman"/>
              </a:rPr>
              <a:t>, </a:t>
            </a:r>
            <a:r>
              <a:rPr kumimoji="0" lang="en-GB" sz="1000" b="0" i="1" u="none" strike="noStrike" kern="1200" cap="none" spc="0" normalizeH="0" baseline="0" noProof="0">
                <a:ln>
                  <a:noFill/>
                </a:ln>
                <a:solidFill>
                  <a:prstClr val="black"/>
                </a:solidFill>
                <a:effectLst/>
                <a:uLnTx/>
                <a:uFillTx/>
                <a:latin typeface="Times New Roman"/>
                <a:ea typeface="+mn-ea"/>
                <a:cs typeface="Times New Roman"/>
              </a:rPr>
              <a:t>42</a:t>
            </a:r>
            <a:r>
              <a:rPr kumimoji="0" lang="en-GB" sz="1000" b="0" i="0" u="none" strike="noStrike" kern="1200" cap="none" spc="0" normalizeH="0" baseline="0" noProof="0">
                <a:ln>
                  <a:noFill/>
                </a:ln>
                <a:solidFill>
                  <a:prstClr val="black"/>
                </a:solidFill>
                <a:effectLst/>
                <a:uLnTx/>
                <a:uFillTx/>
                <a:latin typeface="Times New Roman"/>
                <a:ea typeface="+mn-ea"/>
                <a:cs typeface="Times New Roman"/>
              </a:rPr>
              <a:t>(25), 21641–	21647. </a:t>
            </a:r>
            <a:r>
              <a:rPr kumimoji="0" lang="en-GB" sz="1000" b="0" i="0" u="none" strike="noStrike" kern="1200" cap="none" spc="0" normalizeH="0" baseline="0" noProof="0">
                <a:ln>
                  <a:noFill/>
                </a:ln>
                <a:solidFill>
                  <a:srgbClr val="96607D"/>
                </a:solidFill>
                <a:effectLst/>
                <a:uLnTx/>
                <a:uFillTx/>
                <a:latin typeface="Times New Roman"/>
                <a:ea typeface="+mn-ea"/>
                <a:cs typeface="Times New Roman"/>
                <a:hlinkClick r:id="rId4"/>
              </a:rPr>
              <a:t>https://doi.org/10.1007/s12144-022-03286-6</a:t>
            </a:r>
            <a:endParaRPr kumimoji="0" lang="en-GB" sz="1000" b="0" i="0" u="none" strike="noStrike" kern="1200" cap="none" spc="0" normalizeH="0" baseline="0" noProof="0">
              <a:ln>
                <a:noFill/>
              </a:ln>
              <a:solidFill>
                <a:srgbClr val="96607D"/>
              </a:solidFill>
              <a:effectLst/>
              <a:uLnTx/>
              <a:uFillTx/>
              <a:latin typeface="Times New Roman"/>
              <a:ea typeface="+mn-ea"/>
              <a:cs typeface="Times New Roman"/>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000" b="0" i="0" u="none" strike="noStrike" kern="1200" cap="none" spc="0" normalizeH="0" baseline="0" noProof="0">
              <a:ln>
                <a:noFill/>
              </a:ln>
              <a:solidFill>
                <a:srgbClr val="96607D"/>
              </a:solidFill>
              <a:effectLst/>
              <a:uLnTx/>
              <a:uFillTx/>
              <a:latin typeface="Times New Roman"/>
              <a:ea typeface="+mn-ea"/>
              <a:cs typeface="Times New Roman"/>
            </a:endParaRPr>
          </a:p>
          <a:p>
            <a:pPr marL="171450" marR="0" lvl="0" indent="-171450" algn="l" defTabSz="914400" rtl="0" eaLnBrk="1" fontAlgn="auto" latinLnBrk="0" hangingPunct="1">
              <a:lnSpc>
                <a:spcPct val="100000"/>
              </a:lnSpc>
              <a:spcBef>
                <a:spcPts val="0"/>
              </a:spcBef>
              <a:spcAft>
                <a:spcPts val="0"/>
              </a:spcAft>
              <a:buClrTx/>
              <a:buSzTx/>
              <a:buFont typeface="Arial"/>
              <a:buChar char="•"/>
              <a:tabLst/>
              <a:defRPr/>
            </a:pPr>
            <a:r>
              <a:rPr kumimoji="0" lang="en-GB" sz="1000" b="0" i="0" u="none" strike="noStrike" kern="1200" cap="none" spc="0" normalizeH="0" baseline="0" noProof="0">
                <a:ln>
                  <a:noFill/>
                </a:ln>
                <a:solidFill>
                  <a:srgbClr val="3A3A3A"/>
                </a:solidFill>
                <a:effectLst/>
                <a:uLnTx/>
                <a:uFillTx/>
                <a:latin typeface="Times New Roman"/>
                <a:ea typeface="+mn-ea"/>
                <a:cs typeface="Times New Roman"/>
              </a:rPr>
              <a:t>Buchholz, J. L., &amp; Abramowitz, J. S. (2020). The therapeutic alliance in exposure therapy for anxiety-related disorders: A critical review. </a:t>
            </a:r>
            <a:r>
              <a:rPr kumimoji="0" lang="en-GB" sz="1000" b="0" i="1" u="none" strike="noStrike" kern="1200" cap="none" spc="0" normalizeH="0" baseline="0" noProof="0">
                <a:ln>
                  <a:noFill/>
                </a:ln>
                <a:solidFill>
                  <a:prstClr val="black"/>
                </a:solidFill>
                <a:effectLst/>
                <a:uLnTx/>
                <a:uFillTx/>
                <a:latin typeface="Times New Roman"/>
                <a:ea typeface="+mn-ea"/>
                <a:cs typeface="Times New Roman"/>
              </a:rPr>
              <a:t>Journal of Anxiety Disorders</a:t>
            </a:r>
            <a:r>
              <a:rPr kumimoji="0" lang="en-GB" sz="1000" b="0" i="0" u="none" strike="noStrike" kern="1200" cap="none" spc="0" normalizeH="0" baseline="0" noProof="0">
                <a:ln>
                  <a:noFill/>
                </a:ln>
                <a:solidFill>
                  <a:prstClr val="black"/>
                </a:solidFill>
                <a:effectLst/>
                <a:uLnTx/>
                <a:uFillTx/>
                <a:latin typeface="Times New Roman"/>
                <a:ea typeface="+mn-ea"/>
                <a:cs typeface="Times New Roman"/>
              </a:rPr>
              <a:t>, </a:t>
            </a:r>
            <a:r>
              <a:rPr kumimoji="0" lang="en-GB" sz="1000" b="0" i="1" u="none" strike="noStrike" kern="1200" cap="none" spc="0" normalizeH="0" baseline="0" noProof="0">
                <a:ln>
                  <a:noFill/>
                </a:ln>
                <a:solidFill>
                  <a:prstClr val="black"/>
                </a:solidFill>
                <a:effectLst/>
                <a:uLnTx/>
                <a:uFillTx/>
                <a:latin typeface="Times New Roman"/>
                <a:ea typeface="+mn-ea"/>
                <a:cs typeface="Times New Roman"/>
              </a:rPr>
              <a:t>70</a:t>
            </a:r>
            <a:r>
              <a:rPr kumimoji="0" lang="en-GB" sz="1000" b="0" i="0" u="none" strike="noStrike" kern="1200" cap="none" spc="0" normalizeH="0" baseline="0" noProof="0">
                <a:ln>
                  <a:noFill/>
                </a:ln>
                <a:solidFill>
                  <a:prstClr val="black"/>
                </a:solidFill>
                <a:effectLst/>
                <a:uLnTx/>
                <a:uFillTx/>
                <a:latin typeface="Times New Roman"/>
                <a:ea typeface="+mn-ea"/>
                <a:cs typeface="Times New Roman"/>
              </a:rPr>
              <a:t>, 102194–	102194. </a:t>
            </a:r>
            <a:r>
              <a:rPr kumimoji="0" lang="en-GB" sz="1000" b="0" i="0" u="none" strike="noStrike" kern="1200" cap="none" spc="0" normalizeH="0" baseline="0" noProof="0">
                <a:ln>
                  <a:noFill/>
                </a:ln>
                <a:solidFill>
                  <a:srgbClr val="96607D"/>
                </a:solidFill>
                <a:effectLst/>
                <a:uLnTx/>
                <a:uFillTx/>
                <a:latin typeface="Times New Roman"/>
                <a:ea typeface="+mn-ea"/>
                <a:cs typeface="Times New Roman"/>
                <a:hlinkClick r:id="rId5"/>
              </a:rPr>
              <a:t>https://doi.org/10.1016/j.janxdis.2020.102194</a:t>
            </a:r>
            <a:endParaRPr kumimoji="0" lang="en-GB" sz="1000" b="0" i="0" u="none" strike="noStrike" kern="1200" cap="none" spc="0" normalizeH="0" baseline="0" noProof="0">
              <a:ln>
                <a:noFill/>
              </a:ln>
              <a:solidFill>
                <a:srgbClr val="96607D"/>
              </a:solidFill>
              <a:effectLst/>
              <a:uLnTx/>
              <a:uFillTx/>
              <a:latin typeface="Times New Roman"/>
              <a:ea typeface="+mn-ea"/>
              <a:cs typeface="Times New Roman"/>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000" b="0" i="0" u="none" strike="noStrike" kern="1200" cap="none" spc="0" normalizeH="0" baseline="0" noProof="0">
              <a:ln>
                <a:noFill/>
              </a:ln>
              <a:solidFill>
                <a:srgbClr val="96607D"/>
              </a:solidFill>
              <a:effectLst/>
              <a:uLnTx/>
              <a:uFillTx/>
              <a:latin typeface="Times New Roman"/>
              <a:ea typeface="+mn-ea"/>
              <a:cs typeface="Times New Roman"/>
            </a:endParaRPr>
          </a:p>
          <a:p>
            <a:pPr marL="171450" marR="0" lvl="0" indent="-171450" algn="l" defTabSz="914400" rtl="0" eaLnBrk="1" fontAlgn="auto" latinLnBrk="0" hangingPunct="1">
              <a:lnSpc>
                <a:spcPct val="100000"/>
              </a:lnSpc>
              <a:spcBef>
                <a:spcPts val="0"/>
              </a:spcBef>
              <a:spcAft>
                <a:spcPts val="0"/>
              </a:spcAft>
              <a:buClrTx/>
              <a:buSzTx/>
              <a:buFont typeface="Arial"/>
              <a:buChar char="•"/>
              <a:tabLst/>
              <a:defRPr/>
            </a:pPr>
            <a:r>
              <a:rPr kumimoji="0" lang="en-GB" sz="1000" b="0" i="0" u="none" strike="noStrike" kern="1200" cap="none" spc="0" normalizeH="0" baseline="0" noProof="0">
                <a:ln>
                  <a:noFill/>
                </a:ln>
                <a:solidFill>
                  <a:srgbClr val="3A3A3A"/>
                </a:solidFill>
                <a:effectLst/>
                <a:uLnTx/>
                <a:uFillTx/>
                <a:latin typeface="Times New Roman"/>
                <a:ea typeface="+mn-ea"/>
                <a:cs typeface="Times New Roman"/>
              </a:rPr>
              <a:t>Burns, D. D. (2005). </a:t>
            </a:r>
            <a:r>
              <a:rPr kumimoji="0" lang="en-GB" sz="1000" b="0" i="1" u="none" strike="noStrike" kern="1200" cap="none" spc="0" normalizeH="0" baseline="0" noProof="0">
                <a:ln>
                  <a:noFill/>
                </a:ln>
                <a:solidFill>
                  <a:srgbClr val="3A3A3A"/>
                </a:solidFill>
                <a:effectLst/>
                <a:uLnTx/>
                <a:uFillTx/>
                <a:latin typeface="Times New Roman"/>
                <a:ea typeface="+mn-ea"/>
                <a:cs typeface="Times New Roman"/>
              </a:rPr>
              <a:t>The Feeling Good Handbook</a:t>
            </a:r>
            <a:r>
              <a:rPr kumimoji="0" lang="en-GB" sz="1000" b="0" i="0" u="none" strike="noStrike" kern="1200" cap="none" spc="0" normalizeH="0" baseline="0" noProof="0">
                <a:ln>
                  <a:noFill/>
                </a:ln>
                <a:solidFill>
                  <a:srgbClr val="3A3A3A"/>
                </a:solidFill>
                <a:effectLst/>
                <a:uLnTx/>
                <a:uFillTx/>
                <a:latin typeface="Times New Roman"/>
                <a:ea typeface="+mn-ea"/>
                <a:cs typeface="Times New Roman"/>
              </a:rPr>
              <a:t> (Revised ed.). Penguin.</a:t>
            </a:r>
            <a:endParaRPr kumimoji="0" lang="en-GB" sz="1000" b="0" i="0" u="none" strike="noStrike" kern="1200" cap="none" spc="0" normalizeH="0" baseline="0" noProof="0">
              <a:ln>
                <a:noFill/>
              </a:ln>
              <a:solidFill>
                <a:prstClr val="black"/>
              </a:solidFill>
              <a:effectLst/>
              <a:uLnTx/>
              <a:uFillTx/>
              <a:latin typeface="Century Gothic" panose="020B050202020202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000" b="0" i="0" u="none" strike="noStrike" kern="1200" cap="none" spc="0" normalizeH="0" baseline="0" noProof="0">
              <a:ln>
                <a:noFill/>
              </a:ln>
              <a:solidFill>
                <a:srgbClr val="3A3A3A"/>
              </a:solidFill>
              <a:effectLst/>
              <a:uLnTx/>
              <a:uFillTx/>
              <a:latin typeface="Times New Roman"/>
              <a:ea typeface="+mn-ea"/>
              <a:cs typeface="Times New Roman"/>
            </a:endParaRPr>
          </a:p>
          <a:p>
            <a:pPr marL="171450" marR="0" lvl="0" indent="-171450" algn="l" defTabSz="914400" rtl="0" eaLnBrk="1" fontAlgn="auto" latinLnBrk="0" hangingPunct="1">
              <a:lnSpc>
                <a:spcPct val="100000"/>
              </a:lnSpc>
              <a:spcBef>
                <a:spcPts val="0"/>
              </a:spcBef>
              <a:spcAft>
                <a:spcPts val="0"/>
              </a:spcAft>
              <a:buClrTx/>
              <a:buSzTx/>
              <a:buFont typeface="Arial"/>
              <a:buChar char="•"/>
              <a:tabLst/>
              <a:defRPr/>
            </a:pPr>
            <a:r>
              <a:rPr kumimoji="0" lang="en-GB" sz="1000" b="0" i="0" u="none" strike="noStrike" kern="1200" cap="none" spc="0" normalizeH="0" baseline="0" noProof="0">
                <a:ln>
                  <a:noFill/>
                </a:ln>
                <a:solidFill>
                  <a:srgbClr val="3A3A3A"/>
                </a:solidFill>
                <a:effectLst/>
                <a:uLnTx/>
                <a:uFillTx/>
                <a:latin typeface="Times New Roman"/>
                <a:ea typeface="+mn-ea"/>
                <a:cs typeface="Times New Roman"/>
              </a:rPr>
              <a:t>Carona, C. (2023). The philosophical assumptions across the ‘three waves’ of cognitive–behavioural therapy: how compatible are they? </a:t>
            </a:r>
            <a:r>
              <a:rPr kumimoji="0" lang="en-GB" sz="1000" b="0" i="1" u="none" strike="noStrike" kern="1200" cap="none" spc="0" normalizeH="0" baseline="0" noProof="0" err="1">
                <a:ln>
                  <a:noFill/>
                </a:ln>
                <a:solidFill>
                  <a:prstClr val="black"/>
                </a:solidFill>
                <a:effectLst/>
                <a:uLnTx/>
                <a:uFillTx/>
                <a:latin typeface="Times New Roman"/>
                <a:ea typeface="+mn-ea"/>
                <a:cs typeface="Times New Roman"/>
              </a:rPr>
              <a:t>BJPsych</a:t>
            </a:r>
            <a:r>
              <a:rPr kumimoji="0" lang="en-GB" sz="1000" b="0" i="1" u="none" strike="noStrike" kern="1200" cap="none" spc="0" normalizeH="0" baseline="0" noProof="0">
                <a:ln>
                  <a:noFill/>
                </a:ln>
                <a:solidFill>
                  <a:prstClr val="black"/>
                </a:solidFill>
                <a:effectLst/>
                <a:uLnTx/>
                <a:uFillTx/>
                <a:latin typeface="Times New Roman"/>
                <a:ea typeface="+mn-ea"/>
                <a:cs typeface="Times New Roman"/>
              </a:rPr>
              <a:t> Advances</a:t>
            </a:r>
            <a:r>
              <a:rPr kumimoji="0" lang="en-GB" sz="1000" b="0" i="0" u="none" strike="noStrike" kern="1200" cap="none" spc="0" normalizeH="0" baseline="0" noProof="0">
                <a:ln>
                  <a:noFill/>
                </a:ln>
                <a:solidFill>
                  <a:prstClr val="black"/>
                </a:solidFill>
                <a:effectLst/>
                <a:uLnTx/>
                <a:uFillTx/>
                <a:latin typeface="Times New Roman"/>
                <a:ea typeface="+mn-ea"/>
                <a:cs typeface="Times New Roman"/>
              </a:rPr>
              <a:t>, </a:t>
            </a:r>
            <a:r>
              <a:rPr kumimoji="0" lang="en-GB" sz="1000" b="0" i="1" u="none" strike="noStrike" kern="1200" cap="none" spc="0" normalizeH="0" baseline="0" noProof="0">
                <a:ln>
                  <a:noFill/>
                </a:ln>
                <a:solidFill>
                  <a:prstClr val="black"/>
                </a:solidFill>
                <a:effectLst/>
                <a:uLnTx/>
                <a:uFillTx/>
                <a:latin typeface="Times New Roman"/>
                <a:ea typeface="+mn-ea"/>
                <a:cs typeface="Times New Roman"/>
              </a:rPr>
              <a:t>29</a:t>
            </a:r>
            <a:r>
              <a:rPr kumimoji="0" lang="en-GB" sz="1000" b="0" i="0" u="none" strike="noStrike" kern="1200" cap="none" spc="0" normalizeH="0" baseline="0" noProof="0">
                <a:ln>
                  <a:noFill/>
                </a:ln>
                <a:solidFill>
                  <a:prstClr val="black"/>
                </a:solidFill>
                <a:effectLst/>
                <a:uLnTx/>
                <a:uFillTx/>
                <a:latin typeface="Times New Roman"/>
                <a:ea typeface="+mn-ea"/>
                <a:cs typeface="Times New Roman"/>
              </a:rPr>
              <a:t>(3), 213–217. </a:t>
            </a:r>
            <a:r>
              <a:rPr kumimoji="0" lang="en-GB" sz="1000" b="0" i="0" u="none" strike="noStrike" kern="1200" cap="none" spc="0" normalizeH="0" baseline="0" noProof="0">
                <a:ln>
                  <a:noFill/>
                </a:ln>
                <a:solidFill>
                  <a:srgbClr val="96607D"/>
                </a:solidFill>
                <a:effectLst/>
                <a:uLnTx/>
                <a:uFillTx/>
                <a:latin typeface="Times New Roman"/>
                <a:ea typeface="+mn-ea"/>
                <a:cs typeface="Times New Roman"/>
                <a:hlinkClick r:id="rId6"/>
              </a:rPr>
              <a:t>https://doi.org/10.1192/bja.2022.12</a:t>
            </a:r>
            <a:endParaRPr kumimoji="0" lang="en-GB" sz="1000" b="0" i="0" u="none" strike="noStrike" kern="1200" cap="none" spc="0" normalizeH="0" baseline="0" noProof="0">
              <a:ln>
                <a:noFill/>
              </a:ln>
              <a:solidFill>
                <a:srgbClr val="96607D"/>
              </a:solidFill>
              <a:effectLst/>
              <a:uLnTx/>
              <a:uFillTx/>
              <a:latin typeface="Times New Roman"/>
              <a:ea typeface="+mn-ea"/>
              <a:cs typeface="Times New Roman"/>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000" b="0" i="0" u="none" strike="noStrike" kern="1200" cap="none" spc="0" normalizeH="0" baseline="0" noProof="0">
              <a:ln>
                <a:noFill/>
              </a:ln>
              <a:solidFill>
                <a:srgbClr val="96607D"/>
              </a:solidFill>
              <a:effectLst/>
              <a:uLnTx/>
              <a:uFillTx/>
              <a:latin typeface="Times New Roman"/>
              <a:ea typeface="+mn-ea"/>
              <a:cs typeface="Times New Roman"/>
            </a:endParaRPr>
          </a:p>
          <a:p>
            <a:pPr marL="171450" marR="0" lvl="0" indent="-171450" algn="l" defTabSz="914400" rtl="0" eaLnBrk="1" fontAlgn="auto" latinLnBrk="0" hangingPunct="1">
              <a:lnSpc>
                <a:spcPct val="100000"/>
              </a:lnSpc>
              <a:spcBef>
                <a:spcPts val="0"/>
              </a:spcBef>
              <a:spcAft>
                <a:spcPts val="0"/>
              </a:spcAft>
              <a:buClrTx/>
              <a:buSzTx/>
              <a:buFont typeface="Arial"/>
              <a:buChar char="•"/>
              <a:tabLst/>
              <a:defRPr/>
            </a:pPr>
            <a:r>
              <a:rPr kumimoji="0" lang="en-GB" sz="1000" b="0" i="0" u="none" strike="noStrike" kern="1200" cap="none" spc="0" normalizeH="0" baseline="0" noProof="0">
                <a:ln>
                  <a:noFill/>
                </a:ln>
                <a:solidFill>
                  <a:srgbClr val="3A3A3A"/>
                </a:solidFill>
                <a:effectLst/>
                <a:uLnTx/>
                <a:uFillTx/>
                <a:latin typeface="Times New Roman"/>
                <a:ea typeface="+mn-ea"/>
                <a:cs typeface="Times New Roman"/>
              </a:rPr>
              <a:t>Corey, G. (2024). </a:t>
            </a:r>
            <a:r>
              <a:rPr kumimoji="0" lang="en-GB" sz="1000" b="0" i="1" u="none" strike="noStrike" kern="1200" cap="none" spc="0" normalizeH="0" baseline="0" noProof="0">
                <a:ln>
                  <a:noFill/>
                </a:ln>
                <a:solidFill>
                  <a:srgbClr val="3A3A3A"/>
                </a:solidFill>
                <a:effectLst/>
                <a:uLnTx/>
                <a:uFillTx/>
                <a:latin typeface="Times New Roman"/>
                <a:ea typeface="+mn-ea"/>
                <a:cs typeface="Times New Roman"/>
              </a:rPr>
              <a:t>Theory and Practice of Counselling and Psychotherapy</a:t>
            </a:r>
            <a:r>
              <a:rPr kumimoji="0" lang="en-GB" sz="1000" b="0" i="0" u="none" strike="noStrike" kern="1200" cap="none" spc="0" normalizeH="0" baseline="0" noProof="0">
                <a:ln>
                  <a:noFill/>
                </a:ln>
                <a:solidFill>
                  <a:srgbClr val="3A3A3A"/>
                </a:solidFill>
                <a:effectLst/>
                <a:uLnTx/>
                <a:uFillTx/>
                <a:latin typeface="Times New Roman"/>
                <a:ea typeface="+mn-ea"/>
                <a:cs typeface="Times New Roman"/>
              </a:rPr>
              <a:t> (11</a:t>
            </a:r>
            <a:r>
              <a:rPr kumimoji="0" lang="en-GB" sz="1000" b="0" i="0" u="none" strike="noStrike" kern="1200" cap="none" spc="0" normalizeH="0" baseline="30000" noProof="0">
                <a:ln>
                  <a:noFill/>
                </a:ln>
                <a:solidFill>
                  <a:srgbClr val="3A3A3A"/>
                </a:solidFill>
                <a:effectLst/>
                <a:uLnTx/>
                <a:uFillTx/>
                <a:latin typeface="Times New Roman"/>
                <a:ea typeface="+mn-ea"/>
                <a:cs typeface="Times New Roman"/>
              </a:rPr>
              <a:t>th</a:t>
            </a:r>
            <a:r>
              <a:rPr kumimoji="0" lang="en-GB" sz="1000" b="0" i="0" u="none" strike="noStrike" kern="1200" cap="none" spc="0" normalizeH="0" baseline="0" noProof="0">
                <a:ln>
                  <a:noFill/>
                </a:ln>
                <a:solidFill>
                  <a:srgbClr val="3A3A3A"/>
                </a:solidFill>
                <a:effectLst/>
                <a:uLnTx/>
                <a:uFillTx/>
                <a:latin typeface="Times New Roman"/>
                <a:ea typeface="+mn-ea"/>
                <a:cs typeface="Times New Roman"/>
              </a:rPr>
              <a:t> ed.). Cengage. </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000" b="0" i="0" u="none" strike="noStrike" kern="1200" cap="none" spc="0" normalizeH="0" baseline="0" noProof="0">
              <a:ln>
                <a:noFill/>
              </a:ln>
              <a:solidFill>
                <a:srgbClr val="3A3A3A"/>
              </a:solidFill>
              <a:effectLst/>
              <a:uLnTx/>
              <a:uFillTx/>
              <a:latin typeface="Times New Roman"/>
              <a:ea typeface="+mn-ea"/>
              <a:cs typeface="Times New Roman"/>
            </a:endParaRPr>
          </a:p>
          <a:p>
            <a:pPr marL="171450" marR="0" lvl="0" indent="-171450" algn="l" defTabSz="914400" rtl="0" eaLnBrk="1" fontAlgn="auto" latinLnBrk="0" hangingPunct="1">
              <a:lnSpc>
                <a:spcPct val="100000"/>
              </a:lnSpc>
              <a:spcBef>
                <a:spcPts val="0"/>
              </a:spcBef>
              <a:spcAft>
                <a:spcPts val="0"/>
              </a:spcAft>
              <a:buClrTx/>
              <a:buSzTx/>
              <a:buFont typeface="Arial"/>
              <a:buChar char="•"/>
              <a:tabLst/>
              <a:defRPr/>
            </a:pPr>
            <a:r>
              <a:rPr kumimoji="0" lang="en-GB" sz="1000" b="0" i="0" u="none" strike="noStrike" kern="1200" cap="none" spc="0" normalizeH="0" baseline="0" noProof="0">
                <a:ln>
                  <a:noFill/>
                </a:ln>
                <a:solidFill>
                  <a:srgbClr val="3A3A3A"/>
                </a:solidFill>
                <a:effectLst/>
                <a:uLnTx/>
                <a:uFillTx/>
                <a:latin typeface="Times New Roman"/>
                <a:ea typeface="+mn-ea"/>
                <a:cs typeface="Times New Roman"/>
              </a:rPr>
              <a:t>Curtiss, J. E., Levine, D. S., Ander, I., &amp; Baker, A. W. (2021) Cognitive-behavioural treatments for anxiety and stress-related disorders. </a:t>
            </a:r>
            <a:r>
              <a:rPr kumimoji="0" lang="en-GB" sz="1000" b="0" i="1" u="none" strike="noStrike" kern="1200" cap="none" spc="0" normalizeH="0" baseline="0" noProof="0">
                <a:ln>
                  <a:noFill/>
                </a:ln>
                <a:solidFill>
                  <a:srgbClr val="3A3A3A"/>
                </a:solidFill>
                <a:effectLst/>
                <a:uLnTx/>
                <a:uFillTx/>
                <a:latin typeface="Times New Roman"/>
                <a:ea typeface="+mn-ea"/>
                <a:cs typeface="Times New Roman"/>
              </a:rPr>
              <a:t>Focus, 19</a:t>
            </a:r>
            <a:r>
              <a:rPr kumimoji="0" lang="en-GB" sz="1000" b="0" i="0" u="none" strike="noStrike" kern="1200" cap="none" spc="0" normalizeH="0" baseline="0" noProof="0">
                <a:ln>
                  <a:noFill/>
                </a:ln>
                <a:solidFill>
                  <a:srgbClr val="3A3A3A"/>
                </a:solidFill>
                <a:effectLst/>
                <a:uLnTx/>
                <a:uFillTx/>
                <a:latin typeface="Times New Roman"/>
                <a:ea typeface="+mn-ea"/>
                <a:cs typeface="Times New Roman"/>
              </a:rPr>
              <a:t>(2) 184-189. </a:t>
            </a:r>
            <a:r>
              <a:rPr kumimoji="0" lang="en-GB" sz="1000" b="0" i="0" u="none" strike="noStrike" kern="1200" cap="none" spc="0" normalizeH="0" baseline="0" noProof="0">
                <a:ln>
                  <a:noFill/>
                </a:ln>
                <a:solidFill>
                  <a:srgbClr val="1A4480"/>
                </a:solidFill>
                <a:effectLst/>
                <a:uLnTx/>
                <a:uFillTx/>
                <a:latin typeface="Times New Roman"/>
                <a:ea typeface="+mn-ea"/>
                <a:cs typeface="Times New Roman"/>
                <a:hlinkClick r:id="rId7"/>
              </a:rPr>
              <a:t>10.1176/appi.focus.20200045</a:t>
            </a:r>
            <a:endParaRPr kumimoji="0" lang="en-GB" sz="1000" b="0" i="0" u="none" strike="noStrike" kern="1200" cap="none" spc="0" normalizeH="0" baseline="0" noProof="0">
              <a:ln>
                <a:noFill/>
              </a:ln>
              <a:solidFill>
                <a:srgbClr val="1A4480"/>
              </a:solidFill>
              <a:effectLst/>
              <a:uLnTx/>
              <a:uFillTx/>
              <a:latin typeface="Times New Roman"/>
              <a:ea typeface="+mn-ea"/>
              <a:cs typeface="Times New Roman"/>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000" b="0" i="0" u="none" strike="noStrike" kern="1200" cap="none" spc="0" normalizeH="0" baseline="0" noProof="0">
              <a:ln>
                <a:noFill/>
              </a:ln>
              <a:solidFill>
                <a:srgbClr val="1A4480"/>
              </a:solidFill>
              <a:effectLst/>
              <a:uLnTx/>
              <a:uFillTx/>
              <a:latin typeface="Times New Roman"/>
              <a:ea typeface="+mn-ea"/>
              <a:cs typeface="Times New Roman"/>
            </a:endParaRPr>
          </a:p>
          <a:p>
            <a:pPr marL="171450" marR="0" lvl="0" indent="-171450" algn="l" defTabSz="914400" rtl="0" eaLnBrk="1" fontAlgn="auto" latinLnBrk="0" hangingPunct="1">
              <a:lnSpc>
                <a:spcPct val="100000"/>
              </a:lnSpc>
              <a:spcBef>
                <a:spcPts val="0"/>
              </a:spcBef>
              <a:spcAft>
                <a:spcPts val="0"/>
              </a:spcAft>
              <a:buClrTx/>
              <a:buSzTx/>
              <a:buFont typeface="Arial"/>
              <a:buChar char="•"/>
              <a:tabLst/>
              <a:defRPr/>
            </a:pPr>
            <a:r>
              <a:rPr kumimoji="0" lang="en-GB" sz="1000" b="0" i="0" u="none" strike="noStrike" kern="1200" cap="none" spc="0" normalizeH="0" baseline="0" noProof="0">
                <a:ln>
                  <a:noFill/>
                </a:ln>
                <a:solidFill>
                  <a:srgbClr val="3A3A3A"/>
                </a:solidFill>
                <a:effectLst/>
                <a:uLnTx/>
                <a:uFillTx/>
                <a:latin typeface="Times New Roman"/>
                <a:ea typeface="+mn-ea"/>
                <a:cs typeface="Times New Roman"/>
              </a:rPr>
              <a:t>David, D., Lynn, S. J., &amp; Ellis, A. (2009). </a:t>
            </a:r>
            <a:r>
              <a:rPr kumimoji="0" lang="en-GB" sz="1000" b="0" i="1" u="none" strike="noStrike" kern="1200" cap="none" spc="0" normalizeH="0" baseline="0" noProof="0">
                <a:ln>
                  <a:noFill/>
                </a:ln>
                <a:solidFill>
                  <a:srgbClr val="3A3A3A"/>
                </a:solidFill>
                <a:effectLst/>
                <a:uLnTx/>
                <a:uFillTx/>
                <a:latin typeface="Times New Roman"/>
                <a:ea typeface="+mn-ea"/>
                <a:cs typeface="Times New Roman"/>
              </a:rPr>
              <a:t>Rational and Irrational Beliefs Research, Theory, and Clinical Practice</a:t>
            </a:r>
            <a:r>
              <a:rPr kumimoji="0" lang="en-GB" sz="1000" b="0" i="0" u="none" strike="noStrike" kern="1200" cap="none" spc="0" normalizeH="0" baseline="0" noProof="0">
                <a:ln>
                  <a:noFill/>
                </a:ln>
                <a:solidFill>
                  <a:srgbClr val="3A3A3A"/>
                </a:solidFill>
                <a:effectLst/>
                <a:uLnTx/>
                <a:uFillTx/>
                <a:latin typeface="Times New Roman"/>
                <a:ea typeface="+mn-ea"/>
                <a:cs typeface="Times New Roman"/>
              </a:rPr>
              <a:t>. Oxford University Press.</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000" b="0" i="0" u="none" strike="noStrike" kern="1200" cap="none" spc="0" normalizeH="0" baseline="0" noProof="0">
              <a:ln>
                <a:noFill/>
              </a:ln>
              <a:solidFill>
                <a:srgbClr val="3A3A3A"/>
              </a:solidFill>
              <a:effectLst/>
              <a:uLnTx/>
              <a:uFillTx/>
              <a:latin typeface="Times New Roman"/>
              <a:ea typeface="+mn-ea"/>
              <a:cs typeface="Times New Roman"/>
            </a:endParaRPr>
          </a:p>
          <a:p>
            <a:pPr marL="171450" marR="0" lvl="0" indent="-171450" algn="l" defTabSz="914400" rtl="0" eaLnBrk="1" fontAlgn="auto" latinLnBrk="0" hangingPunct="1">
              <a:lnSpc>
                <a:spcPct val="100000"/>
              </a:lnSpc>
              <a:spcBef>
                <a:spcPts val="0"/>
              </a:spcBef>
              <a:spcAft>
                <a:spcPts val="0"/>
              </a:spcAft>
              <a:buClrTx/>
              <a:buSzTx/>
              <a:buFont typeface="Arial"/>
              <a:buChar char="•"/>
              <a:tabLst/>
              <a:defRPr/>
            </a:pPr>
            <a:r>
              <a:rPr kumimoji="0" lang="en-GB" sz="1000" b="0" i="0" u="none" strike="noStrike" kern="1200" cap="none" spc="0" normalizeH="0" baseline="0" noProof="0">
                <a:ln>
                  <a:noFill/>
                </a:ln>
                <a:solidFill>
                  <a:srgbClr val="3A3A3A"/>
                </a:solidFill>
                <a:effectLst/>
                <a:uLnTx/>
                <a:uFillTx/>
                <a:latin typeface="Times New Roman"/>
                <a:ea typeface="+mn-ea"/>
                <a:cs typeface="Times New Roman"/>
              </a:rPr>
              <a:t>Ellis, A. (1955). New approaches to psychotherapy techniques. </a:t>
            </a:r>
            <a:r>
              <a:rPr kumimoji="0" lang="en-GB" sz="1000" b="0" i="1" u="none" strike="noStrike" kern="1200" cap="none" spc="0" normalizeH="0" baseline="0" noProof="0">
                <a:ln>
                  <a:noFill/>
                </a:ln>
                <a:solidFill>
                  <a:srgbClr val="3A3A3A"/>
                </a:solidFill>
                <a:effectLst/>
                <a:uLnTx/>
                <a:uFillTx/>
                <a:latin typeface="Times New Roman"/>
                <a:ea typeface="+mn-ea"/>
                <a:cs typeface="Times New Roman"/>
              </a:rPr>
              <a:t>Journal of Clinical Psychology</a:t>
            </a:r>
            <a:r>
              <a:rPr kumimoji="0" lang="en-GB" sz="1000" b="0" i="0" u="none" strike="noStrike" kern="1200" cap="none" spc="0" normalizeH="0" baseline="0" noProof="0">
                <a:ln>
                  <a:noFill/>
                </a:ln>
                <a:solidFill>
                  <a:srgbClr val="3A3A3A"/>
                </a:solidFill>
                <a:effectLst/>
                <a:uLnTx/>
                <a:uFillTx/>
                <a:latin typeface="Times New Roman"/>
                <a:ea typeface="+mn-ea"/>
                <a:cs typeface="Times New Roman"/>
              </a:rPr>
              <a:t>, </a:t>
            </a:r>
            <a:r>
              <a:rPr kumimoji="0" lang="en-GB" sz="1000" b="0" i="1" u="none" strike="noStrike" kern="1200" cap="none" spc="0" normalizeH="0" baseline="0" noProof="0">
                <a:ln>
                  <a:noFill/>
                </a:ln>
                <a:solidFill>
                  <a:srgbClr val="3A3A3A"/>
                </a:solidFill>
                <a:effectLst/>
                <a:uLnTx/>
                <a:uFillTx/>
                <a:latin typeface="Times New Roman"/>
                <a:ea typeface="+mn-ea"/>
                <a:cs typeface="Times New Roman"/>
              </a:rPr>
              <a:t>11</a:t>
            </a:r>
            <a:r>
              <a:rPr kumimoji="0" lang="en-GB" sz="1000" b="0" i="0" u="none" strike="noStrike" kern="1200" cap="none" spc="0" normalizeH="0" baseline="0" noProof="0">
                <a:ln>
                  <a:noFill/>
                </a:ln>
                <a:solidFill>
                  <a:srgbClr val="3A3A3A"/>
                </a:solidFill>
                <a:effectLst/>
                <a:uLnTx/>
                <a:uFillTx/>
                <a:latin typeface="Times New Roman"/>
                <a:ea typeface="+mn-ea"/>
                <a:cs typeface="Times New Roman"/>
              </a:rPr>
              <a:t>(3), 207–260. </a:t>
            </a:r>
            <a:r>
              <a:rPr kumimoji="0" lang="en-GB" sz="1000" b="0" i="0" u="none" strike="noStrike" kern="1200" cap="none" spc="0" normalizeH="0" baseline="0" noProof="0">
                <a:ln>
                  <a:noFill/>
                </a:ln>
                <a:solidFill>
                  <a:srgbClr val="96607D"/>
                </a:solidFill>
                <a:effectLst/>
                <a:uLnTx/>
                <a:uFillTx/>
                <a:latin typeface="Times New Roman"/>
                <a:ea typeface="+mn-ea"/>
                <a:cs typeface="Times New Roman"/>
                <a:hlinkClick r:id="rId8"/>
              </a:rPr>
              <a:t>https://doi.org/10.1002/1097-4679(195507)11:3&lt;207::AID-JCLP2270110302&gt;3.0.CO;2-1</a:t>
            </a:r>
            <a:endParaRPr kumimoji="0" lang="en-GB" sz="1000" b="0" i="0" u="none" strike="noStrike" kern="1200" cap="none" spc="0" normalizeH="0" baseline="0" noProof="0">
              <a:ln>
                <a:noFill/>
              </a:ln>
              <a:solidFill>
                <a:srgbClr val="96607D"/>
              </a:solidFill>
              <a:effectLst/>
              <a:uLnTx/>
              <a:uFillTx/>
              <a:latin typeface="Times New Roman"/>
              <a:ea typeface="+mn-ea"/>
              <a:cs typeface="Times New Roman"/>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000" b="0" i="0" u="none" strike="noStrike" kern="1200" cap="none" spc="0" normalizeH="0" baseline="0" noProof="0">
              <a:ln>
                <a:noFill/>
              </a:ln>
              <a:solidFill>
                <a:srgbClr val="96607D"/>
              </a:solidFill>
              <a:effectLst/>
              <a:uLnTx/>
              <a:uFillTx/>
              <a:latin typeface="Times New Roman"/>
              <a:ea typeface="+mn-ea"/>
              <a:cs typeface="Times New Roman"/>
            </a:endParaRPr>
          </a:p>
          <a:p>
            <a:pPr marL="171450" marR="0" lvl="0" indent="-171450" algn="l" defTabSz="914400" rtl="0" eaLnBrk="1" fontAlgn="auto" latinLnBrk="0" hangingPunct="1">
              <a:lnSpc>
                <a:spcPct val="100000"/>
              </a:lnSpc>
              <a:spcBef>
                <a:spcPts val="0"/>
              </a:spcBef>
              <a:spcAft>
                <a:spcPts val="0"/>
              </a:spcAft>
              <a:buClrTx/>
              <a:buSzTx/>
              <a:buFont typeface="Arial"/>
              <a:buChar char="•"/>
              <a:tabLst/>
              <a:defRPr/>
            </a:pPr>
            <a:r>
              <a:rPr kumimoji="0" lang="en-GB" sz="1000" b="0" i="0" u="none" strike="noStrike" kern="1200" cap="none" spc="0" normalizeH="0" baseline="0" noProof="0">
                <a:ln>
                  <a:noFill/>
                </a:ln>
                <a:solidFill>
                  <a:prstClr val="black"/>
                </a:solidFill>
                <a:effectLst/>
                <a:uLnTx/>
                <a:uFillTx/>
                <a:latin typeface="Times New Roman"/>
                <a:ea typeface="+mn-ea"/>
                <a:cs typeface="Times New Roman"/>
              </a:rPr>
              <a:t>Ellis, A., &amp; Dryden, W. (2007). </a:t>
            </a:r>
            <a:r>
              <a:rPr kumimoji="0" lang="en-GB" sz="1000" b="0" i="1" u="none" strike="noStrike" kern="1200" cap="none" spc="0" normalizeH="0" baseline="0" noProof="0">
                <a:ln>
                  <a:noFill/>
                </a:ln>
                <a:solidFill>
                  <a:prstClr val="black"/>
                </a:solidFill>
                <a:effectLst/>
                <a:uLnTx/>
                <a:uFillTx/>
                <a:latin typeface="Times New Roman"/>
                <a:ea typeface="+mn-ea"/>
                <a:cs typeface="Times New Roman"/>
              </a:rPr>
              <a:t>The Practice of Rational Emotive Behaviour Therapy.</a:t>
            </a:r>
            <a:r>
              <a:rPr kumimoji="0" lang="en-GB" sz="1000" b="0" i="0" u="none" strike="noStrike" kern="1200" cap="none" spc="0" normalizeH="0" baseline="0" noProof="0">
                <a:ln>
                  <a:noFill/>
                </a:ln>
                <a:solidFill>
                  <a:prstClr val="black"/>
                </a:solidFill>
                <a:effectLst/>
                <a:uLnTx/>
                <a:uFillTx/>
                <a:latin typeface="Times New Roman"/>
                <a:ea typeface="+mn-ea"/>
                <a:cs typeface="Times New Roman"/>
              </a:rPr>
              <a:t> (2</a:t>
            </a:r>
            <a:r>
              <a:rPr kumimoji="0" lang="en-GB" sz="1000" b="0" i="0" u="none" strike="noStrike" kern="1200" cap="none" spc="0" normalizeH="0" baseline="30000" noProof="0">
                <a:ln>
                  <a:noFill/>
                </a:ln>
                <a:solidFill>
                  <a:prstClr val="black"/>
                </a:solidFill>
                <a:effectLst/>
                <a:uLnTx/>
                <a:uFillTx/>
                <a:latin typeface="Times New Roman"/>
                <a:ea typeface="+mn-ea"/>
                <a:cs typeface="Times New Roman"/>
              </a:rPr>
              <a:t>nd</a:t>
            </a:r>
            <a:r>
              <a:rPr kumimoji="0" lang="en-GB" sz="1000" b="0" i="0" u="none" strike="noStrike" kern="1200" cap="none" spc="0" normalizeH="0" baseline="0" noProof="0">
                <a:ln>
                  <a:noFill/>
                </a:ln>
                <a:solidFill>
                  <a:prstClr val="black"/>
                </a:solidFill>
                <a:effectLst/>
                <a:uLnTx/>
                <a:uFillTx/>
                <a:latin typeface="Times New Roman"/>
                <a:ea typeface="+mn-ea"/>
                <a:cs typeface="Times New Roman"/>
              </a:rPr>
              <a:t> ed.). SAGE</a:t>
            </a:r>
            <a:endParaRPr kumimoji="0" lang="en-GB" sz="1000" b="0" i="0" u="none" strike="noStrike" kern="1200" cap="none" spc="0" normalizeH="0" baseline="0" noProof="0">
              <a:ln>
                <a:noFill/>
              </a:ln>
              <a:solidFill>
                <a:prstClr val="black"/>
              </a:solidFill>
              <a:effectLst/>
              <a:uLnTx/>
              <a:uFillTx/>
              <a:latin typeface="Century Gothic" panose="020B0502020202020204"/>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Century Gothic" panose="020B0502020202020204"/>
              <a:ea typeface="+mn-ea"/>
              <a:cs typeface="+mn-cs"/>
            </a:endParaRPr>
          </a:p>
        </p:txBody>
      </p:sp>
    </p:spTree>
    <p:extLst>
      <p:ext uri="{BB962C8B-B14F-4D97-AF65-F5344CB8AC3E}">
        <p14:creationId xmlns:p14="http://schemas.microsoft.com/office/powerpoint/2010/main" val="88322044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6A1B756E-F4F8-F2CD-0DE9-F3A4E3F463E7}"/>
              </a:ext>
            </a:extLst>
          </p:cNvPr>
          <p:cNvSpPr txBox="1"/>
          <p:nvPr/>
        </p:nvSpPr>
        <p:spPr>
          <a:xfrm>
            <a:off x="743993" y="1048863"/>
            <a:ext cx="9733080" cy="564462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449580" marR="0" lvl="0" indent="-447675" algn="l" defTabSz="914400" rtl="0" eaLnBrk="1" fontAlgn="auto" latinLnBrk="0" hangingPunct="1">
              <a:lnSpc>
                <a:spcPct val="140000"/>
              </a:lnSpc>
              <a:spcBef>
                <a:spcPts val="1000"/>
              </a:spcBef>
              <a:spcAft>
                <a:spcPts val="0"/>
              </a:spcAft>
              <a:buClrTx/>
              <a:buSzTx/>
              <a:buFont typeface="Courier New"/>
              <a:buChar char="o"/>
              <a:tabLst/>
              <a:defRPr/>
            </a:pPr>
            <a:r>
              <a:rPr kumimoji="0" lang="en-GB" sz="800" b="0" i="0" u="none" strike="noStrike" kern="1200" cap="none" spc="0" normalizeH="0" baseline="0" noProof="0">
                <a:ln>
                  <a:noFill/>
                </a:ln>
                <a:solidFill>
                  <a:prstClr val="black"/>
                </a:solidFill>
                <a:effectLst/>
                <a:uLnTx/>
                <a:uFillTx/>
                <a:latin typeface="Times New Roman"/>
                <a:ea typeface="+mn-ea"/>
                <a:cs typeface="Times New Roman"/>
              </a:rPr>
              <a:t>Fenn, K., &amp; Byrne, M. (2013). The key principles of cognitive behavioural therapy. </a:t>
            </a:r>
            <a:r>
              <a:rPr kumimoji="0" lang="en-GB" sz="800" b="0" i="1" u="none" strike="noStrike" kern="1200" cap="none" spc="0" normalizeH="0" baseline="0" noProof="0">
                <a:ln>
                  <a:noFill/>
                </a:ln>
                <a:solidFill>
                  <a:prstClr val="black"/>
                </a:solidFill>
                <a:effectLst/>
                <a:uLnTx/>
                <a:uFillTx/>
                <a:latin typeface="Times New Roman"/>
                <a:ea typeface="+mn-ea"/>
                <a:cs typeface="Times New Roman"/>
              </a:rPr>
              <a:t>InnovAiT</a:t>
            </a:r>
            <a:r>
              <a:rPr kumimoji="0" lang="en-GB" sz="800" b="0" i="0" u="none" strike="noStrike" kern="1200" cap="none" spc="0" normalizeH="0" baseline="0" noProof="0">
                <a:ln>
                  <a:noFill/>
                </a:ln>
                <a:solidFill>
                  <a:prstClr val="black"/>
                </a:solidFill>
                <a:effectLst/>
                <a:uLnTx/>
                <a:uFillTx/>
                <a:latin typeface="Times New Roman"/>
                <a:ea typeface="+mn-ea"/>
                <a:cs typeface="Times New Roman"/>
              </a:rPr>
              <a:t>, </a:t>
            </a:r>
            <a:r>
              <a:rPr kumimoji="0" lang="en-GB" sz="800" b="0" i="1" u="none" strike="noStrike" kern="1200" cap="none" spc="0" normalizeH="0" baseline="0" noProof="0">
                <a:ln>
                  <a:noFill/>
                </a:ln>
                <a:solidFill>
                  <a:prstClr val="black"/>
                </a:solidFill>
                <a:effectLst/>
                <a:uLnTx/>
                <a:uFillTx/>
                <a:latin typeface="Times New Roman"/>
                <a:ea typeface="+mn-ea"/>
                <a:cs typeface="Times New Roman"/>
              </a:rPr>
              <a:t>6</a:t>
            </a:r>
            <a:r>
              <a:rPr kumimoji="0" lang="en-GB" sz="800" b="0" i="0" u="none" strike="noStrike" kern="1200" cap="none" spc="0" normalizeH="0" baseline="0" noProof="0">
                <a:ln>
                  <a:noFill/>
                </a:ln>
                <a:solidFill>
                  <a:prstClr val="black"/>
                </a:solidFill>
                <a:effectLst/>
                <a:uLnTx/>
                <a:uFillTx/>
                <a:latin typeface="Times New Roman"/>
                <a:ea typeface="+mn-ea"/>
                <a:cs typeface="Times New Roman"/>
              </a:rPr>
              <a:t>(9), 579–585. </a:t>
            </a:r>
            <a:r>
              <a:rPr kumimoji="0" lang="en-GB" sz="800" b="0" i="0" u="none" strike="noStrike" kern="1200" cap="none" spc="0" normalizeH="0" baseline="0" noProof="0">
                <a:ln>
                  <a:noFill/>
                </a:ln>
                <a:solidFill>
                  <a:prstClr val="black"/>
                </a:solidFill>
                <a:effectLst/>
                <a:uLnTx/>
                <a:uFillTx/>
                <a:latin typeface="Times New Roman"/>
                <a:ea typeface="+mn-ea"/>
                <a:cs typeface="Times New Roman"/>
                <a:hlinkClick r:id="rId2">
                  <a:extLst>
                    <a:ext uri="{A12FA001-AC4F-418D-AE19-62706E023703}">
                      <ahyp:hlinkClr xmlns:ahyp="http://schemas.microsoft.com/office/drawing/2018/hyperlinkcolor" val="tx"/>
                    </a:ext>
                  </a:extLst>
                </a:hlinkClick>
              </a:rPr>
              <a:t>https://doi.org/10.1177/1755738012471029</a:t>
            </a:r>
            <a:endParaRPr kumimoji="0" lang="en-GB" sz="800" b="0" i="0" u="none" strike="noStrike" kern="1200" cap="none" spc="0" normalizeH="0" baseline="0" noProof="0">
              <a:ln>
                <a:noFill/>
              </a:ln>
              <a:solidFill>
                <a:prstClr val="black"/>
              </a:solidFill>
              <a:effectLst/>
              <a:uLnTx/>
              <a:uFillTx/>
              <a:latin typeface="Times New Roman"/>
              <a:ea typeface="+mn-ea"/>
              <a:cs typeface="Times New Roman"/>
            </a:endParaRPr>
          </a:p>
          <a:p>
            <a:pPr marL="449580" marR="0" lvl="0" indent="-447675" algn="l" defTabSz="914400" rtl="0" eaLnBrk="1" fontAlgn="auto" latinLnBrk="0" hangingPunct="1">
              <a:lnSpc>
                <a:spcPct val="140000"/>
              </a:lnSpc>
              <a:spcBef>
                <a:spcPts val="1000"/>
              </a:spcBef>
              <a:spcAft>
                <a:spcPts val="0"/>
              </a:spcAft>
              <a:buClrTx/>
              <a:buSzTx/>
              <a:buFont typeface="Courier New"/>
              <a:buChar char="o"/>
              <a:tabLst/>
              <a:defRPr/>
            </a:pPr>
            <a:r>
              <a:rPr kumimoji="0" lang="en-GB" sz="800" b="0" i="0" u="none" strike="noStrike" kern="1200" cap="none" spc="0" normalizeH="0" baseline="0" noProof="0" err="1">
                <a:ln>
                  <a:noFill/>
                </a:ln>
                <a:solidFill>
                  <a:prstClr val="black"/>
                </a:solidFill>
                <a:effectLst/>
                <a:uLnTx/>
                <a:uFillTx/>
                <a:latin typeface="Times New Roman"/>
                <a:ea typeface="+mn-ea"/>
                <a:cs typeface="Times New Roman"/>
              </a:rPr>
              <a:t>Gaudiano</a:t>
            </a:r>
            <a:r>
              <a:rPr kumimoji="0" lang="en-GB" sz="800" b="0" i="0" u="none" strike="noStrike" kern="1200" cap="none" spc="0" normalizeH="0" baseline="0" noProof="0">
                <a:ln>
                  <a:noFill/>
                </a:ln>
                <a:solidFill>
                  <a:prstClr val="black"/>
                </a:solidFill>
                <a:effectLst/>
                <a:uLnTx/>
                <a:uFillTx/>
                <a:latin typeface="Times New Roman"/>
                <a:ea typeface="+mn-ea"/>
                <a:cs typeface="Times New Roman"/>
              </a:rPr>
              <a:t>, B. A. (2008). Cognitive-behavioural therapies: achievements and challenges. </a:t>
            </a:r>
            <a:r>
              <a:rPr kumimoji="0" lang="en-GB" sz="800" b="0" i="1" u="none" strike="noStrike" kern="1200" cap="none" spc="0" normalizeH="0" baseline="0" noProof="0">
                <a:ln>
                  <a:noFill/>
                </a:ln>
                <a:solidFill>
                  <a:prstClr val="black"/>
                </a:solidFill>
                <a:effectLst/>
                <a:uLnTx/>
                <a:uFillTx/>
                <a:latin typeface="Times New Roman"/>
                <a:ea typeface="+mn-ea"/>
                <a:cs typeface="Times New Roman"/>
              </a:rPr>
              <a:t>BMJ Mental Health</a:t>
            </a:r>
            <a:r>
              <a:rPr kumimoji="0" lang="en-GB" sz="800" b="0" i="0" u="none" strike="noStrike" kern="1200" cap="none" spc="0" normalizeH="0" baseline="0" noProof="0">
                <a:ln>
                  <a:noFill/>
                </a:ln>
                <a:solidFill>
                  <a:prstClr val="black"/>
                </a:solidFill>
                <a:effectLst/>
                <a:uLnTx/>
                <a:uFillTx/>
                <a:latin typeface="Times New Roman"/>
                <a:ea typeface="+mn-ea"/>
                <a:cs typeface="Times New Roman"/>
              </a:rPr>
              <a:t>, </a:t>
            </a:r>
            <a:r>
              <a:rPr kumimoji="0" lang="en-GB" sz="800" b="0" i="1" u="none" strike="noStrike" kern="1200" cap="none" spc="0" normalizeH="0" baseline="0" noProof="0">
                <a:ln>
                  <a:noFill/>
                </a:ln>
                <a:solidFill>
                  <a:prstClr val="black"/>
                </a:solidFill>
                <a:effectLst/>
                <a:uLnTx/>
                <a:uFillTx/>
                <a:latin typeface="Times New Roman"/>
                <a:ea typeface="+mn-ea"/>
                <a:cs typeface="Times New Roman"/>
              </a:rPr>
              <a:t>11</a:t>
            </a:r>
            <a:r>
              <a:rPr kumimoji="0" lang="en-GB" sz="800" b="0" i="0" u="none" strike="noStrike" kern="1200" cap="none" spc="0" normalizeH="0" baseline="0" noProof="0">
                <a:ln>
                  <a:noFill/>
                </a:ln>
                <a:solidFill>
                  <a:prstClr val="black"/>
                </a:solidFill>
                <a:effectLst/>
                <a:uLnTx/>
                <a:uFillTx/>
                <a:latin typeface="Times New Roman"/>
                <a:ea typeface="+mn-ea"/>
                <a:cs typeface="Times New Roman"/>
              </a:rPr>
              <a:t>(1), 5-. </a:t>
            </a:r>
            <a:r>
              <a:rPr kumimoji="0" lang="en-GB" sz="800" b="0" i="0" u="none" strike="noStrike" kern="1200" cap="none" spc="0" normalizeH="0" baseline="0" noProof="0">
                <a:ln>
                  <a:noFill/>
                </a:ln>
                <a:solidFill>
                  <a:prstClr val="black"/>
                </a:solidFill>
                <a:effectLst/>
                <a:uLnTx/>
                <a:uFillTx/>
                <a:latin typeface="Times New Roman"/>
                <a:ea typeface="+mn-ea"/>
                <a:cs typeface="Times New Roman"/>
                <a:hlinkClick r:id="rId3">
                  <a:extLst>
                    <a:ext uri="{A12FA001-AC4F-418D-AE19-62706E023703}">
                      <ahyp:hlinkClr xmlns:ahyp="http://schemas.microsoft.com/office/drawing/2018/hyperlinkcolor" val="tx"/>
                    </a:ext>
                  </a:extLst>
                </a:hlinkClick>
              </a:rPr>
              <a:t>https://doi.org/10.1136/ebmh.11.1.5</a:t>
            </a:r>
            <a:endParaRPr kumimoji="0" lang="en-GB" sz="800" b="0" i="0" u="none" strike="noStrike" kern="1200" cap="none" spc="0" normalizeH="0" baseline="0" noProof="0">
              <a:ln>
                <a:noFill/>
              </a:ln>
              <a:solidFill>
                <a:prstClr val="black"/>
              </a:solidFill>
              <a:effectLst/>
              <a:uLnTx/>
              <a:uFillTx/>
              <a:latin typeface="Times New Roman"/>
              <a:ea typeface="+mn-ea"/>
              <a:cs typeface="Times New Roman"/>
            </a:endParaRPr>
          </a:p>
          <a:p>
            <a:pPr marL="449580" marR="0" lvl="0" indent="-447675" algn="l" defTabSz="914400" rtl="0" eaLnBrk="1" fontAlgn="auto" latinLnBrk="0" hangingPunct="1">
              <a:lnSpc>
                <a:spcPct val="140000"/>
              </a:lnSpc>
              <a:spcBef>
                <a:spcPts val="1000"/>
              </a:spcBef>
              <a:spcAft>
                <a:spcPts val="0"/>
              </a:spcAft>
              <a:buClrTx/>
              <a:buSzTx/>
              <a:buFont typeface="Courier New"/>
              <a:buChar char="o"/>
              <a:tabLst/>
              <a:defRPr/>
            </a:pPr>
            <a:r>
              <a:rPr kumimoji="0" lang="en-GB" sz="800" b="0" i="0" u="none" strike="noStrike" kern="1200" cap="none" spc="0" normalizeH="0" baseline="0" noProof="0">
                <a:ln>
                  <a:noFill/>
                </a:ln>
                <a:solidFill>
                  <a:prstClr val="black"/>
                </a:solidFill>
                <a:effectLst/>
                <a:uLnTx/>
                <a:uFillTx/>
                <a:latin typeface="Times New Roman"/>
                <a:ea typeface="+mn-ea"/>
                <a:cs typeface="Times New Roman"/>
              </a:rPr>
              <a:t>Hayes, S. C., &amp; Hofmann, S. G. (2017) The third wave of cognitive behavioural therapy and the rise of process-based care. World Psychiatry, 16(3), 245-246. </a:t>
            </a:r>
            <a:r>
              <a:rPr kumimoji="0" lang="en-GB" sz="800" b="0" i="0" u="none" strike="noStrike" kern="1200" cap="none" spc="0" normalizeH="0" baseline="0" noProof="0">
                <a:ln>
                  <a:noFill/>
                </a:ln>
                <a:solidFill>
                  <a:prstClr val="black"/>
                </a:solidFill>
                <a:effectLst/>
                <a:uLnTx/>
                <a:uFillTx/>
                <a:latin typeface="Times New Roman"/>
                <a:ea typeface="+mn-ea"/>
                <a:cs typeface="Times New Roman"/>
                <a:hlinkClick r:id="rId4">
                  <a:extLst>
                    <a:ext uri="{A12FA001-AC4F-418D-AE19-62706E023703}">
                      <ahyp:hlinkClr xmlns:ahyp="http://schemas.microsoft.com/office/drawing/2018/hyperlinkcolor" val="tx"/>
                    </a:ext>
                  </a:extLst>
                </a:hlinkClick>
              </a:rPr>
              <a:t>10.1002/wps.20442</a:t>
            </a:r>
            <a:endParaRPr kumimoji="0" lang="en-GB" sz="800" b="0" i="0" u="none" strike="noStrike" kern="1200" cap="none" spc="0" normalizeH="0" baseline="0" noProof="0">
              <a:ln>
                <a:noFill/>
              </a:ln>
              <a:solidFill>
                <a:prstClr val="black"/>
              </a:solidFill>
              <a:effectLst/>
              <a:uLnTx/>
              <a:uFillTx/>
              <a:latin typeface="Times New Roman"/>
              <a:ea typeface="+mn-ea"/>
              <a:cs typeface="Times New Roman"/>
            </a:endParaRPr>
          </a:p>
          <a:p>
            <a:pPr marL="449580" marR="0" lvl="0" indent="-447675" algn="l" defTabSz="914400" rtl="0" eaLnBrk="1" fontAlgn="auto" latinLnBrk="0" hangingPunct="1">
              <a:lnSpc>
                <a:spcPct val="140000"/>
              </a:lnSpc>
              <a:spcBef>
                <a:spcPts val="1000"/>
              </a:spcBef>
              <a:spcAft>
                <a:spcPts val="0"/>
              </a:spcAft>
              <a:buClrTx/>
              <a:buSzTx/>
              <a:buFont typeface="Courier New"/>
              <a:buChar char="o"/>
              <a:tabLst/>
              <a:defRPr/>
            </a:pPr>
            <a:r>
              <a:rPr kumimoji="0" lang="en-GB" sz="800" b="0" i="0" u="none" strike="noStrike" kern="1200" cap="none" spc="0" normalizeH="0" baseline="0" noProof="0">
                <a:ln>
                  <a:noFill/>
                </a:ln>
                <a:solidFill>
                  <a:prstClr val="black"/>
                </a:solidFill>
                <a:effectLst/>
                <a:uLnTx/>
                <a:uFillTx/>
                <a:latin typeface="Times New Roman"/>
                <a:ea typeface="+mn-ea"/>
                <a:cs typeface="Times New Roman"/>
              </a:rPr>
              <a:t>Hofmann, S. G., </a:t>
            </a:r>
            <a:r>
              <a:rPr kumimoji="0" lang="en-GB" sz="800" b="0" i="0" u="none" strike="noStrike" kern="1200" cap="none" spc="0" normalizeH="0" baseline="0" noProof="0" err="1">
                <a:ln>
                  <a:noFill/>
                </a:ln>
                <a:solidFill>
                  <a:prstClr val="black"/>
                </a:solidFill>
                <a:effectLst/>
                <a:uLnTx/>
                <a:uFillTx/>
                <a:latin typeface="Times New Roman"/>
                <a:ea typeface="+mn-ea"/>
                <a:cs typeface="Times New Roman"/>
              </a:rPr>
              <a:t>Asnaani</a:t>
            </a:r>
            <a:r>
              <a:rPr kumimoji="0" lang="en-GB" sz="800" b="0" i="0" u="none" strike="noStrike" kern="1200" cap="none" spc="0" normalizeH="0" baseline="0" noProof="0">
                <a:ln>
                  <a:noFill/>
                </a:ln>
                <a:solidFill>
                  <a:prstClr val="black"/>
                </a:solidFill>
                <a:effectLst/>
                <a:uLnTx/>
                <a:uFillTx/>
                <a:latin typeface="Times New Roman"/>
                <a:ea typeface="+mn-ea"/>
                <a:cs typeface="Times New Roman"/>
              </a:rPr>
              <a:t>, A., </a:t>
            </a:r>
            <a:r>
              <a:rPr kumimoji="0" lang="en-GB" sz="800" b="0" i="0" u="none" strike="noStrike" kern="1200" cap="none" spc="0" normalizeH="0" baseline="0" noProof="0" err="1">
                <a:ln>
                  <a:noFill/>
                </a:ln>
                <a:solidFill>
                  <a:prstClr val="black"/>
                </a:solidFill>
                <a:effectLst/>
                <a:uLnTx/>
                <a:uFillTx/>
                <a:latin typeface="Times New Roman"/>
                <a:ea typeface="+mn-ea"/>
                <a:cs typeface="Times New Roman"/>
              </a:rPr>
              <a:t>Vonk</a:t>
            </a:r>
            <a:r>
              <a:rPr kumimoji="0" lang="en-GB" sz="800" b="0" i="0" u="none" strike="noStrike" kern="1200" cap="none" spc="0" normalizeH="0" baseline="0" noProof="0">
                <a:ln>
                  <a:noFill/>
                </a:ln>
                <a:solidFill>
                  <a:prstClr val="black"/>
                </a:solidFill>
                <a:effectLst/>
                <a:uLnTx/>
                <a:uFillTx/>
                <a:latin typeface="Times New Roman"/>
                <a:ea typeface="+mn-ea"/>
                <a:cs typeface="Times New Roman"/>
              </a:rPr>
              <a:t>, I. J. J., Sawyer, A. T., &amp; Fang, A. (2012). The efficacy of Cognitive </a:t>
            </a:r>
            <a:r>
              <a:rPr kumimoji="0" lang="en-GB" sz="800" b="0" i="0" u="none" strike="noStrike" kern="1200" cap="none" spc="0" normalizeH="0" baseline="0" noProof="0" err="1">
                <a:ln>
                  <a:noFill/>
                </a:ln>
                <a:solidFill>
                  <a:prstClr val="black"/>
                </a:solidFill>
                <a:effectLst/>
                <a:uLnTx/>
                <a:uFillTx/>
                <a:latin typeface="Times New Roman"/>
                <a:ea typeface="+mn-ea"/>
                <a:cs typeface="Times New Roman"/>
              </a:rPr>
              <a:t>Behavioral</a:t>
            </a:r>
            <a:r>
              <a:rPr kumimoji="0" lang="en-GB" sz="800" b="0" i="0" u="none" strike="noStrike" kern="1200" cap="none" spc="0" normalizeH="0" baseline="0" noProof="0">
                <a:ln>
                  <a:noFill/>
                </a:ln>
                <a:solidFill>
                  <a:prstClr val="black"/>
                </a:solidFill>
                <a:effectLst/>
                <a:uLnTx/>
                <a:uFillTx/>
                <a:latin typeface="Times New Roman"/>
                <a:ea typeface="+mn-ea"/>
                <a:cs typeface="Times New Roman"/>
              </a:rPr>
              <a:t> Therapy: A review of meta-analyses. </a:t>
            </a:r>
            <a:r>
              <a:rPr kumimoji="0" lang="en-GB" sz="800" b="0" i="1" u="none" strike="noStrike" kern="1200" cap="none" spc="0" normalizeH="0" baseline="0" noProof="0">
                <a:ln>
                  <a:noFill/>
                </a:ln>
                <a:solidFill>
                  <a:prstClr val="black"/>
                </a:solidFill>
                <a:effectLst/>
                <a:uLnTx/>
                <a:uFillTx/>
                <a:latin typeface="Times New Roman"/>
                <a:ea typeface="+mn-ea"/>
                <a:cs typeface="Times New Roman"/>
              </a:rPr>
              <a:t>Cognitive Therapy and Research</a:t>
            </a:r>
            <a:r>
              <a:rPr kumimoji="0" lang="en-GB" sz="800" b="0" i="0" u="none" strike="noStrike" kern="1200" cap="none" spc="0" normalizeH="0" baseline="0" noProof="0">
                <a:ln>
                  <a:noFill/>
                </a:ln>
                <a:solidFill>
                  <a:prstClr val="black"/>
                </a:solidFill>
                <a:effectLst/>
                <a:uLnTx/>
                <a:uFillTx/>
                <a:latin typeface="Times New Roman"/>
                <a:ea typeface="+mn-ea"/>
                <a:cs typeface="Times New Roman"/>
              </a:rPr>
              <a:t>, </a:t>
            </a:r>
            <a:r>
              <a:rPr kumimoji="0" lang="en-GB" sz="800" b="0" i="1" u="none" strike="noStrike" kern="1200" cap="none" spc="0" normalizeH="0" baseline="0" noProof="0">
                <a:ln>
                  <a:noFill/>
                </a:ln>
                <a:solidFill>
                  <a:prstClr val="black"/>
                </a:solidFill>
                <a:effectLst/>
                <a:uLnTx/>
                <a:uFillTx/>
                <a:latin typeface="Times New Roman"/>
                <a:ea typeface="+mn-ea"/>
                <a:cs typeface="Times New Roman"/>
              </a:rPr>
              <a:t>36</a:t>
            </a:r>
            <a:r>
              <a:rPr kumimoji="0" lang="en-GB" sz="800" b="0" i="0" u="none" strike="noStrike" kern="1200" cap="none" spc="0" normalizeH="0" baseline="0" noProof="0">
                <a:ln>
                  <a:noFill/>
                </a:ln>
                <a:solidFill>
                  <a:prstClr val="black"/>
                </a:solidFill>
                <a:effectLst/>
                <a:uLnTx/>
                <a:uFillTx/>
                <a:latin typeface="Times New Roman"/>
                <a:ea typeface="+mn-ea"/>
                <a:cs typeface="Times New Roman"/>
              </a:rPr>
              <a:t>(5), 427–	440. </a:t>
            </a:r>
            <a:r>
              <a:rPr kumimoji="0" lang="en-GB" sz="800" b="0" i="0" u="none" strike="noStrike" kern="1200" cap="none" spc="0" normalizeH="0" baseline="0" noProof="0">
                <a:ln>
                  <a:noFill/>
                </a:ln>
                <a:solidFill>
                  <a:prstClr val="black"/>
                </a:solidFill>
                <a:effectLst/>
                <a:uLnTx/>
                <a:uFillTx/>
                <a:latin typeface="Times New Roman"/>
                <a:ea typeface="+mn-ea"/>
                <a:cs typeface="Times New Roman"/>
                <a:hlinkClick r:id="rId5">
                  <a:extLst>
                    <a:ext uri="{A12FA001-AC4F-418D-AE19-62706E023703}">
                      <ahyp:hlinkClr xmlns:ahyp="http://schemas.microsoft.com/office/drawing/2018/hyperlinkcolor" val="tx"/>
                    </a:ext>
                  </a:extLst>
                </a:hlinkClick>
              </a:rPr>
              <a:t>https://doi.org/10.1007/s10608-012-9476-1</a:t>
            </a:r>
            <a:endParaRPr kumimoji="0" lang="en-GB" sz="800" b="0" i="0" u="none" strike="noStrike" kern="1200" cap="none" spc="0" normalizeH="0" baseline="0" noProof="0">
              <a:ln>
                <a:noFill/>
              </a:ln>
              <a:solidFill>
                <a:prstClr val="black"/>
              </a:solidFill>
              <a:effectLst/>
              <a:uLnTx/>
              <a:uFillTx/>
              <a:latin typeface="Times New Roman"/>
              <a:ea typeface="+mn-ea"/>
              <a:cs typeface="Times New Roman"/>
            </a:endParaRPr>
          </a:p>
          <a:p>
            <a:pPr marL="449580" marR="0" lvl="0" indent="-447675" algn="l" defTabSz="914400" rtl="0" eaLnBrk="1" fontAlgn="auto" latinLnBrk="0" hangingPunct="1">
              <a:lnSpc>
                <a:spcPct val="140000"/>
              </a:lnSpc>
              <a:spcBef>
                <a:spcPts val="1000"/>
              </a:spcBef>
              <a:spcAft>
                <a:spcPts val="0"/>
              </a:spcAft>
              <a:buClrTx/>
              <a:buSzTx/>
              <a:buFont typeface="Courier New"/>
              <a:buChar char="o"/>
              <a:tabLst/>
              <a:defRPr/>
            </a:pPr>
            <a:r>
              <a:rPr kumimoji="0" lang="en-GB" sz="800" b="0" i="0" u="none" strike="noStrike" kern="1200" cap="none" spc="0" normalizeH="0" baseline="0" noProof="0">
                <a:ln>
                  <a:noFill/>
                </a:ln>
                <a:solidFill>
                  <a:prstClr val="black"/>
                </a:solidFill>
                <a:effectLst/>
                <a:uLnTx/>
                <a:uFillTx/>
                <a:latin typeface="Times New Roman"/>
                <a:ea typeface="+mn-ea"/>
                <a:cs typeface="Times New Roman"/>
              </a:rPr>
              <a:t>Hofmann, S.G., &amp; Gomez, A. F. (2017) Mindfulness-based interventions for anxiety and depression. </a:t>
            </a:r>
            <a:r>
              <a:rPr kumimoji="0" lang="en-GB" sz="800" b="0" i="1" u="none" strike="noStrike" kern="1200" cap="none" spc="0" normalizeH="0" baseline="0" noProof="0">
                <a:ln>
                  <a:noFill/>
                </a:ln>
                <a:solidFill>
                  <a:prstClr val="black"/>
                </a:solidFill>
                <a:effectLst/>
                <a:uLnTx/>
                <a:uFillTx/>
                <a:latin typeface="Times New Roman"/>
                <a:ea typeface="+mn-ea"/>
                <a:cs typeface="Times New Roman"/>
              </a:rPr>
              <a:t>Psychiatric Clinics of North America, 40</a:t>
            </a:r>
            <a:r>
              <a:rPr kumimoji="0" lang="en-GB" sz="800" b="0" i="0" u="none" strike="noStrike" kern="1200" cap="none" spc="0" normalizeH="0" baseline="0" noProof="0">
                <a:ln>
                  <a:noFill/>
                </a:ln>
                <a:solidFill>
                  <a:prstClr val="black"/>
                </a:solidFill>
                <a:effectLst/>
                <a:uLnTx/>
                <a:uFillTx/>
                <a:latin typeface="Times New Roman"/>
                <a:ea typeface="+mn-ea"/>
                <a:cs typeface="Times New Roman"/>
              </a:rPr>
              <a:t>(4), 739-749. </a:t>
            </a:r>
            <a:r>
              <a:rPr kumimoji="0" lang="en-GB" sz="800" b="0" i="0" u="none" strike="noStrike" kern="1200" cap="none" spc="0" normalizeH="0" baseline="0" noProof="0">
                <a:ln>
                  <a:noFill/>
                </a:ln>
                <a:solidFill>
                  <a:prstClr val="black"/>
                </a:solidFill>
                <a:effectLst/>
                <a:uLnTx/>
                <a:uFillTx/>
                <a:latin typeface="Times New Roman"/>
                <a:ea typeface="+mn-ea"/>
                <a:cs typeface="Times New Roman"/>
                <a:hlinkClick r:id="rId6">
                  <a:extLst>
                    <a:ext uri="{A12FA001-AC4F-418D-AE19-62706E023703}">
                      <ahyp:hlinkClr xmlns:ahyp="http://schemas.microsoft.com/office/drawing/2018/hyperlinkcolor" val="tx"/>
                    </a:ext>
                  </a:extLst>
                </a:hlinkClick>
              </a:rPr>
              <a:t>10.1016/j.psc.2017.08.008</a:t>
            </a:r>
            <a:endParaRPr kumimoji="0" lang="en-GB" sz="800" b="0" i="0" u="none" strike="noStrike" kern="1200" cap="none" spc="0" normalizeH="0" baseline="0" noProof="0">
              <a:ln>
                <a:noFill/>
              </a:ln>
              <a:solidFill>
                <a:prstClr val="black"/>
              </a:solidFill>
              <a:effectLst/>
              <a:uLnTx/>
              <a:uFillTx/>
              <a:latin typeface="Times New Roman"/>
              <a:ea typeface="+mn-ea"/>
              <a:cs typeface="Times New Roman"/>
            </a:endParaRPr>
          </a:p>
          <a:p>
            <a:pPr marL="449580" marR="0" lvl="0" indent="-447675" algn="l" defTabSz="914400" rtl="0" eaLnBrk="1" fontAlgn="auto" latinLnBrk="0" hangingPunct="1">
              <a:lnSpc>
                <a:spcPct val="140000"/>
              </a:lnSpc>
              <a:spcBef>
                <a:spcPts val="1000"/>
              </a:spcBef>
              <a:spcAft>
                <a:spcPts val="0"/>
              </a:spcAft>
              <a:buClrTx/>
              <a:buSzTx/>
              <a:buFont typeface="Courier New"/>
              <a:buChar char="o"/>
              <a:tabLst/>
              <a:defRPr/>
            </a:pPr>
            <a:r>
              <a:rPr kumimoji="0" lang="en-GB" sz="800" b="0" i="0" u="none" strike="noStrike" kern="1200" cap="none" spc="0" normalizeH="0" baseline="0" noProof="0">
                <a:ln>
                  <a:noFill/>
                </a:ln>
                <a:solidFill>
                  <a:prstClr val="black"/>
                </a:solidFill>
                <a:effectLst/>
                <a:uLnTx/>
                <a:uFillTx/>
                <a:latin typeface="Times New Roman"/>
                <a:ea typeface="+mn-ea"/>
                <a:cs typeface="Times New Roman"/>
              </a:rPr>
              <a:t>Hofmann, S. G., &amp; Hay, A. C. (2018). Rethinking avoidance: Toward a balanced approach to avoidance in treating anxiety disorders. </a:t>
            </a:r>
            <a:r>
              <a:rPr kumimoji="0" lang="en-GB" sz="800" b="0" i="1" u="none" strike="noStrike" kern="1200" cap="none" spc="0" normalizeH="0" baseline="0" noProof="0">
                <a:ln>
                  <a:noFill/>
                </a:ln>
                <a:solidFill>
                  <a:prstClr val="black"/>
                </a:solidFill>
                <a:effectLst/>
                <a:uLnTx/>
                <a:uFillTx/>
                <a:latin typeface="Times New Roman"/>
                <a:ea typeface="+mn-ea"/>
                <a:cs typeface="Times New Roman"/>
              </a:rPr>
              <a:t>Journal of Anxiety Disorders</a:t>
            </a:r>
            <a:r>
              <a:rPr kumimoji="0" lang="en-GB" sz="800" b="0" i="0" u="none" strike="noStrike" kern="1200" cap="none" spc="0" normalizeH="0" baseline="0" noProof="0">
                <a:ln>
                  <a:noFill/>
                </a:ln>
                <a:solidFill>
                  <a:prstClr val="black"/>
                </a:solidFill>
                <a:effectLst/>
                <a:uLnTx/>
                <a:uFillTx/>
                <a:latin typeface="Times New Roman"/>
                <a:ea typeface="+mn-ea"/>
                <a:cs typeface="Times New Roman"/>
              </a:rPr>
              <a:t>, </a:t>
            </a:r>
            <a:r>
              <a:rPr kumimoji="0" lang="en-GB" sz="800" b="0" i="1" u="none" strike="noStrike" kern="1200" cap="none" spc="0" normalizeH="0" baseline="0" noProof="0">
                <a:ln>
                  <a:noFill/>
                </a:ln>
                <a:solidFill>
                  <a:prstClr val="black"/>
                </a:solidFill>
                <a:effectLst/>
                <a:uLnTx/>
                <a:uFillTx/>
                <a:latin typeface="Times New Roman"/>
                <a:ea typeface="+mn-ea"/>
                <a:cs typeface="Times New Roman"/>
              </a:rPr>
              <a:t>55</a:t>
            </a:r>
            <a:r>
              <a:rPr kumimoji="0" lang="en-GB" sz="800" b="0" i="0" u="none" strike="noStrike" kern="1200" cap="none" spc="0" normalizeH="0" baseline="0" noProof="0">
                <a:ln>
                  <a:noFill/>
                </a:ln>
                <a:solidFill>
                  <a:prstClr val="black"/>
                </a:solidFill>
                <a:effectLst/>
                <a:uLnTx/>
                <a:uFillTx/>
                <a:latin typeface="Times New Roman"/>
                <a:ea typeface="+mn-ea"/>
                <a:cs typeface="Times New Roman"/>
              </a:rPr>
              <a:t>, 14–21. </a:t>
            </a:r>
            <a:r>
              <a:rPr kumimoji="0" lang="en-GB" sz="800" b="0" i="0" u="none" strike="noStrike" kern="1200" cap="none" spc="0" normalizeH="0" baseline="0" noProof="0">
                <a:ln>
                  <a:noFill/>
                </a:ln>
                <a:solidFill>
                  <a:prstClr val="black"/>
                </a:solidFill>
                <a:effectLst/>
                <a:uLnTx/>
                <a:uFillTx/>
                <a:latin typeface="Times New Roman"/>
                <a:ea typeface="+mn-ea"/>
                <a:cs typeface="Times New Roman"/>
                <a:hlinkClick r:id="rId7">
                  <a:extLst>
                    <a:ext uri="{A12FA001-AC4F-418D-AE19-62706E023703}">
                      <ahyp:hlinkClr xmlns:ahyp="http://schemas.microsoft.com/office/drawing/2018/hyperlinkcolor" val="tx"/>
                    </a:ext>
                  </a:extLst>
                </a:hlinkClick>
              </a:rPr>
              <a:t>https://doi.org/10.1016/j.janxdis.2018.03.004</a:t>
            </a:r>
            <a:endParaRPr kumimoji="0" lang="en-GB" sz="800" b="0" i="0" u="none" strike="noStrike" kern="1200" cap="none" spc="0" normalizeH="0" baseline="0" noProof="0">
              <a:ln>
                <a:noFill/>
              </a:ln>
              <a:solidFill>
                <a:prstClr val="black"/>
              </a:solidFill>
              <a:effectLst/>
              <a:uLnTx/>
              <a:uFillTx/>
              <a:latin typeface="Times New Roman"/>
              <a:ea typeface="+mn-ea"/>
              <a:cs typeface="Times New Roman"/>
            </a:endParaRPr>
          </a:p>
          <a:p>
            <a:pPr marL="449580" marR="0" lvl="0" indent="-447675" algn="l" defTabSz="914400" rtl="0" eaLnBrk="1" fontAlgn="auto" latinLnBrk="0" hangingPunct="1">
              <a:lnSpc>
                <a:spcPct val="140000"/>
              </a:lnSpc>
              <a:spcBef>
                <a:spcPts val="1000"/>
              </a:spcBef>
              <a:spcAft>
                <a:spcPts val="0"/>
              </a:spcAft>
              <a:buClrTx/>
              <a:buSzTx/>
              <a:buFont typeface="Courier New"/>
              <a:buChar char="o"/>
              <a:tabLst/>
              <a:defRPr/>
            </a:pPr>
            <a:r>
              <a:rPr kumimoji="0" lang="en-GB" sz="800" b="0" i="0" u="none" strike="noStrike" kern="1200" cap="none" spc="0" normalizeH="0" baseline="0" noProof="0">
                <a:ln>
                  <a:noFill/>
                </a:ln>
                <a:solidFill>
                  <a:srgbClr val="3A3A3A"/>
                </a:solidFill>
                <a:effectLst/>
                <a:uLnTx/>
                <a:uFillTx/>
                <a:latin typeface="Times New Roman"/>
                <a:ea typeface="+mn-ea"/>
                <a:cs typeface="Times New Roman"/>
              </a:rPr>
              <a:t>Hofmann, S. G., &amp; Hinton, D. E. (2014). Cross-cultural aspects of anxiety disorders. </a:t>
            </a:r>
            <a:r>
              <a:rPr kumimoji="0" lang="en-GB" sz="800" b="0" i="1" u="none" strike="noStrike" kern="1200" cap="none" spc="0" normalizeH="0" baseline="0" noProof="0">
                <a:ln>
                  <a:noFill/>
                </a:ln>
                <a:solidFill>
                  <a:prstClr val="black"/>
                </a:solidFill>
                <a:effectLst/>
                <a:uLnTx/>
                <a:uFillTx/>
                <a:latin typeface="Times New Roman"/>
                <a:ea typeface="+mn-ea"/>
                <a:cs typeface="Times New Roman"/>
              </a:rPr>
              <a:t>Current Psychiatry Reports</a:t>
            </a:r>
            <a:r>
              <a:rPr kumimoji="0" lang="en-GB" sz="800" b="0" i="0" u="none" strike="noStrike" kern="1200" cap="none" spc="0" normalizeH="0" baseline="0" noProof="0">
                <a:ln>
                  <a:noFill/>
                </a:ln>
                <a:solidFill>
                  <a:prstClr val="black"/>
                </a:solidFill>
                <a:effectLst/>
                <a:uLnTx/>
                <a:uFillTx/>
                <a:latin typeface="Times New Roman"/>
                <a:ea typeface="+mn-ea"/>
                <a:cs typeface="Times New Roman"/>
              </a:rPr>
              <a:t>, </a:t>
            </a:r>
            <a:r>
              <a:rPr kumimoji="0" lang="en-GB" sz="800" b="0" i="1" u="none" strike="noStrike" kern="1200" cap="none" spc="0" normalizeH="0" baseline="0" noProof="0">
                <a:ln>
                  <a:noFill/>
                </a:ln>
                <a:solidFill>
                  <a:prstClr val="black"/>
                </a:solidFill>
                <a:effectLst/>
                <a:uLnTx/>
                <a:uFillTx/>
                <a:latin typeface="Times New Roman"/>
                <a:ea typeface="+mn-ea"/>
                <a:cs typeface="Times New Roman"/>
              </a:rPr>
              <a:t>16</a:t>
            </a:r>
            <a:r>
              <a:rPr kumimoji="0" lang="en-GB" sz="800" b="0" i="0" u="none" strike="noStrike" kern="1200" cap="none" spc="0" normalizeH="0" baseline="0" noProof="0">
                <a:ln>
                  <a:noFill/>
                </a:ln>
                <a:solidFill>
                  <a:prstClr val="black"/>
                </a:solidFill>
                <a:effectLst/>
                <a:uLnTx/>
                <a:uFillTx/>
                <a:latin typeface="Times New Roman"/>
                <a:ea typeface="+mn-ea"/>
                <a:cs typeface="Times New Roman"/>
              </a:rPr>
              <a:t>(6), 450–450. </a:t>
            </a:r>
            <a:r>
              <a:rPr kumimoji="0" lang="en-GB" sz="800" b="0" i="0" u="none" strike="noStrike" kern="1200" cap="none" spc="0" normalizeH="0" baseline="0" noProof="0">
                <a:ln>
                  <a:noFill/>
                </a:ln>
                <a:solidFill>
                  <a:srgbClr val="96607D"/>
                </a:solidFill>
                <a:effectLst/>
                <a:uLnTx/>
                <a:uFillTx/>
                <a:latin typeface="Times New Roman"/>
                <a:ea typeface="+mn-ea"/>
                <a:cs typeface="Times New Roman"/>
                <a:hlinkClick r:id="rId8"/>
              </a:rPr>
              <a:t>https://doi.org/10.1007/s11920-014-0450-3</a:t>
            </a:r>
            <a:endParaRPr kumimoji="0" lang="en-GB" sz="800" b="0" i="0" u="none" strike="noStrike" kern="1200" cap="none" spc="0" normalizeH="0" baseline="0" noProof="0">
              <a:ln>
                <a:noFill/>
              </a:ln>
              <a:solidFill>
                <a:prstClr val="black"/>
              </a:solidFill>
              <a:effectLst/>
              <a:uLnTx/>
              <a:uFillTx/>
              <a:latin typeface="Times New Roman"/>
              <a:ea typeface="+mn-ea"/>
              <a:cs typeface="Times New Roman"/>
            </a:endParaRPr>
          </a:p>
          <a:p>
            <a:pPr marL="449580" marR="0" lvl="0" indent="-447675" algn="l" defTabSz="914400" rtl="0" eaLnBrk="1" fontAlgn="auto" latinLnBrk="0" hangingPunct="1">
              <a:lnSpc>
                <a:spcPct val="140000"/>
              </a:lnSpc>
              <a:spcBef>
                <a:spcPts val="1000"/>
              </a:spcBef>
              <a:spcAft>
                <a:spcPts val="0"/>
              </a:spcAft>
              <a:buClrTx/>
              <a:buSzTx/>
              <a:buFont typeface="Courier New"/>
              <a:buChar char="o"/>
              <a:tabLst/>
              <a:defRPr/>
            </a:pPr>
            <a:r>
              <a:rPr kumimoji="0" lang="en-GB" sz="800" b="0" i="0" u="none" strike="noStrike" kern="1200" cap="none" spc="0" normalizeH="0" baseline="0" noProof="0" err="1">
                <a:ln>
                  <a:noFill/>
                </a:ln>
                <a:solidFill>
                  <a:prstClr val="black"/>
                </a:solidFill>
                <a:effectLst/>
                <a:uLnTx/>
                <a:uFillTx/>
                <a:latin typeface="Times New Roman"/>
                <a:ea typeface="+mn-ea"/>
                <a:cs typeface="Times New Roman"/>
              </a:rPr>
              <a:t>Kaczkurkin</a:t>
            </a:r>
            <a:r>
              <a:rPr kumimoji="0" lang="en-GB" sz="800" b="0" i="0" u="none" strike="noStrike" kern="1200" cap="none" spc="0" normalizeH="0" baseline="0" noProof="0">
                <a:ln>
                  <a:noFill/>
                </a:ln>
                <a:solidFill>
                  <a:prstClr val="black"/>
                </a:solidFill>
                <a:effectLst/>
                <a:uLnTx/>
                <a:uFillTx/>
                <a:latin typeface="Times New Roman"/>
                <a:ea typeface="+mn-ea"/>
                <a:cs typeface="Times New Roman"/>
              </a:rPr>
              <a:t>, A. N., &amp; </a:t>
            </a:r>
            <a:r>
              <a:rPr kumimoji="0" lang="en-GB" sz="800" b="0" i="0" u="none" strike="noStrike" kern="1200" cap="none" spc="0" normalizeH="0" baseline="0" noProof="0" err="1">
                <a:ln>
                  <a:noFill/>
                </a:ln>
                <a:solidFill>
                  <a:prstClr val="black"/>
                </a:solidFill>
                <a:effectLst/>
                <a:uLnTx/>
                <a:uFillTx/>
                <a:latin typeface="Times New Roman"/>
                <a:ea typeface="+mn-ea"/>
                <a:cs typeface="Times New Roman"/>
              </a:rPr>
              <a:t>Foa</a:t>
            </a:r>
            <a:r>
              <a:rPr kumimoji="0" lang="en-GB" sz="800" b="0" i="0" u="none" strike="noStrike" kern="1200" cap="none" spc="0" normalizeH="0" baseline="0" noProof="0">
                <a:ln>
                  <a:noFill/>
                </a:ln>
                <a:solidFill>
                  <a:prstClr val="black"/>
                </a:solidFill>
                <a:effectLst/>
                <a:uLnTx/>
                <a:uFillTx/>
                <a:latin typeface="Times New Roman"/>
                <a:ea typeface="+mn-ea"/>
                <a:cs typeface="Times New Roman"/>
              </a:rPr>
              <a:t>, E. B. (2015). Cognitive-</a:t>
            </a:r>
            <a:r>
              <a:rPr kumimoji="0" lang="en-GB" sz="800" b="0" i="0" u="none" strike="noStrike" kern="1200" cap="none" spc="0" normalizeH="0" baseline="0" noProof="0" err="1">
                <a:ln>
                  <a:noFill/>
                </a:ln>
                <a:solidFill>
                  <a:prstClr val="black"/>
                </a:solidFill>
                <a:effectLst/>
                <a:uLnTx/>
                <a:uFillTx/>
                <a:latin typeface="Times New Roman"/>
                <a:ea typeface="+mn-ea"/>
                <a:cs typeface="Times New Roman"/>
              </a:rPr>
              <a:t>behavioral</a:t>
            </a:r>
            <a:r>
              <a:rPr kumimoji="0" lang="en-GB" sz="800" b="0" i="0" u="none" strike="noStrike" kern="1200" cap="none" spc="0" normalizeH="0" baseline="0" noProof="0">
                <a:ln>
                  <a:noFill/>
                </a:ln>
                <a:solidFill>
                  <a:prstClr val="black"/>
                </a:solidFill>
                <a:effectLst/>
                <a:uLnTx/>
                <a:uFillTx/>
                <a:latin typeface="Times New Roman"/>
                <a:ea typeface="+mn-ea"/>
                <a:cs typeface="Times New Roman"/>
              </a:rPr>
              <a:t> therapy for anxiety disorders: an update on the empirical evidence. </a:t>
            </a:r>
            <a:r>
              <a:rPr kumimoji="0" lang="en-GB" sz="800" b="0" i="1" u="none" strike="noStrike" kern="1200" cap="none" spc="0" normalizeH="0" baseline="0" noProof="0">
                <a:ln>
                  <a:noFill/>
                </a:ln>
                <a:solidFill>
                  <a:prstClr val="black"/>
                </a:solidFill>
                <a:effectLst/>
                <a:uLnTx/>
                <a:uFillTx/>
                <a:latin typeface="Times New Roman"/>
                <a:ea typeface="+mn-ea"/>
                <a:cs typeface="Times New Roman"/>
              </a:rPr>
              <a:t>Dialogues in Clinical Neuroscience</a:t>
            </a:r>
            <a:r>
              <a:rPr kumimoji="0" lang="en-GB" sz="800" b="0" i="0" u="none" strike="noStrike" kern="1200" cap="none" spc="0" normalizeH="0" baseline="0" noProof="0">
                <a:ln>
                  <a:noFill/>
                </a:ln>
                <a:solidFill>
                  <a:prstClr val="black"/>
                </a:solidFill>
                <a:effectLst/>
                <a:uLnTx/>
                <a:uFillTx/>
                <a:latin typeface="Times New Roman"/>
                <a:ea typeface="+mn-ea"/>
                <a:cs typeface="Times New Roman"/>
              </a:rPr>
              <a:t>, </a:t>
            </a:r>
            <a:r>
              <a:rPr kumimoji="0" lang="en-GB" sz="800" b="0" i="1" u="none" strike="noStrike" kern="1200" cap="none" spc="0" normalizeH="0" baseline="0" noProof="0">
                <a:ln>
                  <a:noFill/>
                </a:ln>
                <a:solidFill>
                  <a:prstClr val="black"/>
                </a:solidFill>
                <a:effectLst/>
                <a:uLnTx/>
                <a:uFillTx/>
                <a:latin typeface="Times New Roman"/>
                <a:ea typeface="+mn-ea"/>
                <a:cs typeface="Times New Roman"/>
              </a:rPr>
              <a:t>17</a:t>
            </a:r>
            <a:r>
              <a:rPr kumimoji="0" lang="en-GB" sz="800" b="0" i="0" u="none" strike="noStrike" kern="1200" cap="none" spc="0" normalizeH="0" baseline="0" noProof="0">
                <a:ln>
                  <a:noFill/>
                </a:ln>
                <a:solidFill>
                  <a:prstClr val="black"/>
                </a:solidFill>
                <a:effectLst/>
                <a:uLnTx/>
                <a:uFillTx/>
                <a:latin typeface="Times New Roman"/>
                <a:ea typeface="+mn-ea"/>
                <a:cs typeface="Times New Roman"/>
              </a:rPr>
              <a:t>(3), 337–	346. </a:t>
            </a:r>
            <a:r>
              <a:rPr kumimoji="0" lang="en-GB" sz="800" b="0" i="0" u="none" strike="noStrike" kern="1200" cap="none" spc="0" normalizeH="0" baseline="0" noProof="0">
                <a:ln>
                  <a:noFill/>
                </a:ln>
                <a:solidFill>
                  <a:prstClr val="black"/>
                </a:solidFill>
                <a:effectLst/>
                <a:uLnTx/>
                <a:uFillTx/>
                <a:latin typeface="Times New Roman"/>
                <a:ea typeface="+mn-ea"/>
                <a:cs typeface="Times New Roman"/>
                <a:hlinkClick r:id="rId9">
                  <a:extLst>
                    <a:ext uri="{A12FA001-AC4F-418D-AE19-62706E023703}">
                      <ahyp:hlinkClr xmlns:ahyp="http://schemas.microsoft.com/office/drawing/2018/hyperlinkcolor" val="tx"/>
                    </a:ext>
                  </a:extLst>
                </a:hlinkClick>
              </a:rPr>
              <a:t>https://doi.org/10.31887/DCNS.2015.17.3/akaczkurkin</a:t>
            </a:r>
            <a:endParaRPr kumimoji="0" lang="en-GB" sz="800" b="0" i="0" u="none" strike="noStrike" kern="1200" cap="none" spc="0" normalizeH="0" baseline="0" noProof="0">
              <a:ln>
                <a:noFill/>
              </a:ln>
              <a:solidFill>
                <a:prstClr val="black"/>
              </a:solidFill>
              <a:effectLst/>
              <a:uLnTx/>
              <a:uFillTx/>
              <a:latin typeface="Times New Roman"/>
              <a:ea typeface="+mn-ea"/>
              <a:cs typeface="Times New Roman"/>
            </a:endParaRPr>
          </a:p>
          <a:p>
            <a:pPr marL="449580" marR="0" lvl="0" indent="-447675" algn="l" defTabSz="914400" rtl="0" eaLnBrk="1" fontAlgn="auto" latinLnBrk="0" hangingPunct="1">
              <a:lnSpc>
                <a:spcPct val="140000"/>
              </a:lnSpc>
              <a:spcBef>
                <a:spcPts val="1000"/>
              </a:spcBef>
              <a:spcAft>
                <a:spcPts val="0"/>
              </a:spcAft>
              <a:buClrTx/>
              <a:buSzTx/>
              <a:buFont typeface="Courier New"/>
              <a:buChar char="o"/>
              <a:tabLst/>
              <a:defRPr/>
            </a:pPr>
            <a:r>
              <a:rPr kumimoji="0" lang="en-GB" sz="800" b="0" i="0" u="none" strike="noStrike" kern="1200" cap="none" spc="0" normalizeH="0" baseline="0" noProof="0">
                <a:ln>
                  <a:noFill/>
                </a:ln>
                <a:solidFill>
                  <a:prstClr val="black"/>
                </a:solidFill>
                <a:effectLst/>
                <a:uLnTx/>
                <a:uFillTx/>
                <a:latin typeface="Times New Roman"/>
                <a:ea typeface="+mn-ea"/>
                <a:cs typeface="Times New Roman"/>
              </a:rPr>
              <a:t>Locke, E. A., &amp; Latham, G. P. (2002). Building a practically useful theory of goal setting and task motivation: A 35-year odyssey. </a:t>
            </a:r>
            <a:r>
              <a:rPr kumimoji="0" lang="en-GB" sz="800" b="0" i="1" u="none" strike="noStrike" kern="1200" cap="none" spc="0" normalizeH="0" baseline="0" noProof="0">
                <a:ln>
                  <a:noFill/>
                </a:ln>
                <a:solidFill>
                  <a:prstClr val="black"/>
                </a:solidFill>
                <a:effectLst/>
                <a:uLnTx/>
                <a:uFillTx/>
                <a:latin typeface="Times New Roman"/>
                <a:ea typeface="+mn-ea"/>
                <a:cs typeface="Times New Roman"/>
              </a:rPr>
              <a:t>American Psychologist, 57</a:t>
            </a:r>
            <a:r>
              <a:rPr kumimoji="0" lang="en-GB" sz="800" b="0" i="0" u="none" strike="noStrike" kern="1200" cap="none" spc="0" normalizeH="0" baseline="0" noProof="0">
                <a:ln>
                  <a:noFill/>
                </a:ln>
                <a:solidFill>
                  <a:prstClr val="black"/>
                </a:solidFill>
                <a:effectLst/>
                <a:uLnTx/>
                <a:uFillTx/>
                <a:latin typeface="Times New Roman"/>
                <a:ea typeface="+mn-ea"/>
                <a:cs typeface="Times New Roman"/>
              </a:rPr>
              <a:t>(9), 705–717. </a:t>
            </a:r>
            <a:r>
              <a:rPr kumimoji="0" lang="en-GB" sz="800" b="0" i="0" u="none" strike="noStrike" kern="1200" cap="none" spc="0" normalizeH="0" baseline="0" noProof="0">
                <a:ln>
                  <a:noFill/>
                </a:ln>
                <a:solidFill>
                  <a:prstClr val="black"/>
                </a:solidFill>
                <a:effectLst/>
                <a:uLnTx/>
                <a:uFillTx/>
                <a:latin typeface="Times New Roman"/>
                <a:ea typeface="+mn-ea"/>
                <a:cs typeface="Times New Roman"/>
                <a:hlinkClick r:id="rId10">
                  <a:extLst>
                    <a:ext uri="{A12FA001-AC4F-418D-AE19-62706E023703}">
                      <ahyp:hlinkClr xmlns:ahyp="http://schemas.microsoft.com/office/drawing/2018/hyperlinkcolor" val="tx"/>
                    </a:ext>
                  </a:extLst>
                </a:hlinkClick>
              </a:rPr>
              <a:t>https://doi.org/10.1037/0003-066X.57.9.705</a:t>
            </a:r>
            <a:endParaRPr kumimoji="0" lang="en-GB" sz="800" b="0" i="0" u="none" strike="noStrike" kern="1200" cap="none" spc="0" normalizeH="0" baseline="0" noProof="0">
              <a:ln>
                <a:noFill/>
              </a:ln>
              <a:solidFill>
                <a:prstClr val="black"/>
              </a:solidFill>
              <a:effectLst/>
              <a:uLnTx/>
              <a:uFillTx/>
              <a:latin typeface="Times New Roman"/>
              <a:ea typeface="+mn-ea"/>
              <a:cs typeface="Times New Roman"/>
            </a:endParaRPr>
          </a:p>
          <a:p>
            <a:pPr marL="449580" marR="0" lvl="0" indent="-447675" algn="l" defTabSz="914400" rtl="0" eaLnBrk="1" fontAlgn="auto" latinLnBrk="0" hangingPunct="1">
              <a:lnSpc>
                <a:spcPct val="140000"/>
              </a:lnSpc>
              <a:spcBef>
                <a:spcPts val="1000"/>
              </a:spcBef>
              <a:spcAft>
                <a:spcPts val="0"/>
              </a:spcAft>
              <a:buClrTx/>
              <a:buSzTx/>
              <a:buFont typeface="Courier New"/>
              <a:buChar char="o"/>
              <a:tabLst/>
              <a:defRPr/>
            </a:pPr>
            <a:r>
              <a:rPr kumimoji="0" lang="en-GB" sz="800" b="0" i="0" u="none" strike="noStrike" kern="1200" cap="none" spc="0" normalizeH="0" baseline="0" noProof="0">
                <a:ln>
                  <a:noFill/>
                </a:ln>
                <a:solidFill>
                  <a:prstClr val="black"/>
                </a:solidFill>
                <a:effectLst/>
                <a:uLnTx/>
                <a:uFillTx/>
                <a:latin typeface="Times New Roman"/>
                <a:ea typeface="+mn-ea"/>
                <a:cs typeface="Times New Roman"/>
              </a:rPr>
              <a:t>McLeod, J. (2019). </a:t>
            </a:r>
            <a:r>
              <a:rPr kumimoji="0" lang="en-GB" sz="800" b="0" i="1" u="none" strike="noStrike" kern="1200" cap="none" spc="0" normalizeH="0" baseline="0" noProof="0">
                <a:ln>
                  <a:noFill/>
                </a:ln>
                <a:solidFill>
                  <a:prstClr val="black"/>
                </a:solidFill>
                <a:effectLst/>
                <a:uLnTx/>
                <a:uFillTx/>
                <a:latin typeface="Times New Roman"/>
                <a:ea typeface="+mn-ea"/>
                <a:cs typeface="Times New Roman"/>
              </a:rPr>
              <a:t>An Introduction to Counselling and Psychotherapy: Theory, Research, and Practice</a:t>
            </a:r>
            <a:r>
              <a:rPr kumimoji="0" lang="en-GB" sz="800" b="0" i="0" u="none" strike="noStrike" kern="1200" cap="none" spc="0" normalizeH="0" baseline="0" noProof="0">
                <a:ln>
                  <a:noFill/>
                </a:ln>
                <a:solidFill>
                  <a:prstClr val="black"/>
                </a:solidFill>
                <a:effectLst/>
                <a:uLnTx/>
                <a:uFillTx/>
                <a:latin typeface="Times New Roman"/>
                <a:ea typeface="+mn-ea"/>
                <a:cs typeface="Times New Roman"/>
              </a:rPr>
              <a:t> (6</a:t>
            </a:r>
            <a:r>
              <a:rPr kumimoji="0" lang="en-GB" sz="800" b="0" i="0" u="none" strike="noStrike" kern="1200" cap="none" spc="0" normalizeH="0" baseline="30000" noProof="0">
                <a:ln>
                  <a:noFill/>
                </a:ln>
                <a:solidFill>
                  <a:prstClr val="black"/>
                </a:solidFill>
                <a:effectLst/>
                <a:uLnTx/>
                <a:uFillTx/>
                <a:latin typeface="Times New Roman"/>
                <a:ea typeface="+mn-ea"/>
                <a:cs typeface="Times New Roman"/>
              </a:rPr>
              <a:t>th</a:t>
            </a:r>
            <a:r>
              <a:rPr kumimoji="0" lang="en-GB" sz="800" b="0" i="0" u="none" strike="noStrike" kern="1200" cap="none" spc="0" normalizeH="0" baseline="0" noProof="0">
                <a:ln>
                  <a:noFill/>
                </a:ln>
                <a:solidFill>
                  <a:prstClr val="black"/>
                </a:solidFill>
                <a:effectLst/>
                <a:uLnTx/>
                <a:uFillTx/>
                <a:latin typeface="Times New Roman"/>
                <a:ea typeface="+mn-ea"/>
                <a:cs typeface="Times New Roman"/>
              </a:rPr>
              <a:t> ed.). Open University Press/McGraw-Hill Education.</a:t>
            </a:r>
            <a:endParaRPr kumimoji="0" lang="en-US" sz="800" b="0" i="0" u="none" strike="noStrike" kern="1200" cap="none" spc="0" normalizeH="0" baseline="0" noProof="0">
              <a:ln>
                <a:noFill/>
              </a:ln>
              <a:solidFill>
                <a:prstClr val="black"/>
              </a:solidFill>
              <a:effectLst/>
              <a:uLnTx/>
              <a:uFillTx/>
              <a:latin typeface="Times New Roman"/>
              <a:ea typeface="+mn-ea"/>
              <a:cs typeface="Times New Roman"/>
            </a:endParaRPr>
          </a:p>
          <a:p>
            <a:pPr marL="449580" marR="0" lvl="0" indent="-447675" algn="l" defTabSz="914400" rtl="0" eaLnBrk="1" fontAlgn="auto" latinLnBrk="0" hangingPunct="1">
              <a:lnSpc>
                <a:spcPct val="140000"/>
              </a:lnSpc>
              <a:spcBef>
                <a:spcPts val="1000"/>
              </a:spcBef>
              <a:spcAft>
                <a:spcPts val="0"/>
              </a:spcAft>
              <a:buClrTx/>
              <a:buSzTx/>
              <a:buFont typeface="Courier New"/>
              <a:buChar char="o"/>
              <a:tabLst/>
              <a:defRPr/>
            </a:pPr>
            <a:r>
              <a:rPr kumimoji="0" lang="en-GB" sz="800" b="0" i="0" u="none" strike="noStrike" kern="1200" cap="none" spc="0" normalizeH="0" baseline="0" noProof="0">
                <a:ln>
                  <a:noFill/>
                </a:ln>
                <a:solidFill>
                  <a:prstClr val="black"/>
                </a:solidFill>
                <a:effectLst/>
                <a:uLnTx/>
                <a:uFillTx/>
                <a:latin typeface="Times New Roman"/>
                <a:ea typeface="+mn-ea"/>
                <a:cs typeface="Times New Roman"/>
              </a:rPr>
              <a:t>Nakao, M., </a:t>
            </a:r>
            <a:r>
              <a:rPr kumimoji="0" lang="en-GB" sz="800" b="0" i="0" u="none" strike="noStrike" kern="1200" cap="none" spc="0" normalizeH="0" baseline="0" noProof="0" err="1">
                <a:ln>
                  <a:noFill/>
                </a:ln>
                <a:solidFill>
                  <a:prstClr val="black"/>
                </a:solidFill>
                <a:effectLst/>
                <a:uLnTx/>
                <a:uFillTx/>
                <a:latin typeface="Times New Roman"/>
                <a:ea typeface="+mn-ea"/>
                <a:cs typeface="Times New Roman"/>
              </a:rPr>
              <a:t>Shirotsuki</a:t>
            </a:r>
            <a:r>
              <a:rPr kumimoji="0" lang="en-GB" sz="800" b="0" i="0" u="none" strike="noStrike" kern="1200" cap="none" spc="0" normalizeH="0" baseline="0" noProof="0">
                <a:ln>
                  <a:noFill/>
                </a:ln>
                <a:solidFill>
                  <a:prstClr val="black"/>
                </a:solidFill>
                <a:effectLst/>
                <a:uLnTx/>
                <a:uFillTx/>
                <a:latin typeface="Times New Roman"/>
                <a:ea typeface="+mn-ea"/>
                <a:cs typeface="Times New Roman"/>
              </a:rPr>
              <a:t>, K., &amp; </a:t>
            </a:r>
            <a:r>
              <a:rPr kumimoji="0" lang="en-GB" sz="800" b="0" i="0" u="none" strike="noStrike" kern="1200" cap="none" spc="0" normalizeH="0" baseline="0" noProof="0" err="1">
                <a:ln>
                  <a:noFill/>
                </a:ln>
                <a:solidFill>
                  <a:prstClr val="black"/>
                </a:solidFill>
                <a:effectLst/>
                <a:uLnTx/>
                <a:uFillTx/>
                <a:latin typeface="Times New Roman"/>
                <a:ea typeface="+mn-ea"/>
                <a:cs typeface="Times New Roman"/>
              </a:rPr>
              <a:t>Sugaya</a:t>
            </a:r>
            <a:r>
              <a:rPr kumimoji="0" lang="en-GB" sz="800" b="0" i="0" u="none" strike="noStrike" kern="1200" cap="none" spc="0" normalizeH="0" baseline="0" noProof="0">
                <a:ln>
                  <a:noFill/>
                </a:ln>
                <a:solidFill>
                  <a:prstClr val="black"/>
                </a:solidFill>
                <a:effectLst/>
                <a:uLnTx/>
                <a:uFillTx/>
                <a:latin typeface="Times New Roman"/>
                <a:ea typeface="+mn-ea"/>
                <a:cs typeface="Times New Roman"/>
              </a:rPr>
              <a:t>, N. (2021). Cognitive–</a:t>
            </a:r>
            <a:r>
              <a:rPr kumimoji="0" lang="en-GB" sz="800" b="0" i="0" u="none" strike="noStrike" kern="1200" cap="none" spc="0" normalizeH="0" baseline="0" noProof="0" err="1">
                <a:ln>
                  <a:noFill/>
                </a:ln>
                <a:solidFill>
                  <a:prstClr val="black"/>
                </a:solidFill>
                <a:effectLst/>
                <a:uLnTx/>
                <a:uFillTx/>
                <a:latin typeface="Times New Roman"/>
                <a:ea typeface="+mn-ea"/>
                <a:cs typeface="Times New Roman"/>
              </a:rPr>
              <a:t>behavioral</a:t>
            </a:r>
            <a:r>
              <a:rPr kumimoji="0" lang="en-GB" sz="800" b="0" i="0" u="none" strike="noStrike" kern="1200" cap="none" spc="0" normalizeH="0" baseline="0" noProof="0">
                <a:ln>
                  <a:noFill/>
                </a:ln>
                <a:solidFill>
                  <a:prstClr val="black"/>
                </a:solidFill>
                <a:effectLst/>
                <a:uLnTx/>
                <a:uFillTx/>
                <a:latin typeface="Times New Roman"/>
                <a:ea typeface="+mn-ea"/>
                <a:cs typeface="Times New Roman"/>
              </a:rPr>
              <a:t> therapy for management of mental health and stress-related disorders: Recent advances in techniques and 	technologies. </a:t>
            </a:r>
            <a:r>
              <a:rPr kumimoji="0" lang="en-GB" sz="800" b="0" i="1" u="none" strike="noStrike" kern="1200" cap="none" spc="0" normalizeH="0" baseline="0" noProof="0" err="1">
                <a:ln>
                  <a:noFill/>
                </a:ln>
                <a:solidFill>
                  <a:prstClr val="black"/>
                </a:solidFill>
                <a:effectLst/>
                <a:uLnTx/>
                <a:uFillTx/>
                <a:latin typeface="Times New Roman"/>
                <a:ea typeface="+mn-ea"/>
                <a:cs typeface="Times New Roman"/>
              </a:rPr>
              <a:t>BioPsychoSocial</a:t>
            </a:r>
            <a:r>
              <a:rPr kumimoji="0" lang="en-GB" sz="800" b="0" i="1" u="none" strike="noStrike" kern="1200" cap="none" spc="0" normalizeH="0" baseline="0" noProof="0">
                <a:ln>
                  <a:noFill/>
                </a:ln>
                <a:solidFill>
                  <a:prstClr val="black"/>
                </a:solidFill>
                <a:effectLst/>
                <a:uLnTx/>
                <a:uFillTx/>
                <a:latin typeface="Times New Roman"/>
                <a:ea typeface="+mn-ea"/>
                <a:cs typeface="Times New Roman"/>
              </a:rPr>
              <a:t> Medicine</a:t>
            </a:r>
            <a:r>
              <a:rPr kumimoji="0" lang="en-GB" sz="800" b="0" i="0" u="none" strike="noStrike" kern="1200" cap="none" spc="0" normalizeH="0" baseline="0" noProof="0">
                <a:ln>
                  <a:noFill/>
                </a:ln>
                <a:solidFill>
                  <a:prstClr val="black"/>
                </a:solidFill>
                <a:effectLst/>
                <a:uLnTx/>
                <a:uFillTx/>
                <a:latin typeface="Times New Roman"/>
                <a:ea typeface="+mn-ea"/>
                <a:cs typeface="Times New Roman"/>
              </a:rPr>
              <a:t>, </a:t>
            </a:r>
            <a:r>
              <a:rPr kumimoji="0" lang="en-GB" sz="800" b="0" i="1" u="none" strike="noStrike" kern="1200" cap="none" spc="0" normalizeH="0" baseline="0" noProof="0">
                <a:ln>
                  <a:noFill/>
                </a:ln>
                <a:solidFill>
                  <a:prstClr val="black"/>
                </a:solidFill>
                <a:effectLst/>
                <a:uLnTx/>
                <a:uFillTx/>
                <a:latin typeface="Times New Roman"/>
                <a:ea typeface="+mn-ea"/>
                <a:cs typeface="Times New Roman"/>
              </a:rPr>
              <a:t>15</a:t>
            </a:r>
            <a:r>
              <a:rPr kumimoji="0" lang="en-GB" sz="800" b="0" i="0" u="none" strike="noStrike" kern="1200" cap="none" spc="0" normalizeH="0" baseline="0" noProof="0">
                <a:ln>
                  <a:noFill/>
                </a:ln>
                <a:solidFill>
                  <a:prstClr val="black"/>
                </a:solidFill>
                <a:effectLst/>
                <a:uLnTx/>
                <a:uFillTx/>
                <a:latin typeface="Times New Roman"/>
                <a:ea typeface="+mn-ea"/>
                <a:cs typeface="Times New Roman"/>
              </a:rPr>
              <a:t>(1), 1–16. </a:t>
            </a:r>
            <a:r>
              <a:rPr kumimoji="0" lang="en-GB" sz="800" b="0" i="0" u="none" strike="noStrike" kern="1200" cap="none" spc="0" normalizeH="0" baseline="0" noProof="0">
                <a:ln>
                  <a:noFill/>
                </a:ln>
                <a:solidFill>
                  <a:prstClr val="black"/>
                </a:solidFill>
                <a:effectLst/>
                <a:uLnTx/>
                <a:uFillTx/>
                <a:latin typeface="Times New Roman"/>
                <a:ea typeface="+mn-ea"/>
                <a:cs typeface="Times New Roman"/>
                <a:hlinkClick r:id="rId11">
                  <a:extLst>
                    <a:ext uri="{A12FA001-AC4F-418D-AE19-62706E023703}">
                      <ahyp:hlinkClr xmlns:ahyp="http://schemas.microsoft.com/office/drawing/2018/hyperlinkcolor" val="tx"/>
                    </a:ext>
                  </a:extLst>
                </a:hlinkClick>
              </a:rPr>
              <a:t>https://doi.org/10.1186/s13030-021-00219-w</a:t>
            </a:r>
            <a:endParaRPr kumimoji="0" lang="en-GB" sz="800" b="0" i="0" u="none" strike="noStrike" kern="1200" cap="none" spc="0" normalizeH="0" baseline="0" noProof="0">
              <a:ln>
                <a:noFill/>
              </a:ln>
              <a:solidFill>
                <a:prstClr val="black"/>
              </a:solidFill>
              <a:effectLst/>
              <a:uLnTx/>
              <a:uFillTx/>
              <a:latin typeface="Times New Roman"/>
              <a:ea typeface="+mn-ea"/>
              <a:cs typeface="Times New Roman"/>
            </a:endParaRPr>
          </a:p>
          <a:p>
            <a:pPr marL="449580" marR="0" lvl="0" indent="-447675" algn="l" defTabSz="914400" rtl="0" eaLnBrk="1" fontAlgn="auto" latinLnBrk="0" hangingPunct="1">
              <a:lnSpc>
                <a:spcPct val="140000"/>
              </a:lnSpc>
              <a:spcBef>
                <a:spcPts val="1000"/>
              </a:spcBef>
              <a:spcAft>
                <a:spcPts val="0"/>
              </a:spcAft>
              <a:buClrTx/>
              <a:buSzTx/>
              <a:buFont typeface="Courier New"/>
              <a:buChar char="o"/>
              <a:tabLst/>
              <a:defRPr/>
            </a:pPr>
            <a:r>
              <a:rPr kumimoji="0" lang="en-GB" sz="800" b="0" i="0" u="none" strike="noStrike" kern="1200" cap="none" spc="0" normalizeH="0" baseline="0" noProof="0">
                <a:ln>
                  <a:noFill/>
                </a:ln>
                <a:solidFill>
                  <a:prstClr val="black"/>
                </a:solidFill>
                <a:effectLst/>
                <a:uLnTx/>
                <a:uFillTx/>
                <a:latin typeface="Times New Roman"/>
                <a:ea typeface="+mn-ea"/>
                <a:cs typeface="Times New Roman"/>
              </a:rPr>
              <a:t>Nelson-Jones, R. (2011). </a:t>
            </a:r>
            <a:r>
              <a:rPr kumimoji="0" lang="en-GB" sz="800" b="0" i="1" u="none" strike="noStrike" kern="1200" cap="none" spc="0" normalizeH="0" baseline="0" noProof="0">
                <a:ln>
                  <a:noFill/>
                </a:ln>
                <a:solidFill>
                  <a:prstClr val="black"/>
                </a:solidFill>
                <a:effectLst/>
                <a:uLnTx/>
                <a:uFillTx/>
                <a:latin typeface="Times New Roman"/>
                <a:ea typeface="+mn-ea"/>
                <a:cs typeface="Times New Roman"/>
              </a:rPr>
              <a:t>Theory and practice of counselling and therapy</a:t>
            </a:r>
            <a:r>
              <a:rPr kumimoji="0" lang="en-GB" sz="800" b="0" i="0" u="none" strike="noStrike" kern="1200" cap="none" spc="0" normalizeH="0" baseline="0" noProof="0">
                <a:ln>
                  <a:noFill/>
                </a:ln>
                <a:solidFill>
                  <a:prstClr val="black"/>
                </a:solidFill>
                <a:effectLst/>
                <a:uLnTx/>
                <a:uFillTx/>
                <a:latin typeface="Times New Roman"/>
                <a:ea typeface="+mn-ea"/>
                <a:cs typeface="Times New Roman"/>
              </a:rPr>
              <a:t> (5</a:t>
            </a:r>
            <a:r>
              <a:rPr kumimoji="0" lang="en-GB" sz="800" b="0" i="0" u="none" strike="noStrike" kern="1200" cap="none" spc="0" normalizeH="0" baseline="30000" noProof="0">
                <a:ln>
                  <a:noFill/>
                </a:ln>
                <a:solidFill>
                  <a:prstClr val="black"/>
                </a:solidFill>
                <a:effectLst/>
                <a:uLnTx/>
                <a:uFillTx/>
                <a:latin typeface="Times New Roman"/>
                <a:ea typeface="+mn-ea"/>
                <a:cs typeface="Times New Roman"/>
              </a:rPr>
              <a:t>th</a:t>
            </a:r>
            <a:r>
              <a:rPr kumimoji="0" lang="en-GB" sz="800" b="0" i="0" u="none" strike="noStrike" kern="1200" cap="none" spc="0" normalizeH="0" baseline="0" noProof="0">
                <a:ln>
                  <a:noFill/>
                </a:ln>
                <a:solidFill>
                  <a:prstClr val="black"/>
                </a:solidFill>
                <a:effectLst/>
                <a:uLnTx/>
                <a:uFillTx/>
                <a:latin typeface="Times New Roman"/>
                <a:ea typeface="+mn-ea"/>
                <a:cs typeface="Times New Roman"/>
              </a:rPr>
              <a:t>ed.). SAGE.</a:t>
            </a:r>
            <a:endParaRPr kumimoji="0" lang="en-US" sz="800" b="0" i="0" u="none" strike="noStrike" kern="1200" cap="none" spc="0" normalizeH="0" baseline="0" noProof="0">
              <a:ln>
                <a:noFill/>
              </a:ln>
              <a:solidFill>
                <a:prstClr val="black"/>
              </a:solidFill>
              <a:effectLst/>
              <a:uLnTx/>
              <a:uFillTx/>
              <a:latin typeface="Times New Roman"/>
              <a:ea typeface="+mn-ea"/>
              <a:cs typeface="Times New Roman"/>
            </a:endParaRPr>
          </a:p>
          <a:p>
            <a:pPr marL="449580" marR="0" lvl="0" indent="-447675" algn="l" defTabSz="914400" rtl="0" eaLnBrk="1" fontAlgn="auto" latinLnBrk="0" hangingPunct="1">
              <a:lnSpc>
                <a:spcPct val="140000"/>
              </a:lnSpc>
              <a:spcBef>
                <a:spcPts val="1000"/>
              </a:spcBef>
              <a:spcAft>
                <a:spcPts val="0"/>
              </a:spcAft>
              <a:buClrTx/>
              <a:buSzTx/>
              <a:buFont typeface="Courier New"/>
              <a:buChar char="o"/>
              <a:tabLst/>
              <a:defRPr/>
            </a:pPr>
            <a:r>
              <a:rPr kumimoji="0" lang="en-GB" sz="800" b="0" i="0" u="none" strike="noStrike" kern="1200" cap="none" spc="0" normalizeH="0" baseline="0" noProof="0">
                <a:ln>
                  <a:noFill/>
                </a:ln>
                <a:solidFill>
                  <a:prstClr val="black"/>
                </a:solidFill>
                <a:effectLst/>
                <a:uLnTx/>
                <a:uFillTx/>
                <a:latin typeface="Times New Roman"/>
                <a:ea typeface="+mn-ea"/>
                <a:cs typeface="Times New Roman"/>
              </a:rPr>
              <a:t>Pinel, J. P. J., &amp; Barnes, S. (2022). </a:t>
            </a:r>
            <a:r>
              <a:rPr kumimoji="0" lang="en-GB" sz="800" b="0" i="1" u="none" strike="noStrike" kern="1200" cap="none" spc="0" normalizeH="0" baseline="0" noProof="0">
                <a:ln>
                  <a:noFill/>
                </a:ln>
                <a:solidFill>
                  <a:prstClr val="black"/>
                </a:solidFill>
                <a:effectLst/>
                <a:uLnTx/>
                <a:uFillTx/>
                <a:latin typeface="Times New Roman"/>
                <a:ea typeface="+mn-ea"/>
                <a:cs typeface="Times New Roman"/>
              </a:rPr>
              <a:t>Biopsychology</a:t>
            </a:r>
            <a:r>
              <a:rPr kumimoji="0" lang="en-GB" sz="800" b="0" i="0" u="none" strike="noStrike" kern="1200" cap="none" spc="0" normalizeH="0" baseline="0" noProof="0">
                <a:ln>
                  <a:noFill/>
                </a:ln>
                <a:solidFill>
                  <a:prstClr val="black"/>
                </a:solidFill>
                <a:effectLst/>
                <a:uLnTx/>
                <a:uFillTx/>
                <a:latin typeface="Times New Roman"/>
                <a:ea typeface="+mn-ea"/>
                <a:cs typeface="Times New Roman"/>
              </a:rPr>
              <a:t> (11</a:t>
            </a:r>
            <a:r>
              <a:rPr kumimoji="0" lang="en-GB" sz="800" b="0" i="0" u="none" strike="noStrike" kern="1200" cap="none" spc="0" normalizeH="0" baseline="30000" noProof="0">
                <a:ln>
                  <a:noFill/>
                </a:ln>
                <a:solidFill>
                  <a:prstClr val="black"/>
                </a:solidFill>
                <a:effectLst/>
                <a:uLnTx/>
                <a:uFillTx/>
                <a:latin typeface="Times New Roman"/>
                <a:ea typeface="+mn-ea"/>
                <a:cs typeface="Times New Roman"/>
              </a:rPr>
              <a:t>th</a:t>
            </a:r>
            <a:r>
              <a:rPr kumimoji="0" lang="en-GB" sz="800" b="0" i="0" u="none" strike="noStrike" kern="1200" cap="none" spc="0" normalizeH="0" baseline="0" noProof="0">
                <a:ln>
                  <a:noFill/>
                </a:ln>
                <a:solidFill>
                  <a:prstClr val="black"/>
                </a:solidFill>
                <a:effectLst/>
                <a:uLnTx/>
                <a:uFillTx/>
                <a:latin typeface="Times New Roman"/>
                <a:ea typeface="+mn-ea"/>
                <a:cs typeface="Times New Roman"/>
              </a:rPr>
              <a:t> ed.). Pearson.</a:t>
            </a:r>
            <a:endParaRPr kumimoji="0" lang="en-US" sz="800" b="0" i="0" u="none" strike="noStrike" kern="1200" cap="none" spc="0" normalizeH="0" baseline="0" noProof="0">
              <a:ln>
                <a:noFill/>
              </a:ln>
              <a:solidFill>
                <a:prstClr val="black"/>
              </a:solidFill>
              <a:effectLst/>
              <a:uLnTx/>
              <a:uFillTx/>
              <a:latin typeface="Times New Roman"/>
              <a:ea typeface="+mn-ea"/>
              <a:cs typeface="Times New Roman"/>
            </a:endParaRPr>
          </a:p>
          <a:p>
            <a:pPr marL="449580" marR="0" lvl="0" indent="-447675" algn="l" defTabSz="914400" rtl="0" eaLnBrk="1" fontAlgn="auto" latinLnBrk="0" hangingPunct="1">
              <a:lnSpc>
                <a:spcPct val="140000"/>
              </a:lnSpc>
              <a:spcBef>
                <a:spcPts val="1000"/>
              </a:spcBef>
              <a:spcAft>
                <a:spcPts val="0"/>
              </a:spcAft>
              <a:buClrTx/>
              <a:buSzTx/>
              <a:buFont typeface="Courier New"/>
              <a:buChar char="o"/>
              <a:tabLst/>
              <a:defRPr/>
            </a:pPr>
            <a:r>
              <a:rPr kumimoji="0" lang="en-GB" sz="800" b="0" i="0" u="none" strike="noStrike" kern="1200" cap="none" spc="0" normalizeH="0" baseline="0" noProof="0">
                <a:ln>
                  <a:noFill/>
                </a:ln>
                <a:solidFill>
                  <a:prstClr val="black"/>
                </a:solidFill>
                <a:effectLst/>
                <a:uLnTx/>
                <a:uFillTx/>
                <a:latin typeface="Times New Roman"/>
                <a:ea typeface="+mn-ea"/>
                <a:cs typeface="Times New Roman"/>
              </a:rPr>
              <a:t>Woolfe, R., Strawbridge, S., Douglas, B., &amp; Dryden, W. (2009). </a:t>
            </a:r>
            <a:r>
              <a:rPr kumimoji="0" lang="en-GB" sz="800" b="0" i="1" u="none" strike="noStrike" kern="1200" cap="none" spc="0" normalizeH="0" baseline="0" noProof="0">
                <a:ln>
                  <a:noFill/>
                </a:ln>
                <a:solidFill>
                  <a:prstClr val="black"/>
                </a:solidFill>
                <a:effectLst/>
                <a:uLnTx/>
                <a:uFillTx/>
                <a:latin typeface="Times New Roman"/>
                <a:ea typeface="+mn-ea"/>
                <a:cs typeface="Times New Roman"/>
              </a:rPr>
              <a:t>Handbook of counselling psychology</a:t>
            </a:r>
            <a:r>
              <a:rPr kumimoji="0" lang="en-GB" sz="800" b="0" i="0" u="none" strike="noStrike" kern="1200" cap="none" spc="0" normalizeH="0" baseline="0" noProof="0">
                <a:ln>
                  <a:noFill/>
                </a:ln>
                <a:solidFill>
                  <a:prstClr val="black"/>
                </a:solidFill>
                <a:effectLst/>
                <a:uLnTx/>
                <a:uFillTx/>
                <a:latin typeface="Times New Roman"/>
                <a:ea typeface="+mn-ea"/>
                <a:cs typeface="Times New Roman"/>
              </a:rPr>
              <a:t> (3</a:t>
            </a:r>
            <a:r>
              <a:rPr kumimoji="0" lang="en-GB" sz="800" b="0" i="0" u="none" strike="noStrike" kern="1200" cap="none" spc="0" normalizeH="0" baseline="30000" noProof="0">
                <a:ln>
                  <a:noFill/>
                </a:ln>
                <a:solidFill>
                  <a:prstClr val="black"/>
                </a:solidFill>
                <a:effectLst/>
                <a:uLnTx/>
                <a:uFillTx/>
                <a:latin typeface="Times New Roman"/>
                <a:ea typeface="+mn-ea"/>
                <a:cs typeface="Times New Roman"/>
              </a:rPr>
              <a:t>rd</a:t>
            </a:r>
            <a:r>
              <a:rPr kumimoji="0" lang="en-GB" sz="800" b="0" i="0" u="none" strike="noStrike" kern="1200" cap="none" spc="0" normalizeH="0" baseline="0" noProof="0">
                <a:ln>
                  <a:noFill/>
                </a:ln>
                <a:solidFill>
                  <a:prstClr val="black"/>
                </a:solidFill>
                <a:effectLst/>
                <a:uLnTx/>
                <a:uFillTx/>
                <a:latin typeface="Times New Roman"/>
                <a:ea typeface="+mn-ea"/>
                <a:cs typeface="Times New Roman"/>
              </a:rPr>
              <a:t> ed.). SAGE.</a:t>
            </a:r>
            <a:endParaRPr kumimoji="0" lang="en-US" sz="800" b="0" i="0" u="none" strike="noStrike" kern="1200" cap="none" spc="0" normalizeH="0" baseline="0" noProof="0">
              <a:ln>
                <a:noFill/>
              </a:ln>
              <a:solidFill>
                <a:prstClr val="black"/>
              </a:solidFill>
              <a:effectLst/>
              <a:uLnTx/>
              <a:uFillTx/>
              <a:latin typeface="Times New Roman"/>
              <a:ea typeface="+mn-ea"/>
              <a:cs typeface="Times New Roman"/>
            </a:endParaRPr>
          </a:p>
          <a:p>
            <a:pPr marL="449580" marR="0" lvl="0" indent="-447675" algn="l" defTabSz="914400" rtl="0" eaLnBrk="1" fontAlgn="auto" latinLnBrk="0" hangingPunct="1">
              <a:lnSpc>
                <a:spcPct val="140000"/>
              </a:lnSpc>
              <a:spcBef>
                <a:spcPts val="1000"/>
              </a:spcBef>
              <a:spcAft>
                <a:spcPts val="0"/>
              </a:spcAft>
              <a:buClrTx/>
              <a:buSzTx/>
              <a:buFont typeface="Courier New"/>
              <a:buChar char="o"/>
              <a:tabLst/>
              <a:defRPr/>
            </a:pPr>
            <a:r>
              <a:rPr kumimoji="0" lang="en-GB" sz="800" b="0" i="0" u="none" strike="noStrike" kern="1200" cap="none" spc="0" normalizeH="0" baseline="0" noProof="0">
                <a:ln>
                  <a:noFill/>
                </a:ln>
                <a:solidFill>
                  <a:prstClr val="black"/>
                </a:solidFill>
                <a:effectLst/>
                <a:uLnTx/>
                <a:uFillTx/>
                <a:latin typeface="Times New Roman"/>
                <a:ea typeface="+mn-ea"/>
                <a:cs typeface="Times New Roman"/>
              </a:rPr>
              <a:t>World Health Organisation. (2023, September 27). </a:t>
            </a:r>
            <a:r>
              <a:rPr kumimoji="0" lang="en-GB" sz="800" b="0" i="1" u="none" strike="noStrike" kern="1200" cap="none" spc="0" normalizeH="0" baseline="0" noProof="0">
                <a:ln>
                  <a:noFill/>
                </a:ln>
                <a:solidFill>
                  <a:prstClr val="black"/>
                </a:solidFill>
                <a:effectLst/>
                <a:uLnTx/>
                <a:uFillTx/>
                <a:latin typeface="Times New Roman"/>
                <a:ea typeface="+mn-ea"/>
                <a:cs typeface="Times New Roman"/>
              </a:rPr>
              <a:t>Anxiety Disorders. </a:t>
            </a:r>
            <a:r>
              <a:rPr kumimoji="0" lang="en-GB" sz="800" b="0" i="0" u="none" strike="noStrike" kern="1200" cap="none" spc="0" normalizeH="0" baseline="0" noProof="0">
                <a:ln>
                  <a:noFill/>
                </a:ln>
                <a:solidFill>
                  <a:prstClr val="black"/>
                </a:solidFill>
                <a:effectLst/>
                <a:uLnTx/>
                <a:uFillTx/>
                <a:latin typeface="Times New Roman"/>
                <a:ea typeface="+mn-ea"/>
                <a:cs typeface="Times New Roman"/>
              </a:rPr>
              <a:t>World Health Organisation. </a:t>
            </a:r>
            <a:r>
              <a:rPr kumimoji="0" lang="en-GB" sz="800" b="0" i="0" u="none" strike="noStrike" kern="1200" cap="none" spc="0" normalizeH="0" baseline="0" noProof="0">
                <a:ln>
                  <a:noFill/>
                </a:ln>
                <a:solidFill>
                  <a:prstClr val="black"/>
                </a:solidFill>
                <a:effectLst/>
                <a:uLnTx/>
                <a:uFillTx/>
                <a:latin typeface="Times New Roman"/>
                <a:ea typeface="+mn-ea"/>
                <a:cs typeface="Times New Roman"/>
                <a:hlinkClick r:id="rId12">
                  <a:extLst>
                    <a:ext uri="{A12FA001-AC4F-418D-AE19-62706E023703}">
                      <ahyp:hlinkClr xmlns:ahyp="http://schemas.microsoft.com/office/drawing/2018/hyperlinkcolor" val="tx"/>
                    </a:ext>
                  </a:extLst>
                </a:hlinkClick>
              </a:rPr>
              <a:t>https://www.who.int/news-room/fact-sheets/detail/anxiety-disorders</a:t>
            </a:r>
            <a:endParaRPr kumimoji="0" lang="en-GB" sz="800" b="0" i="0" u="none" strike="noStrike" kern="1200" cap="none" spc="0" normalizeH="0" baseline="0" noProof="0">
              <a:ln>
                <a:noFill/>
              </a:ln>
              <a:solidFill>
                <a:prstClr val="black"/>
              </a:solidFill>
              <a:effectLst/>
              <a:uLnTx/>
              <a:uFillTx/>
              <a:latin typeface="Times New Roman"/>
              <a:ea typeface="+mn-ea"/>
              <a:cs typeface="Times New Roman"/>
            </a:endParaRPr>
          </a:p>
          <a:p>
            <a:pPr marL="449580" marR="0" lvl="0" indent="-447675" algn="l" defTabSz="914400" rtl="0" eaLnBrk="1" fontAlgn="auto" latinLnBrk="0" hangingPunct="1">
              <a:lnSpc>
                <a:spcPct val="140000"/>
              </a:lnSpc>
              <a:spcBef>
                <a:spcPts val="1000"/>
              </a:spcBef>
              <a:spcAft>
                <a:spcPts val="0"/>
              </a:spcAft>
              <a:buClrTx/>
              <a:buSzTx/>
              <a:buFont typeface="Courier New"/>
              <a:buChar char="o"/>
              <a:tabLst/>
              <a:defRPr/>
            </a:pPr>
            <a:r>
              <a:rPr kumimoji="0" lang="en-GB" sz="800" b="0" i="0" u="none" strike="noStrike" kern="1200" cap="none" spc="0" normalizeH="0" baseline="0" noProof="0">
                <a:ln>
                  <a:noFill/>
                </a:ln>
                <a:solidFill>
                  <a:prstClr val="black"/>
                </a:solidFill>
                <a:effectLst/>
                <a:uLnTx/>
                <a:uFillTx/>
                <a:latin typeface="Times New Roman"/>
                <a:ea typeface="+mn-ea"/>
                <a:cs typeface="Times New Roman"/>
              </a:rPr>
              <a:t>Yuan, S., Wu, H., Wu, Y., Xu H., Yu., J, Zhong, Y., Zhang, N., Li, J., Xu, Q., &amp; Wang, C. (2022). Neural effects of Cognitive </a:t>
            </a:r>
            <a:r>
              <a:rPr kumimoji="0" lang="en-GB" sz="800" b="0" i="0" u="none" strike="noStrike" kern="1200" cap="none" spc="0" normalizeH="0" baseline="0" noProof="0" err="1">
                <a:ln>
                  <a:noFill/>
                </a:ln>
                <a:solidFill>
                  <a:prstClr val="black"/>
                </a:solidFill>
                <a:effectLst/>
                <a:uLnTx/>
                <a:uFillTx/>
                <a:latin typeface="Times New Roman"/>
                <a:ea typeface="+mn-ea"/>
                <a:cs typeface="Times New Roman"/>
              </a:rPr>
              <a:t>Behavioral</a:t>
            </a:r>
            <a:r>
              <a:rPr kumimoji="0" lang="en-GB" sz="800" b="0" i="0" u="none" strike="noStrike" kern="1200" cap="none" spc="0" normalizeH="0" baseline="0" noProof="0">
                <a:ln>
                  <a:noFill/>
                </a:ln>
                <a:solidFill>
                  <a:prstClr val="black"/>
                </a:solidFill>
                <a:effectLst/>
                <a:uLnTx/>
                <a:uFillTx/>
                <a:latin typeface="Times New Roman"/>
                <a:ea typeface="+mn-ea"/>
                <a:cs typeface="Times New Roman"/>
              </a:rPr>
              <a:t> Therapy in psychiatric disorders: A systematic review and activation likelihood 	estimation meta-analysis. </a:t>
            </a:r>
            <a:r>
              <a:rPr kumimoji="0" lang="en-GB" sz="800" b="0" i="1" u="none" strike="noStrike" kern="1200" cap="none" spc="0" normalizeH="0" baseline="0" noProof="0">
                <a:ln>
                  <a:noFill/>
                </a:ln>
                <a:solidFill>
                  <a:prstClr val="black"/>
                </a:solidFill>
                <a:effectLst/>
                <a:uLnTx/>
                <a:uFillTx/>
                <a:latin typeface="Times New Roman"/>
                <a:ea typeface="+mn-ea"/>
                <a:cs typeface="Times New Roman"/>
              </a:rPr>
              <a:t>Frontiers in Psychology</a:t>
            </a:r>
            <a:r>
              <a:rPr kumimoji="0" lang="en-GB" sz="800" b="0" i="0" u="none" strike="noStrike" kern="1200" cap="none" spc="0" normalizeH="0" baseline="0" noProof="0">
                <a:ln>
                  <a:noFill/>
                </a:ln>
                <a:solidFill>
                  <a:prstClr val="black"/>
                </a:solidFill>
                <a:effectLst/>
                <a:uLnTx/>
                <a:uFillTx/>
                <a:latin typeface="Times New Roman"/>
                <a:ea typeface="+mn-ea"/>
                <a:cs typeface="Times New Roman"/>
              </a:rPr>
              <a:t>, </a:t>
            </a:r>
            <a:r>
              <a:rPr kumimoji="0" lang="en-GB" sz="800" b="0" i="1" u="none" strike="noStrike" kern="1200" cap="none" spc="0" normalizeH="0" baseline="0" noProof="0">
                <a:ln>
                  <a:noFill/>
                </a:ln>
                <a:solidFill>
                  <a:prstClr val="black"/>
                </a:solidFill>
                <a:effectLst/>
                <a:uLnTx/>
                <a:uFillTx/>
                <a:latin typeface="Times New Roman"/>
                <a:ea typeface="+mn-ea"/>
                <a:cs typeface="Times New Roman"/>
              </a:rPr>
              <a:t>13</a:t>
            </a:r>
            <a:r>
              <a:rPr kumimoji="0" lang="en-GB" sz="800" b="0" i="0" u="none" strike="noStrike" kern="1200" cap="none" spc="0" normalizeH="0" baseline="0" noProof="0">
                <a:ln>
                  <a:noFill/>
                </a:ln>
                <a:solidFill>
                  <a:prstClr val="black"/>
                </a:solidFill>
                <a:effectLst/>
                <a:uLnTx/>
                <a:uFillTx/>
                <a:latin typeface="Times New Roman"/>
                <a:ea typeface="+mn-ea"/>
                <a:cs typeface="Times New Roman"/>
              </a:rPr>
              <a:t>. </a:t>
            </a:r>
            <a:r>
              <a:rPr kumimoji="0" lang="en-GB" sz="800" b="0" i="0" u="none" strike="noStrike" kern="1200" cap="none" spc="0" normalizeH="0" baseline="0" noProof="0">
                <a:ln>
                  <a:noFill/>
                </a:ln>
                <a:solidFill>
                  <a:prstClr val="black"/>
                </a:solidFill>
                <a:effectLst/>
                <a:uLnTx/>
                <a:uFillTx/>
                <a:latin typeface="Times New Roman"/>
                <a:ea typeface="+mn-ea"/>
                <a:cs typeface="Times New Roman"/>
                <a:hlinkClick r:id="rId13">
                  <a:extLst>
                    <a:ext uri="{A12FA001-AC4F-418D-AE19-62706E023703}">
                      <ahyp:hlinkClr xmlns:ahyp="http://schemas.microsoft.com/office/drawing/2018/hyperlinkcolor" val="tx"/>
                    </a:ext>
                  </a:extLst>
                </a:hlinkClick>
              </a:rPr>
              <a:t>https://doi.org/10.3389/fpsyg.2022.</a:t>
            </a:r>
            <a:r>
              <a:rPr kumimoji="0" lang="en-GB" sz="800" b="0" i="0" u="none" strike="noStrike" kern="1200" cap="none" spc="0" normalizeH="0" baseline="0" noProof="0">
                <a:ln>
                  <a:noFill/>
                </a:ln>
                <a:solidFill>
                  <a:srgbClr val="FFFFFF"/>
                </a:solidFill>
                <a:effectLst/>
                <a:uLnTx/>
                <a:uFillTx/>
                <a:latin typeface="Times New Roman"/>
                <a:ea typeface="+mn-ea"/>
                <a:cs typeface="Times New Roman"/>
                <a:hlinkClick r:id="rId13">
                  <a:extLst>
                    <a:ext uri="{A12FA001-AC4F-418D-AE19-62706E023703}">
                      <ahyp:hlinkClr xmlns:ahyp="http://schemas.microsoft.com/office/drawing/2018/hyperlinkcolor" val="tx"/>
                    </a:ext>
                  </a:extLst>
                </a:hlinkClick>
              </a:rPr>
              <a:t>85</a:t>
            </a:r>
            <a:r>
              <a:rPr kumimoji="0" lang="en-GB" sz="1000" b="0" i="0" u="none" strike="noStrike" kern="1200" cap="none" spc="0" normalizeH="0" baseline="0" noProof="0">
                <a:ln>
                  <a:noFill/>
                </a:ln>
                <a:solidFill>
                  <a:srgbClr val="FFFFFF"/>
                </a:solidFill>
                <a:effectLst/>
                <a:uLnTx/>
                <a:uFillTx/>
                <a:latin typeface="Times New Roman"/>
                <a:ea typeface="+mn-ea"/>
                <a:cs typeface="Times New Roman"/>
                <a:hlinkClick r:id="rId13">
                  <a:extLst>
                    <a:ext uri="{A12FA001-AC4F-418D-AE19-62706E023703}">
                      <ahyp:hlinkClr xmlns:ahyp="http://schemas.microsoft.com/office/drawing/2018/hyperlinkcolor" val="tx"/>
                    </a:ext>
                  </a:extLst>
                </a:hlinkClick>
              </a:rPr>
              <a:t>3</a:t>
            </a:r>
            <a:endParaRPr kumimoji="0" lang="en-GB" sz="1800" b="0" i="0" u="none" strike="noStrike" kern="1200" cap="none" spc="0" normalizeH="0" baseline="0" noProof="0">
              <a:ln>
                <a:noFill/>
              </a:ln>
              <a:solidFill>
                <a:srgbClr val="000000"/>
              </a:solidFill>
              <a:effectLst/>
              <a:uLnTx/>
              <a:uFillTx/>
              <a:latin typeface="Century Gothic" panose="020B0502020202020204"/>
              <a:ea typeface="+mn-ea"/>
              <a:cs typeface="Times New Roman"/>
            </a:endParaRPr>
          </a:p>
          <a:p>
            <a:pPr marL="285750" marR="0" lvl="0" indent="-285750" algn="l" defTabSz="914400" rtl="0" eaLnBrk="1" fontAlgn="auto" latinLnBrk="0" hangingPunct="1">
              <a:lnSpc>
                <a:spcPct val="90000"/>
              </a:lnSpc>
              <a:spcBef>
                <a:spcPts val="0"/>
              </a:spcBef>
              <a:spcAft>
                <a:spcPts val="0"/>
              </a:spcAft>
              <a:buClrTx/>
              <a:buSzTx/>
              <a:buFont typeface="Arial"/>
              <a:buChar char="•"/>
              <a:tabLst/>
              <a:defRPr/>
            </a:pPr>
            <a:r>
              <a:rPr kumimoji="0" lang="en-GB" sz="1000" b="0" i="0" u="none" strike="noStrike" kern="1200" cap="none" spc="0" normalizeH="0" baseline="0" noProof="0">
                <a:ln>
                  <a:noFill/>
                </a:ln>
                <a:solidFill>
                  <a:srgbClr val="FFFFFF"/>
                </a:solidFill>
                <a:effectLst/>
                <a:uLnTx/>
                <a:uFillTx/>
                <a:latin typeface="Times New Roman"/>
                <a:ea typeface="+mn-ea"/>
                <a:cs typeface="Times New Roman"/>
                <a:hlinkClick r:id="rId13">
                  <a:extLst>
                    <a:ext uri="{A12FA001-AC4F-418D-AE19-62706E023703}">
                      <ahyp:hlinkClr xmlns:ahyp="http://schemas.microsoft.com/office/drawing/2018/hyperlinkcolor" val="tx"/>
                    </a:ext>
                  </a:extLst>
                </a:hlinkClick>
              </a:rPr>
              <a:t>04</a:t>
            </a:r>
            <a:endParaRPr kumimoji="0" lang="en-GB" sz="1800" b="0" i="0" u="none" strike="noStrike" kern="1200" cap="none" spc="0" normalizeH="0" baseline="0" noProof="0">
              <a:ln>
                <a:noFill/>
              </a:ln>
              <a:solidFill>
                <a:prstClr val="black"/>
              </a:solidFill>
              <a:effectLst/>
              <a:uLnTx/>
              <a:uFillTx/>
              <a:latin typeface="Century Gothic" panose="020B0502020202020204"/>
              <a:ea typeface="+mn-ea"/>
              <a:cs typeface="+mn-cs"/>
            </a:endParaRPr>
          </a:p>
        </p:txBody>
      </p:sp>
      <p:sp>
        <p:nvSpPr>
          <p:cNvPr id="2" name="TextBox 1">
            <a:extLst>
              <a:ext uri="{FF2B5EF4-FFF2-40B4-BE49-F238E27FC236}">
                <a16:creationId xmlns:a16="http://schemas.microsoft.com/office/drawing/2014/main" id="{9B0335D9-FF25-A20D-6506-CD79A0C03F52}"/>
              </a:ext>
            </a:extLst>
          </p:cNvPr>
          <p:cNvSpPr txBox="1"/>
          <p:nvPr/>
        </p:nvSpPr>
        <p:spPr>
          <a:xfrm>
            <a:off x="1122946" y="641684"/>
            <a:ext cx="9733079" cy="276999"/>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200" b="0" i="0" u="none" strike="noStrike" kern="1200" cap="none" spc="0" normalizeH="0" baseline="0" noProof="0" err="1">
                <a:ln>
                  <a:noFill/>
                </a:ln>
                <a:solidFill>
                  <a:prstClr val="black"/>
                </a:solidFill>
                <a:effectLst/>
                <a:uLnTx/>
                <a:uFillTx/>
                <a:latin typeface="Times New Roman" panose="02020603050405020304" pitchFamily="18" charset="0"/>
                <a:ea typeface="+mn-ea"/>
                <a:cs typeface="Times New Roman" panose="02020603050405020304" pitchFamily="18" charset="0"/>
              </a:rPr>
              <a:t>Angahrad’s</a:t>
            </a:r>
            <a:r>
              <a:rPr kumimoji="0" lang="en-GB" sz="1200" b="0" i="0" u="none" strike="noStrike" kern="1200" cap="none" spc="0" normalizeH="0" baseline="0" noProof="0">
                <a:ln>
                  <a:noFill/>
                </a:ln>
                <a:solidFill>
                  <a:prstClr val="black"/>
                </a:solidFill>
                <a:effectLst/>
                <a:uLnTx/>
                <a:uFillTx/>
                <a:latin typeface="Times New Roman" panose="02020603050405020304" pitchFamily="18" charset="0"/>
                <a:ea typeface="+mn-ea"/>
                <a:cs typeface="Times New Roman" panose="02020603050405020304" pitchFamily="18" charset="0"/>
              </a:rPr>
              <a:t> Reference List Cont.</a:t>
            </a:r>
          </a:p>
        </p:txBody>
      </p:sp>
    </p:spTree>
    <p:extLst>
      <p:ext uri="{BB962C8B-B14F-4D97-AF65-F5344CB8AC3E}">
        <p14:creationId xmlns:p14="http://schemas.microsoft.com/office/powerpoint/2010/main" val="3745485676"/>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Boardroom">
  <a:themeElements>
    <a:clrScheme name="Ion Boardroom">
      <a:dk1>
        <a:sysClr val="windowText" lastClr="000000"/>
      </a:dk1>
      <a:lt1>
        <a:sysClr val="window" lastClr="FFFFFF"/>
      </a:lt1>
      <a:dk2>
        <a:srgbClr val="3B3059"/>
      </a:dk2>
      <a:lt2>
        <a:srgbClr val="EBEBEB"/>
      </a:lt2>
      <a:accent1>
        <a:srgbClr val="B31166"/>
      </a:accent1>
      <a:accent2>
        <a:srgbClr val="E33D6F"/>
      </a:accent2>
      <a:accent3>
        <a:srgbClr val="E45F3C"/>
      </a:accent3>
      <a:accent4>
        <a:srgbClr val="E9943A"/>
      </a:accent4>
      <a:accent5>
        <a:srgbClr val="9B6BF2"/>
      </a:accent5>
      <a:accent6>
        <a:srgbClr val="D53DD0"/>
      </a:accent6>
      <a:hlink>
        <a:srgbClr val="8F8F8F"/>
      </a:hlink>
      <a:folHlink>
        <a:srgbClr val="A5A5A5"/>
      </a:folHlink>
    </a:clrScheme>
    <a:fontScheme name="Ion Boardroom">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Boardroom">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8000"/>
                <a:hueMod val="124000"/>
                <a:satMod val="148000"/>
                <a:lumMod val="124000"/>
              </a:schemeClr>
            </a:gs>
            <a:gs pos="100000">
              <a:schemeClr val="phClr">
                <a:shade val="76000"/>
                <a:hueMod val="89000"/>
                <a:satMod val="164000"/>
                <a:lumMod val="56000"/>
              </a:schemeClr>
            </a:gs>
          </a:gsLst>
          <a:path path="circle">
            <a:fillToRect l="45000" t="65000" r="125000" b="100000"/>
          </a:path>
        </a:gradFill>
        <a:blipFill rotWithShape="1">
          <a:blip xmlns:r="http://schemas.openxmlformats.org/officeDocument/2006/relationships" r:embed="rId1">
            <a:duotone>
              <a:schemeClr val="phClr">
                <a:shade val="69000"/>
                <a:hueMod val="91000"/>
                <a:satMod val="164000"/>
                <a:lumMod val="74000"/>
              </a:schemeClr>
              <a:schemeClr val="phClr">
                <a:hueMod val="124000"/>
                <a:satMod val="140000"/>
                <a:lumMod val="142000"/>
              </a:schemeClr>
            </a:duotone>
          </a:blip>
          <a:stretch/>
        </a:blipFill>
      </a:bgFillStyleLst>
    </a:fmtScheme>
  </a:themeElements>
  <a:objectDefaults/>
  <a:extraClrSchemeLst/>
  <a:extLst>
    <a:ext uri="{05A4C25C-085E-4340-85A3-A5531E510DB2}">
      <thm15:themeFamily xmlns:thm15="http://schemas.microsoft.com/office/thememl/2012/main" name="Ion Boardroom" id="{FC33163D-4339-46B1-8EED-24C834239D99}" vid="{B8502691-933B-45FE-8764-BA278511EF27}"/>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0</TotalTime>
  <Words>3596</Words>
  <Application>Microsoft Office PowerPoint</Application>
  <PresentationFormat>Widescreen</PresentationFormat>
  <Paragraphs>189</Paragraphs>
  <Slides>12</Slides>
  <Notes>8</Notes>
  <HiddenSlides>0</HiddenSlides>
  <MMClips>0</MMClips>
  <ScaleCrop>false</ScaleCrop>
  <HeadingPairs>
    <vt:vector size="6" baseType="variant">
      <vt:variant>
        <vt:lpstr>Fonts Used</vt:lpstr>
      </vt:variant>
      <vt:variant>
        <vt:i4>10</vt:i4>
      </vt:variant>
      <vt:variant>
        <vt:lpstr>Theme</vt:lpstr>
      </vt:variant>
      <vt:variant>
        <vt:i4>1</vt:i4>
      </vt:variant>
      <vt:variant>
        <vt:lpstr>Slide Titles</vt:lpstr>
      </vt:variant>
      <vt:variant>
        <vt:i4>12</vt:i4>
      </vt:variant>
    </vt:vector>
  </HeadingPairs>
  <TitlesOfParts>
    <vt:vector size="23" baseType="lpstr">
      <vt:lpstr>Arial,Sans-Serif</vt:lpstr>
      <vt:lpstr>Aptos</vt:lpstr>
      <vt:lpstr>Arial</vt:lpstr>
      <vt:lpstr>Calibri</vt:lpstr>
      <vt:lpstr>Century Gothic</vt:lpstr>
      <vt:lpstr>Courier New</vt:lpstr>
      <vt:lpstr>Times New Roman</vt:lpstr>
      <vt:lpstr>Walbaum Display</vt:lpstr>
      <vt:lpstr>Wingdings</vt:lpstr>
      <vt:lpstr>Wingdings 3</vt:lpstr>
      <vt:lpstr>Ion Boardroom</vt:lpstr>
      <vt:lpstr>THE EFFECTIVENESS OF COGNITIVE BEHAVIOURAL THERAPY AND PSILOCYBIN-assisted psychotherapy  FOR THE TREATMENT OF ANXIETY DISORDERS.    </vt:lpstr>
      <vt:lpstr>Aims</vt:lpstr>
      <vt:lpstr>Cognitive Behavioural Therapy (CBT)</vt:lpstr>
      <vt:lpstr>What is Cognitive Behavioural therapy (CBT)?</vt:lpstr>
      <vt:lpstr>The first wave</vt:lpstr>
      <vt:lpstr>The second wave of CBT</vt:lpstr>
      <vt:lpstr>The third wave of CBT – The next generation </vt:lpstr>
      <vt:lpstr>What is Anxiety?</vt:lpstr>
      <vt:lpstr> DSM-5 – Anxiety Disorders</vt:lpstr>
      <vt:lpstr>How does CBT treat Anxiety?</vt:lpstr>
      <vt:lpstr>Angharad's reference List  </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Stacey Coleman</dc:creator>
  <cp:lastModifiedBy>Stacey Coleman</cp:lastModifiedBy>
  <cp:revision>1</cp:revision>
  <dcterms:created xsi:type="dcterms:W3CDTF">2025-01-14T12:49:13Z</dcterms:created>
  <dcterms:modified xsi:type="dcterms:W3CDTF">2025-01-14T12:49:47Z</dcterms:modified>
</cp:coreProperties>
</file>