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9" r:id="rId2"/>
    <p:sldId id="260" r:id="rId3"/>
    <p:sldId id="281" r:id="rId4"/>
    <p:sldId id="282" r:id="rId5"/>
    <p:sldId id="279" r:id="rId6"/>
    <p:sldId id="275" r:id="rId7"/>
    <p:sldId id="283" r:id="rId8"/>
    <p:sldId id="304" r:id="rId9"/>
    <p:sldId id="284" r:id="rId10"/>
    <p:sldId id="302" r:id="rId11"/>
    <p:sldId id="301" r:id="rId12"/>
    <p:sldId id="303" r:id="rId13"/>
    <p:sldId id="285" r:id="rId14"/>
    <p:sldId id="305" r:id="rId15"/>
    <p:sldId id="306" r:id="rId16"/>
    <p:sldId id="307" r:id="rId17"/>
    <p:sldId id="308" r:id="rId18"/>
    <p:sldId id="309" r:id="rId19"/>
    <p:sldId id="310" r:id="rId20"/>
    <p:sldId id="311" r:id="rId21"/>
    <p:sldId id="312" r:id="rId22"/>
    <p:sldId id="313" r:id="rId23"/>
    <p:sldId id="314" r:id="rId24"/>
    <p:sldId id="315" r:id="rId25"/>
    <p:sldId id="316" r:id="rId26"/>
    <p:sldId id="317" r:id="rId27"/>
    <p:sldId id="318" r:id="rId28"/>
    <p:sldId id="319" r:id="rId29"/>
    <p:sldId id="320" r:id="rId30"/>
    <p:sldId id="321" r:id="rId31"/>
    <p:sldId id="322" r:id="rId32"/>
    <p:sldId id="323" r:id="rId33"/>
    <p:sldId id="324" r:id="rId34"/>
    <p:sldId id="325" r:id="rId35"/>
    <p:sldId id="326" r:id="rId36"/>
    <p:sldId id="327" r:id="rId37"/>
    <p:sldId id="328" r:id="rId38"/>
    <p:sldId id="329" r:id="rId39"/>
    <p:sldId id="330" r:id="rId40"/>
    <p:sldId id="331" r:id="rId41"/>
    <p:sldId id="332" r:id="rId42"/>
    <p:sldId id="333" r:id="rId43"/>
    <p:sldId id="334" r:id="rId44"/>
    <p:sldId id="335"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813" autoAdjust="0"/>
    <p:restoredTop sz="94660"/>
  </p:normalViewPr>
  <p:slideViewPr>
    <p:cSldViewPr snapToGrid="0">
      <p:cViewPr varScale="1">
        <p:scale>
          <a:sx n="91" d="100"/>
          <a:sy n="91" d="100"/>
        </p:scale>
        <p:origin x="-104" y="-5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printerSettings" Target="printerSettings/printerSettings1.bin"/><Relationship Id="rId47" Type="http://schemas.openxmlformats.org/officeDocument/2006/relationships/presProps" Target="presProps.xml"/><Relationship Id="rId48" Type="http://schemas.openxmlformats.org/officeDocument/2006/relationships/viewProps" Target="viewProps.xml"/><Relationship Id="rId49" Type="http://schemas.openxmlformats.org/officeDocument/2006/relationships/theme" Target="theme/theme1.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50"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CD251C37-B754-4381-B9EC-0D78A8DCD7FF}" type="datetimeFigureOut">
              <a:rPr lang="en-GB" smtClean="0"/>
              <a:t>18/03/18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A58F6-6C0C-4B47-AA49-2D953127FEE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0945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D251C37-B754-4381-B9EC-0D78A8DCD7FF}" type="datetimeFigureOut">
              <a:rPr lang="en-GB" smtClean="0"/>
              <a:t>18/03/18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A58F6-6C0C-4B47-AA49-2D953127FEE7}" type="slidenum">
              <a:rPr lang="en-GB" smtClean="0"/>
              <a:t>‹#›</a:t>
            </a:fld>
            <a:endParaRPr lang="en-GB"/>
          </a:p>
        </p:txBody>
      </p:sp>
    </p:spTree>
    <p:extLst>
      <p:ext uri="{BB962C8B-B14F-4D97-AF65-F5344CB8AC3E}">
        <p14:creationId xmlns:p14="http://schemas.microsoft.com/office/powerpoint/2010/main" val="435235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D251C37-B754-4381-B9EC-0D78A8DCD7FF}" type="datetimeFigureOut">
              <a:rPr lang="en-GB" smtClean="0"/>
              <a:t>18/03/18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A58F6-6C0C-4B47-AA49-2D953127FEE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01902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D251C37-B754-4381-B9EC-0D78A8DCD7FF}" type="datetimeFigureOut">
              <a:rPr lang="en-GB" smtClean="0"/>
              <a:t>18/03/18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CA58F6-6C0C-4B47-AA49-2D953127FEE7}" type="slidenum">
              <a:rPr lang="en-GB" smtClean="0"/>
              <a:t>‹#›</a:t>
            </a:fld>
            <a:endParaRPr lang="en-GB"/>
          </a:p>
        </p:txBody>
      </p:sp>
    </p:spTree>
    <p:extLst>
      <p:ext uri="{BB962C8B-B14F-4D97-AF65-F5344CB8AC3E}">
        <p14:creationId xmlns:p14="http://schemas.microsoft.com/office/powerpoint/2010/main" val="73255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D251C37-B754-4381-B9EC-0D78A8DCD7FF}" type="datetimeFigureOut">
              <a:rPr lang="en-GB" smtClean="0"/>
              <a:t>18/03/18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CA58F6-6C0C-4B47-AA49-2D953127FEE7}" type="slidenum">
              <a:rPr lang="en-GB" smtClean="0"/>
              <a:t>‹#›</a:t>
            </a:fld>
            <a:endParaRPr lang="en-GB"/>
          </a:p>
        </p:txBody>
      </p:sp>
    </p:spTree>
    <p:extLst>
      <p:ext uri="{BB962C8B-B14F-4D97-AF65-F5344CB8AC3E}">
        <p14:creationId xmlns:p14="http://schemas.microsoft.com/office/powerpoint/2010/main" val="1121438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D251C37-B754-4381-B9EC-0D78A8DCD7FF}" type="datetimeFigureOut">
              <a:rPr lang="en-GB" smtClean="0"/>
              <a:t>18/03/18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CA58F6-6C0C-4B47-AA49-2D953127FEE7}" type="slidenum">
              <a:rPr lang="en-GB" smtClean="0"/>
              <a:t>‹#›</a:t>
            </a:fld>
            <a:endParaRPr lang="en-GB"/>
          </a:p>
        </p:txBody>
      </p:sp>
    </p:spTree>
    <p:extLst>
      <p:ext uri="{BB962C8B-B14F-4D97-AF65-F5344CB8AC3E}">
        <p14:creationId xmlns:p14="http://schemas.microsoft.com/office/powerpoint/2010/main" val="227103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251C37-B754-4381-B9EC-0D78A8DCD7FF}" type="datetimeFigureOut">
              <a:rPr lang="en-GB" smtClean="0"/>
              <a:t>18/03/18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1CA58F6-6C0C-4B47-AA49-2D953127FEE7}" type="slidenum">
              <a:rPr lang="en-GB" smtClean="0"/>
              <a:t>‹#›</a:t>
            </a:fld>
            <a:endParaRPr lang="en-GB"/>
          </a:p>
        </p:txBody>
      </p:sp>
    </p:spTree>
    <p:extLst>
      <p:ext uri="{BB962C8B-B14F-4D97-AF65-F5344CB8AC3E}">
        <p14:creationId xmlns:p14="http://schemas.microsoft.com/office/powerpoint/2010/main" val="6075390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251C37-B754-4381-B9EC-0D78A8DCD7FF}" type="datetimeFigureOut">
              <a:rPr lang="en-GB" smtClean="0"/>
              <a:t>18/03/18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CA58F6-6C0C-4B47-AA49-2D953127FEE7}" type="slidenum">
              <a:rPr lang="en-GB" smtClean="0"/>
              <a:t>‹#›</a:t>
            </a:fld>
            <a:endParaRPr lang="en-GB"/>
          </a:p>
        </p:txBody>
      </p:sp>
    </p:spTree>
    <p:extLst>
      <p:ext uri="{BB962C8B-B14F-4D97-AF65-F5344CB8AC3E}">
        <p14:creationId xmlns:p14="http://schemas.microsoft.com/office/powerpoint/2010/main" val="33122006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251C37-B754-4381-B9EC-0D78A8DCD7FF}" type="datetimeFigureOut">
              <a:rPr lang="en-GB" smtClean="0"/>
              <a:t>18/03/18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CA58F6-6C0C-4B47-AA49-2D953127FEE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9436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D251C37-B754-4381-B9EC-0D78A8DCD7FF}" type="datetimeFigureOut">
              <a:rPr lang="en-GB" smtClean="0"/>
              <a:t>18/03/18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A58F6-6C0C-4B47-AA49-2D953127FEE7}" type="slidenum">
              <a:rPr lang="en-GB" smtClean="0"/>
              <a:t>‹#›</a:t>
            </a:fld>
            <a:endParaRPr lang="en-GB"/>
          </a:p>
        </p:txBody>
      </p:sp>
    </p:spTree>
    <p:extLst>
      <p:ext uri="{BB962C8B-B14F-4D97-AF65-F5344CB8AC3E}">
        <p14:creationId xmlns:p14="http://schemas.microsoft.com/office/powerpoint/2010/main" val="340493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D251C37-B754-4381-B9EC-0D78A8DCD7FF}" type="datetimeFigureOut">
              <a:rPr lang="en-GB" smtClean="0"/>
              <a:t>18/03/18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A58F6-6C0C-4B47-AA49-2D953127FEE7}"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019876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D251C37-B754-4381-B9EC-0D78A8DCD7FF}" type="datetimeFigureOut">
              <a:rPr lang="en-GB" smtClean="0"/>
              <a:t>18/03/18</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1CA58F6-6C0C-4B47-AA49-2D953127FEE7}"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76575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hyperlink" Target="https://www.youtube.com/watch?v=E3uIs6R363o" TargetMode="External"/><Relationship Id="rId5" Type="http://schemas.openxmlformats.org/officeDocument/2006/relationships/image" Target="../media/image3.png"/><Relationship Id="rId1" Type="http://schemas.openxmlformats.org/officeDocument/2006/relationships/slideLayout" Target="../slideLayouts/slideLayout2.xml"/><Relationship Id="rId2" Type="http://schemas.openxmlformats.org/officeDocument/2006/relationships/hyperlink" Target="https://www.youtube.com/watch?v=hKMKpDbdBus"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hyperlink" Target="https://www.youtube.com/embed/3bZZJgmxn2E?theme=light" TargetMode="External"/><Relationship Id="rId5" Type="http://schemas.openxmlformats.org/officeDocument/2006/relationships/image" Target="../media/image5.png"/><Relationship Id="rId1" Type="http://schemas.openxmlformats.org/officeDocument/2006/relationships/slideLayout" Target="../slideLayouts/slideLayout4.xml"/><Relationship Id="rId2" Type="http://schemas.openxmlformats.org/officeDocument/2006/relationships/hyperlink" Target="https://www.youtube.com/watch?v=MTEO7CyHoQw"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upport.google.com/adwords/bin/answer.py?hl=en&amp;answer=90956" TargetMode="External"/><Relationship Id="rId3" Type="http://schemas.openxmlformats.org/officeDocument/2006/relationships/hyperlink" Target="http://support.google.com/adwords/bin/answer.py?hl=en&amp;answer=11712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6.png"/><Relationship Id="rId3"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hyperlink" Target="https://www.youtube.com/watch?v=BoglOr79uQM" TargetMode="External"/><Relationship Id="rId5" Type="http://schemas.openxmlformats.org/officeDocument/2006/relationships/image" Target="../media/image9.png"/><Relationship Id="rId6" Type="http://schemas.openxmlformats.org/officeDocument/2006/relationships/image" Target="../media/image10.png"/><Relationship Id="rId7" Type="http://schemas.openxmlformats.org/officeDocument/2006/relationships/image" Target="../media/image11.png"/><Relationship Id="rId1" Type="http://schemas.openxmlformats.org/officeDocument/2006/relationships/slideLayout" Target="../slideLayouts/slideLayout6.xml"/><Relationship Id="rId2" Type="http://schemas.openxmlformats.org/officeDocument/2006/relationships/hyperlink" Target="https://www.youtube.com/watch?v=hmIf4hNcBP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4" Type="http://schemas.openxmlformats.org/officeDocument/2006/relationships/image" Target="../media/image13.png"/><Relationship Id="rId1" Type="http://schemas.openxmlformats.org/officeDocument/2006/relationships/slideLayout" Target="../slideLayouts/slideLayout6.xml"/><Relationship Id="rId2" Type="http://schemas.openxmlformats.org/officeDocument/2006/relationships/hyperlink" Target="https://www.youtube.com/watch?v=9A7DRqWz-3U"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4" Type="http://schemas.openxmlformats.org/officeDocument/2006/relationships/hyperlink" Target="https://www.youtube.com/watch?v=R_UVFq_oAic" TargetMode="External"/><Relationship Id="rId5" Type="http://schemas.openxmlformats.org/officeDocument/2006/relationships/image" Target="../media/image15.png"/><Relationship Id="rId6" Type="http://schemas.openxmlformats.org/officeDocument/2006/relationships/image" Target="../media/image16.png"/><Relationship Id="rId7" Type="http://schemas.openxmlformats.org/officeDocument/2006/relationships/image" Target="../media/image17.png"/><Relationship Id="rId1" Type="http://schemas.openxmlformats.org/officeDocument/2006/relationships/slideLayout" Target="../slideLayouts/slideLayout6.xml"/><Relationship Id="rId2" Type="http://schemas.openxmlformats.org/officeDocument/2006/relationships/hyperlink" Target="https://www.youtube.com/watch?v=jH4wBNeU8UE"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hyperlink" Target="https://www.youtube.com/watch?v=Z9gCrG8W9BI" TargetMode="External"/><Relationship Id="rId3" Type="http://schemas.openxmlformats.org/officeDocument/2006/relationships/image" Target="../media/image1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4" Type="http://schemas.openxmlformats.org/officeDocument/2006/relationships/hyperlink" Target="https://www.youtube.com/watch?v=JFgKma9leYo" TargetMode="External"/><Relationship Id="rId5" Type="http://schemas.openxmlformats.org/officeDocument/2006/relationships/image" Target="../media/image22.png"/><Relationship Id="rId6" Type="http://schemas.openxmlformats.org/officeDocument/2006/relationships/hyperlink" Target="https://www.youtube.com/watch?v=2FEJvaADhCE" TargetMode="External"/><Relationship Id="rId7" Type="http://schemas.openxmlformats.org/officeDocument/2006/relationships/image" Target="../media/image23.png"/><Relationship Id="rId8" Type="http://schemas.openxmlformats.org/officeDocument/2006/relationships/hyperlink" Target="https://www.buildeazy.com/" TargetMode="External"/><Relationship Id="rId9" Type="http://schemas.openxmlformats.org/officeDocument/2006/relationships/hyperlink" Target="http://www.wikihow.com/" TargetMode="External"/><Relationship Id="rId1" Type="http://schemas.openxmlformats.org/officeDocument/2006/relationships/slideLayout" Target="../slideLayouts/slideLayout6.xml"/><Relationship Id="rId2" Type="http://schemas.openxmlformats.org/officeDocument/2006/relationships/hyperlink" Target="https://www.youtube.com/watch?v=Ia2TOMyJnAs"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4.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8.png"/><Relationship Id="rId3" Type="http://schemas.openxmlformats.org/officeDocument/2006/relationships/image" Target="../media/image2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2.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4.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5.png"/><Relationship Id="rId3" Type="http://schemas.openxmlformats.org/officeDocument/2006/relationships/image" Target="../media/image36.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7.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8.jp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9.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0.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1.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2.jpg"/></Relationships>
</file>

<file path=ppt/slides/_rels/slide31.xml.rels><?xml version="1.0" encoding="UTF-8" standalone="yes"?>
<Relationships xmlns="http://schemas.openxmlformats.org/package/2006/relationships"><Relationship Id="rId3" Type="http://schemas.openxmlformats.org/officeDocument/2006/relationships/image" Target="../media/image44.jpg"/><Relationship Id="rId4" Type="http://schemas.openxmlformats.org/officeDocument/2006/relationships/image" Target="../media/image45.jpg"/><Relationship Id="rId1" Type="http://schemas.openxmlformats.org/officeDocument/2006/relationships/slideLayout" Target="../slideLayouts/slideLayout7.xml"/><Relationship Id="rId2" Type="http://schemas.openxmlformats.org/officeDocument/2006/relationships/image" Target="../media/image43.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6.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7.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8.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9.jp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0.jp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1.jp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2.jp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3.jp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4.jp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5.jp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6.jp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7.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next 3 weeks - </a:t>
            </a:r>
            <a:r>
              <a:rPr lang="en-GB" dirty="0" smtClean="0">
                <a:solidFill>
                  <a:srgbClr val="FF0000"/>
                </a:solidFill>
              </a:rPr>
              <a:t>ADWORDS</a:t>
            </a:r>
            <a:endParaRPr lang="en-GB" dirty="0">
              <a:solidFill>
                <a:srgbClr val="FF0000"/>
              </a:solidFill>
            </a:endParaRPr>
          </a:p>
        </p:txBody>
      </p:sp>
      <p:sp>
        <p:nvSpPr>
          <p:cNvPr id="3" name="Content Placeholder 2"/>
          <p:cNvSpPr>
            <a:spLocks noGrp="1"/>
          </p:cNvSpPr>
          <p:nvPr>
            <p:ph idx="1"/>
          </p:nvPr>
        </p:nvSpPr>
        <p:spPr>
          <a:xfrm>
            <a:off x="1024129" y="2286000"/>
            <a:ext cx="4239850" cy="4023360"/>
          </a:xfrm>
        </p:spPr>
        <p:txBody>
          <a:bodyPr>
            <a:normAutofit fontScale="92500"/>
          </a:bodyPr>
          <a:lstStyle/>
          <a:p>
            <a:r>
              <a:rPr lang="en-GB" dirty="0" smtClean="0"/>
              <a:t>Google Network Marketing</a:t>
            </a:r>
          </a:p>
          <a:p>
            <a:pPr lvl="2"/>
            <a:r>
              <a:rPr lang="en-GB" dirty="0" smtClean="0"/>
              <a:t>Context, Audience, Timing, Device, Application</a:t>
            </a:r>
          </a:p>
          <a:p>
            <a:pPr lvl="2"/>
            <a:r>
              <a:rPr lang="en-GB" dirty="0"/>
              <a:t>Ad </a:t>
            </a:r>
            <a:r>
              <a:rPr lang="en-GB" dirty="0" smtClean="0"/>
              <a:t>Sense – The </a:t>
            </a:r>
            <a:r>
              <a:rPr lang="en-GB" dirty="0"/>
              <a:t>D</a:t>
            </a:r>
            <a:r>
              <a:rPr lang="en-GB" dirty="0" smtClean="0"/>
              <a:t>isplay Network (Affiliate Marketing)</a:t>
            </a:r>
            <a:endParaRPr lang="en-GB" dirty="0"/>
          </a:p>
          <a:p>
            <a:pPr lvl="2"/>
            <a:r>
              <a:rPr lang="en-GB" dirty="0" smtClean="0"/>
              <a:t>Ad Words </a:t>
            </a:r>
            <a:r>
              <a:rPr lang="mr-IN" dirty="0" smtClean="0"/>
              <a:t>–</a:t>
            </a:r>
            <a:r>
              <a:rPr lang="en-GB" dirty="0" smtClean="0"/>
              <a:t> The Ads and Search Network (Paid Marketing)</a:t>
            </a:r>
          </a:p>
          <a:p>
            <a:pPr lvl="2"/>
            <a:r>
              <a:rPr lang="en-GB" dirty="0" smtClean="0"/>
              <a:t>Costing your campaign </a:t>
            </a:r>
            <a:r>
              <a:rPr lang="mr-IN" dirty="0" smtClean="0"/>
              <a:t>–</a:t>
            </a:r>
            <a:r>
              <a:rPr lang="en-GB" dirty="0" smtClean="0"/>
              <a:t> payment approaches</a:t>
            </a:r>
            <a:br>
              <a:rPr lang="en-GB" dirty="0" smtClean="0"/>
            </a:br>
            <a:endParaRPr lang="en-GB" dirty="0" smtClean="0"/>
          </a:p>
          <a:p>
            <a:pPr lvl="2"/>
            <a:r>
              <a:rPr lang="en-GB" dirty="0" smtClean="0">
                <a:solidFill>
                  <a:srgbClr val="FF6600"/>
                </a:solidFill>
              </a:rPr>
              <a:t>Tutorial: Campaign Objectives (Re-visiting the Case)</a:t>
            </a:r>
          </a:p>
          <a:p>
            <a:r>
              <a:rPr lang="en-GB" dirty="0" smtClean="0"/>
              <a:t>Google AdWords Network</a:t>
            </a:r>
          </a:p>
          <a:p>
            <a:pPr lvl="1"/>
            <a:r>
              <a:rPr lang="en-GB" dirty="0" smtClean="0"/>
              <a:t>The Google Display Network</a:t>
            </a:r>
          </a:p>
          <a:p>
            <a:pPr lvl="2"/>
            <a:r>
              <a:rPr lang="en-GB" dirty="0" smtClean="0"/>
              <a:t>Ad Formats</a:t>
            </a:r>
          </a:p>
          <a:p>
            <a:pPr lvl="2"/>
            <a:r>
              <a:rPr lang="en-GB" dirty="0" smtClean="0"/>
              <a:t>Ad Builder</a:t>
            </a:r>
          </a:p>
          <a:p>
            <a:pPr lvl="2"/>
            <a:r>
              <a:rPr lang="en-GB" dirty="0" smtClean="0"/>
              <a:t>YouTube Ads</a:t>
            </a:r>
            <a:br>
              <a:rPr lang="en-GB" dirty="0" smtClean="0"/>
            </a:br>
            <a:endParaRPr lang="en-GB" dirty="0" smtClean="0"/>
          </a:p>
          <a:p>
            <a:pPr lvl="2"/>
            <a:r>
              <a:rPr lang="en-GB" dirty="0" smtClean="0">
                <a:solidFill>
                  <a:srgbClr val="FF6600"/>
                </a:solidFill>
              </a:rPr>
              <a:t>Tutorial: Designing Ads</a:t>
            </a:r>
            <a:endParaRPr lang="en-GB" dirty="0">
              <a:solidFill>
                <a:srgbClr val="FF6600"/>
              </a:solidFill>
            </a:endParaRPr>
          </a:p>
          <a:p>
            <a:pPr lvl="2"/>
            <a:endParaRPr lang="en-GB" dirty="0" smtClean="0"/>
          </a:p>
        </p:txBody>
      </p:sp>
      <p:sp>
        <p:nvSpPr>
          <p:cNvPr id="5" name="Content Placeholder 2"/>
          <p:cNvSpPr txBox="1">
            <a:spLocks/>
          </p:cNvSpPr>
          <p:nvPr/>
        </p:nvSpPr>
        <p:spPr>
          <a:xfrm>
            <a:off x="6143946" y="2298357"/>
            <a:ext cx="4239850" cy="4023360"/>
          </a:xfrm>
          <a:prstGeom prst="rect">
            <a:avLst/>
          </a:prstGeom>
        </p:spPr>
        <p:txBody>
          <a:bodyPr vert="horz" lIns="45720" tIns="45720" rIns="4572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2000" dirty="0" smtClean="0"/>
              <a:t>The Google Search Network</a:t>
            </a:r>
          </a:p>
          <a:p>
            <a:pPr lvl="1"/>
            <a:r>
              <a:rPr lang="en-GB" sz="1300" dirty="0" smtClean="0"/>
              <a:t>Keyword Planning</a:t>
            </a:r>
          </a:p>
          <a:p>
            <a:pPr lvl="1"/>
            <a:r>
              <a:rPr lang="en-GB" sz="1300" dirty="0" smtClean="0"/>
              <a:t>Search Optimisation</a:t>
            </a:r>
          </a:p>
          <a:p>
            <a:pPr lvl="1"/>
            <a:r>
              <a:rPr lang="en-GB" sz="1300" dirty="0" smtClean="0"/>
              <a:t>Search monitoring</a:t>
            </a:r>
          </a:p>
          <a:p>
            <a:pPr lvl="1"/>
            <a:r>
              <a:rPr lang="en-GB" sz="1300" dirty="0" smtClean="0"/>
              <a:t>The Analytics</a:t>
            </a:r>
          </a:p>
          <a:p>
            <a:pPr lvl="1"/>
            <a:endParaRPr lang="en-GB" dirty="0"/>
          </a:p>
          <a:p>
            <a:pPr lvl="1"/>
            <a:r>
              <a:rPr lang="en-GB" sz="1300" dirty="0" smtClean="0">
                <a:solidFill>
                  <a:srgbClr val="FF6600"/>
                </a:solidFill>
              </a:rPr>
              <a:t>Tutorial: Measurement of success</a:t>
            </a:r>
          </a:p>
          <a:p>
            <a:pPr lvl="2"/>
            <a:endParaRPr lang="en-GB" dirty="0"/>
          </a:p>
          <a:p>
            <a:pPr lvl="2"/>
            <a:endParaRPr lang="en-GB" dirty="0" smtClean="0"/>
          </a:p>
        </p:txBody>
      </p:sp>
    </p:spTree>
    <p:extLst>
      <p:ext uri="{BB962C8B-B14F-4D97-AF65-F5344CB8AC3E}">
        <p14:creationId xmlns:p14="http://schemas.microsoft.com/office/powerpoint/2010/main" val="19199678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google network marketing</a:t>
            </a:r>
            <a:endParaRPr lang="en-GB" dirty="0"/>
          </a:p>
        </p:txBody>
      </p:sp>
      <p:pic>
        <p:nvPicPr>
          <p:cNvPr id="4" name="Picture 3">
            <a:hlinkClick r:id="rId2"/>
          </p:cNvPr>
          <p:cNvPicPr>
            <a:picLocks noChangeAspect="1"/>
          </p:cNvPicPr>
          <p:nvPr/>
        </p:nvPicPr>
        <p:blipFill>
          <a:blip r:embed="rId3"/>
          <a:stretch>
            <a:fillRect/>
          </a:stretch>
        </p:blipFill>
        <p:spPr>
          <a:xfrm>
            <a:off x="1490870" y="2086599"/>
            <a:ext cx="3785464" cy="1933656"/>
          </a:xfrm>
          <a:prstGeom prst="rect">
            <a:avLst/>
          </a:prstGeom>
        </p:spPr>
      </p:pic>
      <p:pic>
        <p:nvPicPr>
          <p:cNvPr id="5" name="Picture 4">
            <a:hlinkClick r:id="rId4"/>
          </p:cNvPr>
          <p:cNvPicPr>
            <a:picLocks noChangeAspect="1"/>
          </p:cNvPicPr>
          <p:nvPr/>
        </p:nvPicPr>
        <p:blipFill>
          <a:blip r:embed="rId5"/>
          <a:stretch>
            <a:fillRect/>
          </a:stretch>
        </p:blipFill>
        <p:spPr>
          <a:xfrm>
            <a:off x="1477993" y="4505739"/>
            <a:ext cx="3798340" cy="2018192"/>
          </a:xfrm>
          <a:prstGeom prst="rect">
            <a:avLst/>
          </a:prstGeom>
        </p:spPr>
      </p:pic>
      <p:sp>
        <p:nvSpPr>
          <p:cNvPr id="6" name="TextBox 5"/>
          <p:cNvSpPr txBox="1"/>
          <p:nvPr/>
        </p:nvSpPr>
        <p:spPr>
          <a:xfrm>
            <a:off x="5459403" y="2517913"/>
            <a:ext cx="4699343" cy="1107996"/>
          </a:xfrm>
          <a:prstGeom prst="rect">
            <a:avLst/>
          </a:prstGeom>
          <a:noFill/>
        </p:spPr>
        <p:txBody>
          <a:bodyPr wrap="square" rtlCol="0">
            <a:spAutoFit/>
          </a:bodyPr>
          <a:lstStyle/>
          <a:p>
            <a:r>
              <a:rPr lang="en-US" sz="2400" dirty="0" smtClean="0">
                <a:hlinkClick r:id="rId2"/>
              </a:rPr>
              <a:t>https://www.youtube.com/watch?v=hKMKpDbdBus</a:t>
            </a:r>
            <a:endParaRPr lang="en-US" sz="2400" dirty="0" smtClean="0"/>
          </a:p>
          <a:p>
            <a:endParaRPr lang="en-GB" dirty="0"/>
          </a:p>
        </p:txBody>
      </p:sp>
      <p:sp>
        <p:nvSpPr>
          <p:cNvPr id="7" name="TextBox 6"/>
          <p:cNvSpPr txBox="1"/>
          <p:nvPr/>
        </p:nvSpPr>
        <p:spPr>
          <a:xfrm>
            <a:off x="5547751" y="4953441"/>
            <a:ext cx="4625203" cy="1107646"/>
          </a:xfrm>
          <a:prstGeom prst="rect">
            <a:avLst/>
          </a:prstGeom>
          <a:noFill/>
        </p:spPr>
        <p:txBody>
          <a:bodyPr wrap="square" rtlCol="0">
            <a:spAutoFit/>
          </a:bodyPr>
          <a:lstStyle/>
          <a:p>
            <a:r>
              <a:rPr lang="en-US" sz="2400" dirty="0" smtClean="0">
                <a:hlinkClick r:id="rId4"/>
              </a:rPr>
              <a:t>https://www.youtube.com/watch?v=E3uIs6R363o</a:t>
            </a:r>
            <a:endParaRPr lang="en-US" sz="2400" dirty="0" smtClean="0"/>
          </a:p>
          <a:p>
            <a:endParaRPr lang="en-GB" dirty="0"/>
          </a:p>
        </p:txBody>
      </p:sp>
    </p:spTree>
    <p:extLst>
      <p:ext uri="{BB962C8B-B14F-4D97-AF65-F5344CB8AC3E}">
        <p14:creationId xmlns:p14="http://schemas.microsoft.com/office/powerpoint/2010/main" val="3377221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0182" y="1388406"/>
            <a:ext cx="9720072" cy="1499616"/>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solidFill>
                  <a:srgbClr val="FF0000"/>
                </a:solidFill>
              </a:rPr>
              <a:t>IMPORTANT TO KNOW</a:t>
            </a:r>
            <a:r>
              <a:rPr lang="en-GB" dirty="0"/>
              <a:t/>
            </a:r>
            <a:br>
              <a:rPr lang="en-GB" dirty="0"/>
            </a:br>
            <a:r>
              <a:rPr lang="en-GB" dirty="0" smtClean="0"/>
              <a:t/>
            </a:r>
            <a:br>
              <a:rPr lang="en-GB" dirty="0" smtClean="0"/>
            </a:br>
            <a:r>
              <a:rPr lang="en-GB" dirty="0" smtClean="0"/>
              <a:t>There are TWO types of Google Network marketing</a:t>
            </a:r>
            <a:br>
              <a:rPr lang="en-GB" dirty="0" smtClean="0"/>
            </a:br>
            <a:r>
              <a:rPr lang="en-GB" dirty="0"/>
              <a:t/>
            </a:r>
            <a:br>
              <a:rPr lang="en-GB" dirty="0"/>
            </a:br>
            <a:r>
              <a:rPr lang="en-GB" dirty="0"/>
              <a:t>-</a:t>
            </a:r>
            <a:r>
              <a:rPr lang="en-GB" dirty="0" smtClean="0"/>
              <a:t>Display</a:t>
            </a:r>
            <a:br>
              <a:rPr lang="en-GB" dirty="0" smtClean="0"/>
            </a:br>
            <a:r>
              <a:rPr lang="en-GB" dirty="0" smtClean="0"/>
              <a:t/>
            </a:r>
            <a:br>
              <a:rPr lang="en-GB" dirty="0" smtClean="0"/>
            </a:br>
            <a:r>
              <a:rPr lang="en-GB" dirty="0" smtClean="0"/>
              <a:t>-search</a:t>
            </a:r>
            <a:endParaRPr lang="en-GB" dirty="0"/>
          </a:p>
        </p:txBody>
      </p:sp>
    </p:spTree>
    <p:extLst>
      <p:ext uri="{BB962C8B-B14F-4D97-AF65-F5344CB8AC3E}">
        <p14:creationId xmlns:p14="http://schemas.microsoft.com/office/powerpoint/2010/main" val="21091623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Difference between Google </a:t>
            </a:r>
            <a:r>
              <a:rPr lang="en-GB" dirty="0">
                <a:solidFill>
                  <a:srgbClr val="FF0000"/>
                </a:solidFill>
              </a:rPr>
              <a:t>search</a:t>
            </a:r>
            <a:r>
              <a:rPr lang="en-GB" dirty="0"/>
              <a:t> and </a:t>
            </a:r>
            <a:r>
              <a:rPr lang="en-GB" dirty="0">
                <a:solidFill>
                  <a:srgbClr val="FFC000"/>
                </a:solidFill>
              </a:rPr>
              <a:t>display</a:t>
            </a:r>
            <a:r>
              <a:rPr lang="en-GB" dirty="0"/>
              <a:t> </a:t>
            </a:r>
            <a:r>
              <a:rPr lang="en-GB" dirty="0" smtClean="0"/>
              <a:t>networks – In DETAIL</a:t>
            </a:r>
            <a:endParaRPr lang="en-GB" dirty="0"/>
          </a:p>
        </p:txBody>
      </p:sp>
      <p:pic>
        <p:nvPicPr>
          <p:cNvPr id="5" name="Picture 4">
            <a:hlinkClick r:id="rId2"/>
          </p:cNvPr>
          <p:cNvPicPr>
            <a:picLocks noChangeAspect="1"/>
          </p:cNvPicPr>
          <p:nvPr/>
        </p:nvPicPr>
        <p:blipFill>
          <a:blip r:embed="rId3"/>
          <a:stretch>
            <a:fillRect/>
          </a:stretch>
        </p:blipFill>
        <p:spPr>
          <a:xfrm>
            <a:off x="1167694" y="2832864"/>
            <a:ext cx="4106984" cy="2515760"/>
          </a:xfrm>
          <a:prstGeom prst="rect">
            <a:avLst/>
          </a:prstGeom>
        </p:spPr>
      </p:pic>
      <p:pic>
        <p:nvPicPr>
          <p:cNvPr id="6" name="Picture 5">
            <a:hlinkClick r:id="rId4"/>
          </p:cNvPr>
          <p:cNvPicPr>
            <a:picLocks noChangeAspect="1"/>
          </p:cNvPicPr>
          <p:nvPr/>
        </p:nvPicPr>
        <p:blipFill rotWithShape="1">
          <a:blip r:embed="rId5"/>
          <a:srcRect t="7863"/>
          <a:stretch/>
        </p:blipFill>
        <p:spPr>
          <a:xfrm>
            <a:off x="5280800" y="2838174"/>
            <a:ext cx="4257603" cy="2506869"/>
          </a:xfrm>
          <a:prstGeom prst="rect">
            <a:avLst/>
          </a:prstGeom>
        </p:spPr>
      </p:pic>
    </p:spTree>
    <p:extLst>
      <p:ext uri="{BB962C8B-B14F-4D97-AF65-F5344CB8AC3E}">
        <p14:creationId xmlns:p14="http://schemas.microsoft.com/office/powerpoint/2010/main" val="4049294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Difference between Google </a:t>
            </a:r>
            <a:r>
              <a:rPr lang="en-GB" dirty="0" smtClean="0">
                <a:solidFill>
                  <a:srgbClr val="FF0000"/>
                </a:solidFill>
              </a:rPr>
              <a:t>search</a:t>
            </a:r>
            <a:r>
              <a:rPr lang="en-GB" dirty="0" smtClean="0"/>
              <a:t> and </a:t>
            </a:r>
            <a:r>
              <a:rPr lang="en-GB" dirty="0" smtClean="0">
                <a:solidFill>
                  <a:srgbClr val="FFC000"/>
                </a:solidFill>
              </a:rPr>
              <a:t>display</a:t>
            </a:r>
            <a:r>
              <a:rPr lang="en-GB" dirty="0" smtClean="0"/>
              <a:t> networks</a:t>
            </a:r>
            <a:endParaRPr lang="en-GB" dirty="0"/>
          </a:p>
        </p:txBody>
      </p:sp>
      <p:sp>
        <p:nvSpPr>
          <p:cNvPr id="3" name="Content Placeholder 2"/>
          <p:cNvSpPr>
            <a:spLocks noGrp="1"/>
          </p:cNvSpPr>
          <p:nvPr>
            <p:ph idx="1"/>
          </p:nvPr>
        </p:nvSpPr>
        <p:spPr>
          <a:xfrm>
            <a:off x="1135339" y="2451651"/>
            <a:ext cx="4054499" cy="3213653"/>
          </a:xfrm>
        </p:spPr>
        <p:txBody>
          <a:bodyPr>
            <a:normAutofit lnSpcReduction="10000"/>
          </a:bodyPr>
          <a:lstStyle/>
          <a:p>
            <a:r>
              <a:rPr lang="en-GB" dirty="0"/>
              <a:t>The </a:t>
            </a:r>
            <a:r>
              <a:rPr lang="en-GB" dirty="0">
                <a:solidFill>
                  <a:srgbClr val="FF0000"/>
                </a:solidFill>
                <a:hlinkClick r:id="rId2"/>
              </a:rPr>
              <a:t>search network</a:t>
            </a:r>
            <a:r>
              <a:rPr lang="en-GB" dirty="0">
                <a:solidFill>
                  <a:srgbClr val="FF0000"/>
                </a:solidFill>
              </a:rPr>
              <a:t> </a:t>
            </a:r>
            <a:r>
              <a:rPr lang="en-GB" dirty="0"/>
              <a:t>is a group of Google powered search engines where your ads are eligible to appear, Google being the primary search engine but others such AOL being included within the group. Ads are triggered on the search results pages of these search engines whenever a user searches on terms based on your included keywords.</a:t>
            </a:r>
          </a:p>
        </p:txBody>
      </p:sp>
      <p:sp>
        <p:nvSpPr>
          <p:cNvPr id="4" name="Content Placeholder 2"/>
          <p:cNvSpPr txBox="1">
            <a:spLocks/>
          </p:cNvSpPr>
          <p:nvPr/>
        </p:nvSpPr>
        <p:spPr>
          <a:xfrm>
            <a:off x="5701901" y="2385392"/>
            <a:ext cx="4054499" cy="3213651"/>
          </a:xfrm>
          <a:prstGeom prst="rect">
            <a:avLst/>
          </a:prstGeom>
        </p:spPr>
        <p:txBody>
          <a:bodyPr vert="horz" lIns="45720" tIns="45720" rIns="45720" bIns="45720" rtlCol="0">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dirty="0"/>
              <a:t>The </a:t>
            </a:r>
            <a:r>
              <a:rPr lang="en-GB" dirty="0">
                <a:hlinkClick r:id="rId3"/>
              </a:rPr>
              <a:t>display network</a:t>
            </a:r>
            <a:r>
              <a:rPr lang="en-GB" dirty="0"/>
              <a:t> consists of thousands of websites using Google AdSense which gives you the opportunity for your ads to be displayed on these external websites. Your ads can either be triggered automatically based on the keyword themes within your ad groups or you can also choose to select individual sites using managed placements.</a:t>
            </a:r>
          </a:p>
        </p:txBody>
      </p:sp>
      <p:sp>
        <p:nvSpPr>
          <p:cNvPr id="6" name="Rectangle 5"/>
          <p:cNvSpPr/>
          <p:nvPr/>
        </p:nvSpPr>
        <p:spPr>
          <a:xfrm>
            <a:off x="1024127" y="5847695"/>
            <a:ext cx="9145483" cy="523220"/>
          </a:xfrm>
          <a:prstGeom prst="rect">
            <a:avLst/>
          </a:prstGeom>
        </p:spPr>
        <p:txBody>
          <a:bodyPr wrap="square">
            <a:spAutoFit/>
          </a:bodyPr>
          <a:lstStyle/>
          <a:p>
            <a:r>
              <a:rPr lang="en-GB" sz="1400" dirty="0" smtClean="0"/>
              <a:t>https://www.en.advertisercommunity.com/t5/Basics-for-New-Advertisers/Difference-between-search-network-and-display-network/td-p/2612</a:t>
            </a:r>
            <a:endParaRPr lang="en-GB" sz="1400" dirty="0"/>
          </a:p>
        </p:txBody>
      </p:sp>
    </p:spTree>
    <p:extLst>
      <p:ext uri="{BB962C8B-B14F-4D97-AF65-F5344CB8AC3E}">
        <p14:creationId xmlns:p14="http://schemas.microsoft.com/office/powerpoint/2010/main" val="3645592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34664"/>
          <a:stretch/>
        </p:blipFill>
        <p:spPr bwMode="auto">
          <a:xfrm>
            <a:off x="5468254" y="2821304"/>
            <a:ext cx="4565853" cy="29481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52929" name="Title 1"/>
          <p:cNvSpPr>
            <a:spLocks noGrp="1"/>
          </p:cNvSpPr>
          <p:nvPr>
            <p:ph type="title"/>
          </p:nvPr>
        </p:nvSpPr>
        <p:spPr/>
        <p:txBody>
          <a:bodyPr>
            <a:normAutofit/>
          </a:bodyPr>
          <a:lstStyle/>
          <a:p>
            <a:r>
              <a:rPr lang="en-GB" sz="2800" b="1" dirty="0" smtClean="0"/>
              <a:t>1. Search NETWORK Marketing (It’s all about </a:t>
            </a:r>
            <a:r>
              <a:rPr lang="en-GB" sz="2800" b="1" dirty="0" err="1" smtClean="0"/>
              <a:t>AdWords</a:t>
            </a:r>
            <a:r>
              <a:rPr lang="en-GB" sz="2800" b="1" dirty="0"/>
              <a:t>)</a:t>
            </a:r>
            <a:endParaRPr lang="en-GB" sz="2800" b="1" dirty="0">
              <a:solidFill>
                <a:srgbClr val="FF0000"/>
              </a:solidFill>
            </a:endParaRPr>
          </a:p>
        </p:txBody>
      </p:sp>
      <p:sp>
        <p:nvSpPr>
          <p:cNvPr id="2" name="Rectangle 1"/>
          <p:cNvSpPr/>
          <p:nvPr/>
        </p:nvSpPr>
        <p:spPr bwMode="auto">
          <a:xfrm>
            <a:off x="5963266" y="3319766"/>
            <a:ext cx="2488224" cy="292388"/>
          </a:xfrm>
          <a:prstGeom prst="rect">
            <a:avLst/>
          </a:prstGeom>
          <a:noFill/>
          <a:ln w="19050">
            <a:solidFill>
              <a:srgbClr val="CC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38" tIns="45719" rIns="91438" bIns="45719" numCol="1" rtlCol="0" anchor="t" anchorCtr="0" compatLnSpc="1">
            <a:prstTxWarp prst="textNoShape">
              <a:avLst/>
            </a:prstTxWarp>
            <a:spAutoFit/>
          </a:bodyPr>
          <a:lstStyle/>
          <a:p>
            <a:pPr defTabSz="914377" fontAlgn="base">
              <a:spcBef>
                <a:spcPct val="50000"/>
              </a:spcBef>
              <a:spcAft>
                <a:spcPct val="0"/>
              </a:spcAft>
            </a:pPr>
            <a:endParaRPr lang="en-GB" sz="1300" dirty="0">
              <a:latin typeface="Trebuchet MS" pitchFamily="-65" charset="0"/>
              <a:cs typeface="Arial" charset="0"/>
            </a:endParaRPr>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83601" y="3206386"/>
            <a:ext cx="1700992" cy="2817185"/>
          </a:xfrm>
          <a:prstGeom prst="rect">
            <a:avLst/>
          </a:prstGeom>
          <a:noFill/>
          <a:ln w="9525">
            <a:solidFill>
              <a:srgbClr val="CC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1411788" y="3319767"/>
            <a:ext cx="2232248" cy="430887"/>
          </a:xfrm>
          <a:prstGeom prst="rect">
            <a:avLst/>
          </a:prstGeom>
          <a:noFill/>
        </p:spPr>
        <p:txBody>
          <a:bodyPr wrap="square" lIns="121917" tIns="60958" rIns="121917" bIns="60958" rtlCol="0">
            <a:spAutoFit/>
          </a:bodyPr>
          <a:lstStyle/>
          <a:p>
            <a:r>
              <a:rPr lang="en-GB" sz="2000" b="1" u="sng" dirty="0">
                <a:solidFill>
                  <a:srgbClr val="FF0000"/>
                </a:solidFill>
                <a:latin typeface="Tahoma" panose="020B0604030504040204" pitchFamily="34" charset="0"/>
                <a:ea typeface="Tahoma" panose="020B0604030504040204" pitchFamily="34" charset="0"/>
                <a:cs typeface="Tahoma" panose="020B0604030504040204" pitchFamily="34" charset="0"/>
              </a:rPr>
              <a:t>PAID</a:t>
            </a:r>
            <a:r>
              <a:rPr lang="en-GB" sz="2000" b="1" dirty="0">
                <a:solidFill>
                  <a:srgbClr val="FF0000"/>
                </a:solidFill>
                <a:latin typeface="Tahoma" panose="020B0604030504040204" pitchFamily="34" charset="0"/>
                <a:ea typeface="Tahoma" panose="020B0604030504040204" pitchFamily="34" charset="0"/>
                <a:cs typeface="Tahoma" panose="020B0604030504040204" pitchFamily="34" charset="0"/>
              </a:rPr>
              <a:t> LISTINGS</a:t>
            </a:r>
          </a:p>
        </p:txBody>
      </p:sp>
      <p:sp>
        <p:nvSpPr>
          <p:cNvPr id="10" name="TextBox 9"/>
          <p:cNvSpPr txBox="1"/>
          <p:nvPr/>
        </p:nvSpPr>
        <p:spPr>
          <a:xfrm>
            <a:off x="1429212" y="4472888"/>
            <a:ext cx="2232248" cy="738664"/>
          </a:xfrm>
          <a:prstGeom prst="rect">
            <a:avLst/>
          </a:prstGeom>
          <a:noFill/>
        </p:spPr>
        <p:txBody>
          <a:bodyPr wrap="square" lIns="121917" tIns="60958" rIns="121917" bIns="60958" rtlCol="0">
            <a:spAutoFit/>
          </a:bodyPr>
          <a:lstStyle/>
          <a:p>
            <a:r>
              <a:rPr lang="en-GB" sz="2000" b="1" u="sng" dirty="0">
                <a:solidFill>
                  <a:srgbClr val="474C55"/>
                </a:solidFill>
                <a:latin typeface="Tahoma"/>
                <a:ea typeface="Tahoma" pitchFamily="34" charset="0"/>
                <a:cs typeface="Tahoma"/>
              </a:rPr>
              <a:t>NATURAL</a:t>
            </a:r>
            <a:r>
              <a:rPr lang="en-GB" sz="2000" b="1" dirty="0">
                <a:solidFill>
                  <a:srgbClr val="474C55"/>
                </a:solidFill>
                <a:latin typeface="Tahoma"/>
                <a:ea typeface="Tahoma" pitchFamily="34" charset="0"/>
                <a:cs typeface="Tahoma"/>
              </a:rPr>
              <a:t> LISTINGS</a:t>
            </a:r>
          </a:p>
        </p:txBody>
      </p:sp>
      <p:sp>
        <p:nvSpPr>
          <p:cNvPr id="6" name="Right Arrow 5"/>
          <p:cNvSpPr/>
          <p:nvPr/>
        </p:nvSpPr>
        <p:spPr bwMode="auto">
          <a:xfrm>
            <a:off x="3644037" y="3175551"/>
            <a:ext cx="2165151" cy="580816"/>
          </a:xfrm>
          <a:prstGeom prst="rightArrow">
            <a:avLst/>
          </a:prstGeom>
          <a:solidFill>
            <a:srgbClr val="FF0000"/>
          </a:solidFill>
          <a:ln>
            <a:noFill/>
          </a:ln>
          <a:effectLst/>
          <a:extLst/>
        </p:spPr>
        <p:txBody>
          <a:bodyPr vert="horz" wrap="square" lIns="91438" tIns="45719" rIns="91438" bIns="45719" numCol="1" rtlCol="0" anchor="t" anchorCtr="0" compatLnSpc="1">
            <a:prstTxWarp prst="textNoShape">
              <a:avLst/>
            </a:prstTxWarp>
            <a:spAutoFit/>
          </a:bodyPr>
          <a:lstStyle/>
          <a:p>
            <a:pPr defTabSz="914377" fontAlgn="base">
              <a:spcBef>
                <a:spcPct val="50000"/>
              </a:spcBef>
              <a:spcAft>
                <a:spcPct val="0"/>
              </a:spcAft>
            </a:pPr>
            <a:endParaRPr lang="en-GB" sz="1300" dirty="0">
              <a:latin typeface="Trebuchet MS" pitchFamily="-65" charset="0"/>
              <a:cs typeface="Arial" charset="0"/>
            </a:endParaRPr>
          </a:p>
        </p:txBody>
      </p:sp>
      <p:sp>
        <p:nvSpPr>
          <p:cNvPr id="7" name="Right Arrow 6"/>
          <p:cNvSpPr/>
          <p:nvPr/>
        </p:nvSpPr>
        <p:spPr bwMode="auto">
          <a:xfrm>
            <a:off x="2940276" y="4348299"/>
            <a:ext cx="3022992" cy="580816"/>
          </a:xfrm>
          <a:prstGeom prst="rightArrow">
            <a:avLst/>
          </a:prstGeom>
          <a:solidFill>
            <a:schemeClr val="tx1"/>
          </a:solidFill>
          <a:ln>
            <a:noFill/>
          </a:ln>
          <a:effectLst/>
          <a:extLst/>
        </p:spPr>
        <p:txBody>
          <a:bodyPr vert="horz" wrap="square" lIns="91438" tIns="45719" rIns="91438" bIns="45719" numCol="1" rtlCol="0" anchor="t" anchorCtr="0" compatLnSpc="1">
            <a:prstTxWarp prst="textNoShape">
              <a:avLst/>
            </a:prstTxWarp>
            <a:spAutoFit/>
          </a:bodyPr>
          <a:lstStyle/>
          <a:p>
            <a:pPr defTabSz="914377" fontAlgn="base">
              <a:spcBef>
                <a:spcPct val="50000"/>
              </a:spcBef>
              <a:spcAft>
                <a:spcPct val="0"/>
              </a:spcAft>
            </a:pPr>
            <a:endParaRPr lang="en-GB" sz="1300" dirty="0">
              <a:latin typeface="Trebuchet MS" pitchFamily="-65" charset="0"/>
              <a:cs typeface="Arial" charset="0"/>
            </a:endParaRPr>
          </a:p>
        </p:txBody>
      </p:sp>
    </p:spTree>
    <p:extLst>
      <p:ext uri="{BB962C8B-B14F-4D97-AF65-F5344CB8AC3E}">
        <p14:creationId xmlns:p14="http://schemas.microsoft.com/office/powerpoint/2010/main" val="3728896265"/>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Search Network</a:t>
            </a:r>
            <a:r>
              <a:rPr lang="en-GB" dirty="0"/>
              <a:t>: Cases</a:t>
            </a:r>
          </a:p>
        </p:txBody>
      </p:sp>
      <p:pic>
        <p:nvPicPr>
          <p:cNvPr id="4" name="Picture 3">
            <a:hlinkClick r:id="rId2"/>
          </p:cNvPr>
          <p:cNvPicPr>
            <a:picLocks noChangeAspect="1"/>
          </p:cNvPicPr>
          <p:nvPr/>
        </p:nvPicPr>
        <p:blipFill>
          <a:blip r:embed="rId3"/>
          <a:stretch>
            <a:fillRect/>
          </a:stretch>
        </p:blipFill>
        <p:spPr>
          <a:xfrm>
            <a:off x="1024127" y="1888780"/>
            <a:ext cx="3714603" cy="2065381"/>
          </a:xfrm>
          <a:prstGeom prst="rect">
            <a:avLst/>
          </a:prstGeom>
        </p:spPr>
      </p:pic>
      <p:pic>
        <p:nvPicPr>
          <p:cNvPr id="6" name="Picture 5">
            <a:hlinkClick r:id="rId4"/>
          </p:cNvPr>
          <p:cNvPicPr>
            <a:picLocks noChangeAspect="1"/>
          </p:cNvPicPr>
          <p:nvPr/>
        </p:nvPicPr>
        <p:blipFill>
          <a:blip r:embed="rId5"/>
          <a:stretch>
            <a:fillRect/>
          </a:stretch>
        </p:blipFill>
        <p:spPr>
          <a:xfrm>
            <a:off x="1005229" y="4587059"/>
            <a:ext cx="3752397" cy="2122660"/>
          </a:xfrm>
          <a:prstGeom prst="rect">
            <a:avLst/>
          </a:prstGeom>
        </p:spPr>
      </p:pic>
      <p:pic>
        <p:nvPicPr>
          <p:cNvPr id="7" name="Picture 6"/>
          <p:cNvPicPr>
            <a:picLocks noChangeAspect="1"/>
          </p:cNvPicPr>
          <p:nvPr/>
        </p:nvPicPr>
        <p:blipFill>
          <a:blip r:embed="rId6"/>
          <a:stretch>
            <a:fillRect/>
          </a:stretch>
        </p:blipFill>
        <p:spPr>
          <a:xfrm>
            <a:off x="4928416" y="1888780"/>
            <a:ext cx="4007532" cy="1910921"/>
          </a:xfrm>
          <a:prstGeom prst="rect">
            <a:avLst/>
          </a:prstGeom>
        </p:spPr>
      </p:pic>
      <p:pic>
        <p:nvPicPr>
          <p:cNvPr id="8" name="Picture 7"/>
          <p:cNvPicPr>
            <a:picLocks noChangeAspect="1"/>
          </p:cNvPicPr>
          <p:nvPr/>
        </p:nvPicPr>
        <p:blipFill>
          <a:blip r:embed="rId7"/>
          <a:stretch>
            <a:fillRect/>
          </a:stretch>
        </p:blipFill>
        <p:spPr>
          <a:xfrm>
            <a:off x="5037438" y="4582687"/>
            <a:ext cx="3389870" cy="2127032"/>
          </a:xfrm>
          <a:prstGeom prst="rect">
            <a:avLst/>
          </a:prstGeom>
        </p:spPr>
      </p:pic>
    </p:spTree>
    <p:extLst>
      <p:ext uri="{BB962C8B-B14F-4D97-AF65-F5344CB8AC3E}">
        <p14:creationId xmlns:p14="http://schemas.microsoft.com/office/powerpoint/2010/main" val="28183080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9285" y="0"/>
            <a:ext cx="9720072" cy="1499616"/>
          </a:xfrm>
        </p:spPr>
        <p:txBody>
          <a:bodyPr/>
          <a:lstStyle/>
          <a:p>
            <a:r>
              <a:rPr lang="en-US" dirty="0" smtClean="0"/>
              <a:t>The Google Display Network</a:t>
            </a:r>
            <a:endParaRPr lang="en-US" dirty="0"/>
          </a:p>
        </p:txBody>
      </p:sp>
      <p:pic>
        <p:nvPicPr>
          <p:cNvPr id="3" name="Picture 2">
            <a:hlinkClick r:id="rId2"/>
          </p:cNvPr>
          <p:cNvPicPr>
            <a:picLocks noChangeAspect="1"/>
          </p:cNvPicPr>
          <p:nvPr/>
        </p:nvPicPr>
        <p:blipFill>
          <a:blip r:embed="rId3"/>
          <a:stretch>
            <a:fillRect/>
          </a:stretch>
        </p:blipFill>
        <p:spPr>
          <a:xfrm>
            <a:off x="1879600" y="2451100"/>
            <a:ext cx="10312400" cy="4406900"/>
          </a:xfrm>
          <a:prstGeom prst="rect">
            <a:avLst/>
          </a:prstGeom>
        </p:spPr>
      </p:pic>
      <p:pic>
        <p:nvPicPr>
          <p:cNvPr id="4" name="Picture 3"/>
          <p:cNvPicPr>
            <a:picLocks noChangeAspect="1"/>
          </p:cNvPicPr>
          <p:nvPr/>
        </p:nvPicPr>
        <p:blipFill>
          <a:blip r:embed="rId4"/>
          <a:stretch>
            <a:fillRect/>
          </a:stretch>
        </p:blipFill>
        <p:spPr>
          <a:xfrm>
            <a:off x="376802" y="1682817"/>
            <a:ext cx="5703424" cy="2290830"/>
          </a:xfrm>
          <a:prstGeom prst="rect">
            <a:avLst/>
          </a:prstGeom>
        </p:spPr>
      </p:pic>
    </p:spTree>
    <p:extLst>
      <p:ext uri="{BB962C8B-B14F-4D97-AF65-F5344CB8AC3E}">
        <p14:creationId xmlns:p14="http://schemas.microsoft.com/office/powerpoint/2010/main" val="651860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325724"/>
            <a:ext cx="9720072" cy="1499616"/>
          </a:xfrm>
        </p:spPr>
        <p:txBody>
          <a:bodyPr/>
          <a:lstStyle/>
          <a:p>
            <a:r>
              <a:rPr lang="en-GB" dirty="0" smtClean="0"/>
              <a:t>Display Network: Cases</a:t>
            </a:r>
            <a:endParaRPr lang="en-GB" dirty="0"/>
          </a:p>
        </p:txBody>
      </p:sp>
      <p:pic>
        <p:nvPicPr>
          <p:cNvPr id="3" name="Picture 2">
            <a:hlinkClick r:id="rId2"/>
          </p:cNvPr>
          <p:cNvPicPr>
            <a:picLocks noChangeAspect="1"/>
          </p:cNvPicPr>
          <p:nvPr/>
        </p:nvPicPr>
        <p:blipFill>
          <a:blip r:embed="rId3"/>
          <a:stretch>
            <a:fillRect/>
          </a:stretch>
        </p:blipFill>
        <p:spPr>
          <a:xfrm>
            <a:off x="1024128" y="1541134"/>
            <a:ext cx="3793021" cy="2153537"/>
          </a:xfrm>
          <a:prstGeom prst="rect">
            <a:avLst/>
          </a:prstGeom>
        </p:spPr>
      </p:pic>
      <p:pic>
        <p:nvPicPr>
          <p:cNvPr id="4" name="Picture 3">
            <a:hlinkClick r:id="rId4"/>
          </p:cNvPr>
          <p:cNvPicPr>
            <a:picLocks noChangeAspect="1"/>
          </p:cNvPicPr>
          <p:nvPr/>
        </p:nvPicPr>
        <p:blipFill>
          <a:blip r:embed="rId5"/>
          <a:stretch>
            <a:fillRect/>
          </a:stretch>
        </p:blipFill>
        <p:spPr>
          <a:xfrm>
            <a:off x="1024128" y="4405828"/>
            <a:ext cx="3793021" cy="2123137"/>
          </a:xfrm>
          <a:prstGeom prst="rect">
            <a:avLst/>
          </a:prstGeom>
        </p:spPr>
      </p:pic>
      <p:pic>
        <p:nvPicPr>
          <p:cNvPr id="6" name="Picture 5"/>
          <p:cNvPicPr>
            <a:picLocks noChangeAspect="1"/>
          </p:cNvPicPr>
          <p:nvPr/>
        </p:nvPicPr>
        <p:blipFill>
          <a:blip r:embed="rId6"/>
          <a:stretch>
            <a:fillRect/>
          </a:stretch>
        </p:blipFill>
        <p:spPr>
          <a:xfrm>
            <a:off x="4907820" y="1541132"/>
            <a:ext cx="3207589" cy="2153537"/>
          </a:xfrm>
          <a:prstGeom prst="rect">
            <a:avLst/>
          </a:prstGeom>
        </p:spPr>
      </p:pic>
      <p:pic>
        <p:nvPicPr>
          <p:cNvPr id="7" name="Picture 6"/>
          <p:cNvPicPr>
            <a:picLocks noChangeAspect="1"/>
          </p:cNvPicPr>
          <p:nvPr/>
        </p:nvPicPr>
        <p:blipFill>
          <a:blip r:embed="rId7"/>
          <a:stretch>
            <a:fillRect/>
          </a:stretch>
        </p:blipFill>
        <p:spPr>
          <a:xfrm>
            <a:off x="4907820" y="4405829"/>
            <a:ext cx="3207589" cy="2245592"/>
          </a:xfrm>
          <a:prstGeom prst="rect">
            <a:avLst/>
          </a:prstGeom>
        </p:spPr>
      </p:pic>
    </p:spTree>
    <p:extLst>
      <p:ext uri="{BB962C8B-B14F-4D97-AF65-F5344CB8AC3E}">
        <p14:creationId xmlns:p14="http://schemas.microsoft.com/office/powerpoint/2010/main" val="648449233"/>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 how is an add created</a:t>
            </a:r>
            <a:endParaRPr lang="en-US" dirty="0"/>
          </a:p>
        </p:txBody>
      </p:sp>
      <p:pic>
        <p:nvPicPr>
          <p:cNvPr id="3" name="Picture 2">
            <a:hlinkClick r:id="rId2"/>
          </p:cNvPr>
          <p:cNvPicPr>
            <a:picLocks noChangeAspect="1"/>
          </p:cNvPicPr>
          <p:nvPr/>
        </p:nvPicPr>
        <p:blipFill>
          <a:blip r:embed="rId3"/>
          <a:stretch>
            <a:fillRect/>
          </a:stretch>
        </p:blipFill>
        <p:spPr>
          <a:xfrm>
            <a:off x="2255147" y="1951722"/>
            <a:ext cx="6955579" cy="4423412"/>
          </a:xfrm>
          <a:prstGeom prst="rect">
            <a:avLst/>
          </a:prstGeom>
        </p:spPr>
      </p:pic>
    </p:spTree>
    <p:extLst>
      <p:ext uri="{BB962C8B-B14F-4D97-AF65-F5344CB8AC3E}">
        <p14:creationId xmlns:p14="http://schemas.microsoft.com/office/powerpoint/2010/main" val="1149633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 summary</a:t>
            </a:r>
            <a:endParaRPr lang="en-US" dirty="0"/>
          </a:p>
        </p:txBody>
      </p:sp>
      <p:pic>
        <p:nvPicPr>
          <p:cNvPr id="4" name="Picture 3"/>
          <p:cNvPicPr>
            <a:picLocks noChangeAspect="1"/>
          </p:cNvPicPr>
          <p:nvPr/>
        </p:nvPicPr>
        <p:blipFill>
          <a:blip r:embed="rId2"/>
          <a:stretch>
            <a:fillRect/>
          </a:stretch>
        </p:blipFill>
        <p:spPr>
          <a:xfrm>
            <a:off x="2906643" y="2110154"/>
            <a:ext cx="5950226" cy="3947746"/>
          </a:xfrm>
          <a:prstGeom prst="rect">
            <a:avLst/>
          </a:prstGeom>
        </p:spPr>
      </p:pic>
      <p:sp>
        <p:nvSpPr>
          <p:cNvPr id="5" name="TextBox 4"/>
          <p:cNvSpPr txBox="1"/>
          <p:nvPr/>
        </p:nvSpPr>
        <p:spPr>
          <a:xfrm>
            <a:off x="2211608" y="3914609"/>
            <a:ext cx="3591561" cy="369332"/>
          </a:xfrm>
          <a:prstGeom prst="rect">
            <a:avLst/>
          </a:prstGeom>
          <a:noFill/>
        </p:spPr>
        <p:txBody>
          <a:bodyPr wrap="none" rtlCol="0">
            <a:spAutoFit/>
          </a:bodyPr>
          <a:lstStyle/>
          <a:p>
            <a:r>
              <a:rPr lang="en-US" dirty="0" smtClean="0"/>
              <a:t>Where to advertise your Display ads</a:t>
            </a:r>
            <a:endParaRPr lang="en-US" dirty="0"/>
          </a:p>
        </p:txBody>
      </p:sp>
      <p:sp>
        <p:nvSpPr>
          <p:cNvPr id="6" name="TextBox 5"/>
          <p:cNvSpPr txBox="1"/>
          <p:nvPr/>
        </p:nvSpPr>
        <p:spPr>
          <a:xfrm>
            <a:off x="7233856" y="3903564"/>
            <a:ext cx="3664172" cy="369332"/>
          </a:xfrm>
          <a:prstGeom prst="rect">
            <a:avLst/>
          </a:prstGeom>
          <a:noFill/>
        </p:spPr>
        <p:txBody>
          <a:bodyPr wrap="none" rtlCol="0">
            <a:spAutoFit/>
          </a:bodyPr>
          <a:lstStyle/>
          <a:p>
            <a:r>
              <a:rPr lang="en-US" dirty="0" smtClean="0"/>
              <a:t>Creating Search Ads and Display Ads</a:t>
            </a:r>
            <a:endParaRPr lang="en-US" dirty="0"/>
          </a:p>
        </p:txBody>
      </p:sp>
    </p:spTree>
    <p:extLst>
      <p:ext uri="{BB962C8B-B14F-4D97-AF65-F5344CB8AC3E}">
        <p14:creationId xmlns:p14="http://schemas.microsoft.com/office/powerpoint/2010/main" val="38387352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 where can we place Ads?</a:t>
            </a:r>
            <a:endParaRPr lang="en-US" dirty="0"/>
          </a:p>
        </p:txBody>
      </p:sp>
      <p:sp>
        <p:nvSpPr>
          <p:cNvPr id="3" name="Content Placeholder 2"/>
          <p:cNvSpPr>
            <a:spLocks noGrp="1"/>
          </p:cNvSpPr>
          <p:nvPr>
            <p:ph idx="1"/>
          </p:nvPr>
        </p:nvSpPr>
        <p:spPr/>
        <p:txBody>
          <a:bodyPr>
            <a:normAutofit lnSpcReduction="10000"/>
          </a:bodyPr>
          <a:lstStyle/>
          <a:p>
            <a:r>
              <a:rPr lang="en-US" dirty="0" smtClean="0"/>
              <a:t>On YouTube</a:t>
            </a:r>
          </a:p>
          <a:p>
            <a:r>
              <a:rPr lang="en-US" dirty="0" smtClean="0"/>
              <a:t>On Social Media</a:t>
            </a:r>
          </a:p>
          <a:p>
            <a:r>
              <a:rPr lang="en-US" dirty="0" smtClean="0"/>
              <a:t>On Phone Apps</a:t>
            </a:r>
          </a:p>
          <a:p>
            <a:r>
              <a:rPr lang="en-US" dirty="0" smtClean="0"/>
              <a:t>On Games</a:t>
            </a:r>
          </a:p>
          <a:p>
            <a:r>
              <a:rPr lang="en-US" dirty="0" smtClean="0"/>
              <a:t>On company web sites</a:t>
            </a:r>
          </a:p>
          <a:p>
            <a:r>
              <a:rPr lang="en-US" dirty="0" smtClean="0"/>
              <a:t>On </a:t>
            </a:r>
            <a:r>
              <a:rPr lang="en-US" dirty="0" err="1"/>
              <a:t>O</a:t>
            </a:r>
            <a:r>
              <a:rPr lang="en-US" dirty="0" err="1" smtClean="0"/>
              <a:t>rganisation</a:t>
            </a:r>
            <a:r>
              <a:rPr lang="en-US" dirty="0" smtClean="0"/>
              <a:t> web sites</a:t>
            </a:r>
          </a:p>
          <a:p>
            <a:r>
              <a:rPr lang="en-US" dirty="0" smtClean="0"/>
              <a:t>On special interest web sites</a:t>
            </a:r>
          </a:p>
          <a:p>
            <a:r>
              <a:rPr lang="en-US" dirty="0" smtClean="0"/>
              <a:t>On news web sites</a:t>
            </a:r>
          </a:p>
          <a:p>
            <a:r>
              <a:rPr lang="en-US" dirty="0" smtClean="0"/>
              <a:t>On magazine sites</a:t>
            </a:r>
          </a:p>
          <a:p>
            <a:endParaRPr lang="en-US" dirty="0"/>
          </a:p>
        </p:txBody>
      </p:sp>
      <p:pic>
        <p:nvPicPr>
          <p:cNvPr id="4" name="Picture 3"/>
          <p:cNvPicPr>
            <a:picLocks noChangeAspect="1"/>
          </p:cNvPicPr>
          <p:nvPr/>
        </p:nvPicPr>
        <p:blipFill>
          <a:blip r:embed="rId2"/>
          <a:stretch>
            <a:fillRect/>
          </a:stretch>
        </p:blipFill>
        <p:spPr>
          <a:xfrm>
            <a:off x="5058535" y="2595956"/>
            <a:ext cx="6770617" cy="2717954"/>
          </a:xfrm>
          <a:prstGeom prst="rect">
            <a:avLst/>
          </a:prstGeom>
        </p:spPr>
      </p:pic>
    </p:spTree>
    <p:extLst>
      <p:ext uri="{BB962C8B-B14F-4D97-AF65-F5344CB8AC3E}">
        <p14:creationId xmlns:p14="http://schemas.microsoft.com/office/powerpoint/2010/main" val="17200403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rgbClr val="FF0000"/>
                </a:solidFill>
              </a:rPr>
              <a:t>ADSENSE</a:t>
            </a:r>
            <a:r>
              <a:rPr lang="en-GB" dirty="0" smtClean="0"/>
              <a:t> DISPLAY NETWORK: Cases</a:t>
            </a:r>
            <a:br>
              <a:rPr lang="en-GB" dirty="0" smtClean="0"/>
            </a:br>
            <a:r>
              <a:rPr lang="en-GB" sz="2000" dirty="0" smtClean="0"/>
              <a:t>Where your display ads end up</a:t>
            </a:r>
            <a:endParaRPr lang="en-GB" sz="2000" dirty="0"/>
          </a:p>
        </p:txBody>
      </p:sp>
      <p:pic>
        <p:nvPicPr>
          <p:cNvPr id="4" name="Picture 3">
            <a:hlinkClick r:id="rId2"/>
          </p:cNvPr>
          <p:cNvPicPr>
            <a:picLocks noChangeAspect="1"/>
          </p:cNvPicPr>
          <p:nvPr/>
        </p:nvPicPr>
        <p:blipFill>
          <a:blip r:embed="rId3"/>
          <a:stretch>
            <a:fillRect/>
          </a:stretch>
        </p:blipFill>
        <p:spPr>
          <a:xfrm>
            <a:off x="1136049" y="2109305"/>
            <a:ext cx="2876550" cy="3931478"/>
          </a:xfrm>
          <a:prstGeom prst="rect">
            <a:avLst/>
          </a:prstGeom>
        </p:spPr>
      </p:pic>
      <p:pic>
        <p:nvPicPr>
          <p:cNvPr id="5" name="Picture 4">
            <a:hlinkClick r:id="rId4"/>
          </p:cNvPr>
          <p:cNvPicPr>
            <a:picLocks noChangeAspect="1"/>
          </p:cNvPicPr>
          <p:nvPr/>
        </p:nvPicPr>
        <p:blipFill>
          <a:blip r:embed="rId5"/>
          <a:stretch>
            <a:fillRect/>
          </a:stretch>
        </p:blipFill>
        <p:spPr>
          <a:xfrm>
            <a:off x="4426839" y="2120348"/>
            <a:ext cx="2914650" cy="3872679"/>
          </a:xfrm>
          <a:prstGeom prst="rect">
            <a:avLst/>
          </a:prstGeom>
        </p:spPr>
      </p:pic>
      <p:pic>
        <p:nvPicPr>
          <p:cNvPr id="6" name="Picture 5">
            <a:hlinkClick r:id="rId6"/>
          </p:cNvPr>
          <p:cNvPicPr>
            <a:picLocks noChangeAspect="1"/>
          </p:cNvPicPr>
          <p:nvPr/>
        </p:nvPicPr>
        <p:blipFill>
          <a:blip r:embed="rId7"/>
          <a:stretch>
            <a:fillRect/>
          </a:stretch>
        </p:blipFill>
        <p:spPr>
          <a:xfrm>
            <a:off x="7590282" y="2109304"/>
            <a:ext cx="2905125" cy="3883723"/>
          </a:xfrm>
          <a:prstGeom prst="rect">
            <a:avLst/>
          </a:prstGeom>
        </p:spPr>
      </p:pic>
      <p:sp>
        <p:nvSpPr>
          <p:cNvPr id="7" name="Rectangle 6"/>
          <p:cNvSpPr/>
          <p:nvPr/>
        </p:nvSpPr>
        <p:spPr>
          <a:xfrm>
            <a:off x="1401507" y="6236685"/>
            <a:ext cx="1734770" cy="253916"/>
          </a:xfrm>
          <a:prstGeom prst="rect">
            <a:avLst/>
          </a:prstGeom>
        </p:spPr>
        <p:txBody>
          <a:bodyPr wrap="none">
            <a:spAutoFit/>
          </a:bodyPr>
          <a:lstStyle/>
          <a:p>
            <a:r>
              <a:rPr lang="en-GB" sz="1050" dirty="0" smtClean="0">
                <a:hlinkClick r:id="rId8"/>
              </a:rPr>
              <a:t>https://www.buildeazy.com/</a:t>
            </a:r>
            <a:endParaRPr lang="en-GB" sz="1050" dirty="0"/>
          </a:p>
        </p:txBody>
      </p:sp>
      <p:sp>
        <p:nvSpPr>
          <p:cNvPr id="8" name="Rectangle 7"/>
          <p:cNvSpPr/>
          <p:nvPr/>
        </p:nvSpPr>
        <p:spPr>
          <a:xfrm>
            <a:off x="4921520" y="6107711"/>
            <a:ext cx="1759841" cy="276999"/>
          </a:xfrm>
          <a:prstGeom prst="rect">
            <a:avLst/>
          </a:prstGeom>
        </p:spPr>
        <p:txBody>
          <a:bodyPr wrap="none">
            <a:spAutoFit/>
          </a:bodyPr>
          <a:lstStyle/>
          <a:p>
            <a:r>
              <a:rPr lang="en-GB" sz="1200" dirty="0" smtClean="0">
                <a:hlinkClick r:id="rId9"/>
              </a:rPr>
              <a:t>http://www.wikihow.com/</a:t>
            </a:r>
            <a:endParaRPr lang="en-GB" sz="1200" dirty="0"/>
          </a:p>
        </p:txBody>
      </p:sp>
    </p:spTree>
    <p:extLst>
      <p:ext uri="{BB962C8B-B14F-4D97-AF65-F5344CB8AC3E}">
        <p14:creationId xmlns:p14="http://schemas.microsoft.com/office/powerpoint/2010/main" val="837710146"/>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and-advertising-brief-overview-2015-30-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46393"/>
            <a:ext cx="12192000" cy="5145292"/>
          </a:xfrm>
          <a:prstGeom prst="rect">
            <a:avLst/>
          </a:prstGeom>
        </p:spPr>
      </p:pic>
    </p:spTree>
    <p:extLst>
      <p:ext uri="{BB962C8B-B14F-4D97-AF65-F5344CB8AC3E}">
        <p14:creationId xmlns:p14="http://schemas.microsoft.com/office/powerpoint/2010/main" val="2238322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831506" y="1446849"/>
            <a:ext cx="10448679" cy="3826355"/>
          </a:xfrm>
          <a:prstGeom prst="rect">
            <a:avLst/>
          </a:prstGeom>
        </p:spPr>
      </p:pic>
    </p:spTree>
    <p:extLst>
      <p:ext uri="{BB962C8B-B14F-4D97-AF65-F5344CB8AC3E}">
        <p14:creationId xmlns:p14="http://schemas.microsoft.com/office/powerpoint/2010/main" val="33858014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44134" y="1803400"/>
            <a:ext cx="8703733" cy="3251200"/>
          </a:xfrm>
          <a:prstGeom prst="rect">
            <a:avLst/>
          </a:prstGeom>
        </p:spPr>
      </p:pic>
    </p:spTree>
    <p:extLst>
      <p:ext uri="{BB962C8B-B14F-4D97-AF65-F5344CB8AC3E}">
        <p14:creationId xmlns:p14="http://schemas.microsoft.com/office/powerpoint/2010/main" val="4800879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97467" y="1562100"/>
            <a:ext cx="10380133" cy="3721100"/>
          </a:xfrm>
          <a:prstGeom prst="rect">
            <a:avLst/>
          </a:prstGeom>
        </p:spPr>
      </p:pic>
    </p:spTree>
    <p:extLst>
      <p:ext uri="{BB962C8B-B14F-4D97-AF65-F5344CB8AC3E}">
        <p14:creationId xmlns:p14="http://schemas.microsoft.com/office/powerpoint/2010/main" val="1376368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270000" y="514350"/>
            <a:ext cx="9635067" cy="2908300"/>
          </a:xfrm>
          <a:prstGeom prst="rect">
            <a:avLst/>
          </a:prstGeom>
        </p:spPr>
      </p:pic>
      <p:pic>
        <p:nvPicPr>
          <p:cNvPr id="3" name="Picture 2"/>
          <p:cNvPicPr>
            <a:picLocks noChangeAspect="1"/>
          </p:cNvPicPr>
          <p:nvPr/>
        </p:nvPicPr>
        <p:blipFill>
          <a:blip r:embed="rId3"/>
          <a:stretch>
            <a:fillRect/>
          </a:stretch>
        </p:blipFill>
        <p:spPr>
          <a:xfrm>
            <a:off x="1049867" y="3521648"/>
            <a:ext cx="10092267" cy="2705100"/>
          </a:xfrm>
          <a:prstGeom prst="rect">
            <a:avLst/>
          </a:prstGeom>
        </p:spPr>
      </p:pic>
    </p:spTree>
    <p:extLst>
      <p:ext uri="{BB962C8B-B14F-4D97-AF65-F5344CB8AC3E}">
        <p14:creationId xmlns:p14="http://schemas.microsoft.com/office/powerpoint/2010/main" val="3666138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12800" y="1231900"/>
            <a:ext cx="10549467" cy="4381500"/>
          </a:xfrm>
          <a:prstGeom prst="rect">
            <a:avLst/>
          </a:prstGeom>
        </p:spPr>
      </p:pic>
    </p:spTree>
    <p:extLst>
      <p:ext uri="{BB962C8B-B14F-4D97-AF65-F5344CB8AC3E}">
        <p14:creationId xmlns:p14="http://schemas.microsoft.com/office/powerpoint/2010/main" val="17104649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Interstatial</a:t>
            </a:r>
            <a:r>
              <a:rPr lang="en-US" dirty="0" smtClean="0"/>
              <a:t> </a:t>
            </a:r>
            <a:r>
              <a:rPr lang="en-US" dirty="0" smtClean="0"/>
              <a:t>Banner</a:t>
            </a:r>
            <a:endParaRPr lang="en-US" dirty="0"/>
          </a:p>
        </p:txBody>
      </p:sp>
      <p:pic>
        <p:nvPicPr>
          <p:cNvPr id="3" name="Picture 2"/>
          <p:cNvPicPr>
            <a:picLocks noChangeAspect="1"/>
          </p:cNvPicPr>
          <p:nvPr/>
        </p:nvPicPr>
        <p:blipFill>
          <a:blip r:embed="rId2"/>
          <a:stretch>
            <a:fillRect/>
          </a:stretch>
        </p:blipFill>
        <p:spPr>
          <a:xfrm>
            <a:off x="1439333" y="1651000"/>
            <a:ext cx="9296400" cy="3543300"/>
          </a:xfrm>
          <a:prstGeom prst="rect">
            <a:avLst/>
          </a:prstGeom>
        </p:spPr>
      </p:pic>
    </p:spTree>
    <p:extLst>
      <p:ext uri="{BB962C8B-B14F-4D97-AF65-F5344CB8AC3E}">
        <p14:creationId xmlns:p14="http://schemas.microsoft.com/office/powerpoint/2010/main" val="1547828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Pop up and under</a:t>
            </a:r>
            <a:endParaRPr lang="en-US" dirty="0"/>
          </a:p>
        </p:txBody>
      </p:sp>
      <p:pic>
        <p:nvPicPr>
          <p:cNvPr id="3" name="Picture 2"/>
          <p:cNvPicPr>
            <a:picLocks noChangeAspect="1"/>
          </p:cNvPicPr>
          <p:nvPr/>
        </p:nvPicPr>
        <p:blipFill>
          <a:blip r:embed="rId2"/>
          <a:stretch>
            <a:fillRect/>
          </a:stretch>
        </p:blipFill>
        <p:spPr>
          <a:xfrm>
            <a:off x="1591733" y="1676400"/>
            <a:ext cx="8991600" cy="3505200"/>
          </a:xfrm>
          <a:prstGeom prst="rect">
            <a:avLst/>
          </a:prstGeom>
        </p:spPr>
      </p:pic>
    </p:spTree>
    <p:extLst>
      <p:ext uri="{BB962C8B-B14F-4D97-AF65-F5344CB8AC3E}">
        <p14:creationId xmlns:p14="http://schemas.microsoft.com/office/powerpoint/2010/main" val="3100819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Map Ads</a:t>
            </a:r>
            <a:endParaRPr lang="en-US" dirty="0"/>
          </a:p>
        </p:txBody>
      </p:sp>
      <p:pic>
        <p:nvPicPr>
          <p:cNvPr id="3" name="Picture 2"/>
          <p:cNvPicPr>
            <a:picLocks noChangeAspect="1"/>
          </p:cNvPicPr>
          <p:nvPr/>
        </p:nvPicPr>
        <p:blipFill>
          <a:blip r:embed="rId2"/>
          <a:stretch>
            <a:fillRect/>
          </a:stretch>
        </p:blipFill>
        <p:spPr>
          <a:xfrm>
            <a:off x="1727200" y="1701800"/>
            <a:ext cx="8737600" cy="3441700"/>
          </a:xfrm>
          <a:prstGeom prst="rect">
            <a:avLst/>
          </a:prstGeom>
        </p:spPr>
      </p:pic>
    </p:spTree>
    <p:extLst>
      <p:ext uri="{BB962C8B-B14F-4D97-AF65-F5344CB8AC3E}">
        <p14:creationId xmlns:p14="http://schemas.microsoft.com/office/powerpoint/2010/main" val="5182584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Floating ads</a:t>
            </a:r>
            <a:endParaRPr lang="en-US" dirty="0"/>
          </a:p>
        </p:txBody>
      </p:sp>
      <p:pic>
        <p:nvPicPr>
          <p:cNvPr id="3" name="Picture 2"/>
          <p:cNvPicPr>
            <a:picLocks noChangeAspect="1"/>
          </p:cNvPicPr>
          <p:nvPr/>
        </p:nvPicPr>
        <p:blipFill>
          <a:blip r:embed="rId2"/>
          <a:stretch>
            <a:fillRect/>
          </a:stretch>
        </p:blipFill>
        <p:spPr>
          <a:xfrm>
            <a:off x="1794934" y="1676400"/>
            <a:ext cx="8602133" cy="3505200"/>
          </a:xfrm>
          <a:prstGeom prst="rect">
            <a:avLst/>
          </a:prstGeom>
        </p:spPr>
      </p:pic>
    </p:spTree>
    <p:extLst>
      <p:ext uri="{BB962C8B-B14F-4D97-AF65-F5344CB8AC3E}">
        <p14:creationId xmlns:p14="http://schemas.microsoft.com/office/powerpoint/2010/main" val="31207889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04535"/>
            <a:ext cx="10972800" cy="609899"/>
          </a:xfrm>
        </p:spPr>
        <p:txBody>
          <a:bodyPr>
            <a:normAutofit fontScale="90000"/>
          </a:bodyPr>
          <a:lstStyle/>
          <a:p>
            <a:r>
              <a:rPr lang="en-US" dirty="0" smtClean="0"/>
              <a:t>Wallpaper ads</a:t>
            </a:r>
            <a:endParaRPr lang="en-US" dirty="0"/>
          </a:p>
        </p:txBody>
      </p:sp>
      <p:pic>
        <p:nvPicPr>
          <p:cNvPr id="3" name="Picture 2"/>
          <p:cNvPicPr>
            <a:picLocks noChangeAspect="1"/>
          </p:cNvPicPr>
          <p:nvPr/>
        </p:nvPicPr>
        <p:blipFill>
          <a:blip r:embed="rId2"/>
          <a:stretch>
            <a:fillRect/>
          </a:stretch>
        </p:blipFill>
        <p:spPr>
          <a:xfrm>
            <a:off x="1388534" y="3403600"/>
            <a:ext cx="9414933" cy="3454400"/>
          </a:xfrm>
          <a:prstGeom prst="rect">
            <a:avLst/>
          </a:prstGeom>
        </p:spPr>
      </p:pic>
      <p:pic>
        <p:nvPicPr>
          <p:cNvPr id="4" name="Picture 3"/>
          <p:cNvPicPr>
            <a:picLocks noChangeAspect="1"/>
          </p:cNvPicPr>
          <p:nvPr/>
        </p:nvPicPr>
        <p:blipFill>
          <a:blip r:embed="rId3"/>
          <a:stretch>
            <a:fillRect/>
          </a:stretch>
        </p:blipFill>
        <p:spPr>
          <a:xfrm>
            <a:off x="3594116" y="918557"/>
            <a:ext cx="4993769" cy="2381482"/>
          </a:xfrm>
          <a:prstGeom prst="rect">
            <a:avLst/>
          </a:prstGeom>
        </p:spPr>
      </p:pic>
    </p:spTree>
    <p:extLst>
      <p:ext uri="{BB962C8B-B14F-4D97-AF65-F5344CB8AC3E}">
        <p14:creationId xmlns:p14="http://schemas.microsoft.com/office/powerpoint/2010/main" val="26983101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Banner Ads</a:t>
            </a:r>
            <a:endParaRPr lang="en-US" dirty="0"/>
          </a:p>
        </p:txBody>
      </p:sp>
      <p:pic>
        <p:nvPicPr>
          <p:cNvPr id="3" name="Picture 2"/>
          <p:cNvPicPr>
            <a:picLocks noChangeAspect="1"/>
          </p:cNvPicPr>
          <p:nvPr/>
        </p:nvPicPr>
        <p:blipFill>
          <a:blip r:embed="rId2"/>
          <a:stretch>
            <a:fillRect/>
          </a:stretch>
        </p:blipFill>
        <p:spPr>
          <a:xfrm>
            <a:off x="1286934" y="1663700"/>
            <a:ext cx="9618133" cy="3530600"/>
          </a:xfrm>
          <a:prstGeom prst="rect">
            <a:avLst/>
          </a:prstGeom>
        </p:spPr>
      </p:pic>
    </p:spTree>
    <p:extLst>
      <p:ext uri="{BB962C8B-B14F-4D97-AF65-F5344CB8AC3E}">
        <p14:creationId xmlns:p14="http://schemas.microsoft.com/office/powerpoint/2010/main" val="38891247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Banner by format</a:t>
            </a:r>
            <a:endParaRPr lang="en-US" dirty="0"/>
          </a:p>
        </p:txBody>
      </p:sp>
      <p:pic>
        <p:nvPicPr>
          <p:cNvPr id="4" name="Picture 3" descr="online-display-advertising-20-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12374"/>
            <a:ext cx="12192792" cy="5145626"/>
          </a:xfrm>
          <a:prstGeom prst="rect">
            <a:avLst/>
          </a:prstGeom>
        </p:spPr>
      </p:pic>
    </p:spTree>
    <p:extLst>
      <p:ext uri="{BB962C8B-B14F-4D97-AF65-F5344CB8AC3E}">
        <p14:creationId xmlns:p14="http://schemas.microsoft.com/office/powerpoint/2010/main" val="23939216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Sponsored ads</a:t>
            </a:r>
            <a:endParaRPr lang="en-US" dirty="0"/>
          </a:p>
        </p:txBody>
      </p:sp>
      <p:pic>
        <p:nvPicPr>
          <p:cNvPr id="3" name="Picture 2"/>
          <p:cNvPicPr>
            <a:picLocks noChangeAspect="1"/>
          </p:cNvPicPr>
          <p:nvPr/>
        </p:nvPicPr>
        <p:blipFill>
          <a:blip r:embed="rId2"/>
          <a:stretch>
            <a:fillRect/>
          </a:stretch>
        </p:blipFill>
        <p:spPr>
          <a:xfrm>
            <a:off x="2994143" y="1549400"/>
            <a:ext cx="5639101" cy="5304578"/>
          </a:xfrm>
          <a:prstGeom prst="rect">
            <a:avLst/>
          </a:prstGeom>
        </p:spPr>
      </p:pic>
    </p:spTree>
    <p:extLst>
      <p:ext uri="{BB962C8B-B14F-4D97-AF65-F5344CB8AC3E}">
        <p14:creationId xmlns:p14="http://schemas.microsoft.com/office/powerpoint/2010/main" val="13958558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effectiveness of banner ads</a:t>
            </a:r>
            <a:endParaRPr lang="en-US" dirty="0"/>
          </a:p>
        </p:txBody>
      </p:sp>
      <p:pic>
        <p:nvPicPr>
          <p:cNvPr id="3" name="Picture 2"/>
          <p:cNvPicPr>
            <a:picLocks noChangeAspect="1"/>
          </p:cNvPicPr>
          <p:nvPr/>
        </p:nvPicPr>
        <p:blipFill>
          <a:blip r:embed="rId2"/>
          <a:stretch>
            <a:fillRect/>
          </a:stretch>
        </p:blipFill>
        <p:spPr>
          <a:xfrm>
            <a:off x="1320800" y="1889145"/>
            <a:ext cx="9550400" cy="3556000"/>
          </a:xfrm>
          <a:prstGeom prst="rect">
            <a:avLst/>
          </a:prstGeom>
        </p:spPr>
      </p:pic>
    </p:spTree>
    <p:extLst>
      <p:ext uri="{BB962C8B-B14F-4D97-AF65-F5344CB8AC3E}">
        <p14:creationId xmlns:p14="http://schemas.microsoft.com/office/powerpoint/2010/main" val="24026366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609600" y="1695872"/>
            <a:ext cx="10972800" cy="3870625"/>
          </a:xfrm>
          <a:prstGeom prst="rect">
            <a:avLst/>
          </a:prstGeom>
        </p:spPr>
      </p:pic>
    </p:spTree>
    <p:extLst>
      <p:ext uri="{BB962C8B-B14F-4D97-AF65-F5344CB8AC3E}">
        <p14:creationId xmlns:p14="http://schemas.microsoft.com/office/powerpoint/2010/main" val="14642967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1282" y="0"/>
            <a:ext cx="9720072" cy="1499616"/>
          </a:xfrm>
        </p:spPr>
        <p:txBody>
          <a:bodyPr/>
          <a:lstStyle/>
          <a:p>
            <a:r>
              <a:rPr lang="en-US" dirty="0" smtClean="0"/>
              <a:t>Viewability</a:t>
            </a:r>
            <a:endParaRPr lang="en-US" dirty="0"/>
          </a:p>
        </p:txBody>
      </p:sp>
      <p:pic>
        <p:nvPicPr>
          <p:cNvPr id="3" name="Picture 2" descr="online-display-advertising-26-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17638"/>
            <a:ext cx="12192000" cy="5145292"/>
          </a:xfrm>
          <a:prstGeom prst="rect">
            <a:avLst/>
          </a:prstGeom>
        </p:spPr>
      </p:pic>
    </p:spTree>
    <p:extLst>
      <p:ext uri="{BB962C8B-B14F-4D97-AF65-F5344CB8AC3E}">
        <p14:creationId xmlns:p14="http://schemas.microsoft.com/office/powerpoint/2010/main" val="26127688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2545866"/>
            <a:ext cx="12185828" cy="4312135"/>
          </a:xfrm>
          <a:prstGeom prst="rect">
            <a:avLst/>
          </a:prstGeom>
        </p:spPr>
      </p:pic>
      <p:pic>
        <p:nvPicPr>
          <p:cNvPr id="3" name="Picture 2" descr="imgr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93004" y="424965"/>
            <a:ext cx="5096933" cy="2120900"/>
          </a:xfrm>
          <a:prstGeom prst="rect">
            <a:avLst/>
          </a:prstGeom>
        </p:spPr>
      </p:pic>
      <p:pic>
        <p:nvPicPr>
          <p:cNvPr id="4" name="Picture 3" descr="imgres.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4382" y="424965"/>
            <a:ext cx="5096933" cy="2120900"/>
          </a:xfrm>
          <a:prstGeom prst="rect">
            <a:avLst/>
          </a:prstGeom>
        </p:spPr>
      </p:pic>
    </p:spTree>
    <p:extLst>
      <p:ext uri="{BB962C8B-B14F-4D97-AF65-F5344CB8AC3E}">
        <p14:creationId xmlns:p14="http://schemas.microsoft.com/office/powerpoint/2010/main" val="32862613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folds</a:t>
            </a:r>
            <a:endParaRPr lang="en-US" dirty="0"/>
          </a:p>
        </p:txBody>
      </p:sp>
      <p:sp>
        <p:nvSpPr>
          <p:cNvPr id="3" name="Text Placeholder 2"/>
          <p:cNvSpPr>
            <a:spLocks noGrp="1"/>
          </p:cNvSpPr>
          <p:nvPr>
            <p:ph type="body" idx="1"/>
          </p:nvPr>
        </p:nvSpPr>
        <p:spPr>
          <a:xfrm>
            <a:off x="996217" y="4608111"/>
            <a:ext cx="4754880" cy="822960"/>
          </a:xfrm>
        </p:spPr>
        <p:txBody>
          <a:bodyPr/>
          <a:lstStyle/>
          <a:p>
            <a:pPr algn="r"/>
            <a:r>
              <a:rPr lang="en-US" dirty="0" smtClean="0"/>
              <a:t>Below the fold</a:t>
            </a:r>
            <a:endParaRPr lang="en-US" dirty="0"/>
          </a:p>
        </p:txBody>
      </p:sp>
      <p:sp>
        <p:nvSpPr>
          <p:cNvPr id="5" name="Text Placeholder 4"/>
          <p:cNvSpPr>
            <a:spLocks noGrp="1"/>
          </p:cNvSpPr>
          <p:nvPr>
            <p:ph type="body" sz="quarter" idx="3"/>
          </p:nvPr>
        </p:nvSpPr>
        <p:spPr/>
        <p:txBody>
          <a:bodyPr/>
          <a:lstStyle/>
          <a:p>
            <a:r>
              <a:rPr lang="en-US" dirty="0" smtClean="0"/>
              <a:t>Above the fold</a:t>
            </a:r>
            <a:endParaRPr lang="en-US" dirty="0"/>
          </a:p>
        </p:txBody>
      </p:sp>
      <p:sp>
        <p:nvSpPr>
          <p:cNvPr id="9" name="Rectangle 8"/>
          <p:cNvSpPr/>
          <p:nvPr/>
        </p:nvSpPr>
        <p:spPr>
          <a:xfrm>
            <a:off x="0" y="2790171"/>
            <a:ext cx="5836133" cy="1754327"/>
          </a:xfrm>
          <a:prstGeom prst="rect">
            <a:avLst/>
          </a:prstGeom>
        </p:spPr>
        <p:txBody>
          <a:bodyPr wrap="square">
            <a:spAutoFit/>
          </a:bodyPr>
          <a:lstStyle/>
          <a:p>
            <a:pPr algn="r"/>
            <a:r>
              <a:rPr lang="en-US" dirty="0"/>
              <a:t>Below the fold refers to the area of a web page that is only visible after scrolling. In web marketing, common wisdom dictates that content placed above the fold receives more viewer attention, so the space below the fold is less valuable. The concept of the fold is borrowed from print news journalism.</a:t>
            </a:r>
          </a:p>
        </p:txBody>
      </p:sp>
      <p:sp>
        <p:nvSpPr>
          <p:cNvPr id="10" name="Rectangle 9"/>
          <p:cNvSpPr/>
          <p:nvPr/>
        </p:nvSpPr>
        <p:spPr>
          <a:xfrm>
            <a:off x="6179411" y="2869824"/>
            <a:ext cx="5198279" cy="1754327"/>
          </a:xfrm>
          <a:prstGeom prst="rect">
            <a:avLst/>
          </a:prstGeom>
        </p:spPr>
        <p:txBody>
          <a:bodyPr wrap="square">
            <a:spAutoFit/>
          </a:bodyPr>
          <a:lstStyle/>
          <a:p>
            <a:r>
              <a:rPr lang="en-US" dirty="0"/>
              <a:t>Above the fold refers to the area of a web page that is visible to users without scrolling down. In web marketing, common wisdom dictates that content placed above the fold receives more viewer attention. The concept of the fold is borrowed from print news journalism.</a:t>
            </a:r>
          </a:p>
        </p:txBody>
      </p:sp>
    </p:spTree>
    <p:extLst>
      <p:ext uri="{BB962C8B-B14F-4D97-AF65-F5344CB8AC3E}">
        <p14:creationId xmlns:p14="http://schemas.microsoft.com/office/powerpoint/2010/main" val="9178244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Does banner size mater</a:t>
            </a:r>
            <a:endParaRPr lang="en-US" dirty="0"/>
          </a:p>
        </p:txBody>
      </p:sp>
      <p:pic>
        <p:nvPicPr>
          <p:cNvPr id="3" name="Picture 2"/>
          <p:cNvPicPr>
            <a:picLocks noChangeAspect="1"/>
          </p:cNvPicPr>
          <p:nvPr/>
        </p:nvPicPr>
        <p:blipFill>
          <a:blip r:embed="rId2"/>
          <a:stretch>
            <a:fillRect/>
          </a:stretch>
        </p:blipFill>
        <p:spPr>
          <a:xfrm>
            <a:off x="0" y="1976685"/>
            <a:ext cx="12192000" cy="4245997"/>
          </a:xfrm>
          <a:prstGeom prst="rect">
            <a:avLst/>
          </a:prstGeom>
        </p:spPr>
      </p:pic>
    </p:spTree>
    <p:extLst>
      <p:ext uri="{BB962C8B-B14F-4D97-AF65-F5344CB8AC3E}">
        <p14:creationId xmlns:p14="http://schemas.microsoft.com/office/powerpoint/2010/main" val="41027390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Higher click through rate (CTR)</a:t>
            </a:r>
            <a:endParaRPr lang="en-US" dirty="0"/>
          </a:p>
        </p:txBody>
      </p:sp>
      <p:pic>
        <p:nvPicPr>
          <p:cNvPr id="3" name="Picture 2"/>
          <p:cNvPicPr>
            <a:picLocks noChangeAspect="1"/>
          </p:cNvPicPr>
          <p:nvPr/>
        </p:nvPicPr>
        <p:blipFill>
          <a:blip r:embed="rId2"/>
          <a:stretch>
            <a:fillRect/>
          </a:stretch>
        </p:blipFill>
        <p:spPr>
          <a:xfrm>
            <a:off x="0" y="1973309"/>
            <a:ext cx="11233224" cy="4139071"/>
          </a:xfrm>
          <a:prstGeom prst="rect">
            <a:avLst/>
          </a:prstGeom>
        </p:spPr>
      </p:pic>
    </p:spTree>
    <p:extLst>
      <p:ext uri="{BB962C8B-B14F-4D97-AF65-F5344CB8AC3E}">
        <p14:creationId xmlns:p14="http://schemas.microsoft.com/office/powerpoint/2010/main" val="32897951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Emotional Appeal</a:t>
            </a:r>
            <a:endParaRPr lang="en-US" dirty="0"/>
          </a:p>
        </p:txBody>
      </p:sp>
      <p:pic>
        <p:nvPicPr>
          <p:cNvPr id="3" name="Picture 2"/>
          <p:cNvPicPr>
            <a:picLocks noChangeAspect="1"/>
          </p:cNvPicPr>
          <p:nvPr/>
        </p:nvPicPr>
        <p:blipFill>
          <a:blip r:embed="rId2"/>
          <a:stretch>
            <a:fillRect/>
          </a:stretch>
        </p:blipFill>
        <p:spPr>
          <a:xfrm>
            <a:off x="816" y="1902432"/>
            <a:ext cx="12191185" cy="4150412"/>
          </a:xfrm>
          <a:prstGeom prst="rect">
            <a:avLst/>
          </a:prstGeom>
        </p:spPr>
      </p:pic>
    </p:spTree>
    <p:extLst>
      <p:ext uri="{BB962C8B-B14F-4D97-AF65-F5344CB8AC3E}">
        <p14:creationId xmlns:p14="http://schemas.microsoft.com/office/powerpoint/2010/main" val="23193319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Higher impact</a:t>
            </a:r>
            <a:endParaRPr lang="en-US" dirty="0"/>
          </a:p>
        </p:txBody>
      </p:sp>
      <p:pic>
        <p:nvPicPr>
          <p:cNvPr id="3" name="Picture 2" descr="online-display-advertising-34-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12708"/>
            <a:ext cx="12192000" cy="5145292"/>
          </a:xfrm>
          <a:prstGeom prst="rect">
            <a:avLst/>
          </a:prstGeom>
        </p:spPr>
      </p:pic>
    </p:spTree>
    <p:extLst>
      <p:ext uri="{BB962C8B-B14F-4D97-AF65-F5344CB8AC3E}">
        <p14:creationId xmlns:p14="http://schemas.microsoft.com/office/powerpoint/2010/main" val="4005411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online-display-advertising-35-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10" y="929897"/>
            <a:ext cx="12199511" cy="5148461"/>
          </a:xfrm>
          <a:prstGeom prst="rect">
            <a:avLst/>
          </a:prstGeom>
        </p:spPr>
      </p:pic>
    </p:spTree>
    <p:extLst>
      <p:ext uri="{BB962C8B-B14F-4D97-AF65-F5344CB8AC3E}">
        <p14:creationId xmlns:p14="http://schemas.microsoft.com/office/powerpoint/2010/main" val="15914964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4350" y="180470"/>
            <a:ext cx="9720072" cy="1499616"/>
          </a:xfrm>
        </p:spPr>
        <p:txBody>
          <a:bodyPr/>
          <a:lstStyle/>
          <a:p>
            <a:r>
              <a:rPr lang="en-US" dirty="0" smtClean="0"/>
              <a:t>CPG – Consumer packaged goods</a:t>
            </a:r>
            <a:endParaRPr lang="en-US" dirty="0"/>
          </a:p>
        </p:txBody>
      </p:sp>
      <p:pic>
        <p:nvPicPr>
          <p:cNvPr id="4" name="Picture 3" descr="online-display-advertising-36-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12708"/>
            <a:ext cx="12192000" cy="5145292"/>
          </a:xfrm>
          <a:prstGeom prst="rect">
            <a:avLst/>
          </a:prstGeom>
        </p:spPr>
      </p:pic>
    </p:spTree>
    <p:extLst>
      <p:ext uri="{BB962C8B-B14F-4D97-AF65-F5344CB8AC3E}">
        <p14:creationId xmlns:p14="http://schemas.microsoft.com/office/powerpoint/2010/main" val="2750229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online-display-advertising-37-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736" y="986334"/>
            <a:ext cx="10803467" cy="4559300"/>
          </a:xfrm>
          <a:prstGeom prst="rect">
            <a:avLst/>
          </a:prstGeom>
        </p:spPr>
      </p:pic>
    </p:spTree>
    <p:extLst>
      <p:ext uri="{BB962C8B-B14F-4D97-AF65-F5344CB8AC3E}">
        <p14:creationId xmlns:p14="http://schemas.microsoft.com/office/powerpoint/2010/main" val="6032713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2261" y="208384"/>
            <a:ext cx="9720072" cy="1499616"/>
          </a:xfrm>
        </p:spPr>
        <p:txBody>
          <a:bodyPr/>
          <a:lstStyle/>
          <a:p>
            <a:r>
              <a:rPr lang="en-US" dirty="0" smtClean="0"/>
              <a:t>Credibility</a:t>
            </a:r>
            <a:endParaRPr lang="en-US" dirty="0"/>
          </a:p>
        </p:txBody>
      </p:sp>
      <p:pic>
        <p:nvPicPr>
          <p:cNvPr id="3" name="Picture 2" descr="online-display-advertising-39-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17638"/>
            <a:ext cx="12192000" cy="5145292"/>
          </a:xfrm>
          <a:prstGeom prst="rect">
            <a:avLst/>
          </a:prstGeom>
        </p:spPr>
      </p:pic>
    </p:spTree>
    <p:extLst>
      <p:ext uri="{BB962C8B-B14F-4D97-AF65-F5344CB8AC3E}">
        <p14:creationId xmlns:p14="http://schemas.microsoft.com/office/powerpoint/2010/main" val="23875750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6217" y="208384"/>
            <a:ext cx="9720072" cy="1499616"/>
          </a:xfrm>
        </p:spPr>
        <p:txBody>
          <a:bodyPr/>
          <a:lstStyle/>
          <a:p>
            <a:r>
              <a:rPr lang="en-US" dirty="0" smtClean="0"/>
              <a:t>Right customer acquisition</a:t>
            </a:r>
            <a:endParaRPr lang="en-US" dirty="0"/>
          </a:p>
        </p:txBody>
      </p:sp>
      <p:pic>
        <p:nvPicPr>
          <p:cNvPr id="3" name="Picture 2" descr="online-display-advertising-41-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23449"/>
            <a:ext cx="12192000" cy="5145292"/>
          </a:xfrm>
          <a:prstGeom prst="rect">
            <a:avLst/>
          </a:prstGeom>
        </p:spPr>
      </p:pic>
    </p:spTree>
    <p:extLst>
      <p:ext uri="{BB962C8B-B14F-4D97-AF65-F5344CB8AC3E}">
        <p14:creationId xmlns:p14="http://schemas.microsoft.com/office/powerpoint/2010/main" val="361212589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5153"/>
            <a:ext cx="10972800" cy="1143000"/>
          </a:xfrm>
        </p:spPr>
        <p:txBody>
          <a:bodyPr>
            <a:normAutofit fontScale="90000"/>
          </a:bodyPr>
          <a:lstStyle/>
          <a:p>
            <a:r>
              <a:rPr lang="en-US" dirty="0" smtClean="0"/>
              <a:t>Display Marketing Ecosystem</a:t>
            </a:r>
            <a:endParaRPr lang="en-US" dirty="0"/>
          </a:p>
        </p:txBody>
      </p:sp>
      <p:pic>
        <p:nvPicPr>
          <p:cNvPr id="3" name="Picture 2" descr="online-display-advertising-52-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68153"/>
            <a:ext cx="12192000" cy="5145292"/>
          </a:xfrm>
          <a:prstGeom prst="rect">
            <a:avLst/>
          </a:prstGeom>
        </p:spPr>
      </p:pic>
      <p:sp>
        <p:nvSpPr>
          <p:cNvPr id="4" name="TextBox 3"/>
          <p:cNvSpPr txBox="1"/>
          <p:nvPr/>
        </p:nvSpPr>
        <p:spPr>
          <a:xfrm>
            <a:off x="120957" y="6404004"/>
            <a:ext cx="7083991" cy="369332"/>
          </a:xfrm>
          <a:prstGeom prst="rect">
            <a:avLst/>
          </a:prstGeom>
          <a:noFill/>
        </p:spPr>
        <p:txBody>
          <a:bodyPr wrap="none" rtlCol="0">
            <a:spAutoFit/>
          </a:bodyPr>
          <a:lstStyle/>
          <a:p>
            <a:r>
              <a:rPr lang="en-US" dirty="0" smtClean="0"/>
              <a:t>DBS: Database publishing system: </a:t>
            </a:r>
            <a:r>
              <a:rPr lang="en-US" dirty="0" err="1" smtClean="0"/>
              <a:t>Adtracker</a:t>
            </a:r>
            <a:r>
              <a:rPr lang="en-US" dirty="0" smtClean="0"/>
              <a:t> </a:t>
            </a:r>
            <a:r>
              <a:rPr lang="en-US" dirty="0"/>
              <a:t>e.g. http://</a:t>
            </a:r>
            <a:r>
              <a:rPr lang="en-US" dirty="0" err="1"/>
              <a:t>dpsadtracker.com</a:t>
            </a:r>
            <a:r>
              <a:rPr lang="en-US" dirty="0"/>
              <a:t>/</a:t>
            </a:r>
          </a:p>
        </p:txBody>
      </p:sp>
    </p:spTree>
    <p:extLst>
      <p:ext uri="{BB962C8B-B14F-4D97-AF65-F5344CB8AC3E}">
        <p14:creationId xmlns:p14="http://schemas.microsoft.com/office/powerpoint/2010/main" val="26228768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online-display-advertising-54-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16496"/>
            <a:ext cx="12192000" cy="5145292"/>
          </a:xfrm>
          <a:prstGeom prst="rect">
            <a:avLst/>
          </a:prstGeom>
        </p:spPr>
      </p:pic>
    </p:spTree>
    <p:extLst>
      <p:ext uri="{BB962C8B-B14F-4D97-AF65-F5344CB8AC3E}">
        <p14:creationId xmlns:p14="http://schemas.microsoft.com/office/powerpoint/2010/main" val="371748496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online-display-advertising-55-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0767"/>
            <a:ext cx="12200139" cy="5148726"/>
          </a:xfrm>
          <a:prstGeom prst="rect">
            <a:avLst/>
          </a:prstGeom>
        </p:spPr>
      </p:pic>
      <p:sp>
        <p:nvSpPr>
          <p:cNvPr id="4" name="Title 1"/>
          <p:cNvSpPr txBox="1">
            <a:spLocks/>
          </p:cNvSpPr>
          <p:nvPr/>
        </p:nvSpPr>
        <p:spPr>
          <a:xfrm>
            <a:off x="443285" y="5794853"/>
            <a:ext cx="10972800" cy="975260"/>
          </a:xfrm>
          <a:prstGeom prst="rect">
            <a:avLst/>
          </a:prstGeom>
        </p:spPr>
        <p:txBody>
          <a:bodyPr>
            <a:normAutofit fontScale="8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mtClean="0"/>
              <a:t>http://marketingland.com/digital-simplified-new-advertising-supply-chain-104734</a:t>
            </a:r>
            <a:endParaRPr lang="en-US" dirty="0"/>
          </a:p>
        </p:txBody>
      </p:sp>
    </p:spTree>
    <p:extLst>
      <p:ext uri="{BB962C8B-B14F-4D97-AF65-F5344CB8AC3E}">
        <p14:creationId xmlns:p14="http://schemas.microsoft.com/office/powerpoint/2010/main" val="32068472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336</TotalTime>
  <Words>560</Words>
  <Application>Microsoft Macintosh PowerPoint</Application>
  <PresentationFormat>Custom</PresentationFormat>
  <Paragraphs>77</Paragraphs>
  <Slides>44</Slides>
  <Notes>0</Notes>
  <HiddenSlides>0</HiddenSlides>
  <MMClips>0</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Integral</vt:lpstr>
      <vt:lpstr>The next 3 weeks - ADWORDS</vt:lpstr>
      <vt:lpstr>Examples of google network marketing</vt:lpstr>
      <vt:lpstr>   IMPORTANT TO KNOW  There are TWO types of Google Network marketing  -Display  -search</vt:lpstr>
      <vt:lpstr>Difference between Google search and display networks – In DETAIL</vt:lpstr>
      <vt:lpstr>Difference between Google search and display networks</vt:lpstr>
      <vt:lpstr>1. Search NETWORK Marketing (It’s all about AdWords)</vt:lpstr>
      <vt:lpstr>Search Network: Cases</vt:lpstr>
      <vt:lpstr>The Google Display Network</vt:lpstr>
      <vt:lpstr>Display Network: Cases</vt:lpstr>
      <vt:lpstr>So how is an add created</vt:lpstr>
      <vt:lpstr>In summary</vt:lpstr>
      <vt:lpstr>So where can we place Ads?</vt:lpstr>
      <vt:lpstr>ADSENSE DISPLAY NETWORK: Cases Where your display ads end up</vt:lpstr>
      <vt:lpstr>PowerPoint Presentation</vt:lpstr>
      <vt:lpstr>PowerPoint Presentation</vt:lpstr>
      <vt:lpstr>PowerPoint Presentation</vt:lpstr>
      <vt:lpstr>PowerPoint Presentation</vt:lpstr>
      <vt:lpstr>PowerPoint Presentation</vt:lpstr>
      <vt:lpstr>PowerPoint Presentation</vt:lpstr>
      <vt:lpstr>Interstatial Banner</vt:lpstr>
      <vt:lpstr>Pop up and under</vt:lpstr>
      <vt:lpstr>Map Ads</vt:lpstr>
      <vt:lpstr>Floating ads</vt:lpstr>
      <vt:lpstr>Wallpaper ads</vt:lpstr>
      <vt:lpstr>Banner Ads</vt:lpstr>
      <vt:lpstr>Banner by format</vt:lpstr>
      <vt:lpstr>Sponsored ads</vt:lpstr>
      <vt:lpstr>The effectiveness of banner ads</vt:lpstr>
      <vt:lpstr>PowerPoint Presentation</vt:lpstr>
      <vt:lpstr>Viewability</vt:lpstr>
      <vt:lpstr>PowerPoint Presentation</vt:lpstr>
      <vt:lpstr>The folds</vt:lpstr>
      <vt:lpstr>Does banner size mater</vt:lpstr>
      <vt:lpstr>Higher click through rate (CTR)</vt:lpstr>
      <vt:lpstr>Emotional Appeal</vt:lpstr>
      <vt:lpstr>Higher impact</vt:lpstr>
      <vt:lpstr>PowerPoint Presentation</vt:lpstr>
      <vt:lpstr>CPG – Consumer packaged goods</vt:lpstr>
      <vt:lpstr>PowerPoint Presentation</vt:lpstr>
      <vt:lpstr>Credibility</vt:lpstr>
      <vt:lpstr>Right customer acquisition</vt:lpstr>
      <vt:lpstr>Display Marketing Ecosystem</vt:lpstr>
      <vt:lpstr>PowerPoint Presentation</vt:lpstr>
      <vt:lpstr>PowerPoint Presentation</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5-7 Introducing Google Network Marketing</dc:title>
  <dc:creator>Alex Bell</dc:creator>
  <cp:lastModifiedBy>Alex Bell</cp:lastModifiedBy>
  <cp:revision>18</cp:revision>
  <dcterms:created xsi:type="dcterms:W3CDTF">2017-03-08T14:57:24Z</dcterms:created>
  <dcterms:modified xsi:type="dcterms:W3CDTF">2018-03-18T21:35:21Z</dcterms:modified>
</cp:coreProperties>
</file>