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7" r:id="rId11"/>
    <p:sldId id="265" r:id="rId12"/>
    <p:sldId id="266" r:id="rId13"/>
    <p:sldId id="268" r:id="rId14"/>
    <p:sldId id="269" r:id="rId15"/>
    <p:sldId id="270" r:id="rId16"/>
    <p:sldId id="271" r:id="rId17"/>
    <p:sldId id="272" r:id="rId18"/>
    <p:sldId id="273" r:id="rId19"/>
    <p:sldId id="274" r:id="rId20"/>
    <p:sldId id="275" r:id="rId21"/>
    <p:sldId id="276" r:id="rId22"/>
    <p:sldId id="277" r:id="rId23"/>
    <p:sldId id="278" r:id="rId24"/>
  </p:sldIdLst>
  <p:sldSz cx="18288000" cy="10287000"/>
  <p:notesSz cx="6858000" cy="9144000"/>
  <p:embeddedFontLst>
    <p:embeddedFont>
      <p:font typeface="Alatsi" pitchFamily="2" charset="77"/>
      <p:regular r:id="rId25"/>
    </p:embeddedFont>
    <p:embeddedFont>
      <p:font typeface="Arial" panose="020B0604020202020204" pitchFamily="34" charset="0"/>
      <p:regular r:id="rId26"/>
    </p:embeddedFont>
    <p:embeddedFont>
      <p:font typeface="Calibri" panose="020F0502020204030204" pitchFamily="34" charset="0"/>
      <p:regular r:id="rId27"/>
      <p:bold r:id="rId28"/>
      <p:italic r:id="rId29"/>
      <p:boldItalic r:id="rId30"/>
    </p:embeddedFont>
    <p:embeddedFont>
      <p:font typeface="Open Sans Bold" panose="020B0806030504020204" pitchFamily="34" charset="0"/>
      <p:regular r:id="rId31"/>
      <p:bold r:id="rId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autoAdjust="0"/>
    <p:restoredTop sz="94626" autoAdjust="0"/>
  </p:normalViewPr>
  <p:slideViewPr>
    <p:cSldViewPr>
      <p:cViewPr varScale="1">
        <p:scale>
          <a:sx n="80" d="100"/>
          <a:sy n="80" d="100"/>
        </p:scale>
        <p:origin x="824" y="2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8.fntdata"/><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font" Target="fonts/font6.fntdata"/><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lia Morgan (2304864)" userId="a53f9976-0ada-4652-8566-14a1b2ebbda8" providerId="ADAL" clId="{DB373F88-C231-C245-B5F9-447C4D04018A}"/>
    <pc:docChg chg="custSel modSld">
      <pc:chgData name="Amelia Morgan (2304864)" userId="a53f9976-0ada-4652-8566-14a1b2ebbda8" providerId="ADAL" clId="{DB373F88-C231-C245-B5F9-447C4D04018A}" dt="2025-01-16T13:42:31.675" v="50" actId="20577"/>
      <pc:docMkLst>
        <pc:docMk/>
      </pc:docMkLst>
      <pc:sldChg chg="modSp mod">
        <pc:chgData name="Amelia Morgan (2304864)" userId="a53f9976-0ada-4652-8566-14a1b2ebbda8" providerId="ADAL" clId="{DB373F88-C231-C245-B5F9-447C4D04018A}" dt="2025-01-16T13:40:29.581" v="1" actId="20577"/>
        <pc:sldMkLst>
          <pc:docMk/>
          <pc:sldMk cId="0" sldId="257"/>
        </pc:sldMkLst>
        <pc:spChg chg="mod">
          <ac:chgData name="Amelia Morgan (2304864)" userId="a53f9976-0ada-4652-8566-14a1b2ebbda8" providerId="ADAL" clId="{DB373F88-C231-C245-B5F9-447C4D04018A}" dt="2025-01-16T13:40:29.581" v="1" actId="20577"/>
          <ac:spMkLst>
            <pc:docMk/>
            <pc:sldMk cId="0" sldId="257"/>
            <ac:spMk id="33" creationId="{00000000-0000-0000-0000-000000000000}"/>
          </ac:spMkLst>
        </pc:spChg>
      </pc:sldChg>
      <pc:sldChg chg="modSp mod">
        <pc:chgData name="Amelia Morgan (2304864)" userId="a53f9976-0ada-4652-8566-14a1b2ebbda8" providerId="ADAL" clId="{DB373F88-C231-C245-B5F9-447C4D04018A}" dt="2025-01-16T13:41:11.574" v="9" actId="20577"/>
        <pc:sldMkLst>
          <pc:docMk/>
          <pc:sldMk cId="0" sldId="268"/>
        </pc:sldMkLst>
        <pc:spChg chg="mod">
          <ac:chgData name="Amelia Morgan (2304864)" userId="a53f9976-0ada-4652-8566-14a1b2ebbda8" providerId="ADAL" clId="{DB373F88-C231-C245-B5F9-447C4D04018A}" dt="2025-01-16T13:41:11.574" v="9" actId="20577"/>
          <ac:spMkLst>
            <pc:docMk/>
            <pc:sldMk cId="0" sldId="268"/>
            <ac:spMk id="20" creationId="{00000000-0000-0000-0000-000000000000}"/>
          </ac:spMkLst>
        </pc:spChg>
        <pc:spChg chg="mod">
          <ac:chgData name="Amelia Morgan (2304864)" userId="a53f9976-0ada-4652-8566-14a1b2ebbda8" providerId="ADAL" clId="{DB373F88-C231-C245-B5F9-447C4D04018A}" dt="2025-01-16T13:41:05.529" v="7" actId="20577"/>
          <ac:spMkLst>
            <pc:docMk/>
            <pc:sldMk cId="0" sldId="268"/>
            <ac:spMk id="39" creationId="{00000000-0000-0000-0000-000000000000}"/>
          </ac:spMkLst>
        </pc:spChg>
      </pc:sldChg>
      <pc:sldChg chg="modSp mod">
        <pc:chgData name="Amelia Morgan (2304864)" userId="a53f9976-0ada-4652-8566-14a1b2ebbda8" providerId="ADAL" clId="{DB373F88-C231-C245-B5F9-447C4D04018A}" dt="2025-01-16T13:41:39.525" v="11" actId="313"/>
        <pc:sldMkLst>
          <pc:docMk/>
          <pc:sldMk cId="0" sldId="270"/>
        </pc:sldMkLst>
        <pc:spChg chg="mod">
          <ac:chgData name="Amelia Morgan (2304864)" userId="a53f9976-0ada-4652-8566-14a1b2ebbda8" providerId="ADAL" clId="{DB373F88-C231-C245-B5F9-447C4D04018A}" dt="2025-01-16T13:41:25.927" v="10" actId="20577"/>
          <ac:spMkLst>
            <pc:docMk/>
            <pc:sldMk cId="0" sldId="270"/>
            <ac:spMk id="30" creationId="{00000000-0000-0000-0000-000000000000}"/>
          </ac:spMkLst>
        </pc:spChg>
        <pc:spChg chg="mod">
          <ac:chgData name="Amelia Morgan (2304864)" userId="a53f9976-0ada-4652-8566-14a1b2ebbda8" providerId="ADAL" clId="{DB373F88-C231-C245-B5F9-447C4D04018A}" dt="2025-01-16T13:41:39.525" v="11" actId="313"/>
          <ac:spMkLst>
            <pc:docMk/>
            <pc:sldMk cId="0" sldId="270"/>
            <ac:spMk id="32" creationId="{00000000-0000-0000-0000-000000000000}"/>
          </ac:spMkLst>
        </pc:spChg>
      </pc:sldChg>
      <pc:sldChg chg="modSp mod">
        <pc:chgData name="Amelia Morgan (2304864)" userId="a53f9976-0ada-4652-8566-14a1b2ebbda8" providerId="ADAL" clId="{DB373F88-C231-C245-B5F9-447C4D04018A}" dt="2025-01-16T13:42:15.153" v="45" actId="313"/>
        <pc:sldMkLst>
          <pc:docMk/>
          <pc:sldMk cId="0" sldId="271"/>
        </pc:sldMkLst>
        <pc:spChg chg="mod">
          <ac:chgData name="Amelia Morgan (2304864)" userId="a53f9976-0ada-4652-8566-14a1b2ebbda8" providerId="ADAL" clId="{DB373F88-C231-C245-B5F9-447C4D04018A}" dt="2025-01-16T13:42:15.153" v="45" actId="313"/>
          <ac:spMkLst>
            <pc:docMk/>
            <pc:sldMk cId="0" sldId="271"/>
            <ac:spMk id="31" creationId="{00000000-0000-0000-0000-000000000000}"/>
          </ac:spMkLst>
        </pc:spChg>
      </pc:sldChg>
      <pc:sldChg chg="modSp mod">
        <pc:chgData name="Amelia Morgan (2304864)" userId="a53f9976-0ada-4652-8566-14a1b2ebbda8" providerId="ADAL" clId="{DB373F88-C231-C245-B5F9-447C4D04018A}" dt="2025-01-16T13:42:31.675" v="50" actId="20577"/>
        <pc:sldMkLst>
          <pc:docMk/>
          <pc:sldMk cId="0" sldId="272"/>
        </pc:sldMkLst>
        <pc:spChg chg="mod">
          <ac:chgData name="Amelia Morgan (2304864)" userId="a53f9976-0ada-4652-8566-14a1b2ebbda8" providerId="ADAL" clId="{DB373F88-C231-C245-B5F9-447C4D04018A}" dt="2025-01-16T13:42:31.675" v="50" actId="20577"/>
          <ac:spMkLst>
            <pc:docMk/>
            <pc:sldMk cId="0" sldId="272"/>
            <ac:spMk id="1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1/16/25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1/16/25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1/16/25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1/16/25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slides/_rels/slide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slideLayout" Target="../slideLayouts/slideLayout7.xml"/><Relationship Id="rId7" Type="http://schemas.openxmlformats.org/officeDocument/2006/relationships/image" Target="../media/image15.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4.png"/><Relationship Id="rId5" Type="http://schemas.openxmlformats.org/officeDocument/2006/relationships/image" Target="../media/image2.svg"/><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cambridge-community.org.uk/professional-development/gswafl/index.html" TargetMode="External"/><Relationship Id="rId2" Type="http://schemas.openxmlformats.org/officeDocument/2006/relationships/hyperlink" Target="https://www.corwin.com/docs/default-source/resources-documents/us-1587546-module-2-challenges-of-creating-an.pdf?sfvrsn=b87b1048_0#:~:text=One%20of%20the%20challenges%20we,questions%3A%20What%20am%20I%20learning%3F" TargetMode="External"/><Relationship Id="rId1" Type="http://schemas.openxmlformats.org/officeDocument/2006/relationships/slideLayout" Target="../slideLayouts/slideLayout7.xml"/><Relationship Id="rId6" Type="http://schemas.openxmlformats.org/officeDocument/2006/relationships/hyperlink" Target="https://www.teacherspayteachers.com/Product/Writing-Ratios-Pixel-Art-Digital-Mystery-Picture-6652124#:~:text=What%20educators%20are%20saying,%E2%80%94%20Jessica%20R" TargetMode="External"/><Relationship Id="rId5" Type="http://schemas.openxmlformats.org/officeDocument/2006/relationships/hyperlink" Target="https://dera.ioe.ac.uk/id/eprint/7600/1/1f1ab286369a7ee24df53c863a72da97-1.pdf" TargetMode="External"/><Relationship Id="rId4" Type="http://schemas.openxmlformats.org/officeDocument/2006/relationships/hyperlink" Target="https://api.repository.cam.ac.uk/server/api/core/bitstreams/55a76942-9b27-4849-b754-b9c1f236e562/content"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facebook.com/groups/pixelart4education" TargetMode="External"/><Relationship Id="rId2" Type="http://schemas.openxmlformats.org/officeDocument/2006/relationships/hyperlink" Target="https://www.gov.wales/research-assessment-practices-foundation-phase-summary-html"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grpSp>
        <p:nvGrpSpPr>
          <p:cNvPr id="2" name="Group 2"/>
          <p:cNvGrpSpPr/>
          <p:nvPr/>
        </p:nvGrpSpPr>
        <p:grpSpPr>
          <a:xfrm>
            <a:off x="-31071" y="0"/>
            <a:ext cx="4239083" cy="10287000"/>
            <a:chOff x="0" y="0"/>
            <a:chExt cx="5652111" cy="13716000"/>
          </a:xfrm>
        </p:grpSpPr>
        <p:grpSp>
          <p:nvGrpSpPr>
            <p:cNvPr id="3" name="Group 3"/>
            <p:cNvGrpSpPr/>
            <p:nvPr/>
          </p:nvGrpSpPr>
          <p:grpSpPr>
            <a:xfrm>
              <a:off x="2826056" y="0"/>
              <a:ext cx="2826056" cy="13716000"/>
              <a:chOff x="0" y="0"/>
              <a:chExt cx="558233" cy="2709333"/>
            </a:xfrm>
          </p:grpSpPr>
          <p:sp>
            <p:nvSpPr>
              <p:cNvPr id="4" name="Freeform 4"/>
              <p:cNvSpPr/>
              <p:nvPr/>
            </p:nvSpPr>
            <p:spPr>
              <a:xfrm>
                <a:off x="0" y="0"/>
                <a:ext cx="558233" cy="2709333"/>
              </a:xfrm>
              <a:custGeom>
                <a:avLst/>
                <a:gdLst/>
                <a:ahLst/>
                <a:cxnLst/>
                <a:rect l="l" t="t" r="r" b="b"/>
                <a:pathLst>
                  <a:path w="558233" h="2709333">
                    <a:moveTo>
                      <a:pt x="0" y="0"/>
                    </a:moveTo>
                    <a:lnTo>
                      <a:pt x="558233" y="0"/>
                    </a:lnTo>
                    <a:lnTo>
                      <a:pt x="558233" y="2709333"/>
                    </a:lnTo>
                    <a:lnTo>
                      <a:pt x="0" y="2709333"/>
                    </a:lnTo>
                    <a:close/>
                  </a:path>
                </a:pathLst>
              </a:custGeom>
              <a:solidFill>
                <a:srgbClr val="E9E0D9"/>
              </a:solidFill>
            </p:spPr>
            <p:txBody>
              <a:bodyPr/>
              <a:lstStyle/>
              <a:p>
                <a:endParaRPr lang="en-US"/>
              </a:p>
            </p:txBody>
          </p:sp>
          <p:sp>
            <p:nvSpPr>
              <p:cNvPr id="5" name="TextBox 5"/>
              <p:cNvSpPr txBox="1"/>
              <p:nvPr/>
            </p:nvSpPr>
            <p:spPr>
              <a:xfrm>
                <a:off x="0" y="-47625"/>
                <a:ext cx="558233" cy="2756958"/>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413028" y="0"/>
              <a:ext cx="2826056" cy="13716000"/>
              <a:chOff x="0" y="0"/>
              <a:chExt cx="558233" cy="2709333"/>
            </a:xfrm>
          </p:grpSpPr>
          <p:sp>
            <p:nvSpPr>
              <p:cNvPr id="7" name="Freeform 7"/>
              <p:cNvSpPr/>
              <p:nvPr/>
            </p:nvSpPr>
            <p:spPr>
              <a:xfrm>
                <a:off x="0" y="0"/>
                <a:ext cx="558233" cy="2709333"/>
              </a:xfrm>
              <a:custGeom>
                <a:avLst/>
                <a:gdLst/>
                <a:ahLst/>
                <a:cxnLst/>
                <a:rect l="l" t="t" r="r" b="b"/>
                <a:pathLst>
                  <a:path w="558233" h="2709333">
                    <a:moveTo>
                      <a:pt x="0" y="0"/>
                    </a:moveTo>
                    <a:lnTo>
                      <a:pt x="558233" y="0"/>
                    </a:lnTo>
                    <a:lnTo>
                      <a:pt x="558233" y="2709333"/>
                    </a:lnTo>
                    <a:lnTo>
                      <a:pt x="0" y="2709333"/>
                    </a:lnTo>
                    <a:close/>
                  </a:path>
                </a:pathLst>
              </a:custGeom>
              <a:solidFill>
                <a:srgbClr val="9FC3D0"/>
              </a:solidFill>
            </p:spPr>
            <p:txBody>
              <a:bodyPr/>
              <a:lstStyle/>
              <a:p>
                <a:endParaRPr lang="en-US"/>
              </a:p>
            </p:txBody>
          </p:sp>
          <p:sp>
            <p:nvSpPr>
              <p:cNvPr id="8" name="TextBox 8"/>
              <p:cNvSpPr txBox="1"/>
              <p:nvPr/>
            </p:nvSpPr>
            <p:spPr>
              <a:xfrm>
                <a:off x="0" y="-47625"/>
                <a:ext cx="558233" cy="2756958"/>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0" y="0"/>
              <a:ext cx="2826056" cy="13716000"/>
              <a:chOff x="0" y="0"/>
              <a:chExt cx="558233" cy="2709333"/>
            </a:xfrm>
          </p:grpSpPr>
          <p:sp>
            <p:nvSpPr>
              <p:cNvPr id="10" name="Freeform 10"/>
              <p:cNvSpPr/>
              <p:nvPr/>
            </p:nvSpPr>
            <p:spPr>
              <a:xfrm>
                <a:off x="0" y="0"/>
                <a:ext cx="558233" cy="2709333"/>
              </a:xfrm>
              <a:custGeom>
                <a:avLst/>
                <a:gdLst/>
                <a:ahLst/>
                <a:cxnLst/>
                <a:rect l="l" t="t" r="r" b="b"/>
                <a:pathLst>
                  <a:path w="558233" h="2709333">
                    <a:moveTo>
                      <a:pt x="0" y="0"/>
                    </a:moveTo>
                    <a:lnTo>
                      <a:pt x="558233" y="0"/>
                    </a:lnTo>
                    <a:lnTo>
                      <a:pt x="558233" y="2709333"/>
                    </a:lnTo>
                    <a:lnTo>
                      <a:pt x="0" y="2709333"/>
                    </a:lnTo>
                    <a:close/>
                  </a:path>
                </a:pathLst>
              </a:custGeom>
              <a:solidFill>
                <a:srgbClr val="E9C7C6"/>
              </a:solidFill>
            </p:spPr>
            <p:txBody>
              <a:bodyPr/>
              <a:lstStyle/>
              <a:p>
                <a:endParaRPr lang="en-US"/>
              </a:p>
            </p:txBody>
          </p:sp>
          <p:sp>
            <p:nvSpPr>
              <p:cNvPr id="11" name="TextBox 11"/>
              <p:cNvSpPr txBox="1"/>
              <p:nvPr/>
            </p:nvSpPr>
            <p:spPr>
              <a:xfrm>
                <a:off x="0" y="-47625"/>
                <a:ext cx="558233" cy="2756958"/>
              </a:xfrm>
              <a:prstGeom prst="rect">
                <a:avLst/>
              </a:prstGeom>
            </p:spPr>
            <p:txBody>
              <a:bodyPr lIns="50800" tIns="50800" rIns="50800" bIns="50800" rtlCol="0" anchor="ctr"/>
              <a:lstStyle/>
              <a:p>
                <a:pPr algn="ctr">
                  <a:lnSpc>
                    <a:spcPts val="2659"/>
                  </a:lnSpc>
                </a:pPr>
                <a:endParaRPr/>
              </a:p>
            </p:txBody>
          </p:sp>
        </p:grpSp>
      </p:grpSp>
      <p:sp>
        <p:nvSpPr>
          <p:cNvPr id="12" name="TextBox 12"/>
          <p:cNvSpPr txBox="1"/>
          <p:nvPr/>
        </p:nvSpPr>
        <p:spPr>
          <a:xfrm>
            <a:off x="4953000" y="2549636"/>
            <a:ext cx="11670546" cy="2884227"/>
          </a:xfrm>
          <a:prstGeom prst="rect">
            <a:avLst/>
          </a:prstGeom>
        </p:spPr>
        <p:txBody>
          <a:bodyPr lIns="0" tIns="0" rIns="0" bIns="0" rtlCol="0" anchor="t">
            <a:spAutoFit/>
          </a:bodyPr>
          <a:lstStyle/>
          <a:p>
            <a:pPr algn="ctr">
              <a:lnSpc>
                <a:spcPts val="4366"/>
              </a:lnSpc>
            </a:pPr>
            <a:r>
              <a:rPr lang="en-US" sz="4501" dirty="0">
                <a:solidFill>
                  <a:srgbClr val="000000"/>
                </a:solidFill>
                <a:latin typeface="Arial"/>
                <a:ea typeface="Arial"/>
                <a:cs typeface="Arial"/>
                <a:sym typeface="Arial"/>
              </a:rPr>
              <a:t> THE CRITICAL EVALUATION OF HOW ASSESSMENT FOR LEARNING CAN BE UTILISED IN A LEARNING EPISODE TO AID PROGRESSION ACROSS A CHOSEN AREA OF LEARNING AND EXPERIENCE. </a:t>
            </a:r>
          </a:p>
        </p:txBody>
      </p:sp>
      <p:sp>
        <p:nvSpPr>
          <p:cNvPr id="13" name="Freeform 13"/>
          <p:cNvSpPr/>
          <p:nvPr/>
        </p:nvSpPr>
        <p:spPr>
          <a:xfrm>
            <a:off x="12646898" y="-210192"/>
            <a:ext cx="7315200" cy="2477783"/>
          </a:xfrm>
          <a:custGeom>
            <a:avLst/>
            <a:gdLst/>
            <a:ahLst/>
            <a:cxnLst/>
            <a:rect l="l" t="t" r="r" b="b"/>
            <a:pathLst>
              <a:path w="7315200" h="2477783">
                <a:moveTo>
                  <a:pt x="0" y="0"/>
                </a:moveTo>
                <a:lnTo>
                  <a:pt x="7315200" y="0"/>
                </a:lnTo>
                <a:lnTo>
                  <a:pt x="7315200" y="2477784"/>
                </a:lnTo>
                <a:lnTo>
                  <a:pt x="0" y="247778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4" name="TextBox 14"/>
          <p:cNvSpPr txBox="1"/>
          <p:nvPr/>
        </p:nvSpPr>
        <p:spPr>
          <a:xfrm>
            <a:off x="4633952" y="6469533"/>
            <a:ext cx="12625348" cy="978279"/>
          </a:xfrm>
          <a:prstGeom prst="rect">
            <a:avLst/>
          </a:prstGeom>
        </p:spPr>
        <p:txBody>
          <a:bodyPr lIns="0" tIns="0" rIns="0" bIns="0" rtlCol="0" anchor="t">
            <a:spAutoFit/>
          </a:bodyPr>
          <a:lstStyle/>
          <a:p>
            <a:pPr algn="ctr">
              <a:lnSpc>
                <a:spcPts val="8029"/>
              </a:lnSpc>
            </a:pPr>
            <a:r>
              <a:rPr lang="en-US" sz="5735" dirty="0">
                <a:solidFill>
                  <a:srgbClr val="000000"/>
                </a:solidFill>
                <a:latin typeface="Alatsi"/>
                <a:ea typeface="Alatsi"/>
                <a:cs typeface="Alatsi"/>
                <a:sym typeface="Alatsi"/>
              </a:rPr>
              <a:t>Friday 17th January 2025</a:t>
            </a:r>
          </a:p>
        </p:txBody>
      </p:sp>
      <p:sp>
        <p:nvSpPr>
          <p:cNvPr id="15" name="TextBox 15"/>
          <p:cNvSpPr txBox="1"/>
          <p:nvPr/>
        </p:nvSpPr>
        <p:spPr>
          <a:xfrm>
            <a:off x="7067640" y="8725001"/>
            <a:ext cx="6882108" cy="533299"/>
          </a:xfrm>
          <a:prstGeom prst="rect">
            <a:avLst/>
          </a:prstGeom>
        </p:spPr>
        <p:txBody>
          <a:bodyPr lIns="0" tIns="0" rIns="0" bIns="0" rtlCol="0" anchor="t">
            <a:spAutoFit/>
          </a:bodyPr>
          <a:lstStyle/>
          <a:p>
            <a:pPr algn="ctr">
              <a:lnSpc>
                <a:spcPts val="4376"/>
              </a:lnSpc>
            </a:pPr>
            <a:r>
              <a:rPr lang="en-US" sz="3126">
                <a:solidFill>
                  <a:srgbClr val="000000"/>
                </a:solidFill>
                <a:latin typeface="Alatsi"/>
                <a:ea typeface="Alatsi"/>
                <a:cs typeface="Alatsi"/>
                <a:sym typeface="Alatsi"/>
              </a:rPr>
              <a:t>Amelia Morgan | 2304864</a:t>
            </a:r>
          </a:p>
        </p:txBody>
      </p:sp>
      <p:sp>
        <p:nvSpPr>
          <p:cNvPr id="16" name="Freeform 16"/>
          <p:cNvSpPr/>
          <p:nvPr/>
        </p:nvSpPr>
        <p:spPr>
          <a:xfrm>
            <a:off x="11118095" y="9258300"/>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a:off x="5702946" y="8800282"/>
            <a:ext cx="6882108" cy="464820"/>
          </a:xfrm>
          <a:prstGeom prst="rect">
            <a:avLst/>
          </a:prstGeom>
        </p:spPr>
        <p:txBody>
          <a:bodyPr lIns="0" tIns="0" rIns="0" bIns="0" rtlCol="0" anchor="t">
            <a:spAutoFit/>
          </a:bodyPr>
          <a:lstStyle/>
          <a:p>
            <a:pPr algn="ctr">
              <a:lnSpc>
                <a:spcPts val="3779"/>
              </a:lnSpc>
            </a:pPr>
            <a:r>
              <a:rPr lang="en-US" sz="2700">
                <a:solidFill>
                  <a:srgbClr val="000000"/>
                </a:solidFill>
                <a:latin typeface="Alatsi"/>
                <a:ea typeface="Alatsi"/>
                <a:cs typeface="Alatsi"/>
                <a:sym typeface="Alatsi"/>
              </a:rPr>
              <a:t>Amelia Morgan | 2304864 </a:t>
            </a:r>
          </a:p>
        </p:txBody>
      </p:sp>
      <p:sp>
        <p:nvSpPr>
          <p:cNvPr id="3" name="AutoShape 3"/>
          <p:cNvSpPr/>
          <p:nvPr/>
        </p:nvSpPr>
        <p:spPr>
          <a:xfrm>
            <a:off x="-260599" y="9061267"/>
            <a:ext cx="7105264" cy="19050"/>
          </a:xfrm>
          <a:prstGeom prst="line">
            <a:avLst/>
          </a:prstGeom>
          <a:ln w="114300" cap="flat">
            <a:solidFill>
              <a:srgbClr val="9FC3D0"/>
            </a:solidFill>
            <a:prstDash val="solid"/>
            <a:headEnd type="none" w="sm" len="sm"/>
            <a:tailEnd type="none" w="sm" len="sm"/>
          </a:ln>
        </p:spPr>
        <p:txBody>
          <a:bodyPr/>
          <a:lstStyle/>
          <a:p>
            <a:endParaRPr lang="en-US"/>
          </a:p>
        </p:txBody>
      </p:sp>
      <p:sp>
        <p:nvSpPr>
          <p:cNvPr id="4" name="AutoShape 4"/>
          <p:cNvSpPr/>
          <p:nvPr/>
        </p:nvSpPr>
        <p:spPr>
          <a:xfrm>
            <a:off x="11430169" y="9061267"/>
            <a:ext cx="7105264" cy="19050"/>
          </a:xfrm>
          <a:prstGeom prst="line">
            <a:avLst/>
          </a:prstGeom>
          <a:ln w="114300" cap="flat">
            <a:solidFill>
              <a:srgbClr val="9FC3D0"/>
            </a:solidFill>
            <a:prstDash val="solid"/>
            <a:headEnd type="none" w="sm" len="sm"/>
            <a:tailEnd type="none" w="sm" len="sm"/>
          </a:ln>
        </p:spPr>
        <p:txBody>
          <a:bodyPr/>
          <a:lstStyle/>
          <a:p>
            <a:endParaRPr lang="en-US"/>
          </a:p>
        </p:txBody>
      </p:sp>
      <p:sp>
        <p:nvSpPr>
          <p:cNvPr id="5" name="Freeform 5"/>
          <p:cNvSpPr/>
          <p:nvPr/>
        </p:nvSpPr>
        <p:spPr>
          <a:xfrm>
            <a:off x="12982861" y="5933231"/>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TextBox 6"/>
          <p:cNvSpPr txBox="1"/>
          <p:nvPr/>
        </p:nvSpPr>
        <p:spPr>
          <a:xfrm>
            <a:off x="2553980" y="866775"/>
            <a:ext cx="13180039" cy="1450976"/>
          </a:xfrm>
          <a:prstGeom prst="rect">
            <a:avLst/>
          </a:prstGeom>
        </p:spPr>
        <p:txBody>
          <a:bodyPr lIns="0" tIns="0" rIns="0" bIns="0" rtlCol="0" anchor="t">
            <a:spAutoFit/>
          </a:bodyPr>
          <a:lstStyle/>
          <a:p>
            <a:pPr algn="ctr">
              <a:lnSpc>
                <a:spcPts val="11899"/>
              </a:lnSpc>
            </a:pPr>
            <a:r>
              <a:rPr lang="en-US" sz="8499">
                <a:solidFill>
                  <a:srgbClr val="000000"/>
                </a:solidFill>
                <a:latin typeface="Alatsi"/>
                <a:ea typeface="Alatsi"/>
                <a:cs typeface="Alatsi"/>
                <a:sym typeface="Alatsi"/>
              </a:rPr>
              <a:t>INTRODUCTION</a:t>
            </a:r>
          </a:p>
        </p:txBody>
      </p:sp>
      <p:grpSp>
        <p:nvGrpSpPr>
          <p:cNvPr id="7" name="Group 7"/>
          <p:cNvGrpSpPr/>
          <p:nvPr/>
        </p:nvGrpSpPr>
        <p:grpSpPr>
          <a:xfrm>
            <a:off x="15859155" y="0"/>
            <a:ext cx="1562612" cy="1673225"/>
            <a:chOff x="0" y="0"/>
            <a:chExt cx="2083482" cy="2230967"/>
          </a:xfrm>
        </p:grpSpPr>
        <p:grpSp>
          <p:nvGrpSpPr>
            <p:cNvPr id="8" name="Group 8"/>
            <p:cNvGrpSpPr/>
            <p:nvPr/>
          </p:nvGrpSpPr>
          <p:grpSpPr>
            <a:xfrm>
              <a:off x="75599" y="0"/>
              <a:ext cx="1932284" cy="2230967"/>
              <a:chOff x="0" y="0"/>
              <a:chExt cx="703982" cy="812800"/>
            </a:xfrm>
          </p:grpSpPr>
          <p:sp>
            <p:nvSpPr>
              <p:cNvPr id="9" name="Freeform 9"/>
              <p:cNvSpPr/>
              <p:nvPr/>
            </p:nvSpPr>
            <p:spPr>
              <a:xfrm>
                <a:off x="0" y="0"/>
                <a:ext cx="703982" cy="812800"/>
              </a:xfrm>
              <a:custGeom>
                <a:avLst/>
                <a:gdLst/>
                <a:ahLst/>
                <a:cxnLst/>
                <a:rect l="l" t="t" r="r" b="b"/>
                <a:pathLst>
                  <a:path w="703982" h="812800">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txBody>
              <a:bodyPr/>
              <a:lstStyle/>
              <a:p>
                <a:endParaRPr lang="en-US"/>
              </a:p>
            </p:txBody>
          </p:sp>
          <p:sp>
            <p:nvSpPr>
              <p:cNvPr id="10" name="TextBox 10"/>
              <p:cNvSpPr txBox="1"/>
              <p:nvPr/>
            </p:nvSpPr>
            <p:spPr>
              <a:xfrm>
                <a:off x="0" y="-47625"/>
                <a:ext cx="703982" cy="733425"/>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0" y="437582"/>
              <a:ext cx="2083482" cy="1241504"/>
            </a:xfrm>
            <a:prstGeom prst="rect">
              <a:avLst/>
            </a:prstGeom>
          </p:spPr>
          <p:txBody>
            <a:bodyPr lIns="0" tIns="0" rIns="0" bIns="0" rtlCol="0" anchor="t">
              <a:spAutoFit/>
            </a:bodyPr>
            <a:lstStyle/>
            <a:p>
              <a:pPr algn="ctr">
                <a:lnSpc>
                  <a:spcPts val="7805"/>
                </a:lnSpc>
              </a:pPr>
              <a:r>
                <a:rPr lang="en-US" sz="5575" b="1">
                  <a:solidFill>
                    <a:srgbClr val="000000"/>
                  </a:solidFill>
                  <a:latin typeface="Open Sans Bold"/>
                  <a:ea typeface="Open Sans Bold"/>
                  <a:cs typeface="Open Sans Bold"/>
                  <a:sym typeface="Open Sans Bold"/>
                </a:rPr>
                <a:t>2</a:t>
              </a:r>
            </a:p>
          </p:txBody>
        </p:sp>
      </p:grpSp>
      <p:sp>
        <p:nvSpPr>
          <p:cNvPr id="12" name="Freeform 12"/>
          <p:cNvSpPr/>
          <p:nvPr/>
        </p:nvSpPr>
        <p:spPr>
          <a:xfrm>
            <a:off x="-3482681" y="-210192"/>
            <a:ext cx="7315200" cy="2477783"/>
          </a:xfrm>
          <a:custGeom>
            <a:avLst/>
            <a:gdLst/>
            <a:ahLst/>
            <a:cxnLst/>
            <a:rect l="l" t="t" r="r" b="b"/>
            <a:pathLst>
              <a:path w="7315200" h="2477783">
                <a:moveTo>
                  <a:pt x="0" y="0"/>
                </a:moveTo>
                <a:lnTo>
                  <a:pt x="7315200" y="0"/>
                </a:lnTo>
                <a:lnTo>
                  <a:pt x="7315200" y="2477784"/>
                </a:lnTo>
                <a:lnTo>
                  <a:pt x="0" y="247778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3" name="Freeform 13"/>
          <p:cNvSpPr/>
          <p:nvPr/>
        </p:nvSpPr>
        <p:spPr>
          <a:xfrm>
            <a:off x="13537486" y="1499847"/>
            <a:ext cx="2296817" cy="2296817"/>
          </a:xfrm>
          <a:custGeom>
            <a:avLst/>
            <a:gdLst/>
            <a:ahLst/>
            <a:cxnLst/>
            <a:rect l="l" t="t" r="r" b="b"/>
            <a:pathLst>
              <a:path w="2296817" h="2296817">
                <a:moveTo>
                  <a:pt x="0" y="0"/>
                </a:moveTo>
                <a:lnTo>
                  <a:pt x="2296817" y="0"/>
                </a:lnTo>
                <a:lnTo>
                  <a:pt x="2296817" y="2296817"/>
                </a:lnTo>
                <a:lnTo>
                  <a:pt x="0" y="2296817"/>
                </a:lnTo>
                <a:lnTo>
                  <a:pt x="0" y="0"/>
                </a:lnTo>
                <a:close/>
              </a:path>
            </a:pathLst>
          </a:custGeom>
          <a:blipFill>
            <a:blip r:embed="rId4"/>
            <a:stretch>
              <a:fillRect/>
            </a:stretch>
          </a:blipFill>
        </p:spPr>
        <p:txBody>
          <a:bodyPr/>
          <a:lstStyle/>
          <a:p>
            <a:endParaRPr lang="en-US"/>
          </a:p>
        </p:txBody>
      </p:sp>
      <p:sp>
        <p:nvSpPr>
          <p:cNvPr id="14" name="Freeform 14"/>
          <p:cNvSpPr/>
          <p:nvPr/>
        </p:nvSpPr>
        <p:spPr>
          <a:xfrm>
            <a:off x="13537486" y="4079660"/>
            <a:ext cx="2296817" cy="2296817"/>
          </a:xfrm>
          <a:custGeom>
            <a:avLst/>
            <a:gdLst/>
            <a:ahLst/>
            <a:cxnLst/>
            <a:rect l="l" t="t" r="r" b="b"/>
            <a:pathLst>
              <a:path w="2296817" h="2296817">
                <a:moveTo>
                  <a:pt x="0" y="0"/>
                </a:moveTo>
                <a:lnTo>
                  <a:pt x="2296817" y="0"/>
                </a:lnTo>
                <a:lnTo>
                  <a:pt x="2296817" y="2296817"/>
                </a:lnTo>
                <a:lnTo>
                  <a:pt x="0" y="2296817"/>
                </a:lnTo>
                <a:lnTo>
                  <a:pt x="0" y="0"/>
                </a:lnTo>
                <a:close/>
              </a:path>
            </a:pathLst>
          </a:custGeom>
          <a:blipFill>
            <a:blip r:embed="rId4"/>
            <a:stretch>
              <a:fillRect/>
            </a:stretch>
          </a:blipFill>
        </p:spPr>
        <p:txBody>
          <a:bodyPr/>
          <a:lstStyle/>
          <a:p>
            <a:endParaRPr lang="en-US"/>
          </a:p>
        </p:txBody>
      </p:sp>
      <p:sp>
        <p:nvSpPr>
          <p:cNvPr id="15" name="Freeform 15"/>
          <p:cNvSpPr/>
          <p:nvPr/>
        </p:nvSpPr>
        <p:spPr>
          <a:xfrm>
            <a:off x="13693956" y="6659473"/>
            <a:ext cx="2165199" cy="2165199"/>
          </a:xfrm>
          <a:custGeom>
            <a:avLst/>
            <a:gdLst/>
            <a:ahLst/>
            <a:cxnLst/>
            <a:rect l="l" t="t" r="r" b="b"/>
            <a:pathLst>
              <a:path w="2165199" h="2165199">
                <a:moveTo>
                  <a:pt x="0" y="0"/>
                </a:moveTo>
                <a:lnTo>
                  <a:pt x="2165199" y="0"/>
                </a:lnTo>
                <a:lnTo>
                  <a:pt x="2165199" y="2165199"/>
                </a:lnTo>
                <a:lnTo>
                  <a:pt x="0" y="2165199"/>
                </a:lnTo>
                <a:lnTo>
                  <a:pt x="0" y="0"/>
                </a:lnTo>
                <a:close/>
              </a:path>
            </a:pathLst>
          </a:custGeom>
          <a:blipFill>
            <a:blip r:embed="rId4"/>
            <a:stretch>
              <a:fillRect/>
            </a:stretch>
          </a:blipFill>
        </p:spPr>
        <p:txBody>
          <a:bodyPr/>
          <a:lstStyle/>
          <a:p>
            <a:endParaRPr lang="en-US"/>
          </a:p>
        </p:txBody>
      </p:sp>
      <p:sp>
        <p:nvSpPr>
          <p:cNvPr id="16" name="TextBox 16"/>
          <p:cNvSpPr txBox="1"/>
          <p:nvPr/>
        </p:nvSpPr>
        <p:spPr>
          <a:xfrm>
            <a:off x="13705358" y="2295434"/>
            <a:ext cx="1859973" cy="1336551"/>
          </a:xfrm>
          <a:prstGeom prst="rect">
            <a:avLst/>
          </a:prstGeom>
        </p:spPr>
        <p:txBody>
          <a:bodyPr lIns="0" tIns="0" rIns="0" bIns="0" rtlCol="0" anchor="t">
            <a:spAutoFit/>
          </a:bodyPr>
          <a:lstStyle/>
          <a:p>
            <a:pPr algn="ctr">
              <a:lnSpc>
                <a:spcPts val="2653"/>
              </a:lnSpc>
              <a:spcBef>
                <a:spcPct val="0"/>
              </a:spcBef>
            </a:pPr>
            <a:r>
              <a:rPr lang="en-US" sz="1895">
                <a:solidFill>
                  <a:srgbClr val="000000"/>
                </a:solidFill>
                <a:latin typeface="Alatsi"/>
                <a:ea typeface="Alatsi"/>
                <a:cs typeface="Alatsi"/>
                <a:sym typeface="Alatsi"/>
              </a:rPr>
              <a:t>Rotation day:</a:t>
            </a:r>
          </a:p>
          <a:p>
            <a:pPr algn="ctr">
              <a:lnSpc>
                <a:spcPts val="2653"/>
              </a:lnSpc>
              <a:spcBef>
                <a:spcPct val="0"/>
              </a:spcBef>
            </a:pPr>
            <a:r>
              <a:rPr lang="en-US" sz="1895">
                <a:solidFill>
                  <a:srgbClr val="000000"/>
                </a:solidFill>
                <a:latin typeface="Alatsi"/>
                <a:ea typeface="Alatsi"/>
                <a:cs typeface="Alatsi"/>
                <a:sym typeface="Alatsi"/>
              </a:rPr>
              <a:t>1 group of 7 children per lesson. </a:t>
            </a:r>
          </a:p>
        </p:txBody>
      </p:sp>
      <p:sp>
        <p:nvSpPr>
          <p:cNvPr id="17" name="TextBox 17"/>
          <p:cNvSpPr txBox="1"/>
          <p:nvPr/>
        </p:nvSpPr>
        <p:spPr>
          <a:xfrm>
            <a:off x="13887484" y="1862698"/>
            <a:ext cx="1495720" cy="404893"/>
          </a:xfrm>
          <a:prstGeom prst="rect">
            <a:avLst/>
          </a:prstGeom>
        </p:spPr>
        <p:txBody>
          <a:bodyPr lIns="0" tIns="0" rIns="0" bIns="0" rtlCol="0" anchor="t">
            <a:spAutoFit/>
          </a:bodyPr>
          <a:lstStyle/>
          <a:p>
            <a:pPr algn="ctr">
              <a:lnSpc>
                <a:spcPts val="3373"/>
              </a:lnSpc>
              <a:spcBef>
                <a:spcPct val="0"/>
              </a:spcBef>
            </a:pPr>
            <a:r>
              <a:rPr lang="en-US" sz="2409">
                <a:solidFill>
                  <a:srgbClr val="000000"/>
                </a:solidFill>
                <a:latin typeface="Alatsi"/>
                <a:ea typeface="Alatsi"/>
                <a:cs typeface="Alatsi"/>
                <a:sym typeface="Alatsi"/>
              </a:rPr>
              <a:t>MONDAY</a:t>
            </a:r>
          </a:p>
        </p:txBody>
      </p:sp>
      <p:sp>
        <p:nvSpPr>
          <p:cNvPr id="18" name="TextBox 18"/>
          <p:cNvSpPr txBox="1"/>
          <p:nvPr/>
        </p:nvSpPr>
        <p:spPr>
          <a:xfrm>
            <a:off x="13599637" y="4896904"/>
            <a:ext cx="2172516" cy="1314941"/>
          </a:xfrm>
          <a:prstGeom prst="rect">
            <a:avLst/>
          </a:prstGeom>
        </p:spPr>
        <p:txBody>
          <a:bodyPr lIns="0" tIns="0" rIns="0" bIns="0" rtlCol="0" anchor="t">
            <a:spAutoFit/>
          </a:bodyPr>
          <a:lstStyle/>
          <a:p>
            <a:pPr algn="ctr">
              <a:lnSpc>
                <a:spcPts val="2609"/>
              </a:lnSpc>
              <a:spcBef>
                <a:spcPct val="0"/>
              </a:spcBef>
            </a:pPr>
            <a:r>
              <a:rPr lang="en-US" sz="1863">
                <a:solidFill>
                  <a:srgbClr val="000000"/>
                </a:solidFill>
                <a:latin typeface="Alatsi"/>
                <a:ea typeface="Alatsi"/>
                <a:cs typeface="Alatsi"/>
                <a:sym typeface="Alatsi"/>
              </a:rPr>
              <a:t>Half class teach: </a:t>
            </a:r>
          </a:p>
          <a:p>
            <a:pPr algn="ctr">
              <a:lnSpc>
                <a:spcPts val="2609"/>
              </a:lnSpc>
              <a:spcBef>
                <a:spcPct val="0"/>
              </a:spcBef>
            </a:pPr>
            <a:r>
              <a:rPr lang="en-US" sz="1863">
                <a:solidFill>
                  <a:srgbClr val="000000"/>
                </a:solidFill>
                <a:latin typeface="Alatsi"/>
                <a:ea typeface="Alatsi"/>
                <a:cs typeface="Alatsi"/>
                <a:sym typeface="Alatsi"/>
              </a:rPr>
              <a:t>50%- Mathletics </a:t>
            </a:r>
          </a:p>
          <a:p>
            <a:pPr algn="ctr">
              <a:lnSpc>
                <a:spcPts val="2609"/>
              </a:lnSpc>
              <a:spcBef>
                <a:spcPct val="0"/>
              </a:spcBef>
            </a:pPr>
            <a:r>
              <a:rPr lang="en-US" sz="1863">
                <a:solidFill>
                  <a:srgbClr val="000000"/>
                </a:solidFill>
                <a:latin typeface="Alatsi"/>
                <a:ea typeface="Alatsi"/>
                <a:cs typeface="Alatsi"/>
                <a:sym typeface="Alatsi"/>
              </a:rPr>
              <a:t>50%-Mathematics lesson </a:t>
            </a:r>
          </a:p>
        </p:txBody>
      </p:sp>
      <p:sp>
        <p:nvSpPr>
          <p:cNvPr id="19" name="TextBox 19"/>
          <p:cNvSpPr txBox="1"/>
          <p:nvPr/>
        </p:nvSpPr>
        <p:spPr>
          <a:xfrm>
            <a:off x="13944468" y="4514544"/>
            <a:ext cx="1438736" cy="390919"/>
          </a:xfrm>
          <a:prstGeom prst="rect">
            <a:avLst/>
          </a:prstGeom>
        </p:spPr>
        <p:txBody>
          <a:bodyPr lIns="0" tIns="0" rIns="0" bIns="0" rtlCol="0" anchor="t">
            <a:spAutoFit/>
          </a:bodyPr>
          <a:lstStyle/>
          <a:p>
            <a:pPr algn="ctr">
              <a:lnSpc>
                <a:spcPts val="3244"/>
              </a:lnSpc>
              <a:spcBef>
                <a:spcPct val="0"/>
              </a:spcBef>
            </a:pPr>
            <a:r>
              <a:rPr lang="en-US" sz="2317">
                <a:solidFill>
                  <a:srgbClr val="000000"/>
                </a:solidFill>
                <a:latin typeface="Alatsi"/>
                <a:ea typeface="Alatsi"/>
                <a:cs typeface="Alatsi"/>
                <a:sym typeface="Alatsi"/>
              </a:rPr>
              <a:t>TUESDAY</a:t>
            </a:r>
          </a:p>
        </p:txBody>
      </p:sp>
      <p:sp>
        <p:nvSpPr>
          <p:cNvPr id="20" name="TextBox 20"/>
          <p:cNvSpPr txBox="1"/>
          <p:nvPr/>
        </p:nvSpPr>
        <p:spPr>
          <a:xfrm>
            <a:off x="13847739" y="7438940"/>
            <a:ext cx="1676311" cy="1045927"/>
          </a:xfrm>
          <a:prstGeom prst="rect">
            <a:avLst/>
          </a:prstGeom>
        </p:spPr>
        <p:txBody>
          <a:bodyPr lIns="0" tIns="0" rIns="0" bIns="0" rtlCol="0" anchor="t">
            <a:spAutoFit/>
          </a:bodyPr>
          <a:lstStyle/>
          <a:p>
            <a:pPr algn="ctr">
              <a:lnSpc>
                <a:spcPts val="2780"/>
              </a:lnSpc>
              <a:spcBef>
                <a:spcPct val="0"/>
              </a:spcBef>
            </a:pPr>
            <a:r>
              <a:rPr lang="en-US" sz="1985">
                <a:solidFill>
                  <a:srgbClr val="000000"/>
                </a:solidFill>
                <a:latin typeface="Alatsi"/>
                <a:ea typeface="Alatsi"/>
                <a:cs typeface="Alatsi"/>
                <a:sym typeface="Alatsi"/>
              </a:rPr>
              <a:t>Whole class teach :</a:t>
            </a:r>
          </a:p>
          <a:p>
            <a:pPr algn="ctr">
              <a:lnSpc>
                <a:spcPts val="2780"/>
              </a:lnSpc>
              <a:spcBef>
                <a:spcPct val="0"/>
              </a:spcBef>
            </a:pPr>
            <a:r>
              <a:rPr lang="en-US" sz="1985">
                <a:solidFill>
                  <a:srgbClr val="000000"/>
                </a:solidFill>
                <a:latin typeface="Alatsi"/>
                <a:ea typeface="Alatsi"/>
                <a:cs typeface="Alatsi"/>
                <a:sym typeface="Alatsi"/>
              </a:rPr>
              <a:t>Textbook work</a:t>
            </a:r>
          </a:p>
        </p:txBody>
      </p:sp>
      <p:sp>
        <p:nvSpPr>
          <p:cNvPr id="21" name="TextBox 21"/>
          <p:cNvSpPr txBox="1"/>
          <p:nvPr/>
        </p:nvSpPr>
        <p:spPr>
          <a:xfrm>
            <a:off x="13944468" y="7111782"/>
            <a:ext cx="1664175" cy="365258"/>
          </a:xfrm>
          <a:prstGeom prst="rect">
            <a:avLst/>
          </a:prstGeom>
        </p:spPr>
        <p:txBody>
          <a:bodyPr lIns="0" tIns="0" rIns="0" bIns="0" rtlCol="0" anchor="t">
            <a:spAutoFit/>
          </a:bodyPr>
          <a:lstStyle/>
          <a:p>
            <a:pPr algn="ctr">
              <a:lnSpc>
                <a:spcPts val="3096"/>
              </a:lnSpc>
              <a:spcBef>
                <a:spcPct val="0"/>
              </a:spcBef>
            </a:pPr>
            <a:r>
              <a:rPr lang="en-US" sz="2211">
                <a:solidFill>
                  <a:srgbClr val="000000"/>
                </a:solidFill>
                <a:latin typeface="Alatsi"/>
                <a:ea typeface="Alatsi"/>
                <a:cs typeface="Alatsi"/>
                <a:sym typeface="Alatsi"/>
              </a:rPr>
              <a:t>WEDNESDAY</a:t>
            </a:r>
          </a:p>
        </p:txBody>
      </p:sp>
      <p:grpSp>
        <p:nvGrpSpPr>
          <p:cNvPr id="22" name="Group 22"/>
          <p:cNvGrpSpPr/>
          <p:nvPr/>
        </p:nvGrpSpPr>
        <p:grpSpPr>
          <a:xfrm>
            <a:off x="860281" y="2413898"/>
            <a:ext cx="5584079" cy="2573239"/>
            <a:chOff x="0" y="0"/>
            <a:chExt cx="1470704" cy="677726"/>
          </a:xfrm>
        </p:grpSpPr>
        <p:sp>
          <p:nvSpPr>
            <p:cNvPr id="23" name="Freeform 23"/>
            <p:cNvSpPr/>
            <p:nvPr/>
          </p:nvSpPr>
          <p:spPr>
            <a:xfrm>
              <a:off x="0" y="0"/>
              <a:ext cx="1470704" cy="677725"/>
            </a:xfrm>
            <a:custGeom>
              <a:avLst/>
              <a:gdLst/>
              <a:ahLst/>
              <a:cxnLst/>
              <a:rect l="l" t="t" r="r" b="b"/>
              <a:pathLst>
                <a:path w="1470704" h="677725">
                  <a:moveTo>
                    <a:pt x="70708" y="0"/>
                  </a:moveTo>
                  <a:lnTo>
                    <a:pt x="1399996" y="0"/>
                  </a:lnTo>
                  <a:cubicBezTo>
                    <a:pt x="1439047" y="0"/>
                    <a:pt x="1470704" y="31657"/>
                    <a:pt x="1470704" y="70708"/>
                  </a:cubicBezTo>
                  <a:lnTo>
                    <a:pt x="1470704" y="607018"/>
                  </a:lnTo>
                  <a:cubicBezTo>
                    <a:pt x="1470704" y="646069"/>
                    <a:pt x="1439047" y="677725"/>
                    <a:pt x="1399996" y="677725"/>
                  </a:cubicBezTo>
                  <a:lnTo>
                    <a:pt x="70708" y="677725"/>
                  </a:lnTo>
                  <a:cubicBezTo>
                    <a:pt x="31657" y="677725"/>
                    <a:pt x="0" y="646069"/>
                    <a:pt x="0" y="607018"/>
                  </a:cubicBezTo>
                  <a:lnTo>
                    <a:pt x="0" y="70708"/>
                  </a:lnTo>
                  <a:cubicBezTo>
                    <a:pt x="0" y="31657"/>
                    <a:pt x="31657" y="0"/>
                    <a:pt x="70708" y="0"/>
                  </a:cubicBezTo>
                  <a:close/>
                </a:path>
              </a:pathLst>
            </a:custGeom>
            <a:solidFill>
              <a:srgbClr val="E9C7C6"/>
            </a:solidFill>
          </p:spPr>
          <p:txBody>
            <a:bodyPr/>
            <a:lstStyle/>
            <a:p>
              <a:endParaRPr lang="en-US"/>
            </a:p>
          </p:txBody>
        </p:sp>
        <p:sp>
          <p:nvSpPr>
            <p:cNvPr id="24" name="TextBox 24"/>
            <p:cNvSpPr txBox="1"/>
            <p:nvPr/>
          </p:nvSpPr>
          <p:spPr>
            <a:xfrm>
              <a:off x="0" y="-38100"/>
              <a:ext cx="1470704" cy="715826"/>
            </a:xfrm>
            <a:prstGeom prst="rect">
              <a:avLst/>
            </a:prstGeom>
          </p:spPr>
          <p:txBody>
            <a:bodyPr lIns="50800" tIns="50800" rIns="50800" bIns="50800" rtlCol="0" anchor="ctr"/>
            <a:lstStyle/>
            <a:p>
              <a:pPr algn="ctr">
                <a:lnSpc>
                  <a:spcPts val="2659"/>
                </a:lnSpc>
              </a:pPr>
              <a:endParaRPr/>
            </a:p>
          </p:txBody>
        </p:sp>
      </p:grpSp>
      <p:sp>
        <p:nvSpPr>
          <p:cNvPr id="25" name="TextBox 25"/>
          <p:cNvSpPr txBox="1"/>
          <p:nvPr/>
        </p:nvSpPr>
        <p:spPr>
          <a:xfrm>
            <a:off x="857509" y="2576615"/>
            <a:ext cx="5584079" cy="2072640"/>
          </a:xfrm>
          <a:prstGeom prst="rect">
            <a:avLst/>
          </a:prstGeom>
        </p:spPr>
        <p:txBody>
          <a:bodyPr lIns="0" tIns="0" rIns="0" bIns="0" rtlCol="0" anchor="t">
            <a:spAutoFit/>
          </a:bodyPr>
          <a:lstStyle/>
          <a:p>
            <a:pPr algn="ctr">
              <a:lnSpc>
                <a:spcPts val="3359"/>
              </a:lnSpc>
              <a:spcBef>
                <a:spcPct val="0"/>
              </a:spcBef>
            </a:pPr>
            <a:r>
              <a:rPr lang="en-US" sz="2400" dirty="0">
                <a:solidFill>
                  <a:srgbClr val="000000"/>
                </a:solidFill>
                <a:latin typeface="Alatsi"/>
                <a:ea typeface="Alatsi"/>
                <a:cs typeface="Alatsi"/>
                <a:sym typeface="Alatsi"/>
              </a:rPr>
              <a:t>A critical evaluation of my use of Assessment for Learning (AFL)within a Mathematics and Numeracy </a:t>
            </a:r>
            <a:r>
              <a:rPr lang="en-US" sz="2400" dirty="0" err="1">
                <a:solidFill>
                  <a:srgbClr val="000000"/>
                </a:solidFill>
                <a:latin typeface="Alatsi"/>
                <a:ea typeface="Alatsi"/>
                <a:cs typeface="Alatsi"/>
                <a:sym typeface="Alatsi"/>
              </a:rPr>
              <a:t>AoLE</a:t>
            </a:r>
            <a:r>
              <a:rPr lang="en-US" sz="2400" dirty="0">
                <a:solidFill>
                  <a:srgbClr val="000000"/>
                </a:solidFill>
                <a:latin typeface="Alatsi"/>
                <a:ea typeface="Alatsi"/>
                <a:cs typeface="Alatsi"/>
                <a:sym typeface="Alatsi"/>
              </a:rPr>
              <a:t> to </a:t>
            </a:r>
            <a:r>
              <a:rPr lang="en-US" sz="2400" dirty="0" err="1">
                <a:solidFill>
                  <a:srgbClr val="000000"/>
                </a:solidFill>
                <a:latin typeface="Alatsi"/>
                <a:ea typeface="Alatsi"/>
                <a:cs typeface="Alatsi"/>
                <a:sym typeface="Alatsi"/>
              </a:rPr>
              <a:t>guage</a:t>
            </a:r>
            <a:r>
              <a:rPr lang="en-US" sz="2400" dirty="0">
                <a:solidFill>
                  <a:srgbClr val="000000"/>
                </a:solidFill>
                <a:latin typeface="Alatsi"/>
                <a:ea typeface="Alatsi"/>
                <a:cs typeface="Alatsi"/>
                <a:sym typeface="Alatsi"/>
              </a:rPr>
              <a:t> the progression and understanding of the learning. (Welsh Government, 2024)</a:t>
            </a:r>
          </a:p>
        </p:txBody>
      </p:sp>
      <p:grpSp>
        <p:nvGrpSpPr>
          <p:cNvPr id="26" name="Group 26"/>
          <p:cNvGrpSpPr/>
          <p:nvPr/>
        </p:nvGrpSpPr>
        <p:grpSpPr>
          <a:xfrm>
            <a:off x="754062" y="5372854"/>
            <a:ext cx="5690299" cy="2573239"/>
            <a:chOff x="0" y="0"/>
            <a:chExt cx="1498680" cy="677726"/>
          </a:xfrm>
        </p:grpSpPr>
        <p:sp>
          <p:nvSpPr>
            <p:cNvPr id="27" name="Freeform 27"/>
            <p:cNvSpPr/>
            <p:nvPr/>
          </p:nvSpPr>
          <p:spPr>
            <a:xfrm>
              <a:off x="0" y="0"/>
              <a:ext cx="1498680" cy="677725"/>
            </a:xfrm>
            <a:custGeom>
              <a:avLst/>
              <a:gdLst/>
              <a:ahLst/>
              <a:cxnLst/>
              <a:rect l="l" t="t" r="r" b="b"/>
              <a:pathLst>
                <a:path w="1498680" h="677725">
                  <a:moveTo>
                    <a:pt x="69388" y="0"/>
                  </a:moveTo>
                  <a:lnTo>
                    <a:pt x="1429292" y="0"/>
                  </a:lnTo>
                  <a:cubicBezTo>
                    <a:pt x="1447694" y="0"/>
                    <a:pt x="1465344" y="7310"/>
                    <a:pt x="1478356" y="20323"/>
                  </a:cubicBezTo>
                  <a:cubicBezTo>
                    <a:pt x="1491369" y="33336"/>
                    <a:pt x="1498680" y="50985"/>
                    <a:pt x="1498680" y="69388"/>
                  </a:cubicBezTo>
                  <a:lnTo>
                    <a:pt x="1498680" y="608338"/>
                  </a:lnTo>
                  <a:cubicBezTo>
                    <a:pt x="1498680" y="626740"/>
                    <a:pt x="1491369" y="644389"/>
                    <a:pt x="1478356" y="657402"/>
                  </a:cubicBezTo>
                  <a:cubicBezTo>
                    <a:pt x="1465344" y="670415"/>
                    <a:pt x="1447694" y="677725"/>
                    <a:pt x="1429292" y="677725"/>
                  </a:cubicBezTo>
                  <a:lnTo>
                    <a:pt x="69388" y="677725"/>
                  </a:lnTo>
                  <a:cubicBezTo>
                    <a:pt x="50985" y="677725"/>
                    <a:pt x="33336" y="670415"/>
                    <a:pt x="20323" y="657402"/>
                  </a:cubicBezTo>
                  <a:cubicBezTo>
                    <a:pt x="7310" y="644389"/>
                    <a:pt x="0" y="626740"/>
                    <a:pt x="0" y="608338"/>
                  </a:cubicBezTo>
                  <a:lnTo>
                    <a:pt x="0" y="69388"/>
                  </a:lnTo>
                  <a:cubicBezTo>
                    <a:pt x="0" y="50985"/>
                    <a:pt x="7310" y="33336"/>
                    <a:pt x="20323" y="20323"/>
                  </a:cubicBezTo>
                  <a:cubicBezTo>
                    <a:pt x="33336" y="7310"/>
                    <a:pt x="50985" y="0"/>
                    <a:pt x="69388" y="0"/>
                  </a:cubicBezTo>
                  <a:close/>
                </a:path>
              </a:pathLst>
            </a:custGeom>
            <a:solidFill>
              <a:srgbClr val="E9C7C6"/>
            </a:solidFill>
          </p:spPr>
          <p:txBody>
            <a:bodyPr/>
            <a:lstStyle/>
            <a:p>
              <a:endParaRPr lang="en-US"/>
            </a:p>
          </p:txBody>
        </p:sp>
        <p:sp>
          <p:nvSpPr>
            <p:cNvPr id="28" name="TextBox 28"/>
            <p:cNvSpPr txBox="1"/>
            <p:nvPr/>
          </p:nvSpPr>
          <p:spPr>
            <a:xfrm>
              <a:off x="0" y="-38100"/>
              <a:ext cx="1498680" cy="715826"/>
            </a:xfrm>
            <a:prstGeom prst="rect">
              <a:avLst/>
            </a:prstGeom>
          </p:spPr>
          <p:txBody>
            <a:bodyPr lIns="50800" tIns="50800" rIns="50800" bIns="50800" rtlCol="0" anchor="ctr"/>
            <a:lstStyle/>
            <a:p>
              <a:pPr algn="ctr">
                <a:lnSpc>
                  <a:spcPts val="2659"/>
                </a:lnSpc>
              </a:pPr>
              <a:endParaRPr/>
            </a:p>
          </p:txBody>
        </p:sp>
      </p:grpSp>
      <p:sp>
        <p:nvSpPr>
          <p:cNvPr id="29" name="TextBox 29"/>
          <p:cNvSpPr txBox="1"/>
          <p:nvPr/>
        </p:nvSpPr>
        <p:spPr>
          <a:xfrm>
            <a:off x="860281" y="5604103"/>
            <a:ext cx="5243031" cy="1653540"/>
          </a:xfrm>
          <a:prstGeom prst="rect">
            <a:avLst/>
          </a:prstGeom>
        </p:spPr>
        <p:txBody>
          <a:bodyPr lIns="0" tIns="0" rIns="0" bIns="0" rtlCol="0" anchor="t">
            <a:spAutoFit/>
          </a:bodyPr>
          <a:lstStyle/>
          <a:p>
            <a:pPr algn="ctr">
              <a:lnSpc>
                <a:spcPts val="3359"/>
              </a:lnSpc>
              <a:spcBef>
                <a:spcPct val="0"/>
              </a:spcBef>
            </a:pPr>
            <a:r>
              <a:rPr lang="en-US" sz="2400" dirty="0">
                <a:solidFill>
                  <a:srgbClr val="000000"/>
                </a:solidFill>
                <a:latin typeface="Alatsi"/>
                <a:ea typeface="Alatsi"/>
                <a:cs typeface="Alatsi"/>
                <a:sym typeface="Alatsi"/>
              </a:rPr>
              <a:t>I taught a lesson to a Year 4 class of 28 inc.3  More Able and Talented (MAT) and 2 children with Additional Learning Needs (ALN) (</a:t>
            </a:r>
            <a:r>
              <a:rPr lang="en-US" sz="2400" dirty="0" err="1">
                <a:solidFill>
                  <a:srgbClr val="000000"/>
                </a:solidFill>
                <a:latin typeface="Alatsi"/>
                <a:ea typeface="Alatsi"/>
                <a:cs typeface="Alatsi"/>
                <a:sym typeface="Alatsi"/>
              </a:rPr>
              <a:t>Spendlove</a:t>
            </a:r>
            <a:r>
              <a:rPr lang="en-US" sz="2400" dirty="0">
                <a:solidFill>
                  <a:srgbClr val="000000"/>
                </a:solidFill>
                <a:latin typeface="Alatsi"/>
                <a:ea typeface="Alatsi"/>
                <a:cs typeface="Alatsi"/>
                <a:sym typeface="Alatsi"/>
              </a:rPr>
              <a:t>, 2009, p. 16)</a:t>
            </a:r>
          </a:p>
        </p:txBody>
      </p:sp>
      <p:grpSp>
        <p:nvGrpSpPr>
          <p:cNvPr id="30" name="Group 30"/>
          <p:cNvGrpSpPr/>
          <p:nvPr/>
        </p:nvGrpSpPr>
        <p:grpSpPr>
          <a:xfrm>
            <a:off x="6765439" y="2413898"/>
            <a:ext cx="6450970" cy="2573239"/>
            <a:chOff x="0" y="0"/>
            <a:chExt cx="1699021" cy="677726"/>
          </a:xfrm>
        </p:grpSpPr>
        <p:sp>
          <p:nvSpPr>
            <p:cNvPr id="31" name="Freeform 31"/>
            <p:cNvSpPr/>
            <p:nvPr/>
          </p:nvSpPr>
          <p:spPr>
            <a:xfrm>
              <a:off x="0" y="0"/>
              <a:ext cx="1699021" cy="677725"/>
            </a:xfrm>
            <a:custGeom>
              <a:avLst/>
              <a:gdLst/>
              <a:ahLst/>
              <a:cxnLst/>
              <a:rect l="l" t="t" r="r" b="b"/>
              <a:pathLst>
                <a:path w="1699021" h="677725">
                  <a:moveTo>
                    <a:pt x="61206" y="0"/>
                  </a:moveTo>
                  <a:lnTo>
                    <a:pt x="1637815" y="0"/>
                  </a:lnTo>
                  <a:cubicBezTo>
                    <a:pt x="1654047" y="0"/>
                    <a:pt x="1669616" y="6448"/>
                    <a:pt x="1681094" y="17927"/>
                  </a:cubicBezTo>
                  <a:cubicBezTo>
                    <a:pt x="1692572" y="29405"/>
                    <a:pt x="1699021" y="44973"/>
                    <a:pt x="1699021" y="61206"/>
                  </a:cubicBezTo>
                  <a:lnTo>
                    <a:pt x="1699021" y="616519"/>
                  </a:lnTo>
                  <a:cubicBezTo>
                    <a:pt x="1699021" y="632752"/>
                    <a:pt x="1692572" y="648320"/>
                    <a:pt x="1681094" y="659799"/>
                  </a:cubicBezTo>
                  <a:cubicBezTo>
                    <a:pt x="1669616" y="671277"/>
                    <a:pt x="1654047" y="677725"/>
                    <a:pt x="1637815" y="677725"/>
                  </a:cubicBezTo>
                  <a:lnTo>
                    <a:pt x="61206" y="677725"/>
                  </a:lnTo>
                  <a:cubicBezTo>
                    <a:pt x="27403" y="677725"/>
                    <a:pt x="0" y="650323"/>
                    <a:pt x="0" y="616519"/>
                  </a:cubicBezTo>
                  <a:lnTo>
                    <a:pt x="0" y="61206"/>
                  </a:lnTo>
                  <a:cubicBezTo>
                    <a:pt x="0" y="44973"/>
                    <a:pt x="6448" y="29405"/>
                    <a:pt x="17927" y="17927"/>
                  </a:cubicBezTo>
                  <a:cubicBezTo>
                    <a:pt x="29405" y="6448"/>
                    <a:pt x="44973" y="0"/>
                    <a:pt x="61206" y="0"/>
                  </a:cubicBezTo>
                  <a:close/>
                </a:path>
              </a:pathLst>
            </a:custGeom>
            <a:solidFill>
              <a:srgbClr val="E9C7C6"/>
            </a:solidFill>
          </p:spPr>
          <p:txBody>
            <a:bodyPr/>
            <a:lstStyle/>
            <a:p>
              <a:endParaRPr lang="en-US"/>
            </a:p>
          </p:txBody>
        </p:sp>
        <p:sp>
          <p:nvSpPr>
            <p:cNvPr id="32" name="TextBox 32"/>
            <p:cNvSpPr txBox="1"/>
            <p:nvPr/>
          </p:nvSpPr>
          <p:spPr>
            <a:xfrm>
              <a:off x="0" y="-38100"/>
              <a:ext cx="1699021" cy="715826"/>
            </a:xfrm>
            <a:prstGeom prst="rect">
              <a:avLst/>
            </a:prstGeom>
          </p:spPr>
          <p:txBody>
            <a:bodyPr lIns="50800" tIns="50800" rIns="50800" bIns="50800" rtlCol="0" anchor="ctr"/>
            <a:lstStyle/>
            <a:p>
              <a:pPr algn="ctr">
                <a:lnSpc>
                  <a:spcPts val="2659"/>
                </a:lnSpc>
              </a:pPr>
              <a:endParaRPr/>
            </a:p>
          </p:txBody>
        </p:sp>
      </p:grpSp>
      <p:sp>
        <p:nvSpPr>
          <p:cNvPr id="33" name="TextBox 33"/>
          <p:cNvSpPr txBox="1"/>
          <p:nvPr/>
        </p:nvSpPr>
        <p:spPr>
          <a:xfrm>
            <a:off x="6959795" y="2845172"/>
            <a:ext cx="6062257" cy="1715791"/>
          </a:xfrm>
          <a:prstGeom prst="rect">
            <a:avLst/>
          </a:prstGeom>
        </p:spPr>
        <p:txBody>
          <a:bodyPr lIns="0" tIns="0" rIns="0" bIns="0" rtlCol="0" anchor="t">
            <a:spAutoFit/>
          </a:bodyPr>
          <a:lstStyle/>
          <a:p>
            <a:pPr algn="ctr">
              <a:lnSpc>
                <a:spcPts val="3359"/>
              </a:lnSpc>
              <a:spcBef>
                <a:spcPct val="0"/>
              </a:spcBef>
            </a:pPr>
            <a:r>
              <a:rPr lang="en-US" sz="2399" dirty="0">
                <a:solidFill>
                  <a:srgbClr val="000000"/>
                </a:solidFill>
                <a:latin typeface="Alatsi"/>
                <a:ea typeface="Alatsi"/>
                <a:cs typeface="Alatsi"/>
                <a:sym typeface="Alatsi"/>
              </a:rPr>
              <a:t>The children were familiar with the concept that we were learning and had previously learnt how to use the grid method to multiply 2/3-digit numbers by a single digit number. </a:t>
            </a:r>
          </a:p>
        </p:txBody>
      </p:sp>
      <p:grpSp>
        <p:nvGrpSpPr>
          <p:cNvPr id="34" name="Group 34"/>
          <p:cNvGrpSpPr/>
          <p:nvPr/>
        </p:nvGrpSpPr>
        <p:grpSpPr>
          <a:xfrm>
            <a:off x="6844665" y="5302684"/>
            <a:ext cx="6450970" cy="2573239"/>
            <a:chOff x="0" y="0"/>
            <a:chExt cx="1699021" cy="677726"/>
          </a:xfrm>
        </p:grpSpPr>
        <p:sp>
          <p:nvSpPr>
            <p:cNvPr id="35" name="Freeform 35"/>
            <p:cNvSpPr/>
            <p:nvPr/>
          </p:nvSpPr>
          <p:spPr>
            <a:xfrm>
              <a:off x="0" y="0"/>
              <a:ext cx="1699021" cy="677725"/>
            </a:xfrm>
            <a:custGeom>
              <a:avLst/>
              <a:gdLst/>
              <a:ahLst/>
              <a:cxnLst/>
              <a:rect l="l" t="t" r="r" b="b"/>
              <a:pathLst>
                <a:path w="1699021" h="677725">
                  <a:moveTo>
                    <a:pt x="61206" y="0"/>
                  </a:moveTo>
                  <a:lnTo>
                    <a:pt x="1637815" y="0"/>
                  </a:lnTo>
                  <a:cubicBezTo>
                    <a:pt x="1654047" y="0"/>
                    <a:pt x="1669616" y="6448"/>
                    <a:pt x="1681094" y="17927"/>
                  </a:cubicBezTo>
                  <a:cubicBezTo>
                    <a:pt x="1692572" y="29405"/>
                    <a:pt x="1699021" y="44973"/>
                    <a:pt x="1699021" y="61206"/>
                  </a:cubicBezTo>
                  <a:lnTo>
                    <a:pt x="1699021" y="616519"/>
                  </a:lnTo>
                  <a:cubicBezTo>
                    <a:pt x="1699021" y="632752"/>
                    <a:pt x="1692572" y="648320"/>
                    <a:pt x="1681094" y="659799"/>
                  </a:cubicBezTo>
                  <a:cubicBezTo>
                    <a:pt x="1669616" y="671277"/>
                    <a:pt x="1654047" y="677725"/>
                    <a:pt x="1637815" y="677725"/>
                  </a:cubicBezTo>
                  <a:lnTo>
                    <a:pt x="61206" y="677725"/>
                  </a:lnTo>
                  <a:cubicBezTo>
                    <a:pt x="27403" y="677725"/>
                    <a:pt x="0" y="650323"/>
                    <a:pt x="0" y="616519"/>
                  </a:cubicBezTo>
                  <a:lnTo>
                    <a:pt x="0" y="61206"/>
                  </a:lnTo>
                  <a:cubicBezTo>
                    <a:pt x="0" y="44973"/>
                    <a:pt x="6448" y="29405"/>
                    <a:pt x="17927" y="17927"/>
                  </a:cubicBezTo>
                  <a:cubicBezTo>
                    <a:pt x="29405" y="6448"/>
                    <a:pt x="44973" y="0"/>
                    <a:pt x="61206" y="0"/>
                  </a:cubicBezTo>
                  <a:close/>
                </a:path>
              </a:pathLst>
            </a:custGeom>
            <a:solidFill>
              <a:srgbClr val="E9C7C6"/>
            </a:solidFill>
          </p:spPr>
          <p:txBody>
            <a:bodyPr/>
            <a:lstStyle/>
            <a:p>
              <a:endParaRPr lang="en-US"/>
            </a:p>
          </p:txBody>
        </p:sp>
        <p:sp>
          <p:nvSpPr>
            <p:cNvPr id="36" name="TextBox 36"/>
            <p:cNvSpPr txBox="1"/>
            <p:nvPr/>
          </p:nvSpPr>
          <p:spPr>
            <a:xfrm>
              <a:off x="0" y="-38100"/>
              <a:ext cx="1699021" cy="715826"/>
            </a:xfrm>
            <a:prstGeom prst="rect">
              <a:avLst/>
            </a:prstGeom>
          </p:spPr>
          <p:txBody>
            <a:bodyPr lIns="50800" tIns="50800" rIns="50800" bIns="50800" rtlCol="0" anchor="ctr"/>
            <a:lstStyle/>
            <a:p>
              <a:pPr algn="ctr">
                <a:lnSpc>
                  <a:spcPts val="2659"/>
                </a:lnSpc>
              </a:pPr>
              <a:endParaRPr/>
            </a:p>
          </p:txBody>
        </p:sp>
      </p:grpSp>
      <p:sp>
        <p:nvSpPr>
          <p:cNvPr id="37" name="TextBox 37"/>
          <p:cNvSpPr txBox="1"/>
          <p:nvPr/>
        </p:nvSpPr>
        <p:spPr>
          <a:xfrm>
            <a:off x="6844665" y="5594578"/>
            <a:ext cx="6450970" cy="2082165"/>
          </a:xfrm>
          <a:prstGeom prst="rect">
            <a:avLst/>
          </a:prstGeom>
        </p:spPr>
        <p:txBody>
          <a:bodyPr lIns="0" tIns="0" rIns="0" bIns="0" rtlCol="0" anchor="t">
            <a:spAutoFit/>
          </a:bodyPr>
          <a:lstStyle/>
          <a:p>
            <a:pPr algn="ctr">
              <a:lnSpc>
                <a:spcPts val="3359"/>
              </a:lnSpc>
              <a:spcBef>
                <a:spcPct val="0"/>
              </a:spcBef>
            </a:pPr>
            <a:r>
              <a:rPr lang="en-US" sz="2399">
                <a:solidFill>
                  <a:srgbClr val="000000"/>
                </a:solidFill>
                <a:latin typeface="Alatsi"/>
                <a:ea typeface="Alatsi"/>
                <a:cs typeface="Alatsi"/>
                <a:sym typeface="Alatsi"/>
              </a:rPr>
              <a:t>Progression is evidence of learning that has taken place, regardless of the amount. Maslow (1954, cited by Hassan Tohid, 2024, p. 1) suggests that humans are motivated by growth in order to achieve self actualization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a:off x="1885878" y="866775"/>
            <a:ext cx="15011400" cy="1450976"/>
          </a:xfrm>
          <a:prstGeom prst="rect">
            <a:avLst/>
          </a:prstGeom>
        </p:spPr>
        <p:txBody>
          <a:bodyPr lIns="0" tIns="0" rIns="0" bIns="0" rtlCol="0" anchor="t">
            <a:spAutoFit/>
          </a:bodyPr>
          <a:lstStyle/>
          <a:p>
            <a:pPr algn="ctr">
              <a:lnSpc>
                <a:spcPts val="11899"/>
              </a:lnSpc>
            </a:pPr>
            <a:r>
              <a:rPr lang="en-US" sz="8499">
                <a:solidFill>
                  <a:srgbClr val="000000"/>
                </a:solidFill>
                <a:latin typeface="Alatsi"/>
                <a:ea typeface="Alatsi"/>
                <a:cs typeface="Alatsi"/>
                <a:sym typeface="Alatsi"/>
              </a:rPr>
              <a:t>AIMS AND OBJECTIVES</a:t>
            </a:r>
          </a:p>
        </p:txBody>
      </p:sp>
      <p:sp>
        <p:nvSpPr>
          <p:cNvPr id="3" name="TextBox 3"/>
          <p:cNvSpPr txBox="1"/>
          <p:nvPr/>
        </p:nvSpPr>
        <p:spPr>
          <a:xfrm>
            <a:off x="5702946" y="8800282"/>
            <a:ext cx="6882108" cy="464820"/>
          </a:xfrm>
          <a:prstGeom prst="rect">
            <a:avLst/>
          </a:prstGeom>
        </p:spPr>
        <p:txBody>
          <a:bodyPr lIns="0" tIns="0" rIns="0" bIns="0" rtlCol="0" anchor="t">
            <a:spAutoFit/>
          </a:bodyPr>
          <a:lstStyle/>
          <a:p>
            <a:pPr algn="ctr">
              <a:lnSpc>
                <a:spcPts val="3779"/>
              </a:lnSpc>
            </a:pPr>
            <a:r>
              <a:rPr lang="en-US" sz="2700">
                <a:solidFill>
                  <a:srgbClr val="000000"/>
                </a:solidFill>
                <a:latin typeface="Alatsi"/>
                <a:ea typeface="Alatsi"/>
                <a:cs typeface="Alatsi"/>
                <a:sym typeface="Alatsi"/>
              </a:rPr>
              <a:t>Amelia Morgan | 2304864</a:t>
            </a:r>
          </a:p>
        </p:txBody>
      </p:sp>
      <p:grpSp>
        <p:nvGrpSpPr>
          <p:cNvPr id="4" name="Group 4"/>
          <p:cNvGrpSpPr/>
          <p:nvPr/>
        </p:nvGrpSpPr>
        <p:grpSpPr>
          <a:xfrm>
            <a:off x="1390722" y="3102810"/>
            <a:ext cx="7362681" cy="4421131"/>
            <a:chOff x="0" y="0"/>
            <a:chExt cx="1939142" cy="1164413"/>
          </a:xfrm>
        </p:grpSpPr>
        <p:sp>
          <p:nvSpPr>
            <p:cNvPr id="5" name="Freeform 5"/>
            <p:cNvSpPr/>
            <p:nvPr/>
          </p:nvSpPr>
          <p:spPr>
            <a:xfrm>
              <a:off x="0" y="0"/>
              <a:ext cx="1939142" cy="1164413"/>
            </a:xfrm>
            <a:custGeom>
              <a:avLst/>
              <a:gdLst/>
              <a:ahLst/>
              <a:cxnLst/>
              <a:rect l="l" t="t" r="r" b="b"/>
              <a:pathLst>
                <a:path w="1939142" h="1164413">
                  <a:moveTo>
                    <a:pt x="53627" y="0"/>
                  </a:moveTo>
                  <a:lnTo>
                    <a:pt x="1885515" y="0"/>
                  </a:lnTo>
                  <a:cubicBezTo>
                    <a:pt x="1915133" y="0"/>
                    <a:pt x="1939142" y="24010"/>
                    <a:pt x="1939142" y="53627"/>
                  </a:cubicBezTo>
                  <a:lnTo>
                    <a:pt x="1939142" y="1110786"/>
                  </a:lnTo>
                  <a:cubicBezTo>
                    <a:pt x="1939142" y="1140403"/>
                    <a:pt x="1915133" y="1164413"/>
                    <a:pt x="1885515" y="1164413"/>
                  </a:cubicBezTo>
                  <a:lnTo>
                    <a:pt x="53627" y="1164413"/>
                  </a:lnTo>
                  <a:cubicBezTo>
                    <a:pt x="39404" y="1164413"/>
                    <a:pt x="25764" y="1158763"/>
                    <a:pt x="15707" y="1148706"/>
                  </a:cubicBezTo>
                  <a:cubicBezTo>
                    <a:pt x="5650" y="1138649"/>
                    <a:pt x="0" y="1125009"/>
                    <a:pt x="0" y="1110786"/>
                  </a:cubicBezTo>
                  <a:lnTo>
                    <a:pt x="0" y="53627"/>
                  </a:lnTo>
                  <a:cubicBezTo>
                    <a:pt x="0" y="39404"/>
                    <a:pt x="5650" y="25764"/>
                    <a:pt x="15707" y="15707"/>
                  </a:cubicBezTo>
                  <a:cubicBezTo>
                    <a:pt x="25764" y="5650"/>
                    <a:pt x="39404" y="0"/>
                    <a:pt x="53627" y="0"/>
                  </a:cubicBezTo>
                  <a:close/>
                </a:path>
              </a:pathLst>
            </a:custGeom>
            <a:solidFill>
              <a:srgbClr val="E9C7C6"/>
            </a:solidFill>
          </p:spPr>
          <p:txBody>
            <a:bodyPr/>
            <a:lstStyle/>
            <a:p>
              <a:endParaRPr lang="en-US"/>
            </a:p>
          </p:txBody>
        </p:sp>
        <p:sp>
          <p:nvSpPr>
            <p:cNvPr id="6" name="TextBox 6"/>
            <p:cNvSpPr txBox="1"/>
            <p:nvPr/>
          </p:nvSpPr>
          <p:spPr>
            <a:xfrm>
              <a:off x="0" y="-38100"/>
              <a:ext cx="1939142" cy="1202513"/>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2479902" y="4108787"/>
            <a:ext cx="6145450" cy="1073785"/>
          </a:xfrm>
          <a:prstGeom prst="rect">
            <a:avLst/>
          </a:prstGeom>
        </p:spPr>
        <p:txBody>
          <a:bodyPr lIns="0" tIns="0" rIns="0" bIns="0" rtlCol="0" anchor="t">
            <a:spAutoFit/>
          </a:bodyPr>
          <a:lstStyle/>
          <a:p>
            <a:pPr algn="l">
              <a:lnSpc>
                <a:spcPts val="4339"/>
              </a:lnSpc>
            </a:pPr>
            <a:r>
              <a:rPr lang="en-US" sz="3099">
                <a:solidFill>
                  <a:srgbClr val="000000"/>
                </a:solidFill>
                <a:latin typeface="Alatsi"/>
                <a:ea typeface="Alatsi"/>
                <a:cs typeface="Alatsi"/>
                <a:sym typeface="Alatsi"/>
              </a:rPr>
              <a:t>To analyse the impact of AFL within a Mathematics and Numeracy AoLE.</a:t>
            </a:r>
          </a:p>
        </p:txBody>
      </p:sp>
      <p:sp>
        <p:nvSpPr>
          <p:cNvPr id="8" name="TextBox 8"/>
          <p:cNvSpPr txBox="1"/>
          <p:nvPr/>
        </p:nvSpPr>
        <p:spPr>
          <a:xfrm>
            <a:off x="2479902" y="3496012"/>
            <a:ext cx="3878232" cy="679450"/>
          </a:xfrm>
          <a:prstGeom prst="rect">
            <a:avLst/>
          </a:prstGeom>
        </p:spPr>
        <p:txBody>
          <a:bodyPr lIns="0" tIns="0" rIns="0" bIns="0" rtlCol="0" anchor="t">
            <a:spAutoFit/>
          </a:bodyPr>
          <a:lstStyle/>
          <a:p>
            <a:pPr algn="l">
              <a:lnSpc>
                <a:spcPts val="5599"/>
              </a:lnSpc>
            </a:pPr>
            <a:r>
              <a:rPr lang="en-US" sz="3999">
                <a:solidFill>
                  <a:srgbClr val="000000"/>
                </a:solidFill>
                <a:latin typeface="Alatsi"/>
                <a:ea typeface="Alatsi"/>
                <a:cs typeface="Alatsi"/>
                <a:sym typeface="Alatsi"/>
              </a:rPr>
              <a:t>Aim 1 </a:t>
            </a:r>
          </a:p>
        </p:txBody>
      </p:sp>
      <p:sp>
        <p:nvSpPr>
          <p:cNvPr id="9" name="Freeform 9"/>
          <p:cNvSpPr/>
          <p:nvPr/>
        </p:nvSpPr>
        <p:spPr>
          <a:xfrm>
            <a:off x="13417488" y="6142174"/>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0" name="Group 10"/>
          <p:cNvGrpSpPr/>
          <p:nvPr/>
        </p:nvGrpSpPr>
        <p:grpSpPr>
          <a:xfrm>
            <a:off x="9534597" y="3102427"/>
            <a:ext cx="7362681" cy="4421131"/>
            <a:chOff x="0" y="0"/>
            <a:chExt cx="1939142" cy="1164413"/>
          </a:xfrm>
        </p:grpSpPr>
        <p:sp>
          <p:nvSpPr>
            <p:cNvPr id="11" name="Freeform 11"/>
            <p:cNvSpPr/>
            <p:nvPr/>
          </p:nvSpPr>
          <p:spPr>
            <a:xfrm>
              <a:off x="0" y="0"/>
              <a:ext cx="1939142" cy="1164413"/>
            </a:xfrm>
            <a:custGeom>
              <a:avLst/>
              <a:gdLst/>
              <a:ahLst/>
              <a:cxnLst/>
              <a:rect l="l" t="t" r="r" b="b"/>
              <a:pathLst>
                <a:path w="1939142" h="1164413">
                  <a:moveTo>
                    <a:pt x="53627" y="0"/>
                  </a:moveTo>
                  <a:lnTo>
                    <a:pt x="1885515" y="0"/>
                  </a:lnTo>
                  <a:cubicBezTo>
                    <a:pt x="1915133" y="0"/>
                    <a:pt x="1939142" y="24010"/>
                    <a:pt x="1939142" y="53627"/>
                  </a:cubicBezTo>
                  <a:lnTo>
                    <a:pt x="1939142" y="1110786"/>
                  </a:lnTo>
                  <a:cubicBezTo>
                    <a:pt x="1939142" y="1140403"/>
                    <a:pt x="1915133" y="1164413"/>
                    <a:pt x="1885515" y="1164413"/>
                  </a:cubicBezTo>
                  <a:lnTo>
                    <a:pt x="53627" y="1164413"/>
                  </a:lnTo>
                  <a:cubicBezTo>
                    <a:pt x="39404" y="1164413"/>
                    <a:pt x="25764" y="1158763"/>
                    <a:pt x="15707" y="1148706"/>
                  </a:cubicBezTo>
                  <a:cubicBezTo>
                    <a:pt x="5650" y="1138649"/>
                    <a:pt x="0" y="1125009"/>
                    <a:pt x="0" y="1110786"/>
                  </a:cubicBezTo>
                  <a:lnTo>
                    <a:pt x="0" y="53627"/>
                  </a:lnTo>
                  <a:cubicBezTo>
                    <a:pt x="0" y="39404"/>
                    <a:pt x="5650" y="25764"/>
                    <a:pt x="15707" y="15707"/>
                  </a:cubicBezTo>
                  <a:cubicBezTo>
                    <a:pt x="25764" y="5650"/>
                    <a:pt x="39404" y="0"/>
                    <a:pt x="53627" y="0"/>
                  </a:cubicBezTo>
                  <a:close/>
                </a:path>
              </a:pathLst>
            </a:custGeom>
            <a:solidFill>
              <a:srgbClr val="E9C7C6"/>
            </a:solidFill>
          </p:spPr>
          <p:txBody>
            <a:bodyPr/>
            <a:lstStyle/>
            <a:p>
              <a:endParaRPr lang="en-US"/>
            </a:p>
          </p:txBody>
        </p:sp>
        <p:sp>
          <p:nvSpPr>
            <p:cNvPr id="12" name="TextBox 12"/>
            <p:cNvSpPr txBox="1"/>
            <p:nvPr/>
          </p:nvSpPr>
          <p:spPr>
            <a:xfrm>
              <a:off x="0" y="-38100"/>
              <a:ext cx="1939142" cy="1202513"/>
            </a:xfrm>
            <a:prstGeom prst="rect">
              <a:avLst/>
            </a:prstGeom>
          </p:spPr>
          <p:txBody>
            <a:bodyPr lIns="50800" tIns="50800" rIns="50800" bIns="50800" rtlCol="0" anchor="ctr"/>
            <a:lstStyle/>
            <a:p>
              <a:pPr algn="ctr">
                <a:lnSpc>
                  <a:spcPts val="2659"/>
                </a:lnSpc>
              </a:pPr>
              <a:endParaRPr/>
            </a:p>
          </p:txBody>
        </p:sp>
      </p:grpSp>
      <p:sp>
        <p:nvSpPr>
          <p:cNvPr id="13" name="TextBox 13"/>
          <p:cNvSpPr txBox="1"/>
          <p:nvPr/>
        </p:nvSpPr>
        <p:spPr>
          <a:xfrm>
            <a:off x="10411108" y="4149427"/>
            <a:ext cx="6229353" cy="1616710"/>
          </a:xfrm>
          <a:prstGeom prst="rect">
            <a:avLst/>
          </a:prstGeom>
        </p:spPr>
        <p:txBody>
          <a:bodyPr lIns="0" tIns="0" rIns="0" bIns="0" rtlCol="0" anchor="t">
            <a:spAutoFit/>
          </a:bodyPr>
          <a:lstStyle/>
          <a:p>
            <a:pPr algn="l">
              <a:lnSpc>
                <a:spcPts val="4339"/>
              </a:lnSpc>
            </a:pPr>
            <a:r>
              <a:rPr lang="en-US" sz="3099">
                <a:solidFill>
                  <a:srgbClr val="000000"/>
                </a:solidFill>
                <a:latin typeface="Alatsi"/>
                <a:ea typeface="Alatsi"/>
                <a:cs typeface="Alatsi"/>
                <a:sym typeface="Alatsi"/>
              </a:rPr>
              <a:t>To accurately evaluate the effectiveness of ALF in promoting learner progression.</a:t>
            </a:r>
          </a:p>
        </p:txBody>
      </p:sp>
      <p:sp>
        <p:nvSpPr>
          <p:cNvPr id="14" name="TextBox 14"/>
          <p:cNvSpPr txBox="1"/>
          <p:nvPr/>
        </p:nvSpPr>
        <p:spPr>
          <a:xfrm>
            <a:off x="10639349" y="3496012"/>
            <a:ext cx="3878232" cy="679450"/>
          </a:xfrm>
          <a:prstGeom prst="rect">
            <a:avLst/>
          </a:prstGeom>
        </p:spPr>
        <p:txBody>
          <a:bodyPr lIns="0" tIns="0" rIns="0" bIns="0" rtlCol="0" anchor="t">
            <a:spAutoFit/>
          </a:bodyPr>
          <a:lstStyle/>
          <a:p>
            <a:pPr algn="l">
              <a:lnSpc>
                <a:spcPts val="5599"/>
              </a:lnSpc>
            </a:pPr>
            <a:r>
              <a:rPr lang="en-US" sz="3999">
                <a:solidFill>
                  <a:srgbClr val="000000"/>
                </a:solidFill>
                <a:latin typeface="Alatsi"/>
                <a:ea typeface="Alatsi"/>
                <a:cs typeface="Alatsi"/>
                <a:sym typeface="Alatsi"/>
              </a:rPr>
              <a:t>Aim 2 </a:t>
            </a:r>
          </a:p>
        </p:txBody>
      </p:sp>
      <p:grpSp>
        <p:nvGrpSpPr>
          <p:cNvPr id="15" name="Group 15"/>
          <p:cNvGrpSpPr/>
          <p:nvPr/>
        </p:nvGrpSpPr>
        <p:grpSpPr>
          <a:xfrm>
            <a:off x="1739665" y="3615357"/>
            <a:ext cx="516960" cy="516960"/>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solidFill>
          </p:spPr>
          <p:txBody>
            <a:bodyPr/>
            <a:lstStyle/>
            <a:p>
              <a:endParaRPr lang="en-US"/>
            </a:p>
          </p:txBody>
        </p:sp>
        <p:sp>
          <p:nvSpPr>
            <p:cNvPr id="17" name="TextBox 1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9944736" y="3615357"/>
            <a:ext cx="516960" cy="516960"/>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solidFill>
          </p:spPr>
          <p:txBody>
            <a:bodyPr/>
            <a:lstStyle/>
            <a:p>
              <a:endParaRPr lang="en-US"/>
            </a:p>
          </p:txBody>
        </p:sp>
        <p:sp>
          <p:nvSpPr>
            <p:cNvPr id="20" name="TextBox 2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1" name="AutoShape 21"/>
          <p:cNvSpPr/>
          <p:nvPr/>
        </p:nvSpPr>
        <p:spPr>
          <a:xfrm>
            <a:off x="-260599" y="9061267"/>
            <a:ext cx="7105264" cy="19050"/>
          </a:xfrm>
          <a:prstGeom prst="line">
            <a:avLst/>
          </a:prstGeom>
          <a:ln w="114300" cap="flat">
            <a:solidFill>
              <a:srgbClr val="9FC3D0"/>
            </a:solidFill>
            <a:prstDash val="solid"/>
            <a:headEnd type="none" w="sm" len="sm"/>
            <a:tailEnd type="none" w="sm" len="sm"/>
          </a:ln>
        </p:spPr>
        <p:txBody>
          <a:bodyPr/>
          <a:lstStyle/>
          <a:p>
            <a:endParaRPr lang="en-US"/>
          </a:p>
        </p:txBody>
      </p:sp>
      <p:sp>
        <p:nvSpPr>
          <p:cNvPr id="22" name="AutoShape 22"/>
          <p:cNvSpPr/>
          <p:nvPr/>
        </p:nvSpPr>
        <p:spPr>
          <a:xfrm>
            <a:off x="11430169" y="9061267"/>
            <a:ext cx="7105264" cy="19050"/>
          </a:xfrm>
          <a:prstGeom prst="line">
            <a:avLst/>
          </a:prstGeom>
          <a:ln w="114300" cap="flat">
            <a:solidFill>
              <a:srgbClr val="9FC3D0"/>
            </a:solidFill>
            <a:prstDash val="solid"/>
            <a:headEnd type="none" w="sm" len="sm"/>
            <a:tailEnd type="none" w="sm" len="sm"/>
          </a:ln>
        </p:spPr>
        <p:txBody>
          <a:bodyPr/>
          <a:lstStyle/>
          <a:p>
            <a:endParaRPr lang="en-US"/>
          </a:p>
        </p:txBody>
      </p:sp>
      <p:grpSp>
        <p:nvGrpSpPr>
          <p:cNvPr id="23" name="Group 23"/>
          <p:cNvGrpSpPr/>
          <p:nvPr/>
        </p:nvGrpSpPr>
        <p:grpSpPr>
          <a:xfrm>
            <a:off x="15859155" y="0"/>
            <a:ext cx="1562612" cy="1673225"/>
            <a:chOff x="0" y="0"/>
            <a:chExt cx="2083482" cy="2230967"/>
          </a:xfrm>
        </p:grpSpPr>
        <p:grpSp>
          <p:nvGrpSpPr>
            <p:cNvPr id="24" name="Group 24"/>
            <p:cNvGrpSpPr/>
            <p:nvPr/>
          </p:nvGrpSpPr>
          <p:grpSpPr>
            <a:xfrm>
              <a:off x="75599" y="0"/>
              <a:ext cx="1932284" cy="2230967"/>
              <a:chOff x="0" y="0"/>
              <a:chExt cx="703982" cy="812800"/>
            </a:xfrm>
          </p:grpSpPr>
          <p:sp>
            <p:nvSpPr>
              <p:cNvPr id="25" name="Freeform 25"/>
              <p:cNvSpPr/>
              <p:nvPr/>
            </p:nvSpPr>
            <p:spPr>
              <a:xfrm>
                <a:off x="0" y="0"/>
                <a:ext cx="703982" cy="812800"/>
              </a:xfrm>
              <a:custGeom>
                <a:avLst/>
                <a:gdLst/>
                <a:ahLst/>
                <a:cxnLst/>
                <a:rect l="l" t="t" r="r" b="b"/>
                <a:pathLst>
                  <a:path w="703982" h="812800">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txBody>
              <a:bodyPr/>
              <a:lstStyle/>
              <a:p>
                <a:endParaRPr lang="en-US"/>
              </a:p>
            </p:txBody>
          </p:sp>
          <p:sp>
            <p:nvSpPr>
              <p:cNvPr id="26" name="TextBox 26"/>
              <p:cNvSpPr txBox="1"/>
              <p:nvPr/>
            </p:nvSpPr>
            <p:spPr>
              <a:xfrm>
                <a:off x="0" y="-47625"/>
                <a:ext cx="703982" cy="733425"/>
              </a:xfrm>
              <a:prstGeom prst="rect">
                <a:avLst/>
              </a:prstGeom>
            </p:spPr>
            <p:txBody>
              <a:bodyPr lIns="50800" tIns="50800" rIns="50800" bIns="50800" rtlCol="0" anchor="ctr"/>
              <a:lstStyle/>
              <a:p>
                <a:pPr algn="ctr">
                  <a:lnSpc>
                    <a:spcPts val="2659"/>
                  </a:lnSpc>
                </a:pPr>
                <a:endParaRPr/>
              </a:p>
            </p:txBody>
          </p:sp>
        </p:grpSp>
        <p:sp>
          <p:nvSpPr>
            <p:cNvPr id="27" name="TextBox 27"/>
            <p:cNvSpPr txBox="1"/>
            <p:nvPr/>
          </p:nvSpPr>
          <p:spPr>
            <a:xfrm>
              <a:off x="0" y="437582"/>
              <a:ext cx="2083482" cy="1241504"/>
            </a:xfrm>
            <a:prstGeom prst="rect">
              <a:avLst/>
            </a:prstGeom>
          </p:spPr>
          <p:txBody>
            <a:bodyPr lIns="0" tIns="0" rIns="0" bIns="0" rtlCol="0" anchor="t">
              <a:spAutoFit/>
            </a:bodyPr>
            <a:lstStyle/>
            <a:p>
              <a:pPr algn="ctr">
                <a:lnSpc>
                  <a:spcPts val="7805"/>
                </a:lnSpc>
              </a:pPr>
              <a:r>
                <a:rPr lang="en-US" sz="5575" b="1">
                  <a:solidFill>
                    <a:srgbClr val="000000"/>
                  </a:solidFill>
                  <a:latin typeface="Open Sans Bold"/>
                  <a:ea typeface="Open Sans Bold"/>
                  <a:cs typeface="Open Sans Bold"/>
                  <a:sym typeface="Open Sans Bold"/>
                </a:rPr>
                <a:t>3</a:t>
              </a:r>
            </a:p>
          </p:txBody>
        </p:sp>
      </p:grpSp>
      <p:sp>
        <p:nvSpPr>
          <p:cNvPr id="28" name="Freeform 28"/>
          <p:cNvSpPr/>
          <p:nvPr/>
        </p:nvSpPr>
        <p:spPr>
          <a:xfrm>
            <a:off x="-2243137" y="-402279"/>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29" name="Group 29"/>
          <p:cNvGrpSpPr/>
          <p:nvPr/>
        </p:nvGrpSpPr>
        <p:grpSpPr>
          <a:xfrm>
            <a:off x="1739665" y="5281331"/>
            <a:ext cx="516960" cy="516960"/>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solidFill>
          </p:spPr>
          <p:txBody>
            <a:bodyPr/>
            <a:lstStyle/>
            <a:p>
              <a:endParaRPr lang="en-US"/>
            </a:p>
          </p:txBody>
        </p:sp>
        <p:sp>
          <p:nvSpPr>
            <p:cNvPr id="31" name="TextBox 3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2" name="TextBox 32"/>
          <p:cNvSpPr txBox="1"/>
          <p:nvPr/>
        </p:nvSpPr>
        <p:spPr>
          <a:xfrm>
            <a:off x="2479902" y="5237175"/>
            <a:ext cx="2743933" cy="679451"/>
          </a:xfrm>
          <a:prstGeom prst="rect">
            <a:avLst/>
          </a:prstGeom>
        </p:spPr>
        <p:txBody>
          <a:bodyPr lIns="0" tIns="0" rIns="0" bIns="0" rtlCol="0" anchor="t">
            <a:spAutoFit/>
          </a:bodyPr>
          <a:lstStyle/>
          <a:p>
            <a:pPr algn="ctr">
              <a:lnSpc>
                <a:spcPts val="5599"/>
              </a:lnSpc>
              <a:spcBef>
                <a:spcPct val="0"/>
              </a:spcBef>
            </a:pPr>
            <a:r>
              <a:rPr lang="en-US" sz="3999">
                <a:solidFill>
                  <a:srgbClr val="000000"/>
                </a:solidFill>
                <a:latin typeface="Alatsi"/>
                <a:ea typeface="Alatsi"/>
                <a:cs typeface="Alatsi"/>
                <a:sym typeface="Alatsi"/>
              </a:rPr>
              <a:t>Objective 1 </a:t>
            </a:r>
          </a:p>
        </p:txBody>
      </p:sp>
      <p:sp>
        <p:nvSpPr>
          <p:cNvPr id="33" name="TextBox 33"/>
          <p:cNvSpPr txBox="1"/>
          <p:nvPr/>
        </p:nvSpPr>
        <p:spPr>
          <a:xfrm>
            <a:off x="2479902" y="5946217"/>
            <a:ext cx="5727853" cy="1073786"/>
          </a:xfrm>
          <a:prstGeom prst="rect">
            <a:avLst/>
          </a:prstGeom>
        </p:spPr>
        <p:txBody>
          <a:bodyPr lIns="0" tIns="0" rIns="0" bIns="0" rtlCol="0" anchor="t">
            <a:spAutoFit/>
          </a:bodyPr>
          <a:lstStyle/>
          <a:p>
            <a:pPr algn="l">
              <a:lnSpc>
                <a:spcPts val="4339"/>
              </a:lnSpc>
              <a:spcBef>
                <a:spcPct val="0"/>
              </a:spcBef>
            </a:pPr>
            <a:r>
              <a:rPr lang="en-US" sz="3099">
                <a:solidFill>
                  <a:srgbClr val="000000"/>
                </a:solidFill>
                <a:latin typeface="Alatsi"/>
                <a:ea typeface="Alatsi"/>
                <a:cs typeface="Alatsi"/>
                <a:sym typeface="Alatsi"/>
              </a:rPr>
              <a:t>To explore how I have applied AFL within a Learning episode.</a:t>
            </a:r>
          </a:p>
        </p:txBody>
      </p:sp>
      <p:grpSp>
        <p:nvGrpSpPr>
          <p:cNvPr id="34" name="Group 34"/>
          <p:cNvGrpSpPr/>
          <p:nvPr/>
        </p:nvGrpSpPr>
        <p:grpSpPr>
          <a:xfrm>
            <a:off x="9944736" y="5806777"/>
            <a:ext cx="516960" cy="516960"/>
            <a:chOff x="0" y="0"/>
            <a:chExt cx="812800" cy="812800"/>
          </a:xfrm>
        </p:grpSpPr>
        <p:sp>
          <p:nvSpPr>
            <p:cNvPr id="35" name="Freeform 3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solidFill>
          </p:spPr>
          <p:txBody>
            <a:bodyPr/>
            <a:lstStyle/>
            <a:p>
              <a:endParaRPr lang="en-US"/>
            </a:p>
          </p:txBody>
        </p:sp>
        <p:sp>
          <p:nvSpPr>
            <p:cNvPr id="36" name="TextBox 36"/>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7" name="TextBox 37"/>
          <p:cNvSpPr txBox="1"/>
          <p:nvPr/>
        </p:nvSpPr>
        <p:spPr>
          <a:xfrm>
            <a:off x="10506195" y="5689937"/>
            <a:ext cx="2911293" cy="679451"/>
          </a:xfrm>
          <a:prstGeom prst="rect">
            <a:avLst/>
          </a:prstGeom>
        </p:spPr>
        <p:txBody>
          <a:bodyPr lIns="0" tIns="0" rIns="0" bIns="0" rtlCol="0" anchor="t">
            <a:spAutoFit/>
          </a:bodyPr>
          <a:lstStyle/>
          <a:p>
            <a:pPr algn="ctr">
              <a:lnSpc>
                <a:spcPts val="5599"/>
              </a:lnSpc>
              <a:spcBef>
                <a:spcPct val="0"/>
              </a:spcBef>
            </a:pPr>
            <a:r>
              <a:rPr lang="en-US" sz="3999">
                <a:solidFill>
                  <a:srgbClr val="000000"/>
                </a:solidFill>
                <a:latin typeface="Alatsi"/>
                <a:ea typeface="Alatsi"/>
                <a:cs typeface="Alatsi"/>
                <a:sym typeface="Alatsi"/>
              </a:rPr>
              <a:t>Objective 2 </a:t>
            </a:r>
          </a:p>
        </p:txBody>
      </p:sp>
      <p:sp>
        <p:nvSpPr>
          <p:cNvPr id="38" name="TextBox 38"/>
          <p:cNvSpPr txBox="1"/>
          <p:nvPr/>
        </p:nvSpPr>
        <p:spPr>
          <a:xfrm>
            <a:off x="10411108" y="6257062"/>
            <a:ext cx="6848192" cy="1073786"/>
          </a:xfrm>
          <a:prstGeom prst="rect">
            <a:avLst/>
          </a:prstGeom>
        </p:spPr>
        <p:txBody>
          <a:bodyPr lIns="0" tIns="0" rIns="0" bIns="0" rtlCol="0" anchor="t">
            <a:spAutoFit/>
          </a:bodyPr>
          <a:lstStyle/>
          <a:p>
            <a:pPr algn="l">
              <a:lnSpc>
                <a:spcPts val="4339"/>
              </a:lnSpc>
              <a:spcBef>
                <a:spcPct val="0"/>
              </a:spcBef>
            </a:pPr>
            <a:r>
              <a:rPr lang="en-US" sz="3099">
                <a:solidFill>
                  <a:srgbClr val="000000"/>
                </a:solidFill>
                <a:latin typeface="Alatsi"/>
                <a:ea typeface="Alatsi"/>
                <a:cs typeface="Alatsi"/>
                <a:sym typeface="Alatsi"/>
              </a:rPr>
              <a:t>To explore how AFL supports personalised learning and progression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a:off x="1028700" y="866775"/>
            <a:ext cx="16230600" cy="1450976"/>
          </a:xfrm>
          <a:prstGeom prst="rect">
            <a:avLst/>
          </a:prstGeom>
        </p:spPr>
        <p:txBody>
          <a:bodyPr lIns="0" tIns="0" rIns="0" bIns="0" rtlCol="0" anchor="t">
            <a:spAutoFit/>
          </a:bodyPr>
          <a:lstStyle/>
          <a:p>
            <a:pPr algn="ctr">
              <a:lnSpc>
                <a:spcPts val="11899"/>
              </a:lnSpc>
            </a:pPr>
            <a:r>
              <a:rPr lang="en-US" sz="8499">
                <a:solidFill>
                  <a:srgbClr val="000000"/>
                </a:solidFill>
                <a:latin typeface="Alatsi"/>
                <a:ea typeface="Alatsi"/>
                <a:cs typeface="Alatsi"/>
                <a:sym typeface="Alatsi"/>
              </a:rPr>
              <a:t>LITERATURE REVIEW </a:t>
            </a:r>
          </a:p>
        </p:txBody>
      </p:sp>
      <p:grpSp>
        <p:nvGrpSpPr>
          <p:cNvPr id="3" name="Group 3"/>
          <p:cNvGrpSpPr/>
          <p:nvPr/>
        </p:nvGrpSpPr>
        <p:grpSpPr>
          <a:xfrm>
            <a:off x="1564423" y="3569752"/>
            <a:ext cx="15516465" cy="5670598"/>
            <a:chOff x="0" y="0"/>
            <a:chExt cx="20688620" cy="7560798"/>
          </a:xfrm>
        </p:grpSpPr>
        <p:grpSp>
          <p:nvGrpSpPr>
            <p:cNvPr id="4" name="Group 4"/>
            <p:cNvGrpSpPr/>
            <p:nvPr/>
          </p:nvGrpSpPr>
          <p:grpSpPr>
            <a:xfrm>
              <a:off x="0" y="0"/>
              <a:ext cx="1473815" cy="1473815"/>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9C7C6"/>
              </a:solidFill>
            </p:spPr>
            <p:txBody>
              <a:bodyPr/>
              <a:lstStyle/>
              <a:p>
                <a:endParaRPr lang="en-US"/>
              </a:p>
            </p:txBody>
          </p:sp>
          <p:sp>
            <p:nvSpPr>
              <p:cNvPr id="6" name="TextBox 6"/>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0" y="130580"/>
              <a:ext cx="1473815" cy="1117405"/>
            </a:xfrm>
            <a:prstGeom prst="rect">
              <a:avLst/>
            </a:prstGeom>
          </p:spPr>
          <p:txBody>
            <a:bodyPr lIns="0" tIns="0" rIns="0" bIns="0" rtlCol="0" anchor="t">
              <a:spAutoFit/>
            </a:bodyPr>
            <a:lstStyle/>
            <a:p>
              <a:pPr algn="ctr">
                <a:lnSpc>
                  <a:spcPts val="7048"/>
                </a:lnSpc>
              </a:pPr>
              <a:r>
                <a:rPr lang="en-US" sz="5034">
                  <a:solidFill>
                    <a:srgbClr val="000000"/>
                  </a:solidFill>
                  <a:latin typeface="Alatsi"/>
                  <a:ea typeface="Alatsi"/>
                  <a:cs typeface="Alatsi"/>
                  <a:sym typeface="Alatsi"/>
                </a:rPr>
                <a:t>1</a:t>
              </a:r>
            </a:p>
          </p:txBody>
        </p:sp>
        <p:grpSp>
          <p:nvGrpSpPr>
            <p:cNvPr id="8" name="Group 8"/>
            <p:cNvGrpSpPr/>
            <p:nvPr/>
          </p:nvGrpSpPr>
          <p:grpSpPr>
            <a:xfrm>
              <a:off x="0" y="2742037"/>
              <a:ext cx="1473815" cy="147381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9C7C6"/>
              </a:solidFill>
            </p:spPr>
            <p:txBody>
              <a:bodyPr/>
              <a:lstStyle/>
              <a:p>
                <a:endParaRPr lang="en-US"/>
              </a:p>
            </p:txBody>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0" y="2872617"/>
              <a:ext cx="1473815" cy="1117405"/>
            </a:xfrm>
            <a:prstGeom prst="rect">
              <a:avLst/>
            </a:prstGeom>
          </p:spPr>
          <p:txBody>
            <a:bodyPr lIns="0" tIns="0" rIns="0" bIns="0" rtlCol="0" anchor="t">
              <a:spAutoFit/>
            </a:bodyPr>
            <a:lstStyle/>
            <a:p>
              <a:pPr algn="ctr">
                <a:lnSpc>
                  <a:spcPts val="7048"/>
                </a:lnSpc>
              </a:pPr>
              <a:r>
                <a:rPr lang="en-US" sz="5034">
                  <a:solidFill>
                    <a:srgbClr val="000000"/>
                  </a:solidFill>
                  <a:latin typeface="Alatsi"/>
                  <a:ea typeface="Alatsi"/>
                  <a:cs typeface="Alatsi"/>
                  <a:sym typeface="Alatsi"/>
                </a:rPr>
                <a:t>2</a:t>
              </a:r>
            </a:p>
          </p:txBody>
        </p:sp>
        <p:grpSp>
          <p:nvGrpSpPr>
            <p:cNvPr id="12" name="Group 12"/>
            <p:cNvGrpSpPr/>
            <p:nvPr/>
          </p:nvGrpSpPr>
          <p:grpSpPr>
            <a:xfrm>
              <a:off x="0" y="5484075"/>
              <a:ext cx="1473815" cy="1473815"/>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9C7C6"/>
              </a:solidFill>
            </p:spPr>
            <p:txBody>
              <a:bodyPr/>
              <a:lstStyle/>
              <a:p>
                <a:endParaRPr lang="en-US"/>
              </a:p>
            </p:txBody>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0" y="5614654"/>
              <a:ext cx="1473815" cy="1117405"/>
            </a:xfrm>
            <a:prstGeom prst="rect">
              <a:avLst/>
            </a:prstGeom>
          </p:spPr>
          <p:txBody>
            <a:bodyPr lIns="0" tIns="0" rIns="0" bIns="0" rtlCol="0" anchor="t">
              <a:spAutoFit/>
            </a:bodyPr>
            <a:lstStyle/>
            <a:p>
              <a:pPr algn="ctr">
                <a:lnSpc>
                  <a:spcPts val="7048"/>
                </a:lnSpc>
              </a:pPr>
              <a:r>
                <a:rPr lang="en-US" sz="5034">
                  <a:solidFill>
                    <a:srgbClr val="000000"/>
                  </a:solidFill>
                  <a:latin typeface="Alatsi"/>
                  <a:ea typeface="Alatsi"/>
                  <a:cs typeface="Alatsi"/>
                  <a:sym typeface="Alatsi"/>
                </a:rPr>
                <a:t>3</a:t>
              </a:r>
            </a:p>
          </p:txBody>
        </p:sp>
        <p:sp>
          <p:nvSpPr>
            <p:cNvPr id="16" name="TextBox 16"/>
            <p:cNvSpPr txBox="1"/>
            <p:nvPr/>
          </p:nvSpPr>
          <p:spPr>
            <a:xfrm>
              <a:off x="1711697" y="-63120"/>
              <a:ext cx="18976923" cy="2870497"/>
            </a:xfrm>
            <a:prstGeom prst="rect">
              <a:avLst/>
            </a:prstGeom>
          </p:spPr>
          <p:txBody>
            <a:bodyPr lIns="0" tIns="0" rIns="0" bIns="0" rtlCol="0" anchor="t">
              <a:spAutoFit/>
            </a:bodyPr>
            <a:lstStyle/>
            <a:p>
              <a:pPr algn="l">
                <a:lnSpc>
                  <a:spcPts val="4322"/>
                </a:lnSpc>
              </a:pPr>
              <a:r>
                <a:rPr lang="en-US" sz="3087" dirty="0">
                  <a:solidFill>
                    <a:srgbClr val="000000"/>
                  </a:solidFill>
                  <a:latin typeface="Alatsi"/>
                  <a:ea typeface="Alatsi"/>
                  <a:cs typeface="Alatsi"/>
                  <a:sym typeface="Alatsi"/>
                </a:rPr>
                <a:t>Assessment for Learning provides information that can be used as feedback by both teachers and pupils to aid in adapting the teaching and learning process. ( </a:t>
              </a:r>
              <a:r>
                <a:rPr lang="en-US" sz="3087" dirty="0" err="1">
                  <a:solidFill>
                    <a:srgbClr val="000000"/>
                  </a:solidFill>
                  <a:latin typeface="Alatsi"/>
                  <a:ea typeface="Alatsi"/>
                  <a:cs typeface="Alatsi"/>
                  <a:sym typeface="Alatsi"/>
                </a:rPr>
                <a:t>Wiliam</a:t>
              </a:r>
              <a:r>
                <a:rPr lang="en-US" sz="3087" dirty="0">
                  <a:solidFill>
                    <a:srgbClr val="000000"/>
                  </a:solidFill>
                  <a:latin typeface="Alatsi"/>
                  <a:ea typeface="Alatsi"/>
                  <a:cs typeface="Alatsi"/>
                  <a:sym typeface="Alatsi"/>
                </a:rPr>
                <a:t>, 2009a, p.8) </a:t>
              </a:r>
            </a:p>
            <a:p>
              <a:pPr algn="l">
                <a:lnSpc>
                  <a:spcPts val="4322"/>
                </a:lnSpc>
              </a:pPr>
              <a:endParaRPr lang="en-US" sz="3087" dirty="0">
                <a:solidFill>
                  <a:srgbClr val="000000"/>
                </a:solidFill>
                <a:latin typeface="Alatsi"/>
                <a:ea typeface="Alatsi"/>
                <a:cs typeface="Alatsi"/>
                <a:sym typeface="Alatsi"/>
              </a:endParaRPr>
            </a:p>
          </p:txBody>
        </p:sp>
        <p:sp>
          <p:nvSpPr>
            <p:cNvPr id="17" name="TextBox 17"/>
            <p:cNvSpPr txBox="1"/>
            <p:nvPr/>
          </p:nvSpPr>
          <p:spPr>
            <a:xfrm>
              <a:off x="1711697" y="2677140"/>
              <a:ext cx="18976923" cy="2870497"/>
            </a:xfrm>
            <a:prstGeom prst="rect">
              <a:avLst/>
            </a:prstGeom>
          </p:spPr>
          <p:txBody>
            <a:bodyPr lIns="0" tIns="0" rIns="0" bIns="0" rtlCol="0" anchor="t">
              <a:spAutoFit/>
            </a:bodyPr>
            <a:lstStyle/>
            <a:p>
              <a:pPr algn="l">
                <a:lnSpc>
                  <a:spcPts val="4322"/>
                </a:lnSpc>
              </a:pPr>
              <a:r>
                <a:rPr lang="en-US" sz="3087">
                  <a:solidFill>
                    <a:srgbClr val="000000"/>
                  </a:solidFill>
                  <a:latin typeface="Alatsi"/>
                  <a:ea typeface="Alatsi"/>
                  <a:cs typeface="Alatsi"/>
                  <a:sym typeface="Alatsi"/>
                </a:rPr>
                <a:t>AFL retrieves information from students about ‘where they are in their learning, where they need to go next and how best to get there’ (Knight, 2008a) and using this to inform my practice.</a:t>
              </a:r>
            </a:p>
            <a:p>
              <a:pPr algn="l">
                <a:lnSpc>
                  <a:spcPts val="4322"/>
                </a:lnSpc>
              </a:pPr>
              <a:endParaRPr lang="en-US" sz="3087">
                <a:solidFill>
                  <a:srgbClr val="000000"/>
                </a:solidFill>
                <a:latin typeface="Alatsi"/>
                <a:ea typeface="Alatsi"/>
                <a:cs typeface="Alatsi"/>
                <a:sym typeface="Alatsi"/>
              </a:endParaRPr>
            </a:p>
          </p:txBody>
        </p:sp>
        <p:sp>
          <p:nvSpPr>
            <p:cNvPr id="18" name="TextBox 18"/>
            <p:cNvSpPr txBox="1"/>
            <p:nvPr/>
          </p:nvSpPr>
          <p:spPr>
            <a:xfrm>
              <a:off x="1711697" y="5417400"/>
              <a:ext cx="18976923" cy="2143398"/>
            </a:xfrm>
            <a:prstGeom prst="rect">
              <a:avLst/>
            </a:prstGeom>
          </p:spPr>
          <p:txBody>
            <a:bodyPr lIns="0" tIns="0" rIns="0" bIns="0" rtlCol="0" anchor="t">
              <a:spAutoFit/>
            </a:bodyPr>
            <a:lstStyle/>
            <a:p>
              <a:pPr algn="l">
                <a:lnSpc>
                  <a:spcPts val="4322"/>
                </a:lnSpc>
              </a:pPr>
              <a:r>
                <a:rPr lang="en-US" sz="3087">
                  <a:solidFill>
                    <a:srgbClr val="000000"/>
                  </a:solidFill>
                  <a:latin typeface="Alatsi"/>
                  <a:ea typeface="Alatsi"/>
                  <a:cs typeface="Alatsi"/>
                  <a:sym typeface="Alatsi"/>
                </a:rPr>
                <a:t>AFL expresses the importance of teachers and learners working collaboratively to improve learning outcomes and enhance progression (Assessment reform group, 2002)</a:t>
              </a:r>
            </a:p>
          </p:txBody>
        </p:sp>
      </p:grpSp>
      <p:grpSp>
        <p:nvGrpSpPr>
          <p:cNvPr id="19" name="Group 19"/>
          <p:cNvGrpSpPr/>
          <p:nvPr/>
        </p:nvGrpSpPr>
        <p:grpSpPr>
          <a:xfrm>
            <a:off x="627362" y="0"/>
            <a:ext cx="937061" cy="10287000"/>
            <a:chOff x="0" y="0"/>
            <a:chExt cx="246798" cy="2709333"/>
          </a:xfrm>
        </p:grpSpPr>
        <p:sp>
          <p:nvSpPr>
            <p:cNvPr id="20" name="Freeform 20"/>
            <p:cNvSpPr/>
            <p:nvPr/>
          </p:nvSpPr>
          <p:spPr>
            <a:xfrm>
              <a:off x="0" y="0"/>
              <a:ext cx="246798" cy="2709333"/>
            </a:xfrm>
            <a:custGeom>
              <a:avLst/>
              <a:gdLst/>
              <a:ahLst/>
              <a:cxnLst/>
              <a:rect l="l" t="t" r="r" b="b"/>
              <a:pathLst>
                <a:path w="246798" h="2709333">
                  <a:moveTo>
                    <a:pt x="0" y="0"/>
                  </a:moveTo>
                  <a:lnTo>
                    <a:pt x="246798" y="0"/>
                  </a:lnTo>
                  <a:lnTo>
                    <a:pt x="246798" y="2709333"/>
                  </a:lnTo>
                  <a:lnTo>
                    <a:pt x="0" y="2709333"/>
                  </a:lnTo>
                  <a:close/>
                </a:path>
              </a:pathLst>
            </a:custGeom>
            <a:solidFill>
              <a:srgbClr val="F6F3EB"/>
            </a:solidFill>
          </p:spPr>
          <p:txBody>
            <a:bodyPr/>
            <a:lstStyle/>
            <a:p>
              <a:endParaRPr lang="en-US"/>
            </a:p>
          </p:txBody>
        </p:sp>
        <p:sp>
          <p:nvSpPr>
            <p:cNvPr id="21" name="TextBox 21"/>
            <p:cNvSpPr txBox="1"/>
            <p:nvPr/>
          </p:nvSpPr>
          <p:spPr>
            <a:xfrm>
              <a:off x="0" y="-38100"/>
              <a:ext cx="246798" cy="2747433"/>
            </a:xfrm>
            <a:prstGeom prst="rect">
              <a:avLst/>
            </a:prstGeom>
          </p:spPr>
          <p:txBody>
            <a:bodyPr lIns="50800" tIns="50800" rIns="50800" bIns="50800" rtlCol="0" anchor="ctr"/>
            <a:lstStyle/>
            <a:p>
              <a:pPr algn="ctr">
                <a:lnSpc>
                  <a:spcPts val="2659"/>
                </a:lnSpc>
              </a:pPr>
              <a:endParaRPr/>
            </a:p>
          </p:txBody>
        </p:sp>
      </p:grpSp>
      <p:sp>
        <p:nvSpPr>
          <p:cNvPr id="22" name="TextBox 22"/>
          <p:cNvSpPr txBox="1"/>
          <p:nvPr/>
        </p:nvSpPr>
        <p:spPr>
          <a:xfrm rot="-5400000">
            <a:off x="-2373736" y="4911090"/>
            <a:ext cx="6882108" cy="464820"/>
          </a:xfrm>
          <a:prstGeom prst="rect">
            <a:avLst/>
          </a:prstGeom>
        </p:spPr>
        <p:txBody>
          <a:bodyPr lIns="0" tIns="0" rIns="0" bIns="0" rtlCol="0" anchor="t">
            <a:spAutoFit/>
          </a:bodyPr>
          <a:lstStyle/>
          <a:p>
            <a:pPr algn="ctr">
              <a:lnSpc>
                <a:spcPts val="3779"/>
              </a:lnSpc>
            </a:pPr>
            <a:r>
              <a:rPr lang="en-US" sz="2700">
                <a:solidFill>
                  <a:srgbClr val="000000"/>
                </a:solidFill>
                <a:latin typeface="Alatsi"/>
                <a:ea typeface="Alatsi"/>
                <a:cs typeface="Alatsi"/>
                <a:sym typeface="Alatsi"/>
              </a:rPr>
              <a:t>Amelia Morgan | 2304864 </a:t>
            </a:r>
          </a:p>
        </p:txBody>
      </p:sp>
      <p:sp>
        <p:nvSpPr>
          <p:cNvPr id="23" name="AutoShape 23"/>
          <p:cNvSpPr/>
          <p:nvPr/>
        </p:nvSpPr>
        <p:spPr>
          <a:xfrm flipH="1" flipV="1">
            <a:off x="1085850" y="7289441"/>
            <a:ext cx="5403" cy="2997456"/>
          </a:xfrm>
          <a:prstGeom prst="line">
            <a:avLst/>
          </a:prstGeom>
          <a:ln w="114300" cap="flat">
            <a:solidFill>
              <a:srgbClr val="9FC3D0"/>
            </a:solidFill>
            <a:prstDash val="solid"/>
            <a:headEnd type="none" w="sm" len="sm"/>
            <a:tailEnd type="none" w="sm" len="sm"/>
          </a:ln>
        </p:spPr>
        <p:txBody>
          <a:bodyPr/>
          <a:lstStyle/>
          <a:p>
            <a:endParaRPr lang="en-US"/>
          </a:p>
        </p:txBody>
      </p:sp>
      <p:sp>
        <p:nvSpPr>
          <p:cNvPr id="24" name="AutoShape 24"/>
          <p:cNvSpPr/>
          <p:nvPr/>
        </p:nvSpPr>
        <p:spPr>
          <a:xfrm flipH="1" flipV="1">
            <a:off x="1090490" y="-104525"/>
            <a:ext cx="5403" cy="2997456"/>
          </a:xfrm>
          <a:prstGeom prst="line">
            <a:avLst/>
          </a:prstGeom>
          <a:ln w="114300" cap="flat">
            <a:solidFill>
              <a:srgbClr val="9FC3D0"/>
            </a:solidFill>
            <a:prstDash val="solid"/>
            <a:headEnd type="none" w="sm" len="sm"/>
            <a:tailEnd type="none" w="sm" len="sm"/>
          </a:ln>
        </p:spPr>
        <p:txBody>
          <a:bodyPr/>
          <a:lstStyle/>
          <a:p>
            <a:endParaRPr lang="en-US"/>
          </a:p>
        </p:txBody>
      </p:sp>
      <p:grpSp>
        <p:nvGrpSpPr>
          <p:cNvPr id="25" name="Group 25"/>
          <p:cNvGrpSpPr/>
          <p:nvPr/>
        </p:nvGrpSpPr>
        <p:grpSpPr>
          <a:xfrm>
            <a:off x="15859155" y="0"/>
            <a:ext cx="1562612" cy="1673225"/>
            <a:chOff x="0" y="0"/>
            <a:chExt cx="2083482" cy="2230967"/>
          </a:xfrm>
        </p:grpSpPr>
        <p:grpSp>
          <p:nvGrpSpPr>
            <p:cNvPr id="26" name="Group 26"/>
            <p:cNvGrpSpPr/>
            <p:nvPr/>
          </p:nvGrpSpPr>
          <p:grpSpPr>
            <a:xfrm>
              <a:off x="75599" y="0"/>
              <a:ext cx="1932284" cy="2230967"/>
              <a:chOff x="0" y="0"/>
              <a:chExt cx="703982" cy="812800"/>
            </a:xfrm>
          </p:grpSpPr>
          <p:sp>
            <p:nvSpPr>
              <p:cNvPr id="27" name="Freeform 27"/>
              <p:cNvSpPr/>
              <p:nvPr/>
            </p:nvSpPr>
            <p:spPr>
              <a:xfrm>
                <a:off x="0" y="0"/>
                <a:ext cx="703982" cy="812800"/>
              </a:xfrm>
              <a:custGeom>
                <a:avLst/>
                <a:gdLst/>
                <a:ahLst/>
                <a:cxnLst/>
                <a:rect l="l" t="t" r="r" b="b"/>
                <a:pathLst>
                  <a:path w="703982" h="812800">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txBody>
              <a:bodyPr/>
              <a:lstStyle/>
              <a:p>
                <a:endParaRPr lang="en-US"/>
              </a:p>
            </p:txBody>
          </p:sp>
          <p:sp>
            <p:nvSpPr>
              <p:cNvPr id="28" name="TextBox 28"/>
              <p:cNvSpPr txBox="1"/>
              <p:nvPr/>
            </p:nvSpPr>
            <p:spPr>
              <a:xfrm>
                <a:off x="0" y="-47625"/>
                <a:ext cx="703982" cy="733425"/>
              </a:xfrm>
              <a:prstGeom prst="rect">
                <a:avLst/>
              </a:prstGeom>
            </p:spPr>
            <p:txBody>
              <a:bodyPr lIns="50800" tIns="50800" rIns="50800" bIns="50800" rtlCol="0" anchor="ctr"/>
              <a:lstStyle/>
              <a:p>
                <a:pPr algn="ctr">
                  <a:lnSpc>
                    <a:spcPts val="2659"/>
                  </a:lnSpc>
                </a:pPr>
                <a:endParaRPr/>
              </a:p>
            </p:txBody>
          </p:sp>
        </p:grpSp>
        <p:sp>
          <p:nvSpPr>
            <p:cNvPr id="29" name="TextBox 29"/>
            <p:cNvSpPr txBox="1"/>
            <p:nvPr/>
          </p:nvSpPr>
          <p:spPr>
            <a:xfrm>
              <a:off x="0" y="437582"/>
              <a:ext cx="2083482" cy="1241504"/>
            </a:xfrm>
            <a:prstGeom prst="rect">
              <a:avLst/>
            </a:prstGeom>
          </p:spPr>
          <p:txBody>
            <a:bodyPr lIns="0" tIns="0" rIns="0" bIns="0" rtlCol="0" anchor="t">
              <a:spAutoFit/>
            </a:bodyPr>
            <a:lstStyle/>
            <a:p>
              <a:pPr algn="ctr">
                <a:lnSpc>
                  <a:spcPts val="7805"/>
                </a:lnSpc>
              </a:pPr>
              <a:r>
                <a:rPr lang="en-US" sz="5575" b="1">
                  <a:solidFill>
                    <a:srgbClr val="000000"/>
                  </a:solidFill>
                  <a:latin typeface="Open Sans Bold"/>
                  <a:ea typeface="Open Sans Bold"/>
                  <a:cs typeface="Open Sans Bold"/>
                  <a:sym typeface="Open Sans Bold"/>
                </a:rPr>
                <a:t>4</a:t>
              </a:r>
            </a:p>
          </p:txBody>
        </p:sp>
      </p:grpSp>
      <p:sp>
        <p:nvSpPr>
          <p:cNvPr id="30" name="Freeform 30"/>
          <p:cNvSpPr/>
          <p:nvPr/>
        </p:nvSpPr>
        <p:spPr>
          <a:xfrm>
            <a:off x="9697545" y="8788169"/>
            <a:ext cx="7315200" cy="2477783"/>
          </a:xfrm>
          <a:custGeom>
            <a:avLst/>
            <a:gdLst/>
            <a:ahLst/>
            <a:cxnLst/>
            <a:rect l="l" t="t" r="r" b="b"/>
            <a:pathLst>
              <a:path w="7315200" h="2477783">
                <a:moveTo>
                  <a:pt x="0" y="0"/>
                </a:moveTo>
                <a:lnTo>
                  <a:pt x="7315200" y="0"/>
                </a:lnTo>
                <a:lnTo>
                  <a:pt x="7315200" y="2477784"/>
                </a:lnTo>
                <a:lnTo>
                  <a:pt x="0" y="247778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1" name="Freeform 31"/>
          <p:cNvSpPr/>
          <p:nvPr/>
        </p:nvSpPr>
        <p:spPr>
          <a:xfrm>
            <a:off x="1564423" y="-1641171"/>
            <a:ext cx="7315200" cy="2477783"/>
          </a:xfrm>
          <a:custGeom>
            <a:avLst/>
            <a:gdLst/>
            <a:ahLst/>
            <a:cxnLst/>
            <a:rect l="l" t="t" r="r" b="b"/>
            <a:pathLst>
              <a:path w="7315200" h="2477783">
                <a:moveTo>
                  <a:pt x="0" y="0"/>
                </a:moveTo>
                <a:lnTo>
                  <a:pt x="7315200" y="0"/>
                </a:lnTo>
                <a:lnTo>
                  <a:pt x="7315200" y="2477784"/>
                </a:lnTo>
                <a:lnTo>
                  <a:pt x="0" y="247778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2" name="TextBox 32"/>
          <p:cNvSpPr txBox="1"/>
          <p:nvPr/>
        </p:nvSpPr>
        <p:spPr>
          <a:xfrm>
            <a:off x="4949965" y="2087741"/>
            <a:ext cx="7859316" cy="629920"/>
          </a:xfrm>
          <a:prstGeom prst="rect">
            <a:avLst/>
          </a:prstGeom>
        </p:spPr>
        <p:txBody>
          <a:bodyPr lIns="0" tIns="0" rIns="0" bIns="0" rtlCol="0" anchor="t">
            <a:spAutoFit/>
          </a:bodyPr>
          <a:lstStyle/>
          <a:p>
            <a:pPr algn="ctr">
              <a:lnSpc>
                <a:spcPts val="5179"/>
              </a:lnSpc>
              <a:spcBef>
                <a:spcPct val="0"/>
              </a:spcBef>
            </a:pPr>
            <a:r>
              <a:rPr lang="en-US" sz="3699" dirty="0">
                <a:solidFill>
                  <a:srgbClr val="000000"/>
                </a:solidFill>
                <a:latin typeface="Alatsi"/>
                <a:ea typeface="Alatsi"/>
                <a:cs typeface="Alatsi"/>
                <a:sym typeface="Alatsi"/>
              </a:rPr>
              <a:t>What is Assessment for learning (AFL)?</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grpSp>
        <p:nvGrpSpPr>
          <p:cNvPr id="2" name="Group 2"/>
          <p:cNvGrpSpPr/>
          <p:nvPr/>
        </p:nvGrpSpPr>
        <p:grpSpPr>
          <a:xfrm>
            <a:off x="9673194" y="3268672"/>
            <a:ext cx="6651535" cy="2995673"/>
            <a:chOff x="0" y="0"/>
            <a:chExt cx="8868713" cy="3994230"/>
          </a:xfrm>
        </p:grpSpPr>
        <p:grpSp>
          <p:nvGrpSpPr>
            <p:cNvPr id="3" name="Group 3"/>
            <p:cNvGrpSpPr/>
            <p:nvPr/>
          </p:nvGrpSpPr>
          <p:grpSpPr>
            <a:xfrm>
              <a:off x="0" y="0"/>
              <a:ext cx="8868713" cy="3994230"/>
              <a:chOff x="0" y="0"/>
              <a:chExt cx="1751844" cy="788984"/>
            </a:xfrm>
          </p:grpSpPr>
          <p:sp>
            <p:nvSpPr>
              <p:cNvPr id="4" name="Freeform 4"/>
              <p:cNvSpPr/>
              <p:nvPr/>
            </p:nvSpPr>
            <p:spPr>
              <a:xfrm>
                <a:off x="0" y="0"/>
                <a:ext cx="1751844" cy="788984"/>
              </a:xfrm>
              <a:custGeom>
                <a:avLst/>
                <a:gdLst/>
                <a:ahLst/>
                <a:cxnLst/>
                <a:rect l="l" t="t" r="r" b="b"/>
                <a:pathLst>
                  <a:path w="1751844" h="788984">
                    <a:moveTo>
                      <a:pt x="59360" y="0"/>
                    </a:moveTo>
                    <a:lnTo>
                      <a:pt x="1692484" y="0"/>
                    </a:lnTo>
                    <a:cubicBezTo>
                      <a:pt x="1725268" y="0"/>
                      <a:pt x="1751844" y="26577"/>
                      <a:pt x="1751844" y="59360"/>
                    </a:cubicBezTo>
                    <a:lnTo>
                      <a:pt x="1751844" y="729623"/>
                    </a:lnTo>
                    <a:cubicBezTo>
                      <a:pt x="1751844" y="762407"/>
                      <a:pt x="1725268" y="788984"/>
                      <a:pt x="1692484" y="788984"/>
                    </a:cubicBezTo>
                    <a:lnTo>
                      <a:pt x="59360" y="788984"/>
                    </a:lnTo>
                    <a:cubicBezTo>
                      <a:pt x="26577" y="788984"/>
                      <a:pt x="0" y="762407"/>
                      <a:pt x="0" y="729623"/>
                    </a:cubicBezTo>
                    <a:lnTo>
                      <a:pt x="0" y="59360"/>
                    </a:lnTo>
                    <a:cubicBezTo>
                      <a:pt x="0" y="26577"/>
                      <a:pt x="26577" y="0"/>
                      <a:pt x="59360" y="0"/>
                    </a:cubicBezTo>
                    <a:close/>
                  </a:path>
                </a:pathLst>
              </a:custGeom>
              <a:solidFill>
                <a:srgbClr val="E9C7C6"/>
              </a:solidFill>
            </p:spPr>
            <p:txBody>
              <a:bodyPr/>
              <a:lstStyle/>
              <a:p>
                <a:endParaRPr lang="en-US"/>
              </a:p>
            </p:txBody>
          </p:sp>
          <p:sp>
            <p:nvSpPr>
              <p:cNvPr id="5" name="TextBox 5"/>
              <p:cNvSpPr txBox="1"/>
              <p:nvPr/>
            </p:nvSpPr>
            <p:spPr>
              <a:xfrm>
                <a:off x="0" y="-38100"/>
                <a:ext cx="1751844" cy="827084"/>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695604" y="133350"/>
              <a:ext cx="7735510" cy="3487903"/>
            </a:xfrm>
            <a:prstGeom prst="rect">
              <a:avLst/>
            </a:prstGeom>
          </p:spPr>
          <p:txBody>
            <a:bodyPr lIns="0" tIns="0" rIns="0" bIns="0" rtlCol="0" anchor="t">
              <a:spAutoFit/>
            </a:bodyPr>
            <a:lstStyle/>
            <a:p>
              <a:pPr algn="l">
                <a:lnSpc>
                  <a:spcPts val="4193"/>
                </a:lnSpc>
              </a:pPr>
              <a:r>
                <a:rPr lang="en-US" sz="2995" dirty="0">
                  <a:solidFill>
                    <a:srgbClr val="000000"/>
                  </a:solidFill>
                  <a:latin typeface="Alatsi"/>
                  <a:ea typeface="Alatsi"/>
                  <a:cs typeface="Alatsi"/>
                  <a:sym typeface="Alatsi"/>
                </a:rPr>
                <a:t>This takes place during a learning period, also known as Assessment for Learning (AFL). (Dylan </a:t>
              </a:r>
              <a:r>
                <a:rPr lang="en-US" sz="2995" dirty="0" err="1">
                  <a:solidFill>
                    <a:srgbClr val="000000"/>
                  </a:solidFill>
                  <a:latin typeface="Alatsi"/>
                  <a:ea typeface="Alatsi"/>
                  <a:cs typeface="Alatsi"/>
                  <a:sym typeface="Alatsi"/>
                </a:rPr>
                <a:t>Wiliam</a:t>
              </a:r>
              <a:r>
                <a:rPr lang="en-US" sz="2995" dirty="0">
                  <a:solidFill>
                    <a:srgbClr val="000000"/>
                  </a:solidFill>
                  <a:latin typeface="Alatsi"/>
                  <a:ea typeface="Alatsi"/>
                  <a:cs typeface="Alatsi"/>
                  <a:sym typeface="Alatsi"/>
                </a:rPr>
                <a:t>, 2009b, p.9) </a:t>
              </a:r>
            </a:p>
            <a:p>
              <a:pPr algn="l">
                <a:lnSpc>
                  <a:spcPts val="4193"/>
                </a:lnSpc>
              </a:pPr>
              <a:endParaRPr lang="en-US" sz="2995" dirty="0">
                <a:solidFill>
                  <a:srgbClr val="000000"/>
                </a:solidFill>
                <a:latin typeface="Alatsi"/>
                <a:ea typeface="Alatsi"/>
                <a:cs typeface="Alatsi"/>
                <a:sym typeface="Alatsi"/>
              </a:endParaRPr>
            </a:p>
          </p:txBody>
        </p:sp>
      </p:grpSp>
      <p:grpSp>
        <p:nvGrpSpPr>
          <p:cNvPr id="7" name="Group 7"/>
          <p:cNvGrpSpPr/>
          <p:nvPr/>
        </p:nvGrpSpPr>
        <p:grpSpPr>
          <a:xfrm>
            <a:off x="9673194" y="6685437"/>
            <a:ext cx="6651535" cy="3525501"/>
            <a:chOff x="0" y="0"/>
            <a:chExt cx="8868713" cy="4700668"/>
          </a:xfrm>
        </p:grpSpPr>
        <p:grpSp>
          <p:nvGrpSpPr>
            <p:cNvPr id="8" name="Group 8"/>
            <p:cNvGrpSpPr/>
            <p:nvPr/>
          </p:nvGrpSpPr>
          <p:grpSpPr>
            <a:xfrm>
              <a:off x="0" y="0"/>
              <a:ext cx="8868713" cy="4700668"/>
              <a:chOff x="0" y="0"/>
              <a:chExt cx="1751844" cy="928527"/>
            </a:xfrm>
          </p:grpSpPr>
          <p:sp>
            <p:nvSpPr>
              <p:cNvPr id="9" name="Freeform 9"/>
              <p:cNvSpPr/>
              <p:nvPr/>
            </p:nvSpPr>
            <p:spPr>
              <a:xfrm>
                <a:off x="0" y="0"/>
                <a:ext cx="1751844" cy="928527"/>
              </a:xfrm>
              <a:custGeom>
                <a:avLst/>
                <a:gdLst/>
                <a:ahLst/>
                <a:cxnLst/>
                <a:rect l="l" t="t" r="r" b="b"/>
                <a:pathLst>
                  <a:path w="1751844" h="928527">
                    <a:moveTo>
                      <a:pt x="59360" y="0"/>
                    </a:moveTo>
                    <a:lnTo>
                      <a:pt x="1692484" y="0"/>
                    </a:lnTo>
                    <a:cubicBezTo>
                      <a:pt x="1725268" y="0"/>
                      <a:pt x="1751844" y="26577"/>
                      <a:pt x="1751844" y="59360"/>
                    </a:cubicBezTo>
                    <a:lnTo>
                      <a:pt x="1751844" y="869167"/>
                    </a:lnTo>
                    <a:cubicBezTo>
                      <a:pt x="1751844" y="901950"/>
                      <a:pt x="1725268" y="928527"/>
                      <a:pt x="1692484" y="928527"/>
                    </a:cubicBezTo>
                    <a:lnTo>
                      <a:pt x="59360" y="928527"/>
                    </a:lnTo>
                    <a:cubicBezTo>
                      <a:pt x="26577" y="928527"/>
                      <a:pt x="0" y="901950"/>
                      <a:pt x="0" y="869167"/>
                    </a:cubicBezTo>
                    <a:lnTo>
                      <a:pt x="0" y="59360"/>
                    </a:lnTo>
                    <a:cubicBezTo>
                      <a:pt x="0" y="26577"/>
                      <a:pt x="26577" y="0"/>
                      <a:pt x="59360" y="0"/>
                    </a:cubicBezTo>
                    <a:close/>
                  </a:path>
                </a:pathLst>
              </a:custGeom>
              <a:solidFill>
                <a:srgbClr val="E9C7C6"/>
              </a:solidFill>
            </p:spPr>
            <p:txBody>
              <a:bodyPr/>
              <a:lstStyle/>
              <a:p>
                <a:endParaRPr lang="en-US"/>
              </a:p>
            </p:txBody>
          </p:sp>
          <p:sp>
            <p:nvSpPr>
              <p:cNvPr id="10" name="TextBox 10"/>
              <p:cNvSpPr txBox="1"/>
              <p:nvPr/>
            </p:nvSpPr>
            <p:spPr>
              <a:xfrm>
                <a:off x="0" y="-38100"/>
                <a:ext cx="1751844" cy="966627"/>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695604" y="133350"/>
              <a:ext cx="7735510" cy="4194341"/>
            </a:xfrm>
            <a:prstGeom prst="rect">
              <a:avLst/>
            </a:prstGeom>
          </p:spPr>
          <p:txBody>
            <a:bodyPr lIns="0" tIns="0" rIns="0" bIns="0" rtlCol="0" anchor="t">
              <a:spAutoFit/>
            </a:bodyPr>
            <a:lstStyle/>
            <a:p>
              <a:pPr algn="l">
                <a:lnSpc>
                  <a:spcPts val="4193"/>
                </a:lnSpc>
              </a:pPr>
              <a:r>
                <a:rPr lang="en-US" sz="2995">
                  <a:solidFill>
                    <a:srgbClr val="000000"/>
                  </a:solidFill>
                  <a:latin typeface="Alatsi"/>
                  <a:ea typeface="Alatsi"/>
                  <a:cs typeface="Alatsi"/>
                  <a:sym typeface="Alatsi"/>
                </a:rPr>
                <a:t>This is a summary of a pupils learning usually determined by a grade/level/score at the end of a learning period. ( Mike Gershon, 2013, p.14)</a:t>
              </a:r>
            </a:p>
            <a:p>
              <a:pPr algn="l">
                <a:lnSpc>
                  <a:spcPts val="4193"/>
                </a:lnSpc>
              </a:pPr>
              <a:endParaRPr lang="en-US" sz="2995">
                <a:solidFill>
                  <a:srgbClr val="000000"/>
                </a:solidFill>
                <a:latin typeface="Alatsi"/>
                <a:ea typeface="Alatsi"/>
                <a:cs typeface="Alatsi"/>
                <a:sym typeface="Alatsi"/>
              </a:endParaRPr>
            </a:p>
          </p:txBody>
        </p:sp>
      </p:grpSp>
      <p:sp>
        <p:nvSpPr>
          <p:cNvPr id="12" name="TextBox 12"/>
          <p:cNvSpPr txBox="1"/>
          <p:nvPr/>
        </p:nvSpPr>
        <p:spPr>
          <a:xfrm rot="-5400000">
            <a:off x="-2373736" y="4911090"/>
            <a:ext cx="6882108" cy="464820"/>
          </a:xfrm>
          <a:prstGeom prst="rect">
            <a:avLst/>
          </a:prstGeom>
        </p:spPr>
        <p:txBody>
          <a:bodyPr lIns="0" tIns="0" rIns="0" bIns="0" rtlCol="0" anchor="t">
            <a:spAutoFit/>
          </a:bodyPr>
          <a:lstStyle/>
          <a:p>
            <a:pPr algn="ctr">
              <a:lnSpc>
                <a:spcPts val="3779"/>
              </a:lnSpc>
            </a:pPr>
            <a:r>
              <a:rPr lang="en-US" sz="2700">
                <a:solidFill>
                  <a:srgbClr val="000000"/>
                </a:solidFill>
                <a:latin typeface="Alatsi"/>
                <a:ea typeface="Alatsi"/>
                <a:cs typeface="Alatsi"/>
                <a:sym typeface="Alatsi"/>
              </a:rPr>
              <a:t>Amelia Morgan | 2304864</a:t>
            </a:r>
          </a:p>
        </p:txBody>
      </p:sp>
      <p:sp>
        <p:nvSpPr>
          <p:cNvPr id="13" name="AutoShape 13"/>
          <p:cNvSpPr/>
          <p:nvPr/>
        </p:nvSpPr>
        <p:spPr>
          <a:xfrm flipH="1" flipV="1">
            <a:off x="1090490" y="-104525"/>
            <a:ext cx="5403" cy="2997456"/>
          </a:xfrm>
          <a:prstGeom prst="line">
            <a:avLst/>
          </a:prstGeom>
          <a:ln w="114300" cap="flat">
            <a:solidFill>
              <a:srgbClr val="9FC3D0"/>
            </a:solidFill>
            <a:prstDash val="solid"/>
            <a:headEnd type="none" w="sm" len="sm"/>
            <a:tailEnd type="none" w="sm" len="sm"/>
          </a:ln>
        </p:spPr>
        <p:txBody>
          <a:bodyPr/>
          <a:lstStyle/>
          <a:p>
            <a:endParaRPr lang="en-US"/>
          </a:p>
        </p:txBody>
      </p:sp>
      <p:sp>
        <p:nvSpPr>
          <p:cNvPr id="14" name="AutoShape 14"/>
          <p:cNvSpPr/>
          <p:nvPr/>
        </p:nvSpPr>
        <p:spPr>
          <a:xfrm flipH="1" flipV="1">
            <a:off x="1085850" y="7289441"/>
            <a:ext cx="5403" cy="2997456"/>
          </a:xfrm>
          <a:prstGeom prst="line">
            <a:avLst/>
          </a:prstGeom>
          <a:ln w="114300" cap="flat">
            <a:solidFill>
              <a:srgbClr val="9FC3D0"/>
            </a:solidFill>
            <a:prstDash val="solid"/>
            <a:headEnd type="none" w="sm" len="sm"/>
            <a:tailEnd type="none" w="sm" len="sm"/>
          </a:ln>
        </p:spPr>
        <p:txBody>
          <a:bodyPr/>
          <a:lstStyle/>
          <a:p>
            <a:endParaRPr lang="en-US"/>
          </a:p>
        </p:txBody>
      </p:sp>
      <p:grpSp>
        <p:nvGrpSpPr>
          <p:cNvPr id="15" name="Group 15"/>
          <p:cNvGrpSpPr/>
          <p:nvPr/>
        </p:nvGrpSpPr>
        <p:grpSpPr>
          <a:xfrm>
            <a:off x="15859155" y="0"/>
            <a:ext cx="1562612" cy="1673225"/>
            <a:chOff x="0" y="0"/>
            <a:chExt cx="2083482" cy="2230967"/>
          </a:xfrm>
        </p:grpSpPr>
        <p:grpSp>
          <p:nvGrpSpPr>
            <p:cNvPr id="16" name="Group 16"/>
            <p:cNvGrpSpPr/>
            <p:nvPr/>
          </p:nvGrpSpPr>
          <p:grpSpPr>
            <a:xfrm>
              <a:off x="75599" y="0"/>
              <a:ext cx="1932284" cy="2230967"/>
              <a:chOff x="0" y="0"/>
              <a:chExt cx="703982" cy="812800"/>
            </a:xfrm>
          </p:grpSpPr>
          <p:sp>
            <p:nvSpPr>
              <p:cNvPr id="17" name="Freeform 17"/>
              <p:cNvSpPr/>
              <p:nvPr/>
            </p:nvSpPr>
            <p:spPr>
              <a:xfrm>
                <a:off x="0" y="0"/>
                <a:ext cx="703982" cy="812800"/>
              </a:xfrm>
              <a:custGeom>
                <a:avLst/>
                <a:gdLst/>
                <a:ahLst/>
                <a:cxnLst/>
                <a:rect l="l" t="t" r="r" b="b"/>
                <a:pathLst>
                  <a:path w="703982" h="812800">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txBody>
              <a:bodyPr/>
              <a:lstStyle/>
              <a:p>
                <a:endParaRPr lang="en-US"/>
              </a:p>
            </p:txBody>
          </p:sp>
          <p:sp>
            <p:nvSpPr>
              <p:cNvPr id="18" name="TextBox 18"/>
              <p:cNvSpPr txBox="1"/>
              <p:nvPr/>
            </p:nvSpPr>
            <p:spPr>
              <a:xfrm>
                <a:off x="0" y="-47625"/>
                <a:ext cx="703982" cy="733425"/>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0" y="437582"/>
              <a:ext cx="2083482" cy="1241504"/>
            </a:xfrm>
            <a:prstGeom prst="rect">
              <a:avLst/>
            </a:prstGeom>
          </p:spPr>
          <p:txBody>
            <a:bodyPr lIns="0" tIns="0" rIns="0" bIns="0" rtlCol="0" anchor="t">
              <a:spAutoFit/>
            </a:bodyPr>
            <a:lstStyle/>
            <a:p>
              <a:pPr algn="ctr">
                <a:lnSpc>
                  <a:spcPts val="7805"/>
                </a:lnSpc>
              </a:pPr>
              <a:r>
                <a:rPr lang="en-US" sz="5575" b="1">
                  <a:solidFill>
                    <a:srgbClr val="000000"/>
                  </a:solidFill>
                  <a:latin typeface="Open Sans Bold"/>
                  <a:ea typeface="Open Sans Bold"/>
                  <a:cs typeface="Open Sans Bold"/>
                  <a:sym typeface="Open Sans Bold"/>
                </a:rPr>
                <a:t>5</a:t>
              </a:r>
            </a:p>
          </p:txBody>
        </p:sp>
      </p:grpSp>
      <p:sp>
        <p:nvSpPr>
          <p:cNvPr id="20" name="Freeform 20"/>
          <p:cNvSpPr/>
          <p:nvPr/>
        </p:nvSpPr>
        <p:spPr>
          <a:xfrm>
            <a:off x="7512165" y="-1553858"/>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1" name="Freeform 21"/>
          <p:cNvSpPr/>
          <p:nvPr/>
        </p:nvSpPr>
        <p:spPr>
          <a:xfrm>
            <a:off x="892058" y="9048108"/>
            <a:ext cx="7315200" cy="2477783"/>
          </a:xfrm>
          <a:custGeom>
            <a:avLst/>
            <a:gdLst/>
            <a:ahLst/>
            <a:cxnLst/>
            <a:rect l="l" t="t" r="r" b="b"/>
            <a:pathLst>
              <a:path w="7315200" h="2477783">
                <a:moveTo>
                  <a:pt x="0" y="0"/>
                </a:moveTo>
                <a:lnTo>
                  <a:pt x="7315200" y="0"/>
                </a:lnTo>
                <a:lnTo>
                  <a:pt x="7315200" y="2477784"/>
                </a:lnTo>
                <a:lnTo>
                  <a:pt x="0" y="247778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2" name="Freeform 22"/>
          <p:cNvSpPr/>
          <p:nvPr/>
        </p:nvSpPr>
        <p:spPr>
          <a:xfrm>
            <a:off x="1432210" y="2892931"/>
            <a:ext cx="7834618" cy="4756094"/>
          </a:xfrm>
          <a:custGeom>
            <a:avLst/>
            <a:gdLst/>
            <a:ahLst/>
            <a:cxnLst/>
            <a:rect l="l" t="t" r="r" b="b"/>
            <a:pathLst>
              <a:path w="7834618" h="4756094">
                <a:moveTo>
                  <a:pt x="0" y="0"/>
                </a:moveTo>
                <a:lnTo>
                  <a:pt x="7834618" y="0"/>
                </a:lnTo>
                <a:lnTo>
                  <a:pt x="7834618" y="4756094"/>
                </a:lnTo>
                <a:lnTo>
                  <a:pt x="0" y="4756094"/>
                </a:lnTo>
                <a:lnTo>
                  <a:pt x="0" y="0"/>
                </a:lnTo>
                <a:close/>
              </a:path>
            </a:pathLst>
          </a:custGeom>
          <a:blipFill>
            <a:blip r:embed="rId4"/>
            <a:stretch>
              <a:fillRect l="-21746" r="-26335" b="-317"/>
            </a:stretch>
          </a:blipFill>
        </p:spPr>
        <p:txBody>
          <a:bodyPr/>
          <a:lstStyle/>
          <a:p>
            <a:endParaRPr lang="en-US"/>
          </a:p>
        </p:txBody>
      </p:sp>
      <p:sp>
        <p:nvSpPr>
          <p:cNvPr id="23" name="TextBox 23"/>
          <p:cNvSpPr txBox="1"/>
          <p:nvPr/>
        </p:nvSpPr>
        <p:spPr>
          <a:xfrm>
            <a:off x="3918390" y="904875"/>
            <a:ext cx="10451219" cy="1094734"/>
          </a:xfrm>
          <a:prstGeom prst="rect">
            <a:avLst/>
          </a:prstGeom>
        </p:spPr>
        <p:txBody>
          <a:bodyPr lIns="0" tIns="0" rIns="0" bIns="0" rtlCol="0" anchor="t">
            <a:spAutoFit/>
          </a:bodyPr>
          <a:lstStyle/>
          <a:p>
            <a:pPr algn="ctr">
              <a:lnSpc>
                <a:spcPts val="8960"/>
              </a:lnSpc>
            </a:pPr>
            <a:r>
              <a:rPr lang="en-US" sz="6400">
                <a:solidFill>
                  <a:srgbClr val="000000"/>
                </a:solidFill>
                <a:latin typeface="Alatsi"/>
                <a:ea typeface="Alatsi"/>
                <a:cs typeface="Alatsi"/>
                <a:sym typeface="Alatsi"/>
              </a:rPr>
              <a:t>WHAT IS AFL? </a:t>
            </a:r>
          </a:p>
        </p:txBody>
      </p:sp>
      <p:sp>
        <p:nvSpPr>
          <p:cNvPr id="26" name="TextBox 26"/>
          <p:cNvSpPr txBox="1"/>
          <p:nvPr/>
        </p:nvSpPr>
        <p:spPr>
          <a:xfrm>
            <a:off x="3788179" y="7715700"/>
            <a:ext cx="5752505" cy="396239"/>
          </a:xfrm>
          <a:prstGeom prst="rect">
            <a:avLst/>
          </a:prstGeom>
        </p:spPr>
        <p:txBody>
          <a:bodyPr lIns="0" tIns="0" rIns="0" bIns="0" rtlCol="0" anchor="t">
            <a:spAutoFit/>
          </a:bodyPr>
          <a:lstStyle/>
          <a:p>
            <a:pPr algn="ctr">
              <a:lnSpc>
                <a:spcPts val="3360"/>
              </a:lnSpc>
              <a:spcBef>
                <a:spcPct val="0"/>
              </a:spcBef>
            </a:pPr>
            <a:r>
              <a:rPr lang="en-US" sz="2400">
                <a:solidFill>
                  <a:srgbClr val="000000"/>
                </a:solidFill>
                <a:latin typeface="Alatsi"/>
                <a:ea typeface="Alatsi"/>
                <a:cs typeface="Alatsi"/>
                <a:sym typeface="Alatsi"/>
              </a:rPr>
              <a:t>(Cambridge International Education, 2024) </a:t>
            </a:r>
          </a:p>
        </p:txBody>
      </p:sp>
      <p:sp>
        <p:nvSpPr>
          <p:cNvPr id="27" name="Freeform 23">
            <a:extLst>
              <a:ext uri="{FF2B5EF4-FFF2-40B4-BE49-F238E27FC236}">
                <a16:creationId xmlns:a16="http://schemas.microsoft.com/office/drawing/2014/main" id="{BEEF11F4-CE31-F1B5-8040-7DA1348A9A40}"/>
              </a:ext>
            </a:extLst>
          </p:cNvPr>
          <p:cNvSpPr/>
          <p:nvPr/>
        </p:nvSpPr>
        <p:spPr>
          <a:xfrm>
            <a:off x="9673194" y="2579265"/>
            <a:ext cx="5257800" cy="871130"/>
          </a:xfrm>
          <a:custGeom>
            <a:avLst/>
            <a:gdLst/>
            <a:ahLst/>
            <a:cxnLst/>
            <a:rect l="l" t="t" r="r" b="b"/>
            <a:pathLst>
              <a:path w="1699021" h="677725">
                <a:moveTo>
                  <a:pt x="61206" y="0"/>
                </a:moveTo>
                <a:lnTo>
                  <a:pt x="1637815" y="0"/>
                </a:lnTo>
                <a:cubicBezTo>
                  <a:pt x="1654047" y="0"/>
                  <a:pt x="1669616" y="6448"/>
                  <a:pt x="1681094" y="17927"/>
                </a:cubicBezTo>
                <a:cubicBezTo>
                  <a:pt x="1692572" y="29405"/>
                  <a:pt x="1699021" y="44973"/>
                  <a:pt x="1699021" y="61206"/>
                </a:cubicBezTo>
                <a:lnTo>
                  <a:pt x="1699021" y="616519"/>
                </a:lnTo>
                <a:cubicBezTo>
                  <a:pt x="1699021" y="632752"/>
                  <a:pt x="1692572" y="648320"/>
                  <a:pt x="1681094" y="659799"/>
                </a:cubicBezTo>
                <a:cubicBezTo>
                  <a:pt x="1669616" y="671277"/>
                  <a:pt x="1654047" y="677725"/>
                  <a:pt x="1637815" y="677725"/>
                </a:cubicBezTo>
                <a:lnTo>
                  <a:pt x="61206" y="677725"/>
                </a:lnTo>
                <a:cubicBezTo>
                  <a:pt x="27403" y="677725"/>
                  <a:pt x="0" y="650323"/>
                  <a:pt x="0" y="616519"/>
                </a:cubicBezTo>
                <a:lnTo>
                  <a:pt x="0" y="61206"/>
                </a:lnTo>
                <a:cubicBezTo>
                  <a:pt x="0" y="44973"/>
                  <a:pt x="6448" y="29405"/>
                  <a:pt x="17927" y="17927"/>
                </a:cubicBezTo>
                <a:cubicBezTo>
                  <a:pt x="29405" y="6448"/>
                  <a:pt x="44973" y="0"/>
                  <a:pt x="61206" y="0"/>
                </a:cubicBezTo>
                <a:close/>
              </a:path>
            </a:pathLst>
          </a:custGeom>
          <a:solidFill>
            <a:srgbClr val="9FC3D0"/>
          </a:solidFill>
        </p:spPr>
        <p:txBody>
          <a:bodyPr/>
          <a:lstStyle/>
          <a:p>
            <a:endParaRPr lang="en-US" dirty="0"/>
          </a:p>
        </p:txBody>
      </p:sp>
      <p:sp>
        <p:nvSpPr>
          <p:cNvPr id="28" name="TextBox 27">
            <a:extLst>
              <a:ext uri="{FF2B5EF4-FFF2-40B4-BE49-F238E27FC236}">
                <a16:creationId xmlns:a16="http://schemas.microsoft.com/office/drawing/2014/main" id="{1E19A84B-F2ED-BBCF-8594-263987BF3AC8}"/>
              </a:ext>
            </a:extLst>
          </p:cNvPr>
          <p:cNvSpPr txBox="1"/>
          <p:nvPr/>
        </p:nvSpPr>
        <p:spPr>
          <a:xfrm>
            <a:off x="9725331" y="2595097"/>
            <a:ext cx="5257800" cy="742511"/>
          </a:xfrm>
          <a:prstGeom prst="rect">
            <a:avLst/>
          </a:prstGeom>
          <a:noFill/>
        </p:spPr>
        <p:txBody>
          <a:bodyPr wrap="square" rtlCol="0">
            <a:spAutoFit/>
          </a:bodyPr>
          <a:lstStyle/>
          <a:p>
            <a:pPr algn="l">
              <a:lnSpc>
                <a:spcPts val="5487"/>
              </a:lnSpc>
            </a:pPr>
            <a:r>
              <a:rPr lang="en-US" sz="3600" dirty="0">
                <a:solidFill>
                  <a:srgbClr val="000000"/>
                </a:solidFill>
                <a:latin typeface="Alatsi"/>
                <a:ea typeface="Alatsi"/>
                <a:cs typeface="Alatsi"/>
                <a:sym typeface="Alatsi"/>
              </a:rPr>
              <a:t>Formative Assessment </a:t>
            </a:r>
          </a:p>
        </p:txBody>
      </p:sp>
      <p:sp>
        <p:nvSpPr>
          <p:cNvPr id="30" name="Freeform 23">
            <a:extLst>
              <a:ext uri="{FF2B5EF4-FFF2-40B4-BE49-F238E27FC236}">
                <a16:creationId xmlns:a16="http://schemas.microsoft.com/office/drawing/2014/main" id="{0CB22B02-FF9C-BDA9-F883-BD40EE341DDC}"/>
              </a:ext>
            </a:extLst>
          </p:cNvPr>
          <p:cNvSpPr/>
          <p:nvPr/>
        </p:nvSpPr>
        <p:spPr>
          <a:xfrm>
            <a:off x="9673194" y="5947060"/>
            <a:ext cx="5332738" cy="853293"/>
          </a:xfrm>
          <a:custGeom>
            <a:avLst/>
            <a:gdLst/>
            <a:ahLst/>
            <a:cxnLst/>
            <a:rect l="l" t="t" r="r" b="b"/>
            <a:pathLst>
              <a:path w="1699021" h="677725">
                <a:moveTo>
                  <a:pt x="61206" y="0"/>
                </a:moveTo>
                <a:lnTo>
                  <a:pt x="1637815" y="0"/>
                </a:lnTo>
                <a:cubicBezTo>
                  <a:pt x="1654047" y="0"/>
                  <a:pt x="1669616" y="6448"/>
                  <a:pt x="1681094" y="17927"/>
                </a:cubicBezTo>
                <a:cubicBezTo>
                  <a:pt x="1692572" y="29405"/>
                  <a:pt x="1699021" y="44973"/>
                  <a:pt x="1699021" y="61206"/>
                </a:cubicBezTo>
                <a:lnTo>
                  <a:pt x="1699021" y="616519"/>
                </a:lnTo>
                <a:cubicBezTo>
                  <a:pt x="1699021" y="632752"/>
                  <a:pt x="1692572" y="648320"/>
                  <a:pt x="1681094" y="659799"/>
                </a:cubicBezTo>
                <a:cubicBezTo>
                  <a:pt x="1669616" y="671277"/>
                  <a:pt x="1654047" y="677725"/>
                  <a:pt x="1637815" y="677725"/>
                </a:cubicBezTo>
                <a:lnTo>
                  <a:pt x="61206" y="677725"/>
                </a:lnTo>
                <a:cubicBezTo>
                  <a:pt x="27403" y="677725"/>
                  <a:pt x="0" y="650323"/>
                  <a:pt x="0" y="616519"/>
                </a:cubicBezTo>
                <a:lnTo>
                  <a:pt x="0" y="61206"/>
                </a:lnTo>
                <a:cubicBezTo>
                  <a:pt x="0" y="44973"/>
                  <a:pt x="6448" y="29405"/>
                  <a:pt x="17927" y="17927"/>
                </a:cubicBezTo>
                <a:cubicBezTo>
                  <a:pt x="29405" y="6448"/>
                  <a:pt x="44973" y="0"/>
                  <a:pt x="61206" y="0"/>
                </a:cubicBezTo>
                <a:close/>
              </a:path>
            </a:pathLst>
          </a:custGeom>
          <a:solidFill>
            <a:srgbClr val="9FC3D0"/>
          </a:solidFill>
        </p:spPr>
        <p:txBody>
          <a:bodyPr/>
          <a:lstStyle/>
          <a:p>
            <a:endParaRPr lang="en-US"/>
          </a:p>
        </p:txBody>
      </p:sp>
      <p:sp>
        <p:nvSpPr>
          <p:cNvPr id="31" name="TextBox 30">
            <a:extLst>
              <a:ext uri="{FF2B5EF4-FFF2-40B4-BE49-F238E27FC236}">
                <a16:creationId xmlns:a16="http://schemas.microsoft.com/office/drawing/2014/main" id="{63DFFC6F-7FF7-6C06-EBE5-53C07C2567B7}"/>
              </a:ext>
            </a:extLst>
          </p:cNvPr>
          <p:cNvSpPr txBox="1"/>
          <p:nvPr/>
        </p:nvSpPr>
        <p:spPr>
          <a:xfrm>
            <a:off x="9748132" y="5970608"/>
            <a:ext cx="4958468" cy="742511"/>
          </a:xfrm>
          <a:prstGeom prst="rect">
            <a:avLst/>
          </a:prstGeom>
          <a:noFill/>
        </p:spPr>
        <p:txBody>
          <a:bodyPr wrap="square" rtlCol="0">
            <a:spAutoFit/>
          </a:bodyPr>
          <a:lstStyle/>
          <a:p>
            <a:pPr algn="l">
              <a:lnSpc>
                <a:spcPts val="5487"/>
              </a:lnSpc>
            </a:pPr>
            <a:r>
              <a:rPr lang="en-US" sz="3600" dirty="0">
                <a:solidFill>
                  <a:srgbClr val="000000"/>
                </a:solidFill>
                <a:latin typeface="Alatsi"/>
                <a:ea typeface="Alatsi"/>
                <a:cs typeface="Alatsi"/>
                <a:sym typeface="Alatsi"/>
              </a:rPr>
              <a:t>Summative Assessment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rot="-5400000">
            <a:off x="-2373736" y="4911090"/>
            <a:ext cx="6882108" cy="464820"/>
          </a:xfrm>
          <a:prstGeom prst="rect">
            <a:avLst/>
          </a:prstGeom>
        </p:spPr>
        <p:txBody>
          <a:bodyPr lIns="0" tIns="0" rIns="0" bIns="0" rtlCol="0" anchor="t">
            <a:spAutoFit/>
          </a:bodyPr>
          <a:lstStyle/>
          <a:p>
            <a:pPr algn="ctr">
              <a:lnSpc>
                <a:spcPts val="3779"/>
              </a:lnSpc>
            </a:pPr>
            <a:r>
              <a:rPr lang="en-US" sz="2700">
                <a:solidFill>
                  <a:srgbClr val="000000"/>
                </a:solidFill>
                <a:latin typeface="Alatsi"/>
                <a:ea typeface="Alatsi"/>
                <a:cs typeface="Alatsi"/>
                <a:sym typeface="Alatsi"/>
              </a:rPr>
              <a:t>Amelia Morgan |2304864</a:t>
            </a:r>
          </a:p>
        </p:txBody>
      </p:sp>
      <p:grpSp>
        <p:nvGrpSpPr>
          <p:cNvPr id="3" name="Group 3"/>
          <p:cNvGrpSpPr/>
          <p:nvPr/>
        </p:nvGrpSpPr>
        <p:grpSpPr>
          <a:xfrm>
            <a:off x="2340062" y="2991614"/>
            <a:ext cx="6450970" cy="2610736"/>
            <a:chOff x="0" y="0"/>
            <a:chExt cx="1699021" cy="687601"/>
          </a:xfrm>
        </p:grpSpPr>
        <p:sp>
          <p:nvSpPr>
            <p:cNvPr id="4" name="Freeform 4"/>
            <p:cNvSpPr/>
            <p:nvPr/>
          </p:nvSpPr>
          <p:spPr>
            <a:xfrm>
              <a:off x="0" y="0"/>
              <a:ext cx="1699021" cy="687601"/>
            </a:xfrm>
            <a:custGeom>
              <a:avLst/>
              <a:gdLst/>
              <a:ahLst/>
              <a:cxnLst/>
              <a:rect l="l" t="t" r="r" b="b"/>
              <a:pathLst>
                <a:path w="1699021" h="687601">
                  <a:moveTo>
                    <a:pt x="61206" y="0"/>
                  </a:moveTo>
                  <a:lnTo>
                    <a:pt x="1637815" y="0"/>
                  </a:lnTo>
                  <a:cubicBezTo>
                    <a:pt x="1654047" y="0"/>
                    <a:pt x="1669616" y="6448"/>
                    <a:pt x="1681094" y="17927"/>
                  </a:cubicBezTo>
                  <a:cubicBezTo>
                    <a:pt x="1692572" y="29405"/>
                    <a:pt x="1699021" y="44973"/>
                    <a:pt x="1699021" y="61206"/>
                  </a:cubicBezTo>
                  <a:lnTo>
                    <a:pt x="1699021" y="626395"/>
                  </a:lnTo>
                  <a:cubicBezTo>
                    <a:pt x="1699021" y="660199"/>
                    <a:pt x="1671618" y="687601"/>
                    <a:pt x="1637815" y="687601"/>
                  </a:cubicBezTo>
                  <a:lnTo>
                    <a:pt x="61206" y="687601"/>
                  </a:lnTo>
                  <a:cubicBezTo>
                    <a:pt x="44973" y="687601"/>
                    <a:pt x="29405" y="681153"/>
                    <a:pt x="17927" y="669675"/>
                  </a:cubicBezTo>
                  <a:cubicBezTo>
                    <a:pt x="6448" y="658196"/>
                    <a:pt x="0" y="642628"/>
                    <a:pt x="0" y="626395"/>
                  </a:cubicBezTo>
                  <a:lnTo>
                    <a:pt x="0" y="61206"/>
                  </a:lnTo>
                  <a:cubicBezTo>
                    <a:pt x="0" y="44973"/>
                    <a:pt x="6448" y="29405"/>
                    <a:pt x="17927" y="17927"/>
                  </a:cubicBezTo>
                  <a:cubicBezTo>
                    <a:pt x="29405" y="6448"/>
                    <a:pt x="44973" y="0"/>
                    <a:pt x="61206" y="0"/>
                  </a:cubicBezTo>
                  <a:close/>
                </a:path>
              </a:pathLst>
            </a:custGeom>
            <a:solidFill>
              <a:srgbClr val="E9C7C6"/>
            </a:solidFill>
          </p:spPr>
          <p:txBody>
            <a:bodyPr/>
            <a:lstStyle/>
            <a:p>
              <a:endParaRPr lang="en-US"/>
            </a:p>
          </p:txBody>
        </p:sp>
        <p:sp>
          <p:nvSpPr>
            <p:cNvPr id="5" name="TextBox 5"/>
            <p:cNvSpPr txBox="1"/>
            <p:nvPr/>
          </p:nvSpPr>
          <p:spPr>
            <a:xfrm>
              <a:off x="0" y="-38100"/>
              <a:ext cx="1699021" cy="725701"/>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2368704" y="6564727"/>
            <a:ext cx="6450970" cy="2573239"/>
            <a:chOff x="0" y="0"/>
            <a:chExt cx="1699021" cy="677726"/>
          </a:xfrm>
        </p:grpSpPr>
        <p:sp>
          <p:nvSpPr>
            <p:cNvPr id="8" name="Freeform 8"/>
            <p:cNvSpPr/>
            <p:nvPr/>
          </p:nvSpPr>
          <p:spPr>
            <a:xfrm>
              <a:off x="0" y="0"/>
              <a:ext cx="1699021" cy="677725"/>
            </a:xfrm>
            <a:custGeom>
              <a:avLst/>
              <a:gdLst/>
              <a:ahLst/>
              <a:cxnLst/>
              <a:rect l="l" t="t" r="r" b="b"/>
              <a:pathLst>
                <a:path w="1699021" h="677725">
                  <a:moveTo>
                    <a:pt x="61206" y="0"/>
                  </a:moveTo>
                  <a:lnTo>
                    <a:pt x="1637815" y="0"/>
                  </a:lnTo>
                  <a:cubicBezTo>
                    <a:pt x="1654047" y="0"/>
                    <a:pt x="1669616" y="6448"/>
                    <a:pt x="1681094" y="17927"/>
                  </a:cubicBezTo>
                  <a:cubicBezTo>
                    <a:pt x="1692572" y="29405"/>
                    <a:pt x="1699021" y="44973"/>
                    <a:pt x="1699021" y="61206"/>
                  </a:cubicBezTo>
                  <a:lnTo>
                    <a:pt x="1699021" y="616519"/>
                  </a:lnTo>
                  <a:cubicBezTo>
                    <a:pt x="1699021" y="632752"/>
                    <a:pt x="1692572" y="648320"/>
                    <a:pt x="1681094" y="659799"/>
                  </a:cubicBezTo>
                  <a:cubicBezTo>
                    <a:pt x="1669616" y="671277"/>
                    <a:pt x="1654047" y="677725"/>
                    <a:pt x="1637815" y="677725"/>
                  </a:cubicBezTo>
                  <a:lnTo>
                    <a:pt x="61206" y="677725"/>
                  </a:lnTo>
                  <a:cubicBezTo>
                    <a:pt x="27403" y="677725"/>
                    <a:pt x="0" y="650323"/>
                    <a:pt x="0" y="616519"/>
                  </a:cubicBezTo>
                  <a:lnTo>
                    <a:pt x="0" y="61206"/>
                  </a:lnTo>
                  <a:cubicBezTo>
                    <a:pt x="0" y="44973"/>
                    <a:pt x="6448" y="29405"/>
                    <a:pt x="17927" y="17927"/>
                  </a:cubicBezTo>
                  <a:cubicBezTo>
                    <a:pt x="29405" y="6448"/>
                    <a:pt x="44973" y="0"/>
                    <a:pt x="61206" y="0"/>
                  </a:cubicBezTo>
                  <a:close/>
                </a:path>
              </a:pathLst>
            </a:custGeom>
            <a:solidFill>
              <a:srgbClr val="E9C7C6"/>
            </a:solidFill>
          </p:spPr>
          <p:txBody>
            <a:bodyPr/>
            <a:lstStyle/>
            <a:p>
              <a:endParaRPr lang="en-US"/>
            </a:p>
          </p:txBody>
        </p:sp>
        <p:sp>
          <p:nvSpPr>
            <p:cNvPr id="9" name="TextBox 9"/>
            <p:cNvSpPr txBox="1"/>
            <p:nvPr/>
          </p:nvSpPr>
          <p:spPr>
            <a:xfrm>
              <a:off x="0" y="-38100"/>
              <a:ext cx="1699021" cy="715826"/>
            </a:xfrm>
            <a:prstGeom prst="rect">
              <a:avLst/>
            </a:prstGeom>
          </p:spPr>
          <p:txBody>
            <a:bodyPr lIns="50800" tIns="50800" rIns="50800" bIns="50800" rtlCol="0" anchor="ctr"/>
            <a:lstStyle/>
            <a:p>
              <a:pPr algn="ctr">
                <a:lnSpc>
                  <a:spcPts val="2659"/>
                </a:lnSpc>
              </a:pPr>
              <a:endParaRPr/>
            </a:p>
          </p:txBody>
        </p:sp>
      </p:grpSp>
      <p:sp>
        <p:nvSpPr>
          <p:cNvPr id="10" name="AutoShape 10"/>
          <p:cNvSpPr/>
          <p:nvPr/>
        </p:nvSpPr>
        <p:spPr>
          <a:xfrm flipH="1" flipV="1">
            <a:off x="1085850" y="7289441"/>
            <a:ext cx="5403" cy="2997456"/>
          </a:xfrm>
          <a:prstGeom prst="line">
            <a:avLst/>
          </a:prstGeom>
          <a:ln w="114300" cap="flat">
            <a:solidFill>
              <a:srgbClr val="9FC3D0"/>
            </a:solidFill>
            <a:prstDash val="solid"/>
            <a:headEnd type="none" w="sm" len="sm"/>
            <a:tailEnd type="none" w="sm" len="sm"/>
          </a:ln>
        </p:spPr>
        <p:txBody>
          <a:bodyPr/>
          <a:lstStyle/>
          <a:p>
            <a:endParaRPr lang="en-US"/>
          </a:p>
        </p:txBody>
      </p:sp>
      <p:sp>
        <p:nvSpPr>
          <p:cNvPr id="11" name="AutoShape 11"/>
          <p:cNvSpPr/>
          <p:nvPr/>
        </p:nvSpPr>
        <p:spPr>
          <a:xfrm flipH="1" flipV="1">
            <a:off x="1090490" y="-104525"/>
            <a:ext cx="5403" cy="2997456"/>
          </a:xfrm>
          <a:prstGeom prst="line">
            <a:avLst/>
          </a:prstGeom>
          <a:ln w="114300" cap="flat">
            <a:solidFill>
              <a:srgbClr val="9FC3D0"/>
            </a:solidFill>
            <a:prstDash val="solid"/>
            <a:headEnd type="none" w="sm" len="sm"/>
            <a:tailEnd type="none" w="sm" len="sm"/>
          </a:ln>
        </p:spPr>
        <p:txBody>
          <a:bodyPr/>
          <a:lstStyle/>
          <a:p>
            <a:endParaRPr lang="en-US"/>
          </a:p>
        </p:txBody>
      </p:sp>
      <p:grpSp>
        <p:nvGrpSpPr>
          <p:cNvPr id="12" name="Group 12"/>
          <p:cNvGrpSpPr/>
          <p:nvPr/>
        </p:nvGrpSpPr>
        <p:grpSpPr>
          <a:xfrm>
            <a:off x="15859155" y="0"/>
            <a:ext cx="1562612" cy="1673225"/>
            <a:chOff x="0" y="0"/>
            <a:chExt cx="2083482" cy="2230967"/>
          </a:xfrm>
        </p:grpSpPr>
        <p:grpSp>
          <p:nvGrpSpPr>
            <p:cNvPr id="13" name="Group 13"/>
            <p:cNvGrpSpPr/>
            <p:nvPr/>
          </p:nvGrpSpPr>
          <p:grpSpPr>
            <a:xfrm>
              <a:off x="75599" y="0"/>
              <a:ext cx="1932284" cy="2230967"/>
              <a:chOff x="0" y="0"/>
              <a:chExt cx="703982" cy="812800"/>
            </a:xfrm>
          </p:grpSpPr>
          <p:sp>
            <p:nvSpPr>
              <p:cNvPr id="14" name="Freeform 14"/>
              <p:cNvSpPr/>
              <p:nvPr/>
            </p:nvSpPr>
            <p:spPr>
              <a:xfrm>
                <a:off x="0" y="0"/>
                <a:ext cx="703982" cy="812800"/>
              </a:xfrm>
              <a:custGeom>
                <a:avLst/>
                <a:gdLst/>
                <a:ahLst/>
                <a:cxnLst/>
                <a:rect l="l" t="t" r="r" b="b"/>
                <a:pathLst>
                  <a:path w="703982" h="812800">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txBody>
              <a:bodyPr/>
              <a:lstStyle/>
              <a:p>
                <a:endParaRPr lang="en-US"/>
              </a:p>
            </p:txBody>
          </p:sp>
          <p:sp>
            <p:nvSpPr>
              <p:cNvPr id="15" name="TextBox 15"/>
              <p:cNvSpPr txBox="1"/>
              <p:nvPr/>
            </p:nvSpPr>
            <p:spPr>
              <a:xfrm>
                <a:off x="0" y="-47625"/>
                <a:ext cx="703982" cy="733425"/>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0" y="437582"/>
              <a:ext cx="2083482" cy="1241504"/>
            </a:xfrm>
            <a:prstGeom prst="rect">
              <a:avLst/>
            </a:prstGeom>
          </p:spPr>
          <p:txBody>
            <a:bodyPr lIns="0" tIns="0" rIns="0" bIns="0" rtlCol="0" anchor="t">
              <a:spAutoFit/>
            </a:bodyPr>
            <a:lstStyle/>
            <a:p>
              <a:pPr algn="ctr">
                <a:lnSpc>
                  <a:spcPts val="7805"/>
                </a:lnSpc>
              </a:pPr>
              <a:r>
                <a:rPr lang="en-US" sz="5575" b="1">
                  <a:solidFill>
                    <a:srgbClr val="000000"/>
                  </a:solidFill>
                  <a:latin typeface="Open Sans Bold"/>
                  <a:ea typeface="Open Sans Bold"/>
                  <a:cs typeface="Open Sans Bold"/>
                  <a:sym typeface="Open Sans Bold"/>
                </a:rPr>
                <a:t>6</a:t>
              </a:r>
            </a:p>
          </p:txBody>
        </p:sp>
      </p:grpSp>
      <p:sp>
        <p:nvSpPr>
          <p:cNvPr id="17" name="Freeform 17"/>
          <p:cNvSpPr/>
          <p:nvPr/>
        </p:nvSpPr>
        <p:spPr>
          <a:xfrm>
            <a:off x="1475832" y="-953089"/>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8" name="Freeform 18"/>
          <p:cNvSpPr/>
          <p:nvPr/>
        </p:nvSpPr>
        <p:spPr>
          <a:xfrm>
            <a:off x="10721225" y="8788169"/>
            <a:ext cx="7315200" cy="2477783"/>
          </a:xfrm>
          <a:custGeom>
            <a:avLst/>
            <a:gdLst/>
            <a:ahLst/>
            <a:cxnLst/>
            <a:rect l="l" t="t" r="r" b="b"/>
            <a:pathLst>
              <a:path w="7315200" h="2477783">
                <a:moveTo>
                  <a:pt x="0" y="0"/>
                </a:moveTo>
                <a:lnTo>
                  <a:pt x="7315200" y="0"/>
                </a:lnTo>
                <a:lnTo>
                  <a:pt x="7315200" y="2477784"/>
                </a:lnTo>
                <a:lnTo>
                  <a:pt x="0" y="247778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9" name="Group 19"/>
          <p:cNvGrpSpPr/>
          <p:nvPr/>
        </p:nvGrpSpPr>
        <p:grpSpPr>
          <a:xfrm>
            <a:off x="10568825" y="6458298"/>
            <a:ext cx="6450970" cy="2573239"/>
            <a:chOff x="0" y="0"/>
            <a:chExt cx="1699021" cy="677726"/>
          </a:xfrm>
        </p:grpSpPr>
        <p:sp>
          <p:nvSpPr>
            <p:cNvPr id="20" name="Freeform 20"/>
            <p:cNvSpPr/>
            <p:nvPr/>
          </p:nvSpPr>
          <p:spPr>
            <a:xfrm>
              <a:off x="0" y="0"/>
              <a:ext cx="1699021" cy="677725"/>
            </a:xfrm>
            <a:custGeom>
              <a:avLst/>
              <a:gdLst/>
              <a:ahLst/>
              <a:cxnLst/>
              <a:rect l="l" t="t" r="r" b="b"/>
              <a:pathLst>
                <a:path w="1699021" h="677725">
                  <a:moveTo>
                    <a:pt x="61206" y="0"/>
                  </a:moveTo>
                  <a:lnTo>
                    <a:pt x="1637815" y="0"/>
                  </a:lnTo>
                  <a:cubicBezTo>
                    <a:pt x="1654047" y="0"/>
                    <a:pt x="1669616" y="6448"/>
                    <a:pt x="1681094" y="17927"/>
                  </a:cubicBezTo>
                  <a:cubicBezTo>
                    <a:pt x="1692572" y="29405"/>
                    <a:pt x="1699021" y="44973"/>
                    <a:pt x="1699021" y="61206"/>
                  </a:cubicBezTo>
                  <a:lnTo>
                    <a:pt x="1699021" y="616519"/>
                  </a:lnTo>
                  <a:cubicBezTo>
                    <a:pt x="1699021" y="632752"/>
                    <a:pt x="1692572" y="648320"/>
                    <a:pt x="1681094" y="659799"/>
                  </a:cubicBezTo>
                  <a:cubicBezTo>
                    <a:pt x="1669616" y="671277"/>
                    <a:pt x="1654047" y="677725"/>
                    <a:pt x="1637815" y="677725"/>
                  </a:cubicBezTo>
                  <a:lnTo>
                    <a:pt x="61206" y="677725"/>
                  </a:lnTo>
                  <a:cubicBezTo>
                    <a:pt x="27403" y="677725"/>
                    <a:pt x="0" y="650323"/>
                    <a:pt x="0" y="616519"/>
                  </a:cubicBezTo>
                  <a:lnTo>
                    <a:pt x="0" y="61206"/>
                  </a:lnTo>
                  <a:cubicBezTo>
                    <a:pt x="0" y="44973"/>
                    <a:pt x="6448" y="29405"/>
                    <a:pt x="17927" y="17927"/>
                  </a:cubicBezTo>
                  <a:cubicBezTo>
                    <a:pt x="29405" y="6448"/>
                    <a:pt x="44973" y="0"/>
                    <a:pt x="61206" y="0"/>
                  </a:cubicBezTo>
                  <a:close/>
                </a:path>
              </a:pathLst>
            </a:custGeom>
            <a:solidFill>
              <a:srgbClr val="9FC3D0"/>
            </a:solidFill>
          </p:spPr>
          <p:txBody>
            <a:bodyPr/>
            <a:lstStyle/>
            <a:p>
              <a:endParaRPr lang="en-US"/>
            </a:p>
          </p:txBody>
        </p:sp>
        <p:sp>
          <p:nvSpPr>
            <p:cNvPr id="21" name="TextBox 21"/>
            <p:cNvSpPr txBox="1"/>
            <p:nvPr/>
          </p:nvSpPr>
          <p:spPr>
            <a:xfrm>
              <a:off x="0" y="-38100"/>
              <a:ext cx="1699021" cy="715826"/>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a:off x="10568825" y="2892931"/>
            <a:ext cx="6450970" cy="2573239"/>
            <a:chOff x="0" y="0"/>
            <a:chExt cx="1699021" cy="677726"/>
          </a:xfrm>
        </p:grpSpPr>
        <p:sp>
          <p:nvSpPr>
            <p:cNvPr id="23" name="Freeform 23"/>
            <p:cNvSpPr/>
            <p:nvPr/>
          </p:nvSpPr>
          <p:spPr>
            <a:xfrm>
              <a:off x="0" y="0"/>
              <a:ext cx="1699021" cy="677725"/>
            </a:xfrm>
            <a:custGeom>
              <a:avLst/>
              <a:gdLst/>
              <a:ahLst/>
              <a:cxnLst/>
              <a:rect l="l" t="t" r="r" b="b"/>
              <a:pathLst>
                <a:path w="1699021" h="677725">
                  <a:moveTo>
                    <a:pt x="61206" y="0"/>
                  </a:moveTo>
                  <a:lnTo>
                    <a:pt x="1637815" y="0"/>
                  </a:lnTo>
                  <a:cubicBezTo>
                    <a:pt x="1654047" y="0"/>
                    <a:pt x="1669616" y="6448"/>
                    <a:pt x="1681094" y="17927"/>
                  </a:cubicBezTo>
                  <a:cubicBezTo>
                    <a:pt x="1692572" y="29405"/>
                    <a:pt x="1699021" y="44973"/>
                    <a:pt x="1699021" y="61206"/>
                  </a:cubicBezTo>
                  <a:lnTo>
                    <a:pt x="1699021" y="616519"/>
                  </a:lnTo>
                  <a:cubicBezTo>
                    <a:pt x="1699021" y="632752"/>
                    <a:pt x="1692572" y="648320"/>
                    <a:pt x="1681094" y="659799"/>
                  </a:cubicBezTo>
                  <a:cubicBezTo>
                    <a:pt x="1669616" y="671277"/>
                    <a:pt x="1654047" y="677725"/>
                    <a:pt x="1637815" y="677725"/>
                  </a:cubicBezTo>
                  <a:lnTo>
                    <a:pt x="61206" y="677725"/>
                  </a:lnTo>
                  <a:cubicBezTo>
                    <a:pt x="27403" y="677725"/>
                    <a:pt x="0" y="650323"/>
                    <a:pt x="0" y="616519"/>
                  </a:cubicBezTo>
                  <a:lnTo>
                    <a:pt x="0" y="61206"/>
                  </a:lnTo>
                  <a:cubicBezTo>
                    <a:pt x="0" y="44973"/>
                    <a:pt x="6448" y="29405"/>
                    <a:pt x="17927" y="17927"/>
                  </a:cubicBezTo>
                  <a:cubicBezTo>
                    <a:pt x="29405" y="6448"/>
                    <a:pt x="44973" y="0"/>
                    <a:pt x="61206" y="0"/>
                  </a:cubicBezTo>
                  <a:close/>
                </a:path>
              </a:pathLst>
            </a:custGeom>
            <a:solidFill>
              <a:srgbClr val="9FC3D0"/>
            </a:solidFill>
          </p:spPr>
          <p:txBody>
            <a:bodyPr/>
            <a:lstStyle/>
            <a:p>
              <a:endParaRPr lang="en-US"/>
            </a:p>
          </p:txBody>
        </p:sp>
        <p:sp>
          <p:nvSpPr>
            <p:cNvPr id="24" name="TextBox 24"/>
            <p:cNvSpPr txBox="1"/>
            <p:nvPr/>
          </p:nvSpPr>
          <p:spPr>
            <a:xfrm>
              <a:off x="0" y="-38100"/>
              <a:ext cx="1699021" cy="715826"/>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a:off x="10568825" y="1510392"/>
            <a:ext cx="5266219" cy="920300"/>
            <a:chOff x="0" y="0"/>
            <a:chExt cx="1386988" cy="242384"/>
          </a:xfrm>
        </p:grpSpPr>
        <p:sp>
          <p:nvSpPr>
            <p:cNvPr id="26" name="Freeform 26"/>
            <p:cNvSpPr/>
            <p:nvPr/>
          </p:nvSpPr>
          <p:spPr>
            <a:xfrm>
              <a:off x="0" y="0"/>
              <a:ext cx="1386988" cy="242384"/>
            </a:xfrm>
            <a:custGeom>
              <a:avLst/>
              <a:gdLst/>
              <a:ahLst/>
              <a:cxnLst/>
              <a:rect l="l" t="t" r="r" b="b"/>
              <a:pathLst>
                <a:path w="1386988" h="242384">
                  <a:moveTo>
                    <a:pt x="74976" y="0"/>
                  </a:moveTo>
                  <a:lnTo>
                    <a:pt x="1312012" y="0"/>
                  </a:lnTo>
                  <a:cubicBezTo>
                    <a:pt x="1353420" y="0"/>
                    <a:pt x="1386988" y="33568"/>
                    <a:pt x="1386988" y="74976"/>
                  </a:cubicBezTo>
                  <a:lnTo>
                    <a:pt x="1386988" y="167408"/>
                  </a:lnTo>
                  <a:cubicBezTo>
                    <a:pt x="1386988" y="208816"/>
                    <a:pt x="1353420" y="242384"/>
                    <a:pt x="1312012" y="242384"/>
                  </a:cubicBezTo>
                  <a:lnTo>
                    <a:pt x="74976" y="242384"/>
                  </a:lnTo>
                  <a:cubicBezTo>
                    <a:pt x="33568" y="242384"/>
                    <a:pt x="0" y="208816"/>
                    <a:pt x="0" y="167408"/>
                  </a:cubicBezTo>
                  <a:lnTo>
                    <a:pt x="0" y="74976"/>
                  </a:lnTo>
                  <a:cubicBezTo>
                    <a:pt x="0" y="33568"/>
                    <a:pt x="33568" y="0"/>
                    <a:pt x="74976" y="0"/>
                  </a:cubicBezTo>
                  <a:close/>
                </a:path>
              </a:pathLst>
            </a:custGeom>
            <a:solidFill>
              <a:srgbClr val="E9C7C6"/>
            </a:solidFill>
          </p:spPr>
          <p:txBody>
            <a:bodyPr/>
            <a:lstStyle/>
            <a:p>
              <a:endParaRPr lang="en-US"/>
            </a:p>
          </p:txBody>
        </p:sp>
        <p:sp>
          <p:nvSpPr>
            <p:cNvPr id="27" name="TextBox 27"/>
            <p:cNvSpPr txBox="1"/>
            <p:nvPr/>
          </p:nvSpPr>
          <p:spPr>
            <a:xfrm>
              <a:off x="0" y="-38100"/>
              <a:ext cx="1386988" cy="280484"/>
            </a:xfrm>
            <a:prstGeom prst="rect">
              <a:avLst/>
            </a:prstGeom>
          </p:spPr>
          <p:txBody>
            <a:bodyPr lIns="50800" tIns="50800" rIns="50800" bIns="50800" rtlCol="0" anchor="ctr"/>
            <a:lstStyle/>
            <a:p>
              <a:pPr algn="ctr">
                <a:lnSpc>
                  <a:spcPts val="2659"/>
                </a:lnSpc>
              </a:pPr>
              <a:endParaRPr/>
            </a:p>
          </p:txBody>
        </p:sp>
      </p:grpSp>
      <p:sp>
        <p:nvSpPr>
          <p:cNvPr id="28" name="TextBox 28"/>
          <p:cNvSpPr txBox="1"/>
          <p:nvPr/>
        </p:nvSpPr>
        <p:spPr>
          <a:xfrm>
            <a:off x="10714550" y="1637938"/>
            <a:ext cx="5266219" cy="629920"/>
          </a:xfrm>
          <a:prstGeom prst="rect">
            <a:avLst/>
          </a:prstGeom>
        </p:spPr>
        <p:txBody>
          <a:bodyPr lIns="0" tIns="0" rIns="0" bIns="0" rtlCol="0" anchor="t">
            <a:spAutoFit/>
          </a:bodyPr>
          <a:lstStyle/>
          <a:p>
            <a:pPr algn="ctr">
              <a:lnSpc>
                <a:spcPts val="5179"/>
              </a:lnSpc>
              <a:spcBef>
                <a:spcPct val="0"/>
              </a:spcBef>
            </a:pPr>
            <a:r>
              <a:rPr lang="en-US" sz="3699" dirty="0">
                <a:solidFill>
                  <a:srgbClr val="000000"/>
                </a:solidFill>
                <a:latin typeface="Alatsi"/>
                <a:ea typeface="Alatsi"/>
                <a:cs typeface="Alatsi"/>
                <a:sym typeface="Alatsi"/>
              </a:rPr>
              <a:t>What are the challenges? </a:t>
            </a:r>
          </a:p>
        </p:txBody>
      </p:sp>
      <p:sp>
        <p:nvSpPr>
          <p:cNvPr id="29" name="TextBox 29"/>
          <p:cNvSpPr txBox="1"/>
          <p:nvPr/>
        </p:nvSpPr>
        <p:spPr>
          <a:xfrm>
            <a:off x="2433284" y="3100785"/>
            <a:ext cx="6321810" cy="1661795"/>
          </a:xfrm>
          <a:prstGeom prst="rect">
            <a:avLst/>
          </a:prstGeom>
        </p:spPr>
        <p:txBody>
          <a:bodyPr lIns="0" tIns="0" rIns="0" bIns="0" rtlCol="0" anchor="t">
            <a:spAutoFit/>
          </a:bodyPr>
          <a:lstStyle/>
          <a:p>
            <a:pPr algn="ctr">
              <a:lnSpc>
                <a:spcPts val="4480"/>
              </a:lnSpc>
              <a:spcBef>
                <a:spcPct val="0"/>
              </a:spcBef>
            </a:pPr>
            <a:r>
              <a:rPr lang="en-US" sz="3200">
                <a:solidFill>
                  <a:srgbClr val="000000"/>
                </a:solidFill>
                <a:latin typeface="Alatsi"/>
                <a:ea typeface="Alatsi"/>
                <a:cs typeface="Alatsi"/>
                <a:sym typeface="Alatsi"/>
              </a:rPr>
              <a:t>Dylan Wiliam(2009c, p.1) suggests that AFL can raise attainment and achievement of learners.</a:t>
            </a:r>
          </a:p>
        </p:txBody>
      </p:sp>
      <p:sp>
        <p:nvSpPr>
          <p:cNvPr id="30" name="TextBox 30"/>
          <p:cNvSpPr txBox="1"/>
          <p:nvPr/>
        </p:nvSpPr>
        <p:spPr>
          <a:xfrm>
            <a:off x="10714550" y="3013522"/>
            <a:ext cx="6056886" cy="2795270"/>
          </a:xfrm>
          <a:prstGeom prst="rect">
            <a:avLst/>
          </a:prstGeom>
        </p:spPr>
        <p:txBody>
          <a:bodyPr lIns="0" tIns="0" rIns="0" bIns="0" rtlCol="0" anchor="t">
            <a:spAutoFit/>
          </a:bodyPr>
          <a:lstStyle/>
          <a:p>
            <a:pPr algn="l">
              <a:lnSpc>
                <a:spcPts val="4479"/>
              </a:lnSpc>
            </a:pPr>
            <a:r>
              <a:rPr lang="en-US" sz="3199" dirty="0">
                <a:solidFill>
                  <a:srgbClr val="000000"/>
                </a:solidFill>
                <a:latin typeface="Alatsi"/>
                <a:ea typeface="Alatsi"/>
                <a:cs typeface="Alatsi"/>
                <a:sym typeface="Alatsi"/>
              </a:rPr>
              <a:t>Dylan </a:t>
            </a:r>
            <a:r>
              <a:rPr lang="en-US" sz="3199" dirty="0" err="1">
                <a:solidFill>
                  <a:srgbClr val="000000"/>
                </a:solidFill>
                <a:latin typeface="Alatsi"/>
                <a:ea typeface="Alatsi"/>
                <a:cs typeface="Alatsi"/>
                <a:sym typeface="Alatsi"/>
              </a:rPr>
              <a:t>Wiliam</a:t>
            </a:r>
            <a:r>
              <a:rPr lang="en-US" sz="3199" dirty="0">
                <a:solidFill>
                  <a:srgbClr val="000000"/>
                </a:solidFill>
                <a:latin typeface="Alatsi"/>
                <a:ea typeface="Alatsi"/>
                <a:cs typeface="Alatsi"/>
                <a:sym typeface="Alatsi"/>
              </a:rPr>
              <a:t> ( 2018, p.1) suggests that effective use of AFL would increase achievement. (Cambridge Assessment, 2009) </a:t>
            </a:r>
          </a:p>
          <a:p>
            <a:pPr algn="l">
              <a:lnSpc>
                <a:spcPts val="4479"/>
              </a:lnSpc>
              <a:spcBef>
                <a:spcPct val="0"/>
              </a:spcBef>
            </a:pPr>
            <a:endParaRPr lang="en-US" sz="3199" dirty="0">
              <a:solidFill>
                <a:srgbClr val="000000"/>
              </a:solidFill>
              <a:latin typeface="Alatsi"/>
              <a:ea typeface="Alatsi"/>
              <a:cs typeface="Alatsi"/>
              <a:sym typeface="Alatsi"/>
            </a:endParaRPr>
          </a:p>
        </p:txBody>
      </p:sp>
      <p:sp>
        <p:nvSpPr>
          <p:cNvPr id="31" name="TextBox 31"/>
          <p:cNvSpPr txBox="1"/>
          <p:nvPr/>
        </p:nvSpPr>
        <p:spPr>
          <a:xfrm>
            <a:off x="2433284" y="6765433"/>
            <a:ext cx="6321810" cy="2785745"/>
          </a:xfrm>
          <a:prstGeom prst="rect">
            <a:avLst/>
          </a:prstGeom>
        </p:spPr>
        <p:txBody>
          <a:bodyPr lIns="0" tIns="0" rIns="0" bIns="0" rtlCol="0" anchor="t">
            <a:spAutoFit/>
          </a:bodyPr>
          <a:lstStyle/>
          <a:p>
            <a:pPr algn="ctr">
              <a:lnSpc>
                <a:spcPts val="4480"/>
              </a:lnSpc>
              <a:spcBef>
                <a:spcPct val="0"/>
              </a:spcBef>
            </a:pPr>
            <a:r>
              <a:rPr lang="en-US" sz="3200">
                <a:solidFill>
                  <a:srgbClr val="000000"/>
                </a:solidFill>
                <a:latin typeface="Alatsi"/>
                <a:ea typeface="Alatsi"/>
                <a:cs typeface="Alatsi"/>
                <a:sym typeface="Alatsi"/>
              </a:rPr>
              <a:t>Supports teachers and learners focus on the aim of the learning and how to achieve 'excellence'. (Cambridge International, 2019) </a:t>
            </a:r>
          </a:p>
          <a:p>
            <a:pPr algn="ctr">
              <a:lnSpc>
                <a:spcPts val="4480"/>
              </a:lnSpc>
              <a:spcBef>
                <a:spcPct val="0"/>
              </a:spcBef>
            </a:pPr>
            <a:endParaRPr lang="en-US" sz="3200">
              <a:solidFill>
                <a:srgbClr val="000000"/>
              </a:solidFill>
              <a:latin typeface="Alatsi"/>
              <a:ea typeface="Alatsi"/>
              <a:cs typeface="Alatsi"/>
              <a:sym typeface="Alatsi"/>
            </a:endParaRPr>
          </a:p>
        </p:txBody>
      </p:sp>
      <p:sp>
        <p:nvSpPr>
          <p:cNvPr id="32" name="TextBox 32"/>
          <p:cNvSpPr txBox="1"/>
          <p:nvPr/>
        </p:nvSpPr>
        <p:spPr>
          <a:xfrm>
            <a:off x="10583575" y="6701361"/>
            <a:ext cx="6450970" cy="2233296"/>
          </a:xfrm>
          <a:prstGeom prst="rect">
            <a:avLst/>
          </a:prstGeom>
        </p:spPr>
        <p:txBody>
          <a:bodyPr lIns="0" tIns="0" rIns="0" bIns="0" rtlCol="0" anchor="t">
            <a:spAutoFit/>
          </a:bodyPr>
          <a:lstStyle/>
          <a:p>
            <a:pPr algn="ctr">
              <a:lnSpc>
                <a:spcPts val="4479"/>
              </a:lnSpc>
              <a:spcBef>
                <a:spcPct val="0"/>
              </a:spcBef>
            </a:pPr>
            <a:r>
              <a:rPr lang="en-US" sz="3199">
                <a:solidFill>
                  <a:srgbClr val="000000"/>
                </a:solidFill>
                <a:latin typeface="Alatsi"/>
                <a:ea typeface="Alatsi"/>
                <a:cs typeface="Alatsi"/>
                <a:sym typeface="Alatsi"/>
              </a:rPr>
              <a:t>The implementation of AFL needs to be consistent throughout the school to ensure widespread adoption(Knight, 2008b) </a:t>
            </a:r>
          </a:p>
        </p:txBody>
      </p:sp>
      <p:sp>
        <p:nvSpPr>
          <p:cNvPr id="33" name="Freeform 23">
            <a:extLst>
              <a:ext uri="{FF2B5EF4-FFF2-40B4-BE49-F238E27FC236}">
                <a16:creationId xmlns:a16="http://schemas.microsoft.com/office/drawing/2014/main" id="{6CD4BF28-E44C-0AE4-3164-A7D8BFD12593}"/>
              </a:ext>
            </a:extLst>
          </p:cNvPr>
          <p:cNvSpPr/>
          <p:nvPr/>
        </p:nvSpPr>
        <p:spPr>
          <a:xfrm>
            <a:off x="2557821" y="1597025"/>
            <a:ext cx="4826778" cy="780004"/>
          </a:xfrm>
          <a:custGeom>
            <a:avLst/>
            <a:gdLst/>
            <a:ahLst/>
            <a:cxnLst/>
            <a:rect l="l" t="t" r="r" b="b"/>
            <a:pathLst>
              <a:path w="1699021" h="677725">
                <a:moveTo>
                  <a:pt x="61206" y="0"/>
                </a:moveTo>
                <a:lnTo>
                  <a:pt x="1637815" y="0"/>
                </a:lnTo>
                <a:cubicBezTo>
                  <a:pt x="1654047" y="0"/>
                  <a:pt x="1669616" y="6448"/>
                  <a:pt x="1681094" y="17927"/>
                </a:cubicBezTo>
                <a:cubicBezTo>
                  <a:pt x="1692572" y="29405"/>
                  <a:pt x="1699021" y="44973"/>
                  <a:pt x="1699021" y="61206"/>
                </a:cubicBezTo>
                <a:lnTo>
                  <a:pt x="1699021" y="616519"/>
                </a:lnTo>
                <a:cubicBezTo>
                  <a:pt x="1699021" y="632752"/>
                  <a:pt x="1692572" y="648320"/>
                  <a:pt x="1681094" y="659799"/>
                </a:cubicBezTo>
                <a:cubicBezTo>
                  <a:pt x="1669616" y="671277"/>
                  <a:pt x="1654047" y="677725"/>
                  <a:pt x="1637815" y="677725"/>
                </a:cubicBezTo>
                <a:lnTo>
                  <a:pt x="61206" y="677725"/>
                </a:lnTo>
                <a:cubicBezTo>
                  <a:pt x="27403" y="677725"/>
                  <a:pt x="0" y="650323"/>
                  <a:pt x="0" y="616519"/>
                </a:cubicBezTo>
                <a:lnTo>
                  <a:pt x="0" y="61206"/>
                </a:lnTo>
                <a:cubicBezTo>
                  <a:pt x="0" y="44973"/>
                  <a:pt x="6448" y="29405"/>
                  <a:pt x="17927" y="17927"/>
                </a:cubicBezTo>
                <a:cubicBezTo>
                  <a:pt x="29405" y="6448"/>
                  <a:pt x="44973" y="0"/>
                  <a:pt x="61206" y="0"/>
                </a:cubicBezTo>
                <a:close/>
              </a:path>
            </a:pathLst>
          </a:custGeom>
          <a:solidFill>
            <a:srgbClr val="9FC3D0"/>
          </a:solidFill>
        </p:spPr>
        <p:txBody>
          <a:bodyPr/>
          <a:lstStyle/>
          <a:p>
            <a:endParaRPr lang="en-US"/>
          </a:p>
        </p:txBody>
      </p:sp>
      <p:sp>
        <p:nvSpPr>
          <p:cNvPr id="34" name="TextBox 33">
            <a:extLst>
              <a:ext uri="{FF2B5EF4-FFF2-40B4-BE49-F238E27FC236}">
                <a16:creationId xmlns:a16="http://schemas.microsoft.com/office/drawing/2014/main" id="{71EB8E8C-D7A4-5400-0293-7B398DB8D99C}"/>
              </a:ext>
            </a:extLst>
          </p:cNvPr>
          <p:cNvSpPr txBox="1"/>
          <p:nvPr/>
        </p:nvSpPr>
        <p:spPr>
          <a:xfrm>
            <a:off x="2692370" y="1632834"/>
            <a:ext cx="4459769" cy="742511"/>
          </a:xfrm>
          <a:prstGeom prst="rect">
            <a:avLst/>
          </a:prstGeom>
          <a:noFill/>
        </p:spPr>
        <p:txBody>
          <a:bodyPr wrap="square" rtlCol="0">
            <a:spAutoFit/>
          </a:bodyPr>
          <a:lstStyle/>
          <a:p>
            <a:pPr algn="l">
              <a:lnSpc>
                <a:spcPts val="5487"/>
              </a:lnSpc>
            </a:pPr>
            <a:r>
              <a:rPr lang="en-US" sz="3600" dirty="0">
                <a:solidFill>
                  <a:srgbClr val="000000"/>
                </a:solidFill>
                <a:latin typeface="Alatsi"/>
                <a:ea typeface="Alatsi"/>
                <a:cs typeface="Alatsi"/>
                <a:sym typeface="Alatsi"/>
              </a:rPr>
              <a:t>Why is it important?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a:off x="5702946" y="8800282"/>
            <a:ext cx="6882108" cy="464820"/>
          </a:xfrm>
          <a:prstGeom prst="rect">
            <a:avLst/>
          </a:prstGeom>
        </p:spPr>
        <p:txBody>
          <a:bodyPr lIns="0" tIns="0" rIns="0" bIns="0" rtlCol="0" anchor="t">
            <a:spAutoFit/>
          </a:bodyPr>
          <a:lstStyle/>
          <a:p>
            <a:pPr algn="ctr">
              <a:lnSpc>
                <a:spcPts val="3779"/>
              </a:lnSpc>
            </a:pPr>
            <a:r>
              <a:rPr lang="en-US" sz="2700">
                <a:solidFill>
                  <a:srgbClr val="000000"/>
                </a:solidFill>
                <a:latin typeface="Alatsi"/>
                <a:ea typeface="Alatsi"/>
                <a:cs typeface="Alatsi"/>
                <a:sym typeface="Alatsi"/>
              </a:rPr>
              <a:t>Amelia Morgan| 2304864</a:t>
            </a:r>
          </a:p>
        </p:txBody>
      </p:sp>
      <p:sp>
        <p:nvSpPr>
          <p:cNvPr id="3" name="AutoShape 3"/>
          <p:cNvSpPr/>
          <p:nvPr/>
        </p:nvSpPr>
        <p:spPr>
          <a:xfrm>
            <a:off x="-260599" y="9061267"/>
            <a:ext cx="7105264" cy="19050"/>
          </a:xfrm>
          <a:prstGeom prst="line">
            <a:avLst/>
          </a:prstGeom>
          <a:ln w="114300" cap="flat">
            <a:solidFill>
              <a:srgbClr val="9FC3D0"/>
            </a:solidFill>
            <a:prstDash val="solid"/>
            <a:headEnd type="none" w="sm" len="sm"/>
            <a:tailEnd type="none" w="sm" len="sm"/>
          </a:ln>
        </p:spPr>
        <p:txBody>
          <a:bodyPr/>
          <a:lstStyle/>
          <a:p>
            <a:endParaRPr lang="en-US"/>
          </a:p>
        </p:txBody>
      </p:sp>
      <p:sp>
        <p:nvSpPr>
          <p:cNvPr id="4" name="AutoShape 4"/>
          <p:cNvSpPr/>
          <p:nvPr/>
        </p:nvSpPr>
        <p:spPr>
          <a:xfrm>
            <a:off x="11430169" y="9061267"/>
            <a:ext cx="7105264" cy="19050"/>
          </a:xfrm>
          <a:prstGeom prst="line">
            <a:avLst/>
          </a:prstGeom>
          <a:ln w="114300" cap="flat">
            <a:solidFill>
              <a:srgbClr val="9FC3D0"/>
            </a:solidFill>
            <a:prstDash val="solid"/>
            <a:headEnd type="none" w="sm" len="sm"/>
            <a:tailEnd type="none" w="sm" len="sm"/>
          </a:ln>
        </p:spPr>
        <p:txBody>
          <a:bodyPr/>
          <a:lstStyle/>
          <a:p>
            <a:endParaRPr lang="en-US"/>
          </a:p>
        </p:txBody>
      </p:sp>
      <p:grpSp>
        <p:nvGrpSpPr>
          <p:cNvPr id="5" name="Group 5"/>
          <p:cNvGrpSpPr/>
          <p:nvPr/>
        </p:nvGrpSpPr>
        <p:grpSpPr>
          <a:xfrm>
            <a:off x="15859155" y="0"/>
            <a:ext cx="1562612" cy="1673225"/>
            <a:chOff x="0" y="0"/>
            <a:chExt cx="2083482" cy="2230967"/>
          </a:xfrm>
        </p:grpSpPr>
        <p:grpSp>
          <p:nvGrpSpPr>
            <p:cNvPr id="6" name="Group 6"/>
            <p:cNvGrpSpPr/>
            <p:nvPr/>
          </p:nvGrpSpPr>
          <p:grpSpPr>
            <a:xfrm>
              <a:off x="75599" y="0"/>
              <a:ext cx="1932284" cy="2230967"/>
              <a:chOff x="0" y="0"/>
              <a:chExt cx="703982" cy="812800"/>
            </a:xfrm>
          </p:grpSpPr>
          <p:sp>
            <p:nvSpPr>
              <p:cNvPr id="7" name="Freeform 7"/>
              <p:cNvSpPr/>
              <p:nvPr/>
            </p:nvSpPr>
            <p:spPr>
              <a:xfrm>
                <a:off x="0" y="0"/>
                <a:ext cx="703982" cy="812800"/>
              </a:xfrm>
              <a:custGeom>
                <a:avLst/>
                <a:gdLst/>
                <a:ahLst/>
                <a:cxnLst/>
                <a:rect l="l" t="t" r="r" b="b"/>
                <a:pathLst>
                  <a:path w="703982" h="812800">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txBody>
              <a:bodyPr/>
              <a:lstStyle/>
              <a:p>
                <a:endParaRPr lang="en-US"/>
              </a:p>
            </p:txBody>
          </p:sp>
          <p:sp>
            <p:nvSpPr>
              <p:cNvPr id="8" name="TextBox 8"/>
              <p:cNvSpPr txBox="1"/>
              <p:nvPr/>
            </p:nvSpPr>
            <p:spPr>
              <a:xfrm>
                <a:off x="0" y="-47625"/>
                <a:ext cx="703982" cy="733425"/>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0" y="437582"/>
              <a:ext cx="2083482" cy="1241504"/>
            </a:xfrm>
            <a:prstGeom prst="rect">
              <a:avLst/>
            </a:prstGeom>
          </p:spPr>
          <p:txBody>
            <a:bodyPr lIns="0" tIns="0" rIns="0" bIns="0" rtlCol="0" anchor="t">
              <a:spAutoFit/>
            </a:bodyPr>
            <a:lstStyle/>
            <a:p>
              <a:pPr algn="ctr">
                <a:lnSpc>
                  <a:spcPts val="7805"/>
                </a:lnSpc>
              </a:pPr>
              <a:r>
                <a:rPr lang="en-US" sz="5575" b="1">
                  <a:solidFill>
                    <a:srgbClr val="000000"/>
                  </a:solidFill>
                  <a:latin typeface="Open Sans Bold"/>
                  <a:ea typeface="Open Sans Bold"/>
                  <a:cs typeface="Open Sans Bold"/>
                  <a:sym typeface="Open Sans Bold"/>
                </a:rPr>
                <a:t>7</a:t>
              </a:r>
            </a:p>
          </p:txBody>
        </p:sp>
      </p:grpSp>
      <p:sp>
        <p:nvSpPr>
          <p:cNvPr id="10" name="TextBox 10"/>
          <p:cNvSpPr txBox="1"/>
          <p:nvPr/>
        </p:nvSpPr>
        <p:spPr>
          <a:xfrm>
            <a:off x="2553980" y="866775"/>
            <a:ext cx="13180039" cy="1450976"/>
          </a:xfrm>
          <a:prstGeom prst="rect">
            <a:avLst/>
          </a:prstGeom>
        </p:spPr>
        <p:txBody>
          <a:bodyPr lIns="0" tIns="0" rIns="0" bIns="0" rtlCol="0" anchor="t">
            <a:spAutoFit/>
          </a:bodyPr>
          <a:lstStyle/>
          <a:p>
            <a:pPr algn="ctr">
              <a:lnSpc>
                <a:spcPts val="11899"/>
              </a:lnSpc>
            </a:pPr>
            <a:r>
              <a:rPr lang="en-US" sz="8499">
                <a:solidFill>
                  <a:srgbClr val="000000"/>
                </a:solidFill>
                <a:latin typeface="Alatsi"/>
                <a:ea typeface="Alatsi"/>
                <a:cs typeface="Alatsi"/>
                <a:sym typeface="Alatsi"/>
              </a:rPr>
              <a:t>WHY SHOULD I USE AFL? </a:t>
            </a:r>
          </a:p>
        </p:txBody>
      </p:sp>
      <p:sp>
        <p:nvSpPr>
          <p:cNvPr id="11" name="Freeform 11"/>
          <p:cNvSpPr/>
          <p:nvPr/>
        </p:nvSpPr>
        <p:spPr>
          <a:xfrm>
            <a:off x="14982801" y="6379649"/>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2" name="Freeform 12"/>
          <p:cNvSpPr/>
          <p:nvPr/>
        </p:nvSpPr>
        <p:spPr>
          <a:xfrm>
            <a:off x="-1648907" y="-402279"/>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3" name="Freeform 13"/>
          <p:cNvSpPr/>
          <p:nvPr/>
        </p:nvSpPr>
        <p:spPr>
          <a:xfrm>
            <a:off x="157860" y="3154249"/>
            <a:ext cx="7313003" cy="4303273"/>
          </a:xfrm>
          <a:custGeom>
            <a:avLst/>
            <a:gdLst/>
            <a:ahLst/>
            <a:cxnLst/>
            <a:rect l="l" t="t" r="r" b="b"/>
            <a:pathLst>
              <a:path w="7313003" h="4303273">
                <a:moveTo>
                  <a:pt x="0" y="0"/>
                </a:moveTo>
                <a:lnTo>
                  <a:pt x="7313003" y="0"/>
                </a:lnTo>
                <a:lnTo>
                  <a:pt x="7313003" y="4303273"/>
                </a:lnTo>
                <a:lnTo>
                  <a:pt x="0" y="4303273"/>
                </a:lnTo>
                <a:lnTo>
                  <a:pt x="0" y="0"/>
                </a:lnTo>
                <a:close/>
              </a:path>
            </a:pathLst>
          </a:custGeom>
          <a:blipFill>
            <a:blip r:embed="rId4"/>
            <a:stretch>
              <a:fillRect/>
            </a:stretch>
          </a:blipFill>
        </p:spPr>
        <p:txBody>
          <a:bodyPr/>
          <a:lstStyle/>
          <a:p>
            <a:endParaRPr lang="en-US"/>
          </a:p>
        </p:txBody>
      </p:sp>
      <p:grpSp>
        <p:nvGrpSpPr>
          <p:cNvPr id="14" name="Group 14"/>
          <p:cNvGrpSpPr/>
          <p:nvPr/>
        </p:nvGrpSpPr>
        <p:grpSpPr>
          <a:xfrm>
            <a:off x="8005181" y="2902335"/>
            <a:ext cx="503827" cy="503827"/>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solidFill>
          </p:spPr>
          <p:txBody>
            <a:bodyPr/>
            <a:lstStyle/>
            <a:p>
              <a:endParaRPr lang="en-US"/>
            </a:p>
          </p:txBody>
        </p:sp>
        <p:sp>
          <p:nvSpPr>
            <p:cNvPr id="16" name="TextBox 16"/>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7" name="TextBox 17"/>
          <p:cNvSpPr txBox="1"/>
          <p:nvPr/>
        </p:nvSpPr>
        <p:spPr>
          <a:xfrm>
            <a:off x="8676199" y="2847226"/>
            <a:ext cx="8351026" cy="1109346"/>
          </a:xfrm>
          <a:prstGeom prst="rect">
            <a:avLst/>
          </a:prstGeom>
        </p:spPr>
        <p:txBody>
          <a:bodyPr lIns="0" tIns="0" rIns="0" bIns="0" rtlCol="0" anchor="t">
            <a:spAutoFit/>
          </a:bodyPr>
          <a:lstStyle/>
          <a:p>
            <a:pPr algn="ctr">
              <a:lnSpc>
                <a:spcPts val="4479"/>
              </a:lnSpc>
              <a:spcBef>
                <a:spcPct val="0"/>
              </a:spcBef>
            </a:pPr>
            <a:r>
              <a:rPr lang="en-US" sz="3199">
                <a:solidFill>
                  <a:srgbClr val="000000"/>
                </a:solidFill>
                <a:latin typeface="Alatsi"/>
                <a:ea typeface="Alatsi"/>
                <a:cs typeface="Alatsi"/>
                <a:sym typeface="Alatsi"/>
              </a:rPr>
              <a:t>A chance to reflect on my own practice.(Dylan Wiliam, 2009d, p.17)</a:t>
            </a:r>
          </a:p>
        </p:txBody>
      </p:sp>
      <p:grpSp>
        <p:nvGrpSpPr>
          <p:cNvPr id="18" name="Group 18"/>
          <p:cNvGrpSpPr/>
          <p:nvPr/>
        </p:nvGrpSpPr>
        <p:grpSpPr>
          <a:xfrm>
            <a:off x="8005181" y="4376760"/>
            <a:ext cx="503827" cy="503827"/>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solidFill>
          </p:spPr>
          <p:txBody>
            <a:bodyPr/>
            <a:lstStyle/>
            <a:p>
              <a:endParaRPr lang="en-US"/>
            </a:p>
          </p:txBody>
        </p:sp>
        <p:sp>
          <p:nvSpPr>
            <p:cNvPr id="20" name="TextBox 2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8509008" y="4333216"/>
            <a:ext cx="8518217" cy="1109346"/>
          </a:xfrm>
          <a:prstGeom prst="rect">
            <a:avLst/>
          </a:prstGeom>
        </p:spPr>
        <p:txBody>
          <a:bodyPr lIns="0" tIns="0" rIns="0" bIns="0" rtlCol="0" anchor="t">
            <a:spAutoFit/>
          </a:bodyPr>
          <a:lstStyle/>
          <a:p>
            <a:pPr algn="ctr">
              <a:lnSpc>
                <a:spcPts val="4479"/>
              </a:lnSpc>
              <a:spcBef>
                <a:spcPct val="0"/>
              </a:spcBef>
            </a:pPr>
            <a:r>
              <a:rPr lang="en-US" sz="3199">
                <a:solidFill>
                  <a:srgbClr val="000000"/>
                </a:solidFill>
                <a:latin typeface="Alatsi"/>
                <a:ea typeface="Alatsi"/>
                <a:cs typeface="Alatsi"/>
                <a:sym typeface="Alatsi"/>
              </a:rPr>
              <a:t>Trial and error, learn from possible 'mistakes' (Gadsby, 2012).</a:t>
            </a:r>
          </a:p>
        </p:txBody>
      </p:sp>
      <p:grpSp>
        <p:nvGrpSpPr>
          <p:cNvPr id="22" name="Group 22"/>
          <p:cNvGrpSpPr/>
          <p:nvPr/>
        </p:nvGrpSpPr>
        <p:grpSpPr>
          <a:xfrm>
            <a:off x="8005181" y="5875822"/>
            <a:ext cx="503827" cy="503827"/>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solidFill>
          </p:spPr>
          <p:txBody>
            <a:bodyPr/>
            <a:lstStyle/>
            <a:p>
              <a:endParaRPr lang="en-US"/>
            </a:p>
          </p:txBody>
        </p:sp>
        <p:sp>
          <p:nvSpPr>
            <p:cNvPr id="24" name="TextBox 2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5" name="TextBox 25"/>
          <p:cNvSpPr txBox="1"/>
          <p:nvPr/>
        </p:nvSpPr>
        <p:spPr>
          <a:xfrm>
            <a:off x="8573017" y="5539725"/>
            <a:ext cx="8557390" cy="1109346"/>
          </a:xfrm>
          <a:prstGeom prst="rect">
            <a:avLst/>
          </a:prstGeom>
        </p:spPr>
        <p:txBody>
          <a:bodyPr lIns="0" tIns="0" rIns="0" bIns="0" rtlCol="0" anchor="t">
            <a:spAutoFit/>
          </a:bodyPr>
          <a:lstStyle/>
          <a:p>
            <a:pPr algn="ctr">
              <a:lnSpc>
                <a:spcPts val="4479"/>
              </a:lnSpc>
              <a:spcBef>
                <a:spcPct val="0"/>
              </a:spcBef>
            </a:pPr>
            <a:r>
              <a:rPr lang="en-US" sz="3199">
                <a:solidFill>
                  <a:srgbClr val="000000"/>
                </a:solidFill>
                <a:latin typeface="Alatsi"/>
                <a:ea typeface="Alatsi"/>
                <a:cs typeface="Alatsi"/>
                <a:sym typeface="Alatsi"/>
              </a:rPr>
              <a:t>Improves pupils self confidence and motivation (Qualiciations and Cirriculum authority, 2003)</a:t>
            </a:r>
          </a:p>
        </p:txBody>
      </p:sp>
      <p:grpSp>
        <p:nvGrpSpPr>
          <p:cNvPr id="26" name="Group 26"/>
          <p:cNvGrpSpPr/>
          <p:nvPr/>
        </p:nvGrpSpPr>
        <p:grpSpPr>
          <a:xfrm>
            <a:off x="8005181" y="6960674"/>
            <a:ext cx="503827" cy="503827"/>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solidFill>
          </p:spPr>
          <p:txBody>
            <a:bodyPr/>
            <a:lstStyle/>
            <a:p>
              <a:endParaRPr lang="en-US"/>
            </a:p>
          </p:txBody>
        </p:sp>
        <p:sp>
          <p:nvSpPr>
            <p:cNvPr id="28" name="TextBox 2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9" name="TextBox 29"/>
          <p:cNvSpPr txBox="1"/>
          <p:nvPr/>
        </p:nvSpPr>
        <p:spPr>
          <a:xfrm>
            <a:off x="8257094" y="6744321"/>
            <a:ext cx="10030906" cy="1109346"/>
          </a:xfrm>
          <a:prstGeom prst="rect">
            <a:avLst/>
          </a:prstGeom>
        </p:spPr>
        <p:txBody>
          <a:bodyPr lIns="0" tIns="0" rIns="0" bIns="0" rtlCol="0" anchor="t">
            <a:spAutoFit/>
          </a:bodyPr>
          <a:lstStyle/>
          <a:p>
            <a:pPr algn="ctr">
              <a:lnSpc>
                <a:spcPts val="4479"/>
              </a:lnSpc>
              <a:spcBef>
                <a:spcPct val="0"/>
              </a:spcBef>
            </a:pPr>
            <a:r>
              <a:rPr lang="en-US" sz="3199">
                <a:solidFill>
                  <a:srgbClr val="000000"/>
                </a:solidFill>
                <a:latin typeface="Alatsi"/>
                <a:ea typeface="Alatsi"/>
                <a:cs typeface="Alatsi"/>
                <a:sym typeface="Alatsi"/>
              </a:rPr>
              <a:t>Allows teacher and Learners to work collaboratively (Charnley,2020b)</a:t>
            </a:r>
          </a:p>
        </p:txBody>
      </p:sp>
      <p:grpSp>
        <p:nvGrpSpPr>
          <p:cNvPr id="30" name="Group 30"/>
          <p:cNvGrpSpPr/>
          <p:nvPr/>
        </p:nvGrpSpPr>
        <p:grpSpPr>
          <a:xfrm>
            <a:off x="8005181" y="7853667"/>
            <a:ext cx="503827" cy="505467"/>
            <a:chOff x="0" y="0"/>
            <a:chExt cx="812800" cy="815445"/>
          </a:xfrm>
        </p:grpSpPr>
        <p:sp>
          <p:nvSpPr>
            <p:cNvPr id="31" name="Freeform 31"/>
            <p:cNvSpPr/>
            <p:nvPr/>
          </p:nvSpPr>
          <p:spPr>
            <a:xfrm>
              <a:off x="0" y="0"/>
              <a:ext cx="812800" cy="815445"/>
            </a:xfrm>
            <a:custGeom>
              <a:avLst/>
              <a:gdLst/>
              <a:ahLst/>
              <a:cxnLst/>
              <a:rect l="l" t="t" r="r" b="b"/>
              <a:pathLst>
                <a:path w="812800" h="815445">
                  <a:moveTo>
                    <a:pt x="406400" y="0"/>
                  </a:moveTo>
                  <a:cubicBezTo>
                    <a:pt x="181951" y="0"/>
                    <a:pt x="0" y="182544"/>
                    <a:pt x="0" y="407722"/>
                  </a:cubicBezTo>
                  <a:cubicBezTo>
                    <a:pt x="0" y="632901"/>
                    <a:pt x="181951" y="815445"/>
                    <a:pt x="406400" y="815445"/>
                  </a:cubicBezTo>
                  <a:cubicBezTo>
                    <a:pt x="630849" y="815445"/>
                    <a:pt x="812800" y="632901"/>
                    <a:pt x="812800" y="407722"/>
                  </a:cubicBezTo>
                  <a:cubicBezTo>
                    <a:pt x="812800" y="182544"/>
                    <a:pt x="630849" y="0"/>
                    <a:pt x="406400" y="0"/>
                  </a:cubicBezTo>
                  <a:close/>
                </a:path>
              </a:pathLst>
            </a:custGeom>
            <a:solidFill>
              <a:srgbClr val="000000"/>
            </a:solidFill>
          </p:spPr>
          <p:txBody>
            <a:bodyPr/>
            <a:lstStyle/>
            <a:p>
              <a:endParaRPr lang="en-US"/>
            </a:p>
          </p:txBody>
        </p:sp>
        <p:sp>
          <p:nvSpPr>
            <p:cNvPr id="32" name="TextBox 32"/>
            <p:cNvSpPr txBox="1"/>
            <p:nvPr/>
          </p:nvSpPr>
          <p:spPr>
            <a:xfrm>
              <a:off x="76200" y="38348"/>
              <a:ext cx="660400" cy="700649"/>
            </a:xfrm>
            <a:prstGeom prst="rect">
              <a:avLst/>
            </a:prstGeom>
          </p:spPr>
          <p:txBody>
            <a:bodyPr lIns="50800" tIns="50800" rIns="50800" bIns="50800" rtlCol="0" anchor="ctr"/>
            <a:lstStyle/>
            <a:p>
              <a:pPr algn="ctr">
                <a:lnSpc>
                  <a:spcPts val="2659"/>
                </a:lnSpc>
              </a:pPr>
              <a:endParaRPr/>
            </a:p>
          </p:txBody>
        </p:sp>
      </p:grpSp>
      <p:sp>
        <p:nvSpPr>
          <p:cNvPr id="33" name="TextBox 33"/>
          <p:cNvSpPr txBox="1"/>
          <p:nvPr/>
        </p:nvSpPr>
        <p:spPr>
          <a:xfrm>
            <a:off x="8676199" y="7748086"/>
            <a:ext cx="8351026" cy="1109346"/>
          </a:xfrm>
          <a:prstGeom prst="rect">
            <a:avLst/>
          </a:prstGeom>
        </p:spPr>
        <p:txBody>
          <a:bodyPr lIns="0" tIns="0" rIns="0" bIns="0" rtlCol="0" anchor="t">
            <a:spAutoFit/>
          </a:bodyPr>
          <a:lstStyle/>
          <a:p>
            <a:pPr algn="ctr">
              <a:lnSpc>
                <a:spcPts val="4479"/>
              </a:lnSpc>
              <a:spcBef>
                <a:spcPct val="0"/>
              </a:spcBef>
            </a:pPr>
            <a:r>
              <a:rPr lang="en-US" sz="3199">
                <a:solidFill>
                  <a:srgbClr val="000000"/>
                </a:solidFill>
                <a:latin typeface="Alatsi"/>
                <a:ea typeface="Alatsi"/>
                <a:cs typeface="Alatsi"/>
                <a:sym typeface="Alatsi"/>
              </a:rPr>
              <a:t>Allows me to meet the QTS Standards (Welsh Government, 2024b)</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a:off x="5702946" y="8800282"/>
            <a:ext cx="6882108" cy="464820"/>
          </a:xfrm>
          <a:prstGeom prst="rect">
            <a:avLst/>
          </a:prstGeom>
        </p:spPr>
        <p:txBody>
          <a:bodyPr lIns="0" tIns="0" rIns="0" bIns="0" rtlCol="0" anchor="t">
            <a:spAutoFit/>
          </a:bodyPr>
          <a:lstStyle/>
          <a:p>
            <a:pPr algn="ctr">
              <a:lnSpc>
                <a:spcPts val="3779"/>
              </a:lnSpc>
            </a:pPr>
            <a:r>
              <a:rPr lang="en-US" sz="2700">
                <a:solidFill>
                  <a:srgbClr val="000000"/>
                </a:solidFill>
                <a:latin typeface="Alatsi"/>
                <a:ea typeface="Alatsi"/>
                <a:cs typeface="Alatsi"/>
                <a:sym typeface="Alatsi"/>
              </a:rPr>
              <a:t>Amelia Morgan | 2304864</a:t>
            </a:r>
          </a:p>
        </p:txBody>
      </p:sp>
      <p:sp>
        <p:nvSpPr>
          <p:cNvPr id="3" name="AutoShape 3"/>
          <p:cNvSpPr/>
          <p:nvPr/>
        </p:nvSpPr>
        <p:spPr>
          <a:xfrm>
            <a:off x="-260599" y="9061267"/>
            <a:ext cx="7105264" cy="19050"/>
          </a:xfrm>
          <a:prstGeom prst="line">
            <a:avLst/>
          </a:prstGeom>
          <a:ln w="114300" cap="flat">
            <a:solidFill>
              <a:srgbClr val="9FC3D0"/>
            </a:solidFill>
            <a:prstDash val="solid"/>
            <a:headEnd type="none" w="sm" len="sm"/>
            <a:tailEnd type="none" w="sm" len="sm"/>
          </a:ln>
        </p:spPr>
        <p:txBody>
          <a:bodyPr/>
          <a:lstStyle/>
          <a:p>
            <a:endParaRPr lang="en-US"/>
          </a:p>
        </p:txBody>
      </p:sp>
      <p:sp>
        <p:nvSpPr>
          <p:cNvPr id="4" name="AutoShape 4"/>
          <p:cNvSpPr/>
          <p:nvPr/>
        </p:nvSpPr>
        <p:spPr>
          <a:xfrm>
            <a:off x="11430169" y="9061267"/>
            <a:ext cx="7105264" cy="19050"/>
          </a:xfrm>
          <a:prstGeom prst="line">
            <a:avLst/>
          </a:prstGeom>
          <a:ln w="114300" cap="flat">
            <a:solidFill>
              <a:srgbClr val="9FC3D0"/>
            </a:solidFill>
            <a:prstDash val="solid"/>
            <a:headEnd type="none" w="sm" len="sm"/>
            <a:tailEnd type="none" w="sm" len="sm"/>
          </a:ln>
        </p:spPr>
        <p:txBody>
          <a:bodyPr/>
          <a:lstStyle/>
          <a:p>
            <a:endParaRPr lang="en-US"/>
          </a:p>
        </p:txBody>
      </p:sp>
      <p:grpSp>
        <p:nvGrpSpPr>
          <p:cNvPr id="5" name="Group 5"/>
          <p:cNvGrpSpPr/>
          <p:nvPr/>
        </p:nvGrpSpPr>
        <p:grpSpPr>
          <a:xfrm>
            <a:off x="15859155" y="0"/>
            <a:ext cx="1562612" cy="1673225"/>
            <a:chOff x="0" y="0"/>
            <a:chExt cx="2083482" cy="2230967"/>
          </a:xfrm>
        </p:grpSpPr>
        <p:grpSp>
          <p:nvGrpSpPr>
            <p:cNvPr id="6" name="Group 6"/>
            <p:cNvGrpSpPr/>
            <p:nvPr/>
          </p:nvGrpSpPr>
          <p:grpSpPr>
            <a:xfrm>
              <a:off x="75599" y="0"/>
              <a:ext cx="1932284" cy="2230967"/>
              <a:chOff x="0" y="0"/>
              <a:chExt cx="703982" cy="812800"/>
            </a:xfrm>
          </p:grpSpPr>
          <p:sp>
            <p:nvSpPr>
              <p:cNvPr id="7" name="Freeform 7"/>
              <p:cNvSpPr/>
              <p:nvPr/>
            </p:nvSpPr>
            <p:spPr>
              <a:xfrm>
                <a:off x="0" y="0"/>
                <a:ext cx="703982" cy="812800"/>
              </a:xfrm>
              <a:custGeom>
                <a:avLst/>
                <a:gdLst/>
                <a:ahLst/>
                <a:cxnLst/>
                <a:rect l="l" t="t" r="r" b="b"/>
                <a:pathLst>
                  <a:path w="703982" h="812800">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txBody>
              <a:bodyPr/>
              <a:lstStyle/>
              <a:p>
                <a:endParaRPr lang="en-US"/>
              </a:p>
            </p:txBody>
          </p:sp>
          <p:sp>
            <p:nvSpPr>
              <p:cNvPr id="8" name="TextBox 8"/>
              <p:cNvSpPr txBox="1"/>
              <p:nvPr/>
            </p:nvSpPr>
            <p:spPr>
              <a:xfrm>
                <a:off x="0" y="-47625"/>
                <a:ext cx="703982" cy="733425"/>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0" y="437582"/>
              <a:ext cx="2083482" cy="1241504"/>
            </a:xfrm>
            <a:prstGeom prst="rect">
              <a:avLst/>
            </a:prstGeom>
          </p:spPr>
          <p:txBody>
            <a:bodyPr lIns="0" tIns="0" rIns="0" bIns="0" rtlCol="0" anchor="t">
              <a:spAutoFit/>
            </a:bodyPr>
            <a:lstStyle/>
            <a:p>
              <a:pPr algn="ctr">
                <a:lnSpc>
                  <a:spcPts val="7805"/>
                </a:lnSpc>
              </a:pPr>
              <a:r>
                <a:rPr lang="en-US" sz="5575" b="1">
                  <a:solidFill>
                    <a:srgbClr val="000000"/>
                  </a:solidFill>
                  <a:latin typeface="Open Sans Bold"/>
                  <a:ea typeface="Open Sans Bold"/>
                  <a:cs typeface="Open Sans Bold"/>
                  <a:sym typeface="Open Sans Bold"/>
                </a:rPr>
                <a:t>8</a:t>
              </a:r>
            </a:p>
          </p:txBody>
        </p:sp>
      </p:grpSp>
      <p:sp>
        <p:nvSpPr>
          <p:cNvPr id="10" name="TextBox 10"/>
          <p:cNvSpPr txBox="1"/>
          <p:nvPr/>
        </p:nvSpPr>
        <p:spPr>
          <a:xfrm>
            <a:off x="2553980" y="866775"/>
            <a:ext cx="13180039" cy="1394458"/>
          </a:xfrm>
          <a:prstGeom prst="rect">
            <a:avLst/>
          </a:prstGeom>
        </p:spPr>
        <p:txBody>
          <a:bodyPr lIns="0" tIns="0" rIns="0" bIns="0" rtlCol="0" anchor="t">
            <a:spAutoFit/>
          </a:bodyPr>
          <a:lstStyle/>
          <a:p>
            <a:pPr algn="ctr">
              <a:lnSpc>
                <a:spcPts val="11340"/>
              </a:lnSpc>
            </a:pPr>
            <a:r>
              <a:rPr lang="en-US" sz="8100">
                <a:solidFill>
                  <a:srgbClr val="000000"/>
                </a:solidFill>
                <a:latin typeface="Alatsi"/>
                <a:ea typeface="Alatsi"/>
                <a:cs typeface="Alatsi"/>
                <a:sym typeface="Alatsi"/>
              </a:rPr>
              <a:t>LESSON PLANNING DECISIONS</a:t>
            </a:r>
          </a:p>
        </p:txBody>
      </p:sp>
      <p:sp>
        <p:nvSpPr>
          <p:cNvPr id="11" name="Freeform 11"/>
          <p:cNvSpPr/>
          <p:nvPr/>
        </p:nvSpPr>
        <p:spPr>
          <a:xfrm>
            <a:off x="14982801" y="6379649"/>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2" name="Freeform 12"/>
          <p:cNvSpPr/>
          <p:nvPr/>
        </p:nvSpPr>
        <p:spPr>
          <a:xfrm>
            <a:off x="-4442591" y="-216550"/>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3" name="TextBox 13"/>
          <p:cNvSpPr txBox="1"/>
          <p:nvPr/>
        </p:nvSpPr>
        <p:spPr>
          <a:xfrm>
            <a:off x="561763" y="3804050"/>
            <a:ext cx="6590020" cy="670833"/>
          </a:xfrm>
          <a:prstGeom prst="rect">
            <a:avLst/>
          </a:prstGeom>
        </p:spPr>
        <p:txBody>
          <a:bodyPr lIns="0" tIns="0" rIns="0" bIns="0" rtlCol="0" anchor="t">
            <a:spAutoFit/>
          </a:bodyPr>
          <a:lstStyle/>
          <a:p>
            <a:pPr algn="l">
              <a:lnSpc>
                <a:spcPts val="5487"/>
              </a:lnSpc>
            </a:pPr>
            <a:r>
              <a:rPr lang="en-US" sz="3919">
                <a:solidFill>
                  <a:srgbClr val="000000"/>
                </a:solidFill>
                <a:latin typeface="Alatsi"/>
                <a:ea typeface="Alatsi"/>
                <a:cs typeface="Alatsi"/>
                <a:sym typeface="Alatsi"/>
              </a:rPr>
              <a:t>Aspect </a:t>
            </a:r>
          </a:p>
        </p:txBody>
      </p:sp>
      <p:sp>
        <p:nvSpPr>
          <p:cNvPr id="14" name="TextBox 14"/>
          <p:cNvSpPr txBox="1"/>
          <p:nvPr/>
        </p:nvSpPr>
        <p:spPr>
          <a:xfrm>
            <a:off x="4935460" y="3804050"/>
            <a:ext cx="6590020" cy="670833"/>
          </a:xfrm>
          <a:prstGeom prst="rect">
            <a:avLst/>
          </a:prstGeom>
        </p:spPr>
        <p:txBody>
          <a:bodyPr lIns="0" tIns="0" rIns="0" bIns="0" rtlCol="0" anchor="t">
            <a:spAutoFit/>
          </a:bodyPr>
          <a:lstStyle/>
          <a:p>
            <a:pPr algn="l">
              <a:lnSpc>
                <a:spcPts val="5487"/>
              </a:lnSpc>
            </a:pPr>
            <a:r>
              <a:rPr lang="en-US" sz="3919">
                <a:solidFill>
                  <a:srgbClr val="000000"/>
                </a:solidFill>
                <a:latin typeface="Alatsi"/>
                <a:ea typeface="Alatsi"/>
                <a:cs typeface="Alatsi"/>
                <a:sym typeface="Alatsi"/>
              </a:rPr>
              <a:t>Skills </a:t>
            </a:r>
          </a:p>
        </p:txBody>
      </p:sp>
      <p:sp>
        <p:nvSpPr>
          <p:cNvPr id="15" name="TextBox 15"/>
          <p:cNvSpPr txBox="1"/>
          <p:nvPr/>
        </p:nvSpPr>
        <p:spPr>
          <a:xfrm>
            <a:off x="9601779" y="3804050"/>
            <a:ext cx="6590020" cy="670833"/>
          </a:xfrm>
          <a:prstGeom prst="rect">
            <a:avLst/>
          </a:prstGeom>
        </p:spPr>
        <p:txBody>
          <a:bodyPr lIns="0" tIns="0" rIns="0" bIns="0" rtlCol="0" anchor="t">
            <a:spAutoFit/>
          </a:bodyPr>
          <a:lstStyle/>
          <a:p>
            <a:pPr algn="l">
              <a:lnSpc>
                <a:spcPts val="5487"/>
              </a:lnSpc>
            </a:pPr>
            <a:r>
              <a:rPr lang="en-US" sz="3919">
                <a:solidFill>
                  <a:srgbClr val="000000"/>
                </a:solidFill>
                <a:latin typeface="Alatsi"/>
                <a:ea typeface="Alatsi"/>
                <a:cs typeface="Alatsi"/>
                <a:sym typeface="Alatsi"/>
              </a:rPr>
              <a:t>Knowledge </a:t>
            </a:r>
          </a:p>
        </p:txBody>
      </p:sp>
      <p:sp>
        <p:nvSpPr>
          <p:cNvPr id="16" name="TextBox 16"/>
          <p:cNvSpPr txBox="1"/>
          <p:nvPr/>
        </p:nvSpPr>
        <p:spPr>
          <a:xfrm>
            <a:off x="14288338" y="3804050"/>
            <a:ext cx="6590020" cy="670833"/>
          </a:xfrm>
          <a:prstGeom prst="rect">
            <a:avLst/>
          </a:prstGeom>
        </p:spPr>
        <p:txBody>
          <a:bodyPr lIns="0" tIns="0" rIns="0" bIns="0" rtlCol="0" anchor="t">
            <a:spAutoFit/>
          </a:bodyPr>
          <a:lstStyle/>
          <a:p>
            <a:pPr algn="l">
              <a:lnSpc>
                <a:spcPts val="5487"/>
              </a:lnSpc>
            </a:pPr>
            <a:r>
              <a:rPr lang="en-US" sz="3919">
                <a:solidFill>
                  <a:srgbClr val="000000"/>
                </a:solidFill>
                <a:latin typeface="Alatsi"/>
                <a:ea typeface="Alatsi"/>
                <a:cs typeface="Alatsi"/>
                <a:sym typeface="Alatsi"/>
              </a:rPr>
              <a:t>Experiences </a:t>
            </a:r>
          </a:p>
        </p:txBody>
      </p:sp>
      <p:grpSp>
        <p:nvGrpSpPr>
          <p:cNvPr id="17" name="Group 17"/>
          <p:cNvGrpSpPr/>
          <p:nvPr/>
        </p:nvGrpSpPr>
        <p:grpSpPr>
          <a:xfrm>
            <a:off x="0" y="4617757"/>
            <a:ext cx="4130083" cy="2573239"/>
            <a:chOff x="0" y="0"/>
            <a:chExt cx="1087758" cy="677726"/>
          </a:xfrm>
        </p:grpSpPr>
        <p:sp>
          <p:nvSpPr>
            <p:cNvPr id="18" name="Freeform 18"/>
            <p:cNvSpPr/>
            <p:nvPr/>
          </p:nvSpPr>
          <p:spPr>
            <a:xfrm>
              <a:off x="0" y="0"/>
              <a:ext cx="1087758" cy="677725"/>
            </a:xfrm>
            <a:custGeom>
              <a:avLst/>
              <a:gdLst/>
              <a:ahLst/>
              <a:cxnLst/>
              <a:rect l="l" t="t" r="r" b="b"/>
              <a:pathLst>
                <a:path w="1087758" h="677725">
                  <a:moveTo>
                    <a:pt x="95600" y="0"/>
                  </a:moveTo>
                  <a:lnTo>
                    <a:pt x="992158" y="0"/>
                  </a:lnTo>
                  <a:cubicBezTo>
                    <a:pt x="1044957" y="0"/>
                    <a:pt x="1087758" y="42802"/>
                    <a:pt x="1087758" y="95600"/>
                  </a:cubicBezTo>
                  <a:lnTo>
                    <a:pt x="1087758" y="582125"/>
                  </a:lnTo>
                  <a:cubicBezTo>
                    <a:pt x="1087758" y="634924"/>
                    <a:pt x="1044957" y="677725"/>
                    <a:pt x="992158" y="677725"/>
                  </a:cubicBezTo>
                  <a:lnTo>
                    <a:pt x="95600" y="677725"/>
                  </a:lnTo>
                  <a:cubicBezTo>
                    <a:pt x="42802" y="677725"/>
                    <a:pt x="0" y="634924"/>
                    <a:pt x="0" y="582125"/>
                  </a:cubicBezTo>
                  <a:lnTo>
                    <a:pt x="0" y="95600"/>
                  </a:lnTo>
                  <a:cubicBezTo>
                    <a:pt x="0" y="42802"/>
                    <a:pt x="42802" y="0"/>
                    <a:pt x="95600" y="0"/>
                  </a:cubicBezTo>
                  <a:close/>
                </a:path>
              </a:pathLst>
            </a:custGeom>
            <a:solidFill>
              <a:srgbClr val="E9C7C6"/>
            </a:solidFill>
          </p:spPr>
          <p:txBody>
            <a:bodyPr/>
            <a:lstStyle/>
            <a:p>
              <a:endParaRPr lang="en-US"/>
            </a:p>
          </p:txBody>
        </p:sp>
        <p:sp>
          <p:nvSpPr>
            <p:cNvPr id="19" name="TextBox 19"/>
            <p:cNvSpPr txBox="1"/>
            <p:nvPr/>
          </p:nvSpPr>
          <p:spPr>
            <a:xfrm>
              <a:off x="0" y="-38100"/>
              <a:ext cx="1087758" cy="715826"/>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a:off x="4730219" y="4617757"/>
            <a:ext cx="4130083" cy="2573239"/>
            <a:chOff x="0" y="0"/>
            <a:chExt cx="1087758" cy="677726"/>
          </a:xfrm>
        </p:grpSpPr>
        <p:sp>
          <p:nvSpPr>
            <p:cNvPr id="21" name="Freeform 21"/>
            <p:cNvSpPr/>
            <p:nvPr/>
          </p:nvSpPr>
          <p:spPr>
            <a:xfrm>
              <a:off x="0" y="0"/>
              <a:ext cx="1087758" cy="677725"/>
            </a:xfrm>
            <a:custGeom>
              <a:avLst/>
              <a:gdLst/>
              <a:ahLst/>
              <a:cxnLst/>
              <a:rect l="l" t="t" r="r" b="b"/>
              <a:pathLst>
                <a:path w="1087758" h="677725">
                  <a:moveTo>
                    <a:pt x="95600" y="0"/>
                  </a:moveTo>
                  <a:lnTo>
                    <a:pt x="992158" y="0"/>
                  </a:lnTo>
                  <a:cubicBezTo>
                    <a:pt x="1044957" y="0"/>
                    <a:pt x="1087758" y="42802"/>
                    <a:pt x="1087758" y="95600"/>
                  </a:cubicBezTo>
                  <a:lnTo>
                    <a:pt x="1087758" y="582125"/>
                  </a:lnTo>
                  <a:cubicBezTo>
                    <a:pt x="1087758" y="634924"/>
                    <a:pt x="1044957" y="677725"/>
                    <a:pt x="992158" y="677725"/>
                  </a:cubicBezTo>
                  <a:lnTo>
                    <a:pt x="95600" y="677725"/>
                  </a:lnTo>
                  <a:cubicBezTo>
                    <a:pt x="42802" y="677725"/>
                    <a:pt x="0" y="634924"/>
                    <a:pt x="0" y="582125"/>
                  </a:cubicBezTo>
                  <a:lnTo>
                    <a:pt x="0" y="95600"/>
                  </a:lnTo>
                  <a:cubicBezTo>
                    <a:pt x="0" y="42802"/>
                    <a:pt x="42802" y="0"/>
                    <a:pt x="95600" y="0"/>
                  </a:cubicBezTo>
                  <a:close/>
                </a:path>
              </a:pathLst>
            </a:custGeom>
            <a:solidFill>
              <a:srgbClr val="E9C7C6"/>
            </a:solidFill>
          </p:spPr>
          <p:txBody>
            <a:bodyPr/>
            <a:lstStyle/>
            <a:p>
              <a:endParaRPr lang="en-US"/>
            </a:p>
          </p:txBody>
        </p:sp>
        <p:sp>
          <p:nvSpPr>
            <p:cNvPr id="22" name="TextBox 22"/>
            <p:cNvSpPr txBox="1"/>
            <p:nvPr/>
          </p:nvSpPr>
          <p:spPr>
            <a:xfrm>
              <a:off x="0" y="-38100"/>
              <a:ext cx="1087758" cy="715826"/>
            </a:xfrm>
            <a:prstGeom prst="rect">
              <a:avLst/>
            </a:prstGeom>
          </p:spPr>
          <p:txBody>
            <a:bodyPr lIns="50800" tIns="50800" rIns="50800" bIns="50800" rtlCol="0" anchor="ctr"/>
            <a:lstStyle/>
            <a:p>
              <a:pPr algn="ctr">
                <a:lnSpc>
                  <a:spcPts val="2659"/>
                </a:lnSpc>
              </a:pPr>
              <a:endParaRPr/>
            </a:p>
          </p:txBody>
        </p:sp>
      </p:grpSp>
      <p:grpSp>
        <p:nvGrpSpPr>
          <p:cNvPr id="23" name="Group 23"/>
          <p:cNvGrpSpPr/>
          <p:nvPr/>
        </p:nvGrpSpPr>
        <p:grpSpPr>
          <a:xfrm>
            <a:off x="9460438" y="4617757"/>
            <a:ext cx="4130083" cy="2573239"/>
            <a:chOff x="0" y="0"/>
            <a:chExt cx="1087758" cy="677726"/>
          </a:xfrm>
        </p:grpSpPr>
        <p:sp>
          <p:nvSpPr>
            <p:cNvPr id="24" name="Freeform 24"/>
            <p:cNvSpPr/>
            <p:nvPr/>
          </p:nvSpPr>
          <p:spPr>
            <a:xfrm>
              <a:off x="0" y="0"/>
              <a:ext cx="1087758" cy="677725"/>
            </a:xfrm>
            <a:custGeom>
              <a:avLst/>
              <a:gdLst/>
              <a:ahLst/>
              <a:cxnLst/>
              <a:rect l="l" t="t" r="r" b="b"/>
              <a:pathLst>
                <a:path w="1087758" h="677725">
                  <a:moveTo>
                    <a:pt x="95600" y="0"/>
                  </a:moveTo>
                  <a:lnTo>
                    <a:pt x="992158" y="0"/>
                  </a:lnTo>
                  <a:cubicBezTo>
                    <a:pt x="1044957" y="0"/>
                    <a:pt x="1087758" y="42802"/>
                    <a:pt x="1087758" y="95600"/>
                  </a:cubicBezTo>
                  <a:lnTo>
                    <a:pt x="1087758" y="582125"/>
                  </a:lnTo>
                  <a:cubicBezTo>
                    <a:pt x="1087758" y="634924"/>
                    <a:pt x="1044957" y="677725"/>
                    <a:pt x="992158" y="677725"/>
                  </a:cubicBezTo>
                  <a:lnTo>
                    <a:pt x="95600" y="677725"/>
                  </a:lnTo>
                  <a:cubicBezTo>
                    <a:pt x="42802" y="677725"/>
                    <a:pt x="0" y="634924"/>
                    <a:pt x="0" y="582125"/>
                  </a:cubicBezTo>
                  <a:lnTo>
                    <a:pt x="0" y="95600"/>
                  </a:lnTo>
                  <a:cubicBezTo>
                    <a:pt x="0" y="42802"/>
                    <a:pt x="42802" y="0"/>
                    <a:pt x="95600" y="0"/>
                  </a:cubicBezTo>
                  <a:close/>
                </a:path>
              </a:pathLst>
            </a:custGeom>
            <a:solidFill>
              <a:srgbClr val="E9C7C6"/>
            </a:solidFill>
          </p:spPr>
          <p:txBody>
            <a:bodyPr/>
            <a:lstStyle/>
            <a:p>
              <a:endParaRPr lang="en-US"/>
            </a:p>
          </p:txBody>
        </p:sp>
        <p:sp>
          <p:nvSpPr>
            <p:cNvPr id="25" name="TextBox 25"/>
            <p:cNvSpPr txBox="1"/>
            <p:nvPr/>
          </p:nvSpPr>
          <p:spPr>
            <a:xfrm>
              <a:off x="0" y="-38100"/>
              <a:ext cx="1087758" cy="715826"/>
            </a:xfrm>
            <a:prstGeom prst="rect">
              <a:avLst/>
            </a:prstGeom>
          </p:spPr>
          <p:txBody>
            <a:bodyPr lIns="50800" tIns="50800" rIns="50800" bIns="50800" rtlCol="0" anchor="ctr"/>
            <a:lstStyle/>
            <a:p>
              <a:pPr algn="ctr">
                <a:lnSpc>
                  <a:spcPts val="2659"/>
                </a:lnSpc>
              </a:pPr>
              <a:endParaRPr/>
            </a:p>
          </p:txBody>
        </p:sp>
      </p:grpSp>
      <p:grpSp>
        <p:nvGrpSpPr>
          <p:cNvPr id="26" name="Group 26"/>
          <p:cNvGrpSpPr/>
          <p:nvPr/>
        </p:nvGrpSpPr>
        <p:grpSpPr>
          <a:xfrm>
            <a:off x="14126757" y="4617757"/>
            <a:ext cx="4130083" cy="2573239"/>
            <a:chOff x="0" y="0"/>
            <a:chExt cx="1087758" cy="677726"/>
          </a:xfrm>
        </p:grpSpPr>
        <p:sp>
          <p:nvSpPr>
            <p:cNvPr id="27" name="Freeform 27"/>
            <p:cNvSpPr/>
            <p:nvPr/>
          </p:nvSpPr>
          <p:spPr>
            <a:xfrm>
              <a:off x="0" y="0"/>
              <a:ext cx="1087758" cy="677725"/>
            </a:xfrm>
            <a:custGeom>
              <a:avLst/>
              <a:gdLst/>
              <a:ahLst/>
              <a:cxnLst/>
              <a:rect l="l" t="t" r="r" b="b"/>
              <a:pathLst>
                <a:path w="1087758" h="677725">
                  <a:moveTo>
                    <a:pt x="95600" y="0"/>
                  </a:moveTo>
                  <a:lnTo>
                    <a:pt x="992158" y="0"/>
                  </a:lnTo>
                  <a:cubicBezTo>
                    <a:pt x="1044957" y="0"/>
                    <a:pt x="1087758" y="42802"/>
                    <a:pt x="1087758" y="95600"/>
                  </a:cubicBezTo>
                  <a:lnTo>
                    <a:pt x="1087758" y="582125"/>
                  </a:lnTo>
                  <a:cubicBezTo>
                    <a:pt x="1087758" y="634924"/>
                    <a:pt x="1044957" y="677725"/>
                    <a:pt x="992158" y="677725"/>
                  </a:cubicBezTo>
                  <a:lnTo>
                    <a:pt x="95600" y="677725"/>
                  </a:lnTo>
                  <a:cubicBezTo>
                    <a:pt x="42802" y="677725"/>
                    <a:pt x="0" y="634924"/>
                    <a:pt x="0" y="582125"/>
                  </a:cubicBezTo>
                  <a:lnTo>
                    <a:pt x="0" y="95600"/>
                  </a:lnTo>
                  <a:cubicBezTo>
                    <a:pt x="0" y="42802"/>
                    <a:pt x="42802" y="0"/>
                    <a:pt x="95600" y="0"/>
                  </a:cubicBezTo>
                  <a:close/>
                </a:path>
              </a:pathLst>
            </a:custGeom>
            <a:solidFill>
              <a:srgbClr val="E9C7C6"/>
            </a:solidFill>
          </p:spPr>
          <p:txBody>
            <a:bodyPr/>
            <a:lstStyle/>
            <a:p>
              <a:endParaRPr lang="en-US"/>
            </a:p>
          </p:txBody>
        </p:sp>
        <p:sp>
          <p:nvSpPr>
            <p:cNvPr id="28" name="TextBox 28"/>
            <p:cNvSpPr txBox="1"/>
            <p:nvPr/>
          </p:nvSpPr>
          <p:spPr>
            <a:xfrm>
              <a:off x="0" y="-38100"/>
              <a:ext cx="1087758" cy="715826"/>
            </a:xfrm>
            <a:prstGeom prst="rect">
              <a:avLst/>
            </a:prstGeom>
          </p:spPr>
          <p:txBody>
            <a:bodyPr lIns="50800" tIns="50800" rIns="50800" bIns="50800" rtlCol="0" anchor="ctr"/>
            <a:lstStyle/>
            <a:p>
              <a:pPr algn="ctr">
                <a:lnSpc>
                  <a:spcPts val="2659"/>
                </a:lnSpc>
              </a:pPr>
              <a:endParaRPr/>
            </a:p>
          </p:txBody>
        </p:sp>
      </p:grpSp>
      <p:sp>
        <p:nvSpPr>
          <p:cNvPr id="29" name="TextBox 29"/>
          <p:cNvSpPr txBox="1"/>
          <p:nvPr/>
        </p:nvSpPr>
        <p:spPr>
          <a:xfrm>
            <a:off x="232343" y="5012202"/>
            <a:ext cx="3665396" cy="1736725"/>
          </a:xfrm>
          <a:prstGeom prst="rect">
            <a:avLst/>
          </a:prstGeom>
        </p:spPr>
        <p:txBody>
          <a:bodyPr lIns="0" tIns="0" rIns="0" bIns="0" rtlCol="0" anchor="t">
            <a:spAutoFit/>
          </a:bodyPr>
          <a:lstStyle/>
          <a:p>
            <a:pPr algn="l">
              <a:lnSpc>
                <a:spcPts val="3499"/>
              </a:lnSpc>
              <a:spcBef>
                <a:spcPct val="0"/>
              </a:spcBef>
            </a:pPr>
            <a:r>
              <a:rPr lang="en-US" sz="2499">
                <a:solidFill>
                  <a:srgbClr val="000000"/>
                </a:solidFill>
                <a:latin typeface="Alatsi"/>
                <a:ea typeface="Alatsi"/>
                <a:cs typeface="Alatsi"/>
                <a:sym typeface="Alatsi"/>
              </a:rPr>
              <a:t>Multiplying 2/ 3 -digit numbers by a single digit number using the grid method. </a:t>
            </a:r>
          </a:p>
        </p:txBody>
      </p:sp>
      <p:sp>
        <p:nvSpPr>
          <p:cNvPr id="30" name="TextBox 30"/>
          <p:cNvSpPr txBox="1"/>
          <p:nvPr/>
        </p:nvSpPr>
        <p:spPr>
          <a:xfrm>
            <a:off x="9557406" y="4927838"/>
            <a:ext cx="4130083" cy="1736725"/>
          </a:xfrm>
          <a:prstGeom prst="rect">
            <a:avLst/>
          </a:prstGeom>
        </p:spPr>
        <p:txBody>
          <a:bodyPr lIns="0" tIns="0" rIns="0" bIns="0" rtlCol="0" anchor="t">
            <a:spAutoFit/>
          </a:bodyPr>
          <a:lstStyle/>
          <a:p>
            <a:pPr marL="539746" lvl="1" indent="-269873" algn="l">
              <a:lnSpc>
                <a:spcPts val="3499"/>
              </a:lnSpc>
              <a:buFont typeface="Arial"/>
              <a:buChar char="•"/>
            </a:pPr>
            <a:r>
              <a:rPr lang="en-US" sz="2499">
                <a:solidFill>
                  <a:srgbClr val="000000"/>
                </a:solidFill>
                <a:latin typeface="Alatsi"/>
                <a:ea typeface="Alatsi"/>
                <a:cs typeface="Alatsi"/>
                <a:sym typeface="Alatsi"/>
              </a:rPr>
              <a:t>place value understanding </a:t>
            </a:r>
          </a:p>
          <a:p>
            <a:pPr marL="539746" lvl="1" indent="-269873" algn="l">
              <a:lnSpc>
                <a:spcPts val="3499"/>
              </a:lnSpc>
              <a:buFont typeface="Arial"/>
              <a:buChar char="•"/>
            </a:pPr>
            <a:r>
              <a:rPr lang="en-US" sz="2499">
                <a:solidFill>
                  <a:srgbClr val="000000"/>
                </a:solidFill>
                <a:latin typeface="Alatsi"/>
                <a:ea typeface="Alatsi"/>
                <a:cs typeface="Alatsi"/>
                <a:sym typeface="Alatsi"/>
              </a:rPr>
              <a:t>basic multiplication factors </a:t>
            </a:r>
          </a:p>
        </p:txBody>
      </p:sp>
      <p:sp>
        <p:nvSpPr>
          <p:cNvPr id="31" name="TextBox 31"/>
          <p:cNvSpPr txBox="1"/>
          <p:nvPr/>
        </p:nvSpPr>
        <p:spPr>
          <a:xfrm>
            <a:off x="14288338" y="4903708"/>
            <a:ext cx="4130083" cy="1736725"/>
          </a:xfrm>
          <a:prstGeom prst="rect">
            <a:avLst/>
          </a:prstGeom>
        </p:spPr>
        <p:txBody>
          <a:bodyPr lIns="0" tIns="0" rIns="0" bIns="0" rtlCol="0" anchor="t">
            <a:spAutoFit/>
          </a:bodyPr>
          <a:lstStyle/>
          <a:p>
            <a:pPr marL="539746" lvl="1" indent="-269873" algn="l">
              <a:lnSpc>
                <a:spcPts val="3499"/>
              </a:lnSpc>
              <a:buFont typeface="Arial"/>
              <a:buChar char="•"/>
            </a:pPr>
            <a:r>
              <a:rPr lang="en-US" sz="2499">
                <a:solidFill>
                  <a:srgbClr val="000000"/>
                </a:solidFill>
                <a:latin typeface="Alatsi"/>
                <a:ea typeface="Alatsi"/>
                <a:cs typeface="Alatsi"/>
                <a:sym typeface="Alatsi"/>
              </a:rPr>
              <a:t>multiplication in simple forms </a:t>
            </a:r>
          </a:p>
          <a:p>
            <a:pPr marL="539746" lvl="1" indent="-269873" algn="l">
              <a:lnSpc>
                <a:spcPts val="3499"/>
              </a:lnSpc>
              <a:buFont typeface="Arial"/>
              <a:buChar char="•"/>
            </a:pPr>
            <a:r>
              <a:rPr lang="en-US" sz="2499">
                <a:solidFill>
                  <a:srgbClr val="000000"/>
                </a:solidFill>
                <a:latin typeface="Alatsi"/>
                <a:ea typeface="Alatsi"/>
                <a:cs typeface="Alatsi"/>
                <a:sym typeface="Alatsi"/>
              </a:rPr>
              <a:t>using the grid method </a:t>
            </a:r>
          </a:p>
          <a:p>
            <a:pPr marL="539746" lvl="1" indent="-269873" algn="l">
              <a:lnSpc>
                <a:spcPts val="3499"/>
              </a:lnSpc>
              <a:buFont typeface="Arial"/>
              <a:buChar char="•"/>
            </a:pPr>
            <a:r>
              <a:rPr lang="en-US" sz="2499">
                <a:solidFill>
                  <a:srgbClr val="000000"/>
                </a:solidFill>
                <a:latin typeface="Alatsi"/>
                <a:ea typeface="Alatsi"/>
                <a:cs typeface="Alatsi"/>
                <a:sym typeface="Alatsi"/>
              </a:rPr>
              <a:t>using column addition </a:t>
            </a:r>
          </a:p>
        </p:txBody>
      </p:sp>
      <p:sp>
        <p:nvSpPr>
          <p:cNvPr id="32" name="TextBox 32"/>
          <p:cNvSpPr txBox="1"/>
          <p:nvPr/>
        </p:nvSpPr>
        <p:spPr>
          <a:xfrm>
            <a:off x="4779624" y="4708763"/>
            <a:ext cx="4130083" cy="2174875"/>
          </a:xfrm>
          <a:prstGeom prst="rect">
            <a:avLst/>
          </a:prstGeom>
        </p:spPr>
        <p:txBody>
          <a:bodyPr lIns="0" tIns="0" rIns="0" bIns="0" rtlCol="0" anchor="t">
            <a:spAutoFit/>
          </a:bodyPr>
          <a:lstStyle/>
          <a:p>
            <a:pPr marL="539746" lvl="1" indent="-269873" algn="l">
              <a:lnSpc>
                <a:spcPts val="3499"/>
              </a:lnSpc>
              <a:buFont typeface="Arial"/>
              <a:buChar char="•"/>
            </a:pPr>
            <a:r>
              <a:rPr lang="en-US" sz="2499">
                <a:solidFill>
                  <a:srgbClr val="000000"/>
                </a:solidFill>
                <a:latin typeface="Alatsi"/>
                <a:ea typeface="Alatsi"/>
                <a:cs typeface="Alatsi"/>
                <a:sym typeface="Alatsi"/>
              </a:rPr>
              <a:t>multiplication and addition</a:t>
            </a:r>
          </a:p>
          <a:p>
            <a:pPr marL="539746" lvl="1" indent="-269873" algn="l">
              <a:lnSpc>
                <a:spcPts val="3499"/>
              </a:lnSpc>
              <a:buFont typeface="Arial"/>
              <a:buChar char="•"/>
            </a:pPr>
            <a:r>
              <a:rPr lang="en-US" sz="2499">
                <a:solidFill>
                  <a:srgbClr val="000000"/>
                </a:solidFill>
                <a:latin typeface="Alatsi"/>
                <a:ea typeface="Alatsi"/>
                <a:cs typeface="Alatsi"/>
                <a:sym typeface="Alatsi"/>
              </a:rPr>
              <a:t>mental maths</a:t>
            </a:r>
          </a:p>
          <a:p>
            <a:pPr marL="539746" lvl="1" indent="-269873" algn="l">
              <a:lnSpc>
                <a:spcPts val="3499"/>
              </a:lnSpc>
              <a:buFont typeface="Arial"/>
              <a:buChar char="•"/>
            </a:pPr>
            <a:r>
              <a:rPr lang="en-US" sz="2499">
                <a:solidFill>
                  <a:srgbClr val="000000"/>
                </a:solidFill>
                <a:latin typeface="Alatsi"/>
                <a:ea typeface="Alatsi"/>
                <a:cs typeface="Alatsi"/>
                <a:sym typeface="Alatsi"/>
              </a:rPr>
              <a:t>digit values </a:t>
            </a:r>
          </a:p>
          <a:p>
            <a:pPr marL="539746" lvl="1" indent="-269873" algn="l">
              <a:lnSpc>
                <a:spcPts val="3499"/>
              </a:lnSpc>
              <a:buFont typeface="Arial"/>
              <a:buChar char="•"/>
            </a:pPr>
            <a:r>
              <a:rPr lang="en-US" sz="2499">
                <a:solidFill>
                  <a:srgbClr val="000000"/>
                </a:solidFill>
                <a:latin typeface="Alatsi"/>
                <a:ea typeface="Alatsi"/>
                <a:cs typeface="Alatsi"/>
                <a:sym typeface="Alatsi"/>
              </a:rPr>
              <a:t>partitioning numbers</a:t>
            </a:r>
          </a:p>
        </p:txBody>
      </p:sp>
      <p:sp>
        <p:nvSpPr>
          <p:cNvPr id="33" name="TextBox 33"/>
          <p:cNvSpPr txBox="1"/>
          <p:nvPr/>
        </p:nvSpPr>
        <p:spPr>
          <a:xfrm>
            <a:off x="3749559" y="7561391"/>
            <a:ext cx="9840962" cy="941071"/>
          </a:xfrm>
          <a:prstGeom prst="rect">
            <a:avLst/>
          </a:prstGeom>
        </p:spPr>
        <p:txBody>
          <a:bodyPr lIns="0" tIns="0" rIns="0" bIns="0" rtlCol="0" anchor="t">
            <a:spAutoFit/>
          </a:bodyPr>
          <a:lstStyle/>
          <a:p>
            <a:pPr algn="ctr">
              <a:lnSpc>
                <a:spcPts val="3779"/>
              </a:lnSpc>
            </a:pPr>
            <a:r>
              <a:rPr lang="en-US" sz="2699">
                <a:solidFill>
                  <a:srgbClr val="000000"/>
                </a:solidFill>
                <a:latin typeface="Alatsi"/>
                <a:ea typeface="Alatsi"/>
                <a:cs typeface="Alatsi"/>
                <a:sym typeface="Alatsi"/>
              </a:rPr>
              <a:t>Mathematics and Numeracy</a:t>
            </a:r>
          </a:p>
          <a:p>
            <a:pPr algn="ctr">
              <a:lnSpc>
                <a:spcPts val="3779"/>
              </a:lnSpc>
              <a:spcBef>
                <a:spcPct val="0"/>
              </a:spcBef>
            </a:pPr>
            <a:r>
              <a:rPr lang="en-US" sz="2699">
                <a:solidFill>
                  <a:srgbClr val="000000"/>
                </a:solidFill>
                <a:latin typeface="Alatsi"/>
                <a:ea typeface="Alatsi"/>
                <a:cs typeface="Alatsi"/>
                <a:sym typeface="Alatsi"/>
              </a:rPr>
              <a:t>Area of Learning and Experience (AoLE) (Welsh Government, 2020)</a:t>
            </a:r>
          </a:p>
        </p:txBody>
      </p:sp>
      <p:sp>
        <p:nvSpPr>
          <p:cNvPr id="34" name="TextBox 34"/>
          <p:cNvSpPr txBox="1"/>
          <p:nvPr/>
        </p:nvSpPr>
        <p:spPr>
          <a:xfrm>
            <a:off x="2461840" y="2653429"/>
            <a:ext cx="13364319" cy="941071"/>
          </a:xfrm>
          <a:prstGeom prst="rect">
            <a:avLst/>
          </a:prstGeom>
        </p:spPr>
        <p:txBody>
          <a:bodyPr lIns="0" tIns="0" rIns="0" bIns="0" rtlCol="0" anchor="t">
            <a:spAutoFit/>
          </a:bodyPr>
          <a:lstStyle/>
          <a:p>
            <a:pPr algn="ctr">
              <a:lnSpc>
                <a:spcPts val="3779"/>
              </a:lnSpc>
            </a:pPr>
            <a:r>
              <a:rPr lang="en-US" sz="2699">
                <a:solidFill>
                  <a:srgbClr val="000000"/>
                </a:solidFill>
                <a:latin typeface="Alatsi"/>
                <a:ea typeface="Alatsi"/>
                <a:cs typeface="Alatsi"/>
                <a:sym typeface="Alatsi"/>
              </a:rPr>
              <a:t>BB&amp; P-Y-F: I can use the grid method to multiply 3 -digit numbers by a single digit number </a:t>
            </a:r>
          </a:p>
          <a:p>
            <a:pPr algn="ctr">
              <a:lnSpc>
                <a:spcPts val="3779"/>
              </a:lnSpc>
              <a:spcBef>
                <a:spcPct val="0"/>
              </a:spcBef>
            </a:pPr>
            <a:r>
              <a:rPr lang="en-US" sz="2699">
                <a:solidFill>
                  <a:srgbClr val="000000"/>
                </a:solidFill>
                <a:latin typeface="Alatsi"/>
                <a:ea typeface="Alatsi"/>
                <a:cs typeface="Alatsi"/>
                <a:sym typeface="Alatsi"/>
              </a:rPr>
              <a:t>DG &amp; YG: I can use the grid method to multiply 2-digit numbers by a single digit number. </a:t>
            </a:r>
          </a:p>
        </p:txBody>
      </p:sp>
      <p:sp>
        <p:nvSpPr>
          <p:cNvPr id="35" name="TextBox 35"/>
          <p:cNvSpPr txBox="1"/>
          <p:nvPr/>
        </p:nvSpPr>
        <p:spPr>
          <a:xfrm>
            <a:off x="7248508" y="2286199"/>
            <a:ext cx="2843064" cy="464821"/>
          </a:xfrm>
          <a:prstGeom prst="rect">
            <a:avLst/>
          </a:prstGeom>
        </p:spPr>
        <p:txBody>
          <a:bodyPr lIns="0" tIns="0" rIns="0" bIns="0" rtlCol="0" anchor="t">
            <a:spAutoFit/>
          </a:bodyPr>
          <a:lstStyle/>
          <a:p>
            <a:pPr algn="ctr">
              <a:lnSpc>
                <a:spcPts val="3779"/>
              </a:lnSpc>
              <a:spcBef>
                <a:spcPct val="0"/>
              </a:spcBef>
            </a:pPr>
            <a:r>
              <a:rPr lang="en-US" sz="2699">
                <a:solidFill>
                  <a:srgbClr val="000000"/>
                </a:solidFill>
                <a:latin typeface="Alatsi"/>
                <a:ea typeface="Alatsi"/>
                <a:cs typeface="Alatsi"/>
                <a:sym typeface="Alatsi"/>
              </a:rPr>
              <a:t>Learning Intention:</a:t>
            </a:r>
          </a:p>
        </p:txBody>
      </p:sp>
      <p:sp>
        <p:nvSpPr>
          <p:cNvPr id="36" name="TextBox 36"/>
          <p:cNvSpPr txBox="1"/>
          <p:nvPr/>
        </p:nvSpPr>
        <p:spPr>
          <a:xfrm>
            <a:off x="16640461" y="3080785"/>
            <a:ext cx="1515070" cy="323215"/>
          </a:xfrm>
          <a:prstGeom prst="rect">
            <a:avLst/>
          </a:prstGeom>
        </p:spPr>
        <p:txBody>
          <a:bodyPr lIns="0" tIns="0" rIns="0" bIns="0" rtlCol="0" anchor="t">
            <a:spAutoFit/>
          </a:bodyPr>
          <a:lstStyle/>
          <a:p>
            <a:pPr algn="ctr">
              <a:lnSpc>
                <a:spcPts val="2659"/>
              </a:lnSpc>
              <a:spcBef>
                <a:spcPct val="0"/>
              </a:spcBef>
            </a:pPr>
            <a:r>
              <a:rPr lang="en-US" sz="1899">
                <a:solidFill>
                  <a:srgbClr val="000000"/>
                </a:solidFill>
                <a:latin typeface="Alatsi"/>
                <a:ea typeface="Alatsi"/>
                <a:cs typeface="Alatsi"/>
                <a:sym typeface="Alatsi"/>
              </a:rPr>
              <a:t>(Gadsby, 2012)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a:off x="5702946" y="8800282"/>
            <a:ext cx="6882108" cy="464820"/>
          </a:xfrm>
          <a:prstGeom prst="rect">
            <a:avLst/>
          </a:prstGeom>
        </p:spPr>
        <p:txBody>
          <a:bodyPr lIns="0" tIns="0" rIns="0" bIns="0" rtlCol="0" anchor="t">
            <a:spAutoFit/>
          </a:bodyPr>
          <a:lstStyle/>
          <a:p>
            <a:pPr algn="ctr">
              <a:lnSpc>
                <a:spcPts val="3779"/>
              </a:lnSpc>
            </a:pPr>
            <a:r>
              <a:rPr lang="en-US" sz="2700">
                <a:solidFill>
                  <a:srgbClr val="000000"/>
                </a:solidFill>
                <a:latin typeface="Alatsi"/>
                <a:ea typeface="Alatsi"/>
                <a:cs typeface="Alatsi"/>
                <a:sym typeface="Alatsi"/>
              </a:rPr>
              <a:t>Amelia Morgan | 2304864</a:t>
            </a:r>
          </a:p>
        </p:txBody>
      </p:sp>
      <p:sp>
        <p:nvSpPr>
          <p:cNvPr id="3" name="AutoShape 3"/>
          <p:cNvSpPr/>
          <p:nvPr/>
        </p:nvSpPr>
        <p:spPr>
          <a:xfrm>
            <a:off x="-260599" y="9061267"/>
            <a:ext cx="7105264" cy="19050"/>
          </a:xfrm>
          <a:prstGeom prst="line">
            <a:avLst/>
          </a:prstGeom>
          <a:ln w="114300" cap="flat">
            <a:solidFill>
              <a:srgbClr val="9FC3D0"/>
            </a:solidFill>
            <a:prstDash val="solid"/>
            <a:headEnd type="none" w="sm" len="sm"/>
            <a:tailEnd type="none" w="sm" len="sm"/>
          </a:ln>
        </p:spPr>
        <p:txBody>
          <a:bodyPr/>
          <a:lstStyle/>
          <a:p>
            <a:endParaRPr lang="en-US"/>
          </a:p>
        </p:txBody>
      </p:sp>
      <p:sp>
        <p:nvSpPr>
          <p:cNvPr id="4" name="AutoShape 4"/>
          <p:cNvSpPr/>
          <p:nvPr/>
        </p:nvSpPr>
        <p:spPr>
          <a:xfrm>
            <a:off x="11430169" y="9061267"/>
            <a:ext cx="7105264" cy="19050"/>
          </a:xfrm>
          <a:prstGeom prst="line">
            <a:avLst/>
          </a:prstGeom>
          <a:ln w="114300" cap="flat">
            <a:solidFill>
              <a:srgbClr val="9FC3D0"/>
            </a:solidFill>
            <a:prstDash val="solid"/>
            <a:headEnd type="none" w="sm" len="sm"/>
            <a:tailEnd type="none" w="sm" len="sm"/>
          </a:ln>
        </p:spPr>
        <p:txBody>
          <a:bodyPr/>
          <a:lstStyle/>
          <a:p>
            <a:endParaRPr lang="en-US"/>
          </a:p>
        </p:txBody>
      </p:sp>
      <p:grpSp>
        <p:nvGrpSpPr>
          <p:cNvPr id="5" name="Group 5"/>
          <p:cNvGrpSpPr/>
          <p:nvPr/>
        </p:nvGrpSpPr>
        <p:grpSpPr>
          <a:xfrm>
            <a:off x="15859155" y="0"/>
            <a:ext cx="1562612" cy="1673225"/>
            <a:chOff x="0" y="0"/>
            <a:chExt cx="2083482" cy="2230967"/>
          </a:xfrm>
        </p:grpSpPr>
        <p:grpSp>
          <p:nvGrpSpPr>
            <p:cNvPr id="6" name="Group 6"/>
            <p:cNvGrpSpPr/>
            <p:nvPr/>
          </p:nvGrpSpPr>
          <p:grpSpPr>
            <a:xfrm>
              <a:off x="75599" y="0"/>
              <a:ext cx="1932284" cy="2230967"/>
              <a:chOff x="0" y="0"/>
              <a:chExt cx="703982" cy="812800"/>
            </a:xfrm>
          </p:grpSpPr>
          <p:sp>
            <p:nvSpPr>
              <p:cNvPr id="7" name="Freeform 7"/>
              <p:cNvSpPr/>
              <p:nvPr/>
            </p:nvSpPr>
            <p:spPr>
              <a:xfrm>
                <a:off x="0" y="0"/>
                <a:ext cx="703982" cy="812800"/>
              </a:xfrm>
              <a:custGeom>
                <a:avLst/>
                <a:gdLst/>
                <a:ahLst/>
                <a:cxnLst/>
                <a:rect l="l" t="t" r="r" b="b"/>
                <a:pathLst>
                  <a:path w="703982" h="812800">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txBody>
              <a:bodyPr/>
              <a:lstStyle/>
              <a:p>
                <a:endParaRPr lang="en-US"/>
              </a:p>
            </p:txBody>
          </p:sp>
          <p:sp>
            <p:nvSpPr>
              <p:cNvPr id="8" name="TextBox 8"/>
              <p:cNvSpPr txBox="1"/>
              <p:nvPr/>
            </p:nvSpPr>
            <p:spPr>
              <a:xfrm>
                <a:off x="0" y="-47625"/>
                <a:ext cx="703982" cy="733425"/>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0" y="437582"/>
              <a:ext cx="2083482" cy="1241504"/>
            </a:xfrm>
            <a:prstGeom prst="rect">
              <a:avLst/>
            </a:prstGeom>
          </p:spPr>
          <p:txBody>
            <a:bodyPr lIns="0" tIns="0" rIns="0" bIns="0" rtlCol="0" anchor="t">
              <a:spAutoFit/>
            </a:bodyPr>
            <a:lstStyle/>
            <a:p>
              <a:pPr algn="ctr">
                <a:lnSpc>
                  <a:spcPts val="7805"/>
                </a:lnSpc>
              </a:pPr>
              <a:r>
                <a:rPr lang="en-US" sz="5575" b="1">
                  <a:solidFill>
                    <a:srgbClr val="000000"/>
                  </a:solidFill>
                  <a:latin typeface="Open Sans Bold"/>
                  <a:ea typeface="Open Sans Bold"/>
                  <a:cs typeface="Open Sans Bold"/>
                  <a:sym typeface="Open Sans Bold"/>
                </a:rPr>
                <a:t>9</a:t>
              </a:r>
            </a:p>
          </p:txBody>
        </p:sp>
      </p:grpSp>
      <p:sp>
        <p:nvSpPr>
          <p:cNvPr id="10" name="Freeform 10"/>
          <p:cNvSpPr/>
          <p:nvPr/>
        </p:nvSpPr>
        <p:spPr>
          <a:xfrm>
            <a:off x="-1145203" y="-402279"/>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1" name="Freeform 11"/>
          <p:cNvSpPr/>
          <p:nvPr/>
        </p:nvSpPr>
        <p:spPr>
          <a:xfrm>
            <a:off x="14982801" y="5143500"/>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4" name="TextBox 14"/>
          <p:cNvSpPr txBox="1"/>
          <p:nvPr/>
        </p:nvSpPr>
        <p:spPr>
          <a:xfrm>
            <a:off x="3272010" y="608009"/>
            <a:ext cx="11413475" cy="1467496"/>
          </a:xfrm>
          <a:prstGeom prst="rect">
            <a:avLst/>
          </a:prstGeom>
        </p:spPr>
        <p:txBody>
          <a:bodyPr lIns="0" tIns="0" rIns="0" bIns="0" rtlCol="0" anchor="t">
            <a:spAutoFit/>
          </a:bodyPr>
          <a:lstStyle/>
          <a:p>
            <a:pPr algn="ctr">
              <a:lnSpc>
                <a:spcPts val="12039"/>
              </a:lnSpc>
              <a:spcBef>
                <a:spcPct val="0"/>
              </a:spcBef>
            </a:pPr>
            <a:r>
              <a:rPr lang="en-US" sz="8599">
                <a:solidFill>
                  <a:srgbClr val="000000"/>
                </a:solidFill>
                <a:latin typeface="Alatsi"/>
                <a:ea typeface="Alatsi"/>
                <a:cs typeface="Alatsi"/>
                <a:sym typeface="Alatsi"/>
              </a:rPr>
              <a:t>Lesson Plan </a:t>
            </a:r>
          </a:p>
        </p:txBody>
      </p:sp>
      <p:pic>
        <p:nvPicPr>
          <p:cNvPr id="17" name="Picture 16">
            <a:extLst>
              <a:ext uri="{FF2B5EF4-FFF2-40B4-BE49-F238E27FC236}">
                <a16:creationId xmlns:a16="http://schemas.microsoft.com/office/drawing/2014/main" id="{81C22B62-12D8-748A-CD03-4B6BEB68BA84}"/>
              </a:ext>
            </a:extLst>
          </p:cNvPr>
          <p:cNvPicPr>
            <a:picLocks noChangeAspect="1"/>
          </p:cNvPicPr>
          <p:nvPr/>
        </p:nvPicPr>
        <p:blipFill rotWithShape="1">
          <a:blip r:embed="rId4"/>
          <a:srcRect l="16667" t="23703" r="20586" b="6081"/>
          <a:stretch/>
        </p:blipFill>
        <p:spPr>
          <a:xfrm>
            <a:off x="3302304" y="1851750"/>
            <a:ext cx="11713685" cy="676503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07E0452-BB30-4C1F-42DA-CCB2E5E2DB15}"/>
              </a:ext>
            </a:extLst>
          </p:cNvPr>
          <p:cNvPicPr>
            <a:picLocks noChangeAspect="1"/>
          </p:cNvPicPr>
          <p:nvPr/>
        </p:nvPicPr>
        <p:blipFill rotWithShape="1">
          <a:blip r:embed="rId2"/>
          <a:srcRect l="16667" t="24255" r="20588" b="7596"/>
          <a:stretch/>
        </p:blipFill>
        <p:spPr>
          <a:xfrm>
            <a:off x="3352800" y="923924"/>
            <a:ext cx="12496800" cy="8046633"/>
          </a:xfrm>
          <a:prstGeom prst="rect">
            <a:avLst/>
          </a:prstGeom>
        </p:spPr>
      </p:pic>
      <p:sp>
        <p:nvSpPr>
          <p:cNvPr id="4" name="AutoShape 3">
            <a:extLst>
              <a:ext uri="{FF2B5EF4-FFF2-40B4-BE49-F238E27FC236}">
                <a16:creationId xmlns:a16="http://schemas.microsoft.com/office/drawing/2014/main" id="{79F94AF6-E714-F1F0-F0D5-4C20DC8DED1D}"/>
              </a:ext>
            </a:extLst>
          </p:cNvPr>
          <p:cNvSpPr/>
          <p:nvPr/>
        </p:nvSpPr>
        <p:spPr>
          <a:xfrm>
            <a:off x="0" y="9563100"/>
            <a:ext cx="7105264" cy="19050"/>
          </a:xfrm>
          <a:prstGeom prst="line">
            <a:avLst/>
          </a:prstGeom>
          <a:ln w="114300" cap="flat">
            <a:solidFill>
              <a:srgbClr val="9FC3D0"/>
            </a:solidFill>
            <a:prstDash val="solid"/>
            <a:headEnd type="none" w="sm" len="sm"/>
            <a:tailEnd type="none" w="sm" len="sm"/>
          </a:ln>
        </p:spPr>
        <p:txBody>
          <a:bodyPr/>
          <a:lstStyle/>
          <a:p>
            <a:endParaRPr lang="en-US"/>
          </a:p>
        </p:txBody>
      </p:sp>
      <p:sp>
        <p:nvSpPr>
          <p:cNvPr id="5" name="AutoShape 3">
            <a:extLst>
              <a:ext uri="{FF2B5EF4-FFF2-40B4-BE49-F238E27FC236}">
                <a16:creationId xmlns:a16="http://schemas.microsoft.com/office/drawing/2014/main" id="{DB866504-980A-E13A-1745-DB9DDEE0C768}"/>
              </a:ext>
            </a:extLst>
          </p:cNvPr>
          <p:cNvSpPr/>
          <p:nvPr/>
        </p:nvSpPr>
        <p:spPr>
          <a:xfrm>
            <a:off x="11182736" y="9544050"/>
            <a:ext cx="7105264" cy="19050"/>
          </a:xfrm>
          <a:prstGeom prst="line">
            <a:avLst/>
          </a:prstGeom>
          <a:ln w="114300" cap="flat">
            <a:solidFill>
              <a:srgbClr val="9FC3D0"/>
            </a:solidFill>
            <a:prstDash val="solid"/>
            <a:headEnd type="none" w="sm" len="sm"/>
            <a:tailEnd type="none" w="sm" len="sm"/>
          </a:ln>
        </p:spPr>
        <p:txBody>
          <a:bodyPr/>
          <a:lstStyle/>
          <a:p>
            <a:endParaRPr lang="en-US"/>
          </a:p>
        </p:txBody>
      </p:sp>
      <p:sp>
        <p:nvSpPr>
          <p:cNvPr id="6" name="TextBox 5">
            <a:extLst>
              <a:ext uri="{FF2B5EF4-FFF2-40B4-BE49-F238E27FC236}">
                <a16:creationId xmlns:a16="http://schemas.microsoft.com/office/drawing/2014/main" id="{31E06F0F-BCC6-F397-6CC0-C60EBF9F771B}"/>
              </a:ext>
            </a:extLst>
          </p:cNvPr>
          <p:cNvSpPr txBox="1"/>
          <p:nvPr/>
        </p:nvSpPr>
        <p:spPr>
          <a:xfrm>
            <a:off x="7010400" y="9268013"/>
            <a:ext cx="4267200" cy="552074"/>
          </a:xfrm>
          <a:prstGeom prst="rect">
            <a:avLst/>
          </a:prstGeom>
          <a:noFill/>
        </p:spPr>
        <p:txBody>
          <a:bodyPr wrap="square" rtlCol="0">
            <a:spAutoFit/>
          </a:bodyPr>
          <a:lstStyle/>
          <a:p>
            <a:pPr algn="ctr">
              <a:lnSpc>
                <a:spcPts val="3779"/>
              </a:lnSpc>
            </a:pPr>
            <a:r>
              <a:rPr lang="en-US" sz="2800" dirty="0">
                <a:solidFill>
                  <a:srgbClr val="000000"/>
                </a:solidFill>
                <a:latin typeface="Alatsi"/>
                <a:ea typeface="Alatsi"/>
                <a:cs typeface="Alatsi"/>
                <a:sym typeface="Alatsi"/>
              </a:rPr>
              <a:t>Amelia Morgan | 2304864</a:t>
            </a:r>
          </a:p>
        </p:txBody>
      </p:sp>
      <p:grpSp>
        <p:nvGrpSpPr>
          <p:cNvPr id="7" name="Group 5">
            <a:extLst>
              <a:ext uri="{FF2B5EF4-FFF2-40B4-BE49-F238E27FC236}">
                <a16:creationId xmlns:a16="http://schemas.microsoft.com/office/drawing/2014/main" id="{DA7A0C82-A95C-CD7C-049E-0D927FA03417}"/>
              </a:ext>
            </a:extLst>
          </p:cNvPr>
          <p:cNvGrpSpPr/>
          <p:nvPr/>
        </p:nvGrpSpPr>
        <p:grpSpPr>
          <a:xfrm>
            <a:off x="15859155" y="0"/>
            <a:ext cx="1562612" cy="1673225"/>
            <a:chOff x="0" y="0"/>
            <a:chExt cx="2083482" cy="2230967"/>
          </a:xfrm>
        </p:grpSpPr>
        <p:grpSp>
          <p:nvGrpSpPr>
            <p:cNvPr id="8" name="Group 6">
              <a:extLst>
                <a:ext uri="{FF2B5EF4-FFF2-40B4-BE49-F238E27FC236}">
                  <a16:creationId xmlns:a16="http://schemas.microsoft.com/office/drawing/2014/main" id="{852F0190-1979-38D0-1926-8937F0523DDB}"/>
                </a:ext>
              </a:extLst>
            </p:cNvPr>
            <p:cNvGrpSpPr/>
            <p:nvPr/>
          </p:nvGrpSpPr>
          <p:grpSpPr>
            <a:xfrm>
              <a:off x="75599" y="0"/>
              <a:ext cx="1932284" cy="2230967"/>
              <a:chOff x="0" y="0"/>
              <a:chExt cx="703982" cy="812800"/>
            </a:xfrm>
          </p:grpSpPr>
          <p:sp>
            <p:nvSpPr>
              <p:cNvPr id="10" name="Freeform 7">
                <a:extLst>
                  <a:ext uri="{FF2B5EF4-FFF2-40B4-BE49-F238E27FC236}">
                    <a16:creationId xmlns:a16="http://schemas.microsoft.com/office/drawing/2014/main" id="{BC0AADAE-CDF1-CA42-7BE4-4618E2DB76D5}"/>
                  </a:ext>
                </a:extLst>
              </p:cNvPr>
              <p:cNvSpPr/>
              <p:nvPr/>
            </p:nvSpPr>
            <p:spPr>
              <a:xfrm>
                <a:off x="0" y="0"/>
                <a:ext cx="703982" cy="812800"/>
              </a:xfrm>
              <a:custGeom>
                <a:avLst/>
                <a:gdLst/>
                <a:ahLst/>
                <a:cxnLst/>
                <a:rect l="l" t="t" r="r" b="b"/>
                <a:pathLst>
                  <a:path w="703982" h="812800">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txBody>
              <a:bodyPr/>
              <a:lstStyle/>
              <a:p>
                <a:endParaRPr lang="en-US"/>
              </a:p>
            </p:txBody>
          </p:sp>
          <p:sp>
            <p:nvSpPr>
              <p:cNvPr id="11" name="TextBox 8">
                <a:extLst>
                  <a:ext uri="{FF2B5EF4-FFF2-40B4-BE49-F238E27FC236}">
                    <a16:creationId xmlns:a16="http://schemas.microsoft.com/office/drawing/2014/main" id="{878EDE45-E4C4-0AE7-BFD8-3B8DB8DDD3B3}"/>
                  </a:ext>
                </a:extLst>
              </p:cNvPr>
              <p:cNvSpPr txBox="1"/>
              <p:nvPr/>
            </p:nvSpPr>
            <p:spPr>
              <a:xfrm>
                <a:off x="0" y="-47625"/>
                <a:ext cx="703982" cy="733425"/>
              </a:xfrm>
              <a:prstGeom prst="rect">
                <a:avLst/>
              </a:prstGeom>
            </p:spPr>
            <p:txBody>
              <a:bodyPr lIns="50800" tIns="50800" rIns="50800" bIns="50800" rtlCol="0" anchor="ctr"/>
              <a:lstStyle/>
              <a:p>
                <a:pPr algn="ctr">
                  <a:lnSpc>
                    <a:spcPts val="2659"/>
                  </a:lnSpc>
                </a:pPr>
                <a:endParaRPr/>
              </a:p>
            </p:txBody>
          </p:sp>
        </p:grpSp>
        <p:sp>
          <p:nvSpPr>
            <p:cNvPr id="9" name="TextBox 9">
              <a:extLst>
                <a:ext uri="{FF2B5EF4-FFF2-40B4-BE49-F238E27FC236}">
                  <a16:creationId xmlns:a16="http://schemas.microsoft.com/office/drawing/2014/main" id="{549A491D-3B69-8345-9357-659CF86AC56B}"/>
                </a:ext>
              </a:extLst>
            </p:cNvPr>
            <p:cNvSpPr txBox="1"/>
            <p:nvPr/>
          </p:nvSpPr>
          <p:spPr>
            <a:xfrm>
              <a:off x="0" y="437582"/>
              <a:ext cx="2083482" cy="1241504"/>
            </a:xfrm>
            <a:prstGeom prst="rect">
              <a:avLst/>
            </a:prstGeom>
          </p:spPr>
          <p:txBody>
            <a:bodyPr lIns="0" tIns="0" rIns="0" bIns="0" rtlCol="0" anchor="t">
              <a:spAutoFit/>
            </a:bodyPr>
            <a:lstStyle/>
            <a:p>
              <a:pPr algn="ctr">
                <a:lnSpc>
                  <a:spcPts val="7805"/>
                </a:lnSpc>
              </a:pPr>
              <a:r>
                <a:rPr lang="en-US" sz="5575" b="1" dirty="0">
                  <a:solidFill>
                    <a:srgbClr val="000000"/>
                  </a:solidFill>
                  <a:latin typeface="Open Sans Bold"/>
                  <a:ea typeface="Open Sans Bold"/>
                  <a:cs typeface="Open Sans Bold"/>
                  <a:sym typeface="Open Sans Bold"/>
                </a:rPr>
                <a:t>10</a:t>
              </a: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5795BA0-C451-BC6A-130E-410F77A88E84}"/>
              </a:ext>
            </a:extLst>
          </p:cNvPr>
          <p:cNvPicPr>
            <a:picLocks noChangeAspect="1"/>
          </p:cNvPicPr>
          <p:nvPr/>
        </p:nvPicPr>
        <p:blipFill rotWithShape="1">
          <a:blip r:embed="rId2"/>
          <a:srcRect l="17647" t="27284" r="17647" b="13653"/>
          <a:stretch/>
        </p:blipFill>
        <p:spPr>
          <a:xfrm>
            <a:off x="2552699" y="952500"/>
            <a:ext cx="13182601" cy="7789716"/>
          </a:xfrm>
          <a:prstGeom prst="rect">
            <a:avLst/>
          </a:prstGeom>
        </p:spPr>
      </p:pic>
      <p:sp>
        <p:nvSpPr>
          <p:cNvPr id="3" name="AutoShape 3">
            <a:extLst>
              <a:ext uri="{FF2B5EF4-FFF2-40B4-BE49-F238E27FC236}">
                <a16:creationId xmlns:a16="http://schemas.microsoft.com/office/drawing/2014/main" id="{E46DA170-3CF5-5EEB-FB3F-F4A3151F7821}"/>
              </a:ext>
            </a:extLst>
          </p:cNvPr>
          <p:cNvSpPr/>
          <p:nvPr/>
        </p:nvSpPr>
        <p:spPr>
          <a:xfrm>
            <a:off x="0" y="9105900"/>
            <a:ext cx="7105264" cy="19050"/>
          </a:xfrm>
          <a:prstGeom prst="line">
            <a:avLst/>
          </a:prstGeom>
          <a:ln w="114300" cap="flat">
            <a:solidFill>
              <a:srgbClr val="9FC3D0"/>
            </a:solidFill>
            <a:prstDash val="solid"/>
            <a:headEnd type="none" w="sm" len="sm"/>
            <a:tailEnd type="none" w="sm" len="sm"/>
          </a:ln>
        </p:spPr>
        <p:txBody>
          <a:bodyPr/>
          <a:lstStyle/>
          <a:p>
            <a:endParaRPr lang="en-US"/>
          </a:p>
        </p:txBody>
      </p:sp>
      <p:sp>
        <p:nvSpPr>
          <p:cNvPr id="4" name="AutoShape 3">
            <a:extLst>
              <a:ext uri="{FF2B5EF4-FFF2-40B4-BE49-F238E27FC236}">
                <a16:creationId xmlns:a16="http://schemas.microsoft.com/office/drawing/2014/main" id="{5AED05F4-D82A-64FD-09E9-7B68D1CCC857}"/>
              </a:ext>
            </a:extLst>
          </p:cNvPr>
          <p:cNvSpPr/>
          <p:nvPr/>
        </p:nvSpPr>
        <p:spPr>
          <a:xfrm>
            <a:off x="11182736" y="9105900"/>
            <a:ext cx="7105264" cy="19050"/>
          </a:xfrm>
          <a:prstGeom prst="line">
            <a:avLst/>
          </a:prstGeom>
          <a:ln w="114300" cap="flat">
            <a:solidFill>
              <a:srgbClr val="9FC3D0"/>
            </a:solidFill>
            <a:prstDash val="solid"/>
            <a:headEnd type="none" w="sm" len="sm"/>
            <a:tailEnd type="none" w="sm" len="sm"/>
          </a:ln>
        </p:spPr>
        <p:txBody>
          <a:bodyPr/>
          <a:lstStyle/>
          <a:p>
            <a:endParaRPr lang="en-US"/>
          </a:p>
        </p:txBody>
      </p:sp>
      <p:sp>
        <p:nvSpPr>
          <p:cNvPr id="5" name="TextBox 4">
            <a:extLst>
              <a:ext uri="{FF2B5EF4-FFF2-40B4-BE49-F238E27FC236}">
                <a16:creationId xmlns:a16="http://schemas.microsoft.com/office/drawing/2014/main" id="{E64986B7-5134-3AC7-DCB0-BAAE1BE35BAF}"/>
              </a:ext>
            </a:extLst>
          </p:cNvPr>
          <p:cNvSpPr txBox="1"/>
          <p:nvPr/>
        </p:nvSpPr>
        <p:spPr>
          <a:xfrm>
            <a:off x="6968289" y="8848913"/>
            <a:ext cx="4343400" cy="552074"/>
          </a:xfrm>
          <a:prstGeom prst="rect">
            <a:avLst/>
          </a:prstGeom>
          <a:noFill/>
        </p:spPr>
        <p:txBody>
          <a:bodyPr wrap="square" rtlCol="0">
            <a:spAutoFit/>
          </a:bodyPr>
          <a:lstStyle/>
          <a:p>
            <a:pPr algn="ctr">
              <a:lnSpc>
                <a:spcPts val="3779"/>
              </a:lnSpc>
            </a:pPr>
            <a:r>
              <a:rPr lang="en-US" sz="2800" dirty="0">
                <a:solidFill>
                  <a:srgbClr val="000000"/>
                </a:solidFill>
                <a:latin typeface="Alatsi"/>
                <a:ea typeface="Alatsi"/>
                <a:cs typeface="Alatsi"/>
                <a:sym typeface="Alatsi"/>
              </a:rPr>
              <a:t>Amelia Morgan | 2304864</a:t>
            </a:r>
          </a:p>
        </p:txBody>
      </p:sp>
      <p:grpSp>
        <p:nvGrpSpPr>
          <p:cNvPr id="6" name="Group 5">
            <a:extLst>
              <a:ext uri="{FF2B5EF4-FFF2-40B4-BE49-F238E27FC236}">
                <a16:creationId xmlns:a16="http://schemas.microsoft.com/office/drawing/2014/main" id="{9BE6091E-FEA8-B9EE-0EC7-17E42FB26033}"/>
              </a:ext>
            </a:extLst>
          </p:cNvPr>
          <p:cNvGrpSpPr/>
          <p:nvPr/>
        </p:nvGrpSpPr>
        <p:grpSpPr>
          <a:xfrm>
            <a:off x="15859155" y="0"/>
            <a:ext cx="1562612" cy="1673225"/>
            <a:chOff x="0" y="0"/>
            <a:chExt cx="2083482" cy="2230967"/>
          </a:xfrm>
        </p:grpSpPr>
        <p:grpSp>
          <p:nvGrpSpPr>
            <p:cNvPr id="7" name="Group 6">
              <a:extLst>
                <a:ext uri="{FF2B5EF4-FFF2-40B4-BE49-F238E27FC236}">
                  <a16:creationId xmlns:a16="http://schemas.microsoft.com/office/drawing/2014/main" id="{84792477-3C5F-D437-78E5-17EAD0872D45}"/>
                </a:ext>
              </a:extLst>
            </p:cNvPr>
            <p:cNvGrpSpPr/>
            <p:nvPr/>
          </p:nvGrpSpPr>
          <p:grpSpPr>
            <a:xfrm>
              <a:off x="75599" y="0"/>
              <a:ext cx="1932284" cy="2230967"/>
              <a:chOff x="0" y="0"/>
              <a:chExt cx="703982" cy="812800"/>
            </a:xfrm>
          </p:grpSpPr>
          <p:sp>
            <p:nvSpPr>
              <p:cNvPr id="9" name="Freeform 7">
                <a:extLst>
                  <a:ext uri="{FF2B5EF4-FFF2-40B4-BE49-F238E27FC236}">
                    <a16:creationId xmlns:a16="http://schemas.microsoft.com/office/drawing/2014/main" id="{4598B27B-8237-9C46-9B9A-79150512DE47}"/>
                  </a:ext>
                </a:extLst>
              </p:cNvPr>
              <p:cNvSpPr/>
              <p:nvPr/>
            </p:nvSpPr>
            <p:spPr>
              <a:xfrm>
                <a:off x="0" y="0"/>
                <a:ext cx="703982" cy="812800"/>
              </a:xfrm>
              <a:custGeom>
                <a:avLst/>
                <a:gdLst/>
                <a:ahLst/>
                <a:cxnLst/>
                <a:rect l="l" t="t" r="r" b="b"/>
                <a:pathLst>
                  <a:path w="703982" h="812800">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txBody>
              <a:bodyPr/>
              <a:lstStyle/>
              <a:p>
                <a:endParaRPr lang="en-US"/>
              </a:p>
            </p:txBody>
          </p:sp>
          <p:sp>
            <p:nvSpPr>
              <p:cNvPr id="10" name="TextBox 8">
                <a:extLst>
                  <a:ext uri="{FF2B5EF4-FFF2-40B4-BE49-F238E27FC236}">
                    <a16:creationId xmlns:a16="http://schemas.microsoft.com/office/drawing/2014/main" id="{D4FD561A-6DD6-2422-F5F4-BD8EB930F644}"/>
                  </a:ext>
                </a:extLst>
              </p:cNvPr>
              <p:cNvSpPr txBox="1"/>
              <p:nvPr/>
            </p:nvSpPr>
            <p:spPr>
              <a:xfrm>
                <a:off x="0" y="-47625"/>
                <a:ext cx="703982" cy="733425"/>
              </a:xfrm>
              <a:prstGeom prst="rect">
                <a:avLst/>
              </a:prstGeom>
            </p:spPr>
            <p:txBody>
              <a:bodyPr lIns="50800" tIns="50800" rIns="50800" bIns="50800" rtlCol="0" anchor="ctr"/>
              <a:lstStyle/>
              <a:p>
                <a:pPr algn="ctr">
                  <a:lnSpc>
                    <a:spcPts val="2659"/>
                  </a:lnSpc>
                </a:pPr>
                <a:endParaRPr/>
              </a:p>
            </p:txBody>
          </p:sp>
        </p:grpSp>
        <p:sp>
          <p:nvSpPr>
            <p:cNvPr id="8" name="TextBox 9">
              <a:extLst>
                <a:ext uri="{FF2B5EF4-FFF2-40B4-BE49-F238E27FC236}">
                  <a16:creationId xmlns:a16="http://schemas.microsoft.com/office/drawing/2014/main" id="{F03A0EAB-DFD8-B4A8-421D-A6CAFD03A676}"/>
                </a:ext>
              </a:extLst>
            </p:cNvPr>
            <p:cNvSpPr txBox="1"/>
            <p:nvPr/>
          </p:nvSpPr>
          <p:spPr>
            <a:xfrm>
              <a:off x="0" y="437582"/>
              <a:ext cx="2083482" cy="1241504"/>
            </a:xfrm>
            <a:prstGeom prst="rect">
              <a:avLst/>
            </a:prstGeom>
          </p:spPr>
          <p:txBody>
            <a:bodyPr lIns="0" tIns="0" rIns="0" bIns="0" rtlCol="0" anchor="t">
              <a:spAutoFit/>
            </a:bodyPr>
            <a:lstStyle/>
            <a:p>
              <a:pPr algn="ctr">
                <a:lnSpc>
                  <a:spcPts val="7805"/>
                </a:lnSpc>
              </a:pPr>
              <a:r>
                <a:rPr lang="en-US" sz="5575" b="1" dirty="0">
                  <a:solidFill>
                    <a:srgbClr val="000000"/>
                  </a:solidFill>
                  <a:latin typeface="Open Sans Bold"/>
                  <a:ea typeface="Open Sans Bold"/>
                  <a:cs typeface="Open Sans Bold"/>
                  <a:sym typeface="Open Sans Bold"/>
                </a:rPr>
                <a:t>11</a:t>
              </a: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144FF7B-20A3-05EF-53EE-30032B4873BC}"/>
              </a:ext>
            </a:extLst>
          </p:cNvPr>
          <p:cNvPicPr>
            <a:picLocks noChangeAspect="1"/>
          </p:cNvPicPr>
          <p:nvPr/>
        </p:nvPicPr>
        <p:blipFill rotWithShape="1">
          <a:blip r:embed="rId2"/>
          <a:srcRect l="16667" t="28799" r="17647" b="12138"/>
          <a:stretch/>
        </p:blipFill>
        <p:spPr>
          <a:xfrm>
            <a:off x="2362200" y="1104900"/>
            <a:ext cx="13301785" cy="7742832"/>
          </a:xfrm>
          <a:prstGeom prst="rect">
            <a:avLst/>
          </a:prstGeom>
        </p:spPr>
      </p:pic>
      <p:sp>
        <p:nvSpPr>
          <p:cNvPr id="3" name="Freeform 13">
            <a:extLst>
              <a:ext uri="{FF2B5EF4-FFF2-40B4-BE49-F238E27FC236}">
                <a16:creationId xmlns:a16="http://schemas.microsoft.com/office/drawing/2014/main" id="{3B2A2900-710C-26EF-02E9-B30B438A05D0}"/>
              </a:ext>
            </a:extLst>
          </p:cNvPr>
          <p:cNvSpPr/>
          <p:nvPr/>
        </p:nvSpPr>
        <p:spPr>
          <a:xfrm>
            <a:off x="14173200" y="4838700"/>
            <a:ext cx="3929053" cy="2623877"/>
          </a:xfrm>
          <a:custGeom>
            <a:avLst/>
            <a:gdLst/>
            <a:ahLst/>
            <a:cxnLst/>
            <a:rect l="l" t="t" r="r" b="b"/>
            <a:pathLst>
              <a:path w="3929053" h="2623877">
                <a:moveTo>
                  <a:pt x="0" y="0"/>
                </a:moveTo>
                <a:lnTo>
                  <a:pt x="3929053" y="0"/>
                </a:lnTo>
                <a:lnTo>
                  <a:pt x="3929053" y="2623877"/>
                </a:lnTo>
                <a:lnTo>
                  <a:pt x="0" y="26238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TextBox 3">
            <a:extLst>
              <a:ext uri="{FF2B5EF4-FFF2-40B4-BE49-F238E27FC236}">
                <a16:creationId xmlns:a16="http://schemas.microsoft.com/office/drawing/2014/main" id="{901D3434-4C45-0571-0256-30F2DA4E6F21}"/>
              </a:ext>
            </a:extLst>
          </p:cNvPr>
          <p:cNvSpPr txBox="1"/>
          <p:nvPr/>
        </p:nvSpPr>
        <p:spPr>
          <a:xfrm>
            <a:off x="14747076" y="5676900"/>
            <a:ext cx="2781300" cy="1175643"/>
          </a:xfrm>
          <a:prstGeom prst="rect">
            <a:avLst/>
          </a:prstGeom>
          <a:noFill/>
        </p:spPr>
        <p:txBody>
          <a:bodyPr wrap="square" rtlCol="0">
            <a:spAutoFit/>
          </a:bodyPr>
          <a:lstStyle/>
          <a:p>
            <a:pPr algn="ctr">
              <a:lnSpc>
                <a:spcPts val="2939"/>
              </a:lnSpc>
              <a:spcBef>
                <a:spcPct val="0"/>
              </a:spcBef>
            </a:pPr>
            <a:r>
              <a:rPr lang="en-US" sz="1800" dirty="0">
                <a:solidFill>
                  <a:srgbClr val="000000"/>
                </a:solidFill>
                <a:latin typeface="Alatsi"/>
                <a:ea typeface="Alatsi"/>
                <a:cs typeface="Alatsi"/>
                <a:sym typeface="Alatsi"/>
              </a:rPr>
              <a:t>Child B said ‘can you set us ‘pixel art’ for homework?’ (School X, 2024)</a:t>
            </a:r>
          </a:p>
        </p:txBody>
      </p:sp>
      <p:sp>
        <p:nvSpPr>
          <p:cNvPr id="5" name="Freeform 12">
            <a:extLst>
              <a:ext uri="{FF2B5EF4-FFF2-40B4-BE49-F238E27FC236}">
                <a16:creationId xmlns:a16="http://schemas.microsoft.com/office/drawing/2014/main" id="{39C8F352-1065-9493-6F45-0E55112D46ED}"/>
              </a:ext>
            </a:extLst>
          </p:cNvPr>
          <p:cNvSpPr/>
          <p:nvPr/>
        </p:nvSpPr>
        <p:spPr>
          <a:xfrm>
            <a:off x="185747" y="3867030"/>
            <a:ext cx="3298073" cy="2552940"/>
          </a:xfrm>
          <a:custGeom>
            <a:avLst/>
            <a:gdLst/>
            <a:ahLst/>
            <a:cxnLst/>
            <a:rect l="l" t="t" r="r" b="b"/>
            <a:pathLst>
              <a:path w="3298073" h="2552940">
                <a:moveTo>
                  <a:pt x="0" y="0"/>
                </a:moveTo>
                <a:lnTo>
                  <a:pt x="3298073" y="0"/>
                </a:lnTo>
                <a:lnTo>
                  <a:pt x="3298073" y="2552940"/>
                </a:lnTo>
                <a:lnTo>
                  <a:pt x="0" y="255294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TextBox 5">
            <a:extLst>
              <a:ext uri="{FF2B5EF4-FFF2-40B4-BE49-F238E27FC236}">
                <a16:creationId xmlns:a16="http://schemas.microsoft.com/office/drawing/2014/main" id="{64EFC1D9-2055-2AE7-6D55-3ECD4634F906}"/>
              </a:ext>
            </a:extLst>
          </p:cNvPr>
          <p:cNvSpPr txBox="1"/>
          <p:nvPr/>
        </p:nvSpPr>
        <p:spPr>
          <a:xfrm>
            <a:off x="759624" y="4229100"/>
            <a:ext cx="2364576" cy="1547540"/>
          </a:xfrm>
          <a:prstGeom prst="rect">
            <a:avLst/>
          </a:prstGeom>
          <a:noFill/>
        </p:spPr>
        <p:txBody>
          <a:bodyPr wrap="square" rtlCol="0">
            <a:spAutoFit/>
          </a:bodyPr>
          <a:lstStyle/>
          <a:p>
            <a:pPr algn="ctr">
              <a:lnSpc>
                <a:spcPts val="2939"/>
              </a:lnSpc>
              <a:spcBef>
                <a:spcPct val="0"/>
              </a:spcBef>
            </a:pPr>
            <a:r>
              <a:rPr lang="en-US" sz="1800" dirty="0">
                <a:solidFill>
                  <a:srgbClr val="000000"/>
                </a:solidFill>
                <a:latin typeface="Alatsi"/>
                <a:ea typeface="Alatsi"/>
                <a:cs typeface="Alatsi"/>
                <a:sym typeface="Alatsi"/>
              </a:rPr>
              <a:t>Child A said ‘Miss, that was so much fun, can we do it again? (School X, 2024)</a:t>
            </a:r>
          </a:p>
        </p:txBody>
      </p:sp>
      <p:sp>
        <p:nvSpPr>
          <p:cNvPr id="7" name="AutoShape 3">
            <a:extLst>
              <a:ext uri="{FF2B5EF4-FFF2-40B4-BE49-F238E27FC236}">
                <a16:creationId xmlns:a16="http://schemas.microsoft.com/office/drawing/2014/main" id="{8EE0F0C8-84E4-C794-674F-A45BAB2BDDD8}"/>
              </a:ext>
            </a:extLst>
          </p:cNvPr>
          <p:cNvSpPr/>
          <p:nvPr/>
        </p:nvSpPr>
        <p:spPr>
          <a:xfrm>
            <a:off x="0" y="9410700"/>
            <a:ext cx="7105264" cy="19050"/>
          </a:xfrm>
          <a:prstGeom prst="line">
            <a:avLst/>
          </a:prstGeom>
          <a:ln w="114300" cap="flat">
            <a:solidFill>
              <a:srgbClr val="9FC3D0"/>
            </a:solidFill>
            <a:prstDash val="solid"/>
            <a:headEnd type="none" w="sm" len="sm"/>
            <a:tailEnd type="none" w="sm" len="sm"/>
          </a:ln>
        </p:spPr>
        <p:txBody>
          <a:bodyPr/>
          <a:lstStyle/>
          <a:p>
            <a:endParaRPr lang="en-US"/>
          </a:p>
        </p:txBody>
      </p:sp>
      <p:sp>
        <p:nvSpPr>
          <p:cNvPr id="8" name="AutoShape 3">
            <a:extLst>
              <a:ext uri="{FF2B5EF4-FFF2-40B4-BE49-F238E27FC236}">
                <a16:creationId xmlns:a16="http://schemas.microsoft.com/office/drawing/2014/main" id="{5F003644-7801-8379-7326-7F55E501C9BF}"/>
              </a:ext>
            </a:extLst>
          </p:cNvPr>
          <p:cNvSpPr/>
          <p:nvPr/>
        </p:nvSpPr>
        <p:spPr>
          <a:xfrm>
            <a:off x="11582400" y="9401175"/>
            <a:ext cx="7105264" cy="19050"/>
          </a:xfrm>
          <a:prstGeom prst="line">
            <a:avLst/>
          </a:prstGeom>
          <a:ln w="114300" cap="flat">
            <a:solidFill>
              <a:srgbClr val="9FC3D0"/>
            </a:solidFill>
            <a:prstDash val="solid"/>
            <a:headEnd type="none" w="sm" len="sm"/>
            <a:tailEnd type="none" w="sm" len="sm"/>
          </a:ln>
        </p:spPr>
        <p:txBody>
          <a:bodyPr/>
          <a:lstStyle/>
          <a:p>
            <a:endParaRPr lang="en-US"/>
          </a:p>
        </p:txBody>
      </p:sp>
      <p:sp>
        <p:nvSpPr>
          <p:cNvPr id="9" name="TextBox 8">
            <a:extLst>
              <a:ext uri="{FF2B5EF4-FFF2-40B4-BE49-F238E27FC236}">
                <a16:creationId xmlns:a16="http://schemas.microsoft.com/office/drawing/2014/main" id="{79250E7D-D950-F869-6F1E-FAA3AB397141}"/>
              </a:ext>
            </a:extLst>
          </p:cNvPr>
          <p:cNvSpPr txBox="1"/>
          <p:nvPr/>
        </p:nvSpPr>
        <p:spPr>
          <a:xfrm>
            <a:off x="7105264" y="9125138"/>
            <a:ext cx="4477136" cy="552074"/>
          </a:xfrm>
          <a:prstGeom prst="rect">
            <a:avLst/>
          </a:prstGeom>
          <a:noFill/>
        </p:spPr>
        <p:txBody>
          <a:bodyPr wrap="square" rtlCol="0">
            <a:spAutoFit/>
          </a:bodyPr>
          <a:lstStyle/>
          <a:p>
            <a:pPr algn="ctr">
              <a:lnSpc>
                <a:spcPts val="3779"/>
              </a:lnSpc>
            </a:pPr>
            <a:r>
              <a:rPr lang="en-US" sz="2800" dirty="0">
                <a:solidFill>
                  <a:srgbClr val="000000"/>
                </a:solidFill>
                <a:latin typeface="Alatsi"/>
                <a:ea typeface="Alatsi"/>
                <a:cs typeface="Alatsi"/>
                <a:sym typeface="Alatsi"/>
              </a:rPr>
              <a:t>Amelia Morgan | 2304864</a:t>
            </a:r>
          </a:p>
        </p:txBody>
      </p:sp>
      <p:grpSp>
        <p:nvGrpSpPr>
          <p:cNvPr id="10" name="Group 5">
            <a:extLst>
              <a:ext uri="{FF2B5EF4-FFF2-40B4-BE49-F238E27FC236}">
                <a16:creationId xmlns:a16="http://schemas.microsoft.com/office/drawing/2014/main" id="{152B9A1B-07C4-F5C6-D547-871E9D729461}"/>
              </a:ext>
            </a:extLst>
          </p:cNvPr>
          <p:cNvGrpSpPr/>
          <p:nvPr/>
        </p:nvGrpSpPr>
        <p:grpSpPr>
          <a:xfrm>
            <a:off x="15859155" y="0"/>
            <a:ext cx="1562612" cy="1673225"/>
            <a:chOff x="0" y="0"/>
            <a:chExt cx="2083482" cy="2230967"/>
          </a:xfrm>
        </p:grpSpPr>
        <p:grpSp>
          <p:nvGrpSpPr>
            <p:cNvPr id="11" name="Group 6">
              <a:extLst>
                <a:ext uri="{FF2B5EF4-FFF2-40B4-BE49-F238E27FC236}">
                  <a16:creationId xmlns:a16="http://schemas.microsoft.com/office/drawing/2014/main" id="{9EA0F8C5-ECA0-7692-4D89-C3BD2CA2FDA6}"/>
                </a:ext>
              </a:extLst>
            </p:cNvPr>
            <p:cNvGrpSpPr/>
            <p:nvPr/>
          </p:nvGrpSpPr>
          <p:grpSpPr>
            <a:xfrm>
              <a:off x="75599" y="0"/>
              <a:ext cx="1932284" cy="2230967"/>
              <a:chOff x="0" y="0"/>
              <a:chExt cx="703982" cy="812800"/>
            </a:xfrm>
          </p:grpSpPr>
          <p:sp>
            <p:nvSpPr>
              <p:cNvPr id="13" name="Freeform 7">
                <a:extLst>
                  <a:ext uri="{FF2B5EF4-FFF2-40B4-BE49-F238E27FC236}">
                    <a16:creationId xmlns:a16="http://schemas.microsoft.com/office/drawing/2014/main" id="{E224A778-5AE8-B655-6A00-A8A9D8021790}"/>
                  </a:ext>
                </a:extLst>
              </p:cNvPr>
              <p:cNvSpPr/>
              <p:nvPr/>
            </p:nvSpPr>
            <p:spPr>
              <a:xfrm>
                <a:off x="0" y="0"/>
                <a:ext cx="703982" cy="812800"/>
              </a:xfrm>
              <a:custGeom>
                <a:avLst/>
                <a:gdLst/>
                <a:ahLst/>
                <a:cxnLst/>
                <a:rect l="l" t="t" r="r" b="b"/>
                <a:pathLst>
                  <a:path w="703982" h="812800">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txBody>
              <a:bodyPr/>
              <a:lstStyle/>
              <a:p>
                <a:endParaRPr lang="en-US"/>
              </a:p>
            </p:txBody>
          </p:sp>
          <p:sp>
            <p:nvSpPr>
              <p:cNvPr id="14" name="TextBox 8">
                <a:extLst>
                  <a:ext uri="{FF2B5EF4-FFF2-40B4-BE49-F238E27FC236}">
                    <a16:creationId xmlns:a16="http://schemas.microsoft.com/office/drawing/2014/main" id="{B2D5DBF8-B99C-39CF-0FEA-9A2519338FEC}"/>
                  </a:ext>
                </a:extLst>
              </p:cNvPr>
              <p:cNvSpPr txBox="1"/>
              <p:nvPr/>
            </p:nvSpPr>
            <p:spPr>
              <a:xfrm>
                <a:off x="0" y="-47625"/>
                <a:ext cx="703982" cy="733425"/>
              </a:xfrm>
              <a:prstGeom prst="rect">
                <a:avLst/>
              </a:prstGeom>
            </p:spPr>
            <p:txBody>
              <a:bodyPr lIns="50800" tIns="50800" rIns="50800" bIns="50800" rtlCol="0" anchor="ctr"/>
              <a:lstStyle/>
              <a:p>
                <a:pPr algn="ctr">
                  <a:lnSpc>
                    <a:spcPts val="2659"/>
                  </a:lnSpc>
                </a:pPr>
                <a:endParaRPr/>
              </a:p>
            </p:txBody>
          </p:sp>
        </p:grpSp>
        <p:sp>
          <p:nvSpPr>
            <p:cNvPr id="12" name="TextBox 9">
              <a:extLst>
                <a:ext uri="{FF2B5EF4-FFF2-40B4-BE49-F238E27FC236}">
                  <a16:creationId xmlns:a16="http://schemas.microsoft.com/office/drawing/2014/main" id="{2B7716F7-2DC7-3C38-F6DD-461CCF63E4D5}"/>
                </a:ext>
              </a:extLst>
            </p:cNvPr>
            <p:cNvSpPr txBox="1"/>
            <p:nvPr/>
          </p:nvSpPr>
          <p:spPr>
            <a:xfrm>
              <a:off x="0" y="437582"/>
              <a:ext cx="2083482" cy="1241504"/>
            </a:xfrm>
            <a:prstGeom prst="rect">
              <a:avLst/>
            </a:prstGeom>
          </p:spPr>
          <p:txBody>
            <a:bodyPr lIns="0" tIns="0" rIns="0" bIns="0" rtlCol="0" anchor="t">
              <a:spAutoFit/>
            </a:bodyPr>
            <a:lstStyle/>
            <a:p>
              <a:pPr algn="ctr">
                <a:lnSpc>
                  <a:spcPts val="7805"/>
                </a:lnSpc>
              </a:pPr>
              <a:r>
                <a:rPr lang="en-US" sz="5575" b="1" dirty="0">
                  <a:solidFill>
                    <a:srgbClr val="000000"/>
                  </a:solidFill>
                  <a:latin typeface="Open Sans Bold"/>
                  <a:ea typeface="Open Sans Bold"/>
                  <a:cs typeface="Open Sans Bold"/>
                  <a:sym typeface="Open Sans Bold"/>
                </a:rPr>
                <a:t>12</a:t>
              </a: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grpSp>
        <p:nvGrpSpPr>
          <p:cNvPr id="2" name="Group 2"/>
          <p:cNvGrpSpPr/>
          <p:nvPr/>
        </p:nvGrpSpPr>
        <p:grpSpPr>
          <a:xfrm>
            <a:off x="627362" y="0"/>
            <a:ext cx="937061" cy="10287000"/>
            <a:chOff x="0" y="0"/>
            <a:chExt cx="246798" cy="2709333"/>
          </a:xfrm>
        </p:grpSpPr>
        <p:sp>
          <p:nvSpPr>
            <p:cNvPr id="3" name="Freeform 3"/>
            <p:cNvSpPr/>
            <p:nvPr/>
          </p:nvSpPr>
          <p:spPr>
            <a:xfrm>
              <a:off x="0" y="0"/>
              <a:ext cx="246798" cy="2709333"/>
            </a:xfrm>
            <a:custGeom>
              <a:avLst/>
              <a:gdLst/>
              <a:ahLst/>
              <a:cxnLst/>
              <a:rect l="l" t="t" r="r" b="b"/>
              <a:pathLst>
                <a:path w="246798" h="2709333">
                  <a:moveTo>
                    <a:pt x="0" y="0"/>
                  </a:moveTo>
                  <a:lnTo>
                    <a:pt x="246798" y="0"/>
                  </a:lnTo>
                  <a:lnTo>
                    <a:pt x="246798" y="2709333"/>
                  </a:lnTo>
                  <a:lnTo>
                    <a:pt x="0" y="2709333"/>
                  </a:lnTo>
                  <a:close/>
                </a:path>
              </a:pathLst>
            </a:custGeom>
            <a:solidFill>
              <a:srgbClr val="F6F3EB"/>
            </a:solidFill>
          </p:spPr>
          <p:txBody>
            <a:bodyPr/>
            <a:lstStyle/>
            <a:p>
              <a:endParaRPr lang="en-US"/>
            </a:p>
          </p:txBody>
        </p:sp>
        <p:sp>
          <p:nvSpPr>
            <p:cNvPr id="4" name="TextBox 4"/>
            <p:cNvSpPr txBox="1"/>
            <p:nvPr/>
          </p:nvSpPr>
          <p:spPr>
            <a:xfrm>
              <a:off x="0" y="-38100"/>
              <a:ext cx="246798" cy="2747433"/>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2553980" y="2946411"/>
            <a:ext cx="503827" cy="503827"/>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solidFill>
          </p:spPr>
          <p:txBody>
            <a:bodyPr/>
            <a:lstStyle/>
            <a:p>
              <a:endParaRPr lang="en-US"/>
            </a:p>
          </p:txBody>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2392400" y="5349798"/>
            <a:ext cx="503827" cy="503827"/>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solidFill>
          </p:spPr>
          <p:txBody>
            <a:bodyPr/>
            <a:lstStyle/>
            <a:p>
              <a:endParaRPr lang="en-US"/>
            </a:p>
          </p:txBody>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9703942" y="2946411"/>
            <a:ext cx="503827" cy="503827"/>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solidFill>
          </p:spPr>
          <p:txBody>
            <a:bodyPr/>
            <a:lstStyle/>
            <a:p>
              <a:endParaRPr lang="en-US"/>
            </a:p>
          </p:txBody>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9703942" y="7931768"/>
            <a:ext cx="503827" cy="503827"/>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solidFill>
          </p:spPr>
          <p:txBody>
            <a:bodyPr/>
            <a:lstStyle/>
            <a:p>
              <a:endParaRPr lang="en-US"/>
            </a:p>
          </p:txBody>
        </p:sp>
        <p:sp>
          <p:nvSpPr>
            <p:cNvPr id="16" name="TextBox 16"/>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7" name="TextBox 17"/>
          <p:cNvSpPr txBox="1"/>
          <p:nvPr/>
        </p:nvSpPr>
        <p:spPr>
          <a:xfrm>
            <a:off x="2553980" y="866775"/>
            <a:ext cx="13180039" cy="1450976"/>
          </a:xfrm>
          <a:prstGeom prst="rect">
            <a:avLst/>
          </a:prstGeom>
        </p:spPr>
        <p:txBody>
          <a:bodyPr lIns="0" tIns="0" rIns="0" bIns="0" rtlCol="0" anchor="t">
            <a:spAutoFit/>
          </a:bodyPr>
          <a:lstStyle/>
          <a:p>
            <a:pPr algn="ctr">
              <a:lnSpc>
                <a:spcPts val="11899"/>
              </a:lnSpc>
            </a:pPr>
            <a:r>
              <a:rPr lang="en-US" sz="8499">
                <a:solidFill>
                  <a:srgbClr val="000000"/>
                </a:solidFill>
                <a:latin typeface="Alatsi"/>
                <a:ea typeface="Alatsi"/>
                <a:cs typeface="Alatsi"/>
                <a:sym typeface="Alatsi"/>
              </a:rPr>
              <a:t>DECISION MAKING </a:t>
            </a:r>
          </a:p>
        </p:txBody>
      </p:sp>
      <p:sp>
        <p:nvSpPr>
          <p:cNvPr id="18" name="TextBox 18"/>
          <p:cNvSpPr txBox="1"/>
          <p:nvPr/>
        </p:nvSpPr>
        <p:spPr>
          <a:xfrm>
            <a:off x="3142734" y="2889261"/>
            <a:ext cx="6476283" cy="1661795"/>
          </a:xfrm>
          <a:prstGeom prst="rect">
            <a:avLst/>
          </a:prstGeom>
        </p:spPr>
        <p:txBody>
          <a:bodyPr lIns="0" tIns="0" rIns="0" bIns="0" rtlCol="0" anchor="t">
            <a:spAutoFit/>
          </a:bodyPr>
          <a:lstStyle/>
          <a:p>
            <a:pPr algn="l">
              <a:lnSpc>
                <a:spcPts val="4480"/>
              </a:lnSpc>
            </a:pPr>
            <a:r>
              <a:rPr lang="en-US" sz="3200">
                <a:solidFill>
                  <a:srgbClr val="000000"/>
                </a:solidFill>
                <a:latin typeface="Alatsi"/>
                <a:ea typeface="Alatsi"/>
                <a:cs typeface="Alatsi"/>
                <a:sym typeface="Alatsi"/>
              </a:rPr>
              <a:t>Observing AFL strategies that are used in the classroom, as well as across the school. </a:t>
            </a:r>
          </a:p>
        </p:txBody>
      </p:sp>
      <p:sp>
        <p:nvSpPr>
          <p:cNvPr id="19" name="TextBox 19"/>
          <p:cNvSpPr txBox="1"/>
          <p:nvPr/>
        </p:nvSpPr>
        <p:spPr>
          <a:xfrm rot="-5400000">
            <a:off x="-2373736" y="4911090"/>
            <a:ext cx="6882108" cy="464820"/>
          </a:xfrm>
          <a:prstGeom prst="rect">
            <a:avLst/>
          </a:prstGeom>
        </p:spPr>
        <p:txBody>
          <a:bodyPr lIns="0" tIns="0" rIns="0" bIns="0" rtlCol="0" anchor="t">
            <a:spAutoFit/>
          </a:bodyPr>
          <a:lstStyle/>
          <a:p>
            <a:pPr algn="ctr">
              <a:lnSpc>
                <a:spcPts val="3779"/>
              </a:lnSpc>
            </a:pPr>
            <a:r>
              <a:rPr lang="en-US" sz="2700">
                <a:solidFill>
                  <a:srgbClr val="000000"/>
                </a:solidFill>
                <a:latin typeface="Alatsi"/>
                <a:ea typeface="Alatsi"/>
                <a:cs typeface="Alatsi"/>
                <a:sym typeface="Alatsi"/>
              </a:rPr>
              <a:t>Amelia Morgan |2304864</a:t>
            </a:r>
          </a:p>
        </p:txBody>
      </p:sp>
      <p:sp>
        <p:nvSpPr>
          <p:cNvPr id="20" name="TextBox 20"/>
          <p:cNvSpPr txBox="1"/>
          <p:nvPr/>
        </p:nvSpPr>
        <p:spPr>
          <a:xfrm>
            <a:off x="3051724" y="5292648"/>
            <a:ext cx="6848358" cy="2271776"/>
          </a:xfrm>
          <a:prstGeom prst="rect">
            <a:avLst/>
          </a:prstGeom>
        </p:spPr>
        <p:txBody>
          <a:bodyPr lIns="0" tIns="0" rIns="0" bIns="0" rtlCol="0" anchor="t">
            <a:spAutoFit/>
          </a:bodyPr>
          <a:lstStyle/>
          <a:p>
            <a:pPr algn="l">
              <a:lnSpc>
                <a:spcPts val="4480"/>
              </a:lnSpc>
            </a:pPr>
            <a:r>
              <a:rPr lang="en-US" sz="3200" dirty="0">
                <a:solidFill>
                  <a:srgbClr val="000000"/>
                </a:solidFill>
                <a:latin typeface="Alatsi"/>
                <a:ea typeface="Alatsi"/>
                <a:cs typeface="Alatsi"/>
                <a:sym typeface="Alatsi"/>
              </a:rPr>
              <a:t>It was evident that the pupils where motivated when provided a Success criteria in their learning. (</a:t>
            </a:r>
            <a:r>
              <a:rPr lang="en-US" sz="3200" dirty="0" err="1">
                <a:solidFill>
                  <a:srgbClr val="000000"/>
                </a:solidFill>
                <a:latin typeface="Alatsi"/>
                <a:ea typeface="Alatsi"/>
                <a:cs typeface="Alatsi"/>
                <a:sym typeface="Alatsi"/>
              </a:rPr>
              <a:t>Almarode</a:t>
            </a:r>
            <a:r>
              <a:rPr lang="en-US" sz="3200" dirty="0">
                <a:solidFill>
                  <a:srgbClr val="000000"/>
                </a:solidFill>
                <a:latin typeface="Alatsi"/>
                <a:ea typeface="Alatsi"/>
                <a:cs typeface="Alatsi"/>
                <a:sym typeface="Alatsi"/>
              </a:rPr>
              <a:t>, 2021)</a:t>
            </a:r>
          </a:p>
        </p:txBody>
      </p:sp>
      <p:sp>
        <p:nvSpPr>
          <p:cNvPr id="21" name="TextBox 21"/>
          <p:cNvSpPr txBox="1"/>
          <p:nvPr/>
        </p:nvSpPr>
        <p:spPr>
          <a:xfrm>
            <a:off x="10465564" y="5252507"/>
            <a:ext cx="6848358" cy="1661795"/>
          </a:xfrm>
          <a:prstGeom prst="rect">
            <a:avLst/>
          </a:prstGeom>
        </p:spPr>
        <p:txBody>
          <a:bodyPr lIns="0" tIns="0" rIns="0" bIns="0" rtlCol="0" anchor="t">
            <a:spAutoFit/>
          </a:bodyPr>
          <a:lstStyle/>
          <a:p>
            <a:pPr algn="l">
              <a:lnSpc>
                <a:spcPts val="4480"/>
              </a:lnSpc>
            </a:pPr>
            <a:r>
              <a:rPr lang="en-US" sz="3200">
                <a:solidFill>
                  <a:srgbClr val="000000"/>
                </a:solidFill>
                <a:latin typeface="Alatsi"/>
                <a:ea typeface="Alatsi"/>
                <a:cs typeface="Alatsi"/>
                <a:sym typeface="Alatsi"/>
              </a:rPr>
              <a:t>Inital idea - children independantly complete the task as part of their plenary. </a:t>
            </a:r>
          </a:p>
        </p:txBody>
      </p:sp>
      <p:sp>
        <p:nvSpPr>
          <p:cNvPr id="22" name="AutoShape 22"/>
          <p:cNvSpPr/>
          <p:nvPr/>
        </p:nvSpPr>
        <p:spPr>
          <a:xfrm flipH="1" flipV="1">
            <a:off x="1085850" y="7289441"/>
            <a:ext cx="5403" cy="2997456"/>
          </a:xfrm>
          <a:prstGeom prst="line">
            <a:avLst/>
          </a:prstGeom>
          <a:ln w="114300" cap="flat">
            <a:solidFill>
              <a:srgbClr val="9FC3D0"/>
            </a:solidFill>
            <a:prstDash val="solid"/>
            <a:headEnd type="none" w="sm" len="sm"/>
            <a:tailEnd type="none" w="sm" len="sm"/>
          </a:ln>
        </p:spPr>
        <p:txBody>
          <a:bodyPr/>
          <a:lstStyle/>
          <a:p>
            <a:endParaRPr lang="en-US"/>
          </a:p>
        </p:txBody>
      </p:sp>
      <p:sp>
        <p:nvSpPr>
          <p:cNvPr id="23" name="AutoShape 23"/>
          <p:cNvSpPr/>
          <p:nvPr/>
        </p:nvSpPr>
        <p:spPr>
          <a:xfrm flipH="1" flipV="1">
            <a:off x="1090490" y="-104525"/>
            <a:ext cx="5403" cy="2997456"/>
          </a:xfrm>
          <a:prstGeom prst="line">
            <a:avLst/>
          </a:prstGeom>
          <a:ln w="114300" cap="flat">
            <a:solidFill>
              <a:srgbClr val="9FC3D0"/>
            </a:solidFill>
            <a:prstDash val="solid"/>
            <a:headEnd type="none" w="sm" len="sm"/>
            <a:tailEnd type="none" w="sm" len="sm"/>
          </a:ln>
        </p:spPr>
        <p:txBody>
          <a:bodyPr/>
          <a:lstStyle/>
          <a:p>
            <a:endParaRPr lang="en-US"/>
          </a:p>
        </p:txBody>
      </p:sp>
      <p:grpSp>
        <p:nvGrpSpPr>
          <p:cNvPr id="24" name="Group 24"/>
          <p:cNvGrpSpPr/>
          <p:nvPr/>
        </p:nvGrpSpPr>
        <p:grpSpPr>
          <a:xfrm>
            <a:off x="15859155" y="0"/>
            <a:ext cx="1562612" cy="1673225"/>
            <a:chOff x="0" y="0"/>
            <a:chExt cx="2083482" cy="2230967"/>
          </a:xfrm>
        </p:grpSpPr>
        <p:grpSp>
          <p:nvGrpSpPr>
            <p:cNvPr id="25" name="Group 25"/>
            <p:cNvGrpSpPr/>
            <p:nvPr/>
          </p:nvGrpSpPr>
          <p:grpSpPr>
            <a:xfrm>
              <a:off x="75599" y="0"/>
              <a:ext cx="1932284" cy="2230967"/>
              <a:chOff x="0" y="0"/>
              <a:chExt cx="703982" cy="812800"/>
            </a:xfrm>
          </p:grpSpPr>
          <p:sp>
            <p:nvSpPr>
              <p:cNvPr id="26" name="Freeform 26"/>
              <p:cNvSpPr/>
              <p:nvPr/>
            </p:nvSpPr>
            <p:spPr>
              <a:xfrm>
                <a:off x="0" y="0"/>
                <a:ext cx="703982" cy="812800"/>
              </a:xfrm>
              <a:custGeom>
                <a:avLst/>
                <a:gdLst/>
                <a:ahLst/>
                <a:cxnLst/>
                <a:rect l="l" t="t" r="r" b="b"/>
                <a:pathLst>
                  <a:path w="703982" h="812800">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txBody>
              <a:bodyPr/>
              <a:lstStyle/>
              <a:p>
                <a:endParaRPr lang="en-US"/>
              </a:p>
            </p:txBody>
          </p:sp>
          <p:sp>
            <p:nvSpPr>
              <p:cNvPr id="27" name="TextBox 27"/>
              <p:cNvSpPr txBox="1"/>
              <p:nvPr/>
            </p:nvSpPr>
            <p:spPr>
              <a:xfrm>
                <a:off x="0" y="-47625"/>
                <a:ext cx="703982" cy="733425"/>
              </a:xfrm>
              <a:prstGeom prst="rect">
                <a:avLst/>
              </a:prstGeom>
            </p:spPr>
            <p:txBody>
              <a:bodyPr lIns="50800" tIns="50800" rIns="50800" bIns="50800" rtlCol="0" anchor="ctr"/>
              <a:lstStyle/>
              <a:p>
                <a:pPr algn="ctr">
                  <a:lnSpc>
                    <a:spcPts val="2659"/>
                  </a:lnSpc>
                </a:pPr>
                <a:endParaRPr/>
              </a:p>
            </p:txBody>
          </p:sp>
        </p:grpSp>
        <p:sp>
          <p:nvSpPr>
            <p:cNvPr id="28" name="TextBox 28"/>
            <p:cNvSpPr txBox="1"/>
            <p:nvPr/>
          </p:nvSpPr>
          <p:spPr>
            <a:xfrm>
              <a:off x="0" y="437582"/>
              <a:ext cx="2083482" cy="1241504"/>
            </a:xfrm>
            <a:prstGeom prst="rect">
              <a:avLst/>
            </a:prstGeom>
          </p:spPr>
          <p:txBody>
            <a:bodyPr lIns="0" tIns="0" rIns="0" bIns="0" rtlCol="0" anchor="t">
              <a:spAutoFit/>
            </a:bodyPr>
            <a:lstStyle/>
            <a:p>
              <a:pPr algn="ctr">
                <a:lnSpc>
                  <a:spcPts val="7805"/>
                </a:lnSpc>
              </a:pPr>
              <a:r>
                <a:rPr lang="en-US" sz="5575" b="1" dirty="0">
                  <a:solidFill>
                    <a:srgbClr val="000000"/>
                  </a:solidFill>
                  <a:latin typeface="Open Sans Bold"/>
                  <a:ea typeface="Open Sans Bold"/>
                  <a:cs typeface="Open Sans Bold"/>
                  <a:sym typeface="Open Sans Bold"/>
                </a:rPr>
                <a:t>13</a:t>
              </a:r>
            </a:p>
          </p:txBody>
        </p:sp>
      </p:grpSp>
      <p:sp>
        <p:nvSpPr>
          <p:cNvPr id="29" name="Freeform 29"/>
          <p:cNvSpPr/>
          <p:nvPr/>
        </p:nvSpPr>
        <p:spPr>
          <a:xfrm>
            <a:off x="1263762" y="-1458608"/>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0" name="Freeform 30"/>
          <p:cNvSpPr/>
          <p:nvPr/>
        </p:nvSpPr>
        <p:spPr>
          <a:xfrm>
            <a:off x="11804788" y="9258300"/>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1" name="Group 31"/>
          <p:cNvGrpSpPr/>
          <p:nvPr/>
        </p:nvGrpSpPr>
        <p:grpSpPr>
          <a:xfrm>
            <a:off x="2392400" y="7749100"/>
            <a:ext cx="503827" cy="503827"/>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solidFill>
          </p:spPr>
          <p:txBody>
            <a:bodyPr/>
            <a:lstStyle/>
            <a:p>
              <a:endParaRPr lang="en-US"/>
            </a:p>
          </p:txBody>
        </p:sp>
        <p:sp>
          <p:nvSpPr>
            <p:cNvPr id="33" name="TextBox 3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4" name="TextBox 34"/>
          <p:cNvSpPr txBox="1"/>
          <p:nvPr/>
        </p:nvSpPr>
        <p:spPr>
          <a:xfrm>
            <a:off x="10425632" y="2511267"/>
            <a:ext cx="6928221" cy="2223770"/>
          </a:xfrm>
          <a:prstGeom prst="rect">
            <a:avLst/>
          </a:prstGeom>
        </p:spPr>
        <p:txBody>
          <a:bodyPr lIns="0" tIns="0" rIns="0" bIns="0" rtlCol="0" anchor="t">
            <a:spAutoFit/>
          </a:bodyPr>
          <a:lstStyle/>
          <a:p>
            <a:pPr algn="l">
              <a:lnSpc>
                <a:spcPts val="4480"/>
              </a:lnSpc>
            </a:pPr>
            <a:r>
              <a:rPr lang="en-US" sz="3200">
                <a:solidFill>
                  <a:srgbClr val="000000"/>
                </a:solidFill>
                <a:latin typeface="Alatsi"/>
                <a:ea typeface="Alatsi"/>
                <a:cs typeface="Alatsi"/>
                <a:sym typeface="Alatsi"/>
              </a:rPr>
              <a:t>Discovered ‘mystery pixel art’ (Ivins, 2023) which is a way that children can get instant feedback for their work. </a:t>
            </a:r>
          </a:p>
          <a:p>
            <a:pPr algn="l">
              <a:lnSpc>
                <a:spcPts val="4480"/>
              </a:lnSpc>
              <a:spcBef>
                <a:spcPct val="0"/>
              </a:spcBef>
            </a:pPr>
            <a:r>
              <a:rPr lang="en-US" sz="3200">
                <a:solidFill>
                  <a:srgbClr val="000000"/>
                </a:solidFill>
                <a:latin typeface="Alatsi"/>
                <a:ea typeface="Alatsi"/>
                <a:cs typeface="Alatsi"/>
                <a:sym typeface="Alatsi"/>
              </a:rPr>
              <a:t>(Mystery pixel art for education, 2020) </a:t>
            </a:r>
          </a:p>
        </p:txBody>
      </p:sp>
      <p:grpSp>
        <p:nvGrpSpPr>
          <p:cNvPr id="35" name="Group 35"/>
          <p:cNvGrpSpPr/>
          <p:nvPr/>
        </p:nvGrpSpPr>
        <p:grpSpPr>
          <a:xfrm>
            <a:off x="9703942" y="5309657"/>
            <a:ext cx="503827" cy="503827"/>
            <a:chOff x="0" y="0"/>
            <a:chExt cx="812800" cy="812800"/>
          </a:xfrm>
        </p:grpSpPr>
        <p:sp>
          <p:nvSpPr>
            <p:cNvPr id="36" name="Freeform 3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solidFill>
          </p:spPr>
          <p:txBody>
            <a:bodyPr/>
            <a:lstStyle/>
            <a:p>
              <a:endParaRPr lang="en-US"/>
            </a:p>
          </p:txBody>
        </p:sp>
        <p:sp>
          <p:nvSpPr>
            <p:cNvPr id="37" name="TextBox 3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8" name="TextBox 38"/>
          <p:cNvSpPr txBox="1"/>
          <p:nvPr/>
        </p:nvSpPr>
        <p:spPr>
          <a:xfrm>
            <a:off x="10403909" y="7232291"/>
            <a:ext cx="7051530" cy="2785745"/>
          </a:xfrm>
          <a:prstGeom prst="rect">
            <a:avLst/>
          </a:prstGeom>
        </p:spPr>
        <p:txBody>
          <a:bodyPr lIns="0" tIns="0" rIns="0" bIns="0" rtlCol="0" anchor="t">
            <a:spAutoFit/>
          </a:bodyPr>
          <a:lstStyle/>
          <a:p>
            <a:pPr algn="l">
              <a:lnSpc>
                <a:spcPts val="4480"/>
              </a:lnSpc>
              <a:spcBef>
                <a:spcPct val="0"/>
              </a:spcBef>
            </a:pPr>
            <a:r>
              <a:rPr lang="en-US" sz="3200">
                <a:solidFill>
                  <a:srgbClr val="000000"/>
                </a:solidFill>
                <a:latin typeface="Alatsi"/>
                <a:ea typeface="Alatsi"/>
                <a:cs typeface="Alatsi"/>
                <a:sym typeface="Alatsi"/>
              </a:rPr>
              <a:t>Instead - uploaded the ‘pixel art’ to the interactive whiteboard for the children to complete collaboratively. Vygotsky (1896 -1934, cited in Welsh Assembly Government ,2010)</a:t>
            </a:r>
          </a:p>
        </p:txBody>
      </p:sp>
      <p:sp>
        <p:nvSpPr>
          <p:cNvPr id="39" name="TextBox 39"/>
          <p:cNvSpPr txBox="1"/>
          <p:nvPr/>
        </p:nvSpPr>
        <p:spPr>
          <a:xfrm>
            <a:off x="2896227" y="7791781"/>
            <a:ext cx="6607691" cy="1694631"/>
          </a:xfrm>
          <a:prstGeom prst="rect">
            <a:avLst/>
          </a:prstGeom>
        </p:spPr>
        <p:txBody>
          <a:bodyPr lIns="0" tIns="0" rIns="0" bIns="0" rtlCol="0" anchor="t">
            <a:spAutoFit/>
          </a:bodyPr>
          <a:lstStyle/>
          <a:p>
            <a:pPr algn="ctr">
              <a:lnSpc>
                <a:spcPts val="4479"/>
              </a:lnSpc>
              <a:spcBef>
                <a:spcPct val="0"/>
              </a:spcBef>
            </a:pPr>
            <a:r>
              <a:rPr lang="en-US" sz="3199" dirty="0">
                <a:solidFill>
                  <a:srgbClr val="000000"/>
                </a:solidFill>
                <a:latin typeface="Alatsi"/>
                <a:ea typeface="Alatsi"/>
                <a:cs typeface="Alatsi"/>
                <a:sym typeface="Alatsi"/>
              </a:rPr>
              <a:t>I then adapted current methods and </a:t>
            </a:r>
            <a:r>
              <a:rPr lang="en-US" sz="3199" dirty="0" err="1">
                <a:solidFill>
                  <a:srgbClr val="000000"/>
                </a:solidFill>
                <a:latin typeface="Alatsi"/>
                <a:ea typeface="Alatsi"/>
                <a:cs typeface="Alatsi"/>
                <a:sym typeface="Alatsi"/>
              </a:rPr>
              <a:t>Utilised</a:t>
            </a:r>
            <a:r>
              <a:rPr lang="en-US" sz="3199" dirty="0">
                <a:solidFill>
                  <a:srgbClr val="000000"/>
                </a:solidFill>
                <a:latin typeface="Alatsi"/>
                <a:ea typeface="Alatsi"/>
                <a:cs typeface="Alatsi"/>
                <a:sym typeface="Alatsi"/>
              </a:rPr>
              <a:t> a Co-constructive Success criteria within the lesson.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a:off x="5702946" y="8800282"/>
            <a:ext cx="6882108" cy="464820"/>
          </a:xfrm>
          <a:prstGeom prst="rect">
            <a:avLst/>
          </a:prstGeom>
        </p:spPr>
        <p:txBody>
          <a:bodyPr lIns="0" tIns="0" rIns="0" bIns="0" rtlCol="0" anchor="t">
            <a:spAutoFit/>
          </a:bodyPr>
          <a:lstStyle/>
          <a:p>
            <a:pPr algn="ctr">
              <a:lnSpc>
                <a:spcPts val="3779"/>
              </a:lnSpc>
            </a:pPr>
            <a:r>
              <a:rPr lang="en-US" sz="2700" dirty="0">
                <a:solidFill>
                  <a:srgbClr val="000000"/>
                </a:solidFill>
                <a:latin typeface="Alatsi"/>
                <a:ea typeface="Alatsi"/>
                <a:cs typeface="Alatsi"/>
                <a:sym typeface="Alatsi"/>
              </a:rPr>
              <a:t>Amelia Morgan | 2304864</a:t>
            </a:r>
          </a:p>
        </p:txBody>
      </p:sp>
      <p:sp>
        <p:nvSpPr>
          <p:cNvPr id="3" name="AutoShape 3"/>
          <p:cNvSpPr/>
          <p:nvPr/>
        </p:nvSpPr>
        <p:spPr>
          <a:xfrm>
            <a:off x="-260599" y="9061267"/>
            <a:ext cx="7105264" cy="19050"/>
          </a:xfrm>
          <a:prstGeom prst="line">
            <a:avLst/>
          </a:prstGeom>
          <a:ln w="114300" cap="flat">
            <a:solidFill>
              <a:srgbClr val="9FC3D0"/>
            </a:solidFill>
            <a:prstDash val="solid"/>
            <a:headEnd type="none" w="sm" len="sm"/>
            <a:tailEnd type="none" w="sm" len="sm"/>
          </a:ln>
        </p:spPr>
        <p:txBody>
          <a:bodyPr/>
          <a:lstStyle/>
          <a:p>
            <a:endParaRPr lang="en-US"/>
          </a:p>
        </p:txBody>
      </p:sp>
      <p:sp>
        <p:nvSpPr>
          <p:cNvPr id="4" name="AutoShape 4"/>
          <p:cNvSpPr/>
          <p:nvPr/>
        </p:nvSpPr>
        <p:spPr>
          <a:xfrm>
            <a:off x="11430169" y="9061267"/>
            <a:ext cx="7105264" cy="19050"/>
          </a:xfrm>
          <a:prstGeom prst="line">
            <a:avLst/>
          </a:prstGeom>
          <a:ln w="114300" cap="flat">
            <a:solidFill>
              <a:srgbClr val="9FC3D0"/>
            </a:solidFill>
            <a:prstDash val="solid"/>
            <a:headEnd type="none" w="sm" len="sm"/>
            <a:tailEnd type="none" w="sm" len="sm"/>
          </a:ln>
        </p:spPr>
        <p:txBody>
          <a:bodyPr/>
          <a:lstStyle/>
          <a:p>
            <a:endParaRPr lang="en-US"/>
          </a:p>
        </p:txBody>
      </p:sp>
      <p:grpSp>
        <p:nvGrpSpPr>
          <p:cNvPr id="5" name="Group 5"/>
          <p:cNvGrpSpPr/>
          <p:nvPr/>
        </p:nvGrpSpPr>
        <p:grpSpPr>
          <a:xfrm>
            <a:off x="15859155" y="0"/>
            <a:ext cx="1562612" cy="1673225"/>
            <a:chOff x="0" y="0"/>
            <a:chExt cx="2083482" cy="2230967"/>
          </a:xfrm>
        </p:grpSpPr>
        <p:grpSp>
          <p:nvGrpSpPr>
            <p:cNvPr id="6" name="Group 6"/>
            <p:cNvGrpSpPr/>
            <p:nvPr/>
          </p:nvGrpSpPr>
          <p:grpSpPr>
            <a:xfrm>
              <a:off x="75599" y="0"/>
              <a:ext cx="1932284" cy="2230967"/>
              <a:chOff x="0" y="0"/>
              <a:chExt cx="703982" cy="812800"/>
            </a:xfrm>
          </p:grpSpPr>
          <p:sp>
            <p:nvSpPr>
              <p:cNvPr id="7" name="Freeform 7"/>
              <p:cNvSpPr/>
              <p:nvPr/>
            </p:nvSpPr>
            <p:spPr>
              <a:xfrm>
                <a:off x="0" y="0"/>
                <a:ext cx="703982" cy="812800"/>
              </a:xfrm>
              <a:custGeom>
                <a:avLst/>
                <a:gdLst/>
                <a:ahLst/>
                <a:cxnLst/>
                <a:rect l="l" t="t" r="r" b="b"/>
                <a:pathLst>
                  <a:path w="703982" h="812800">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txBody>
              <a:bodyPr/>
              <a:lstStyle/>
              <a:p>
                <a:endParaRPr lang="en-US"/>
              </a:p>
            </p:txBody>
          </p:sp>
          <p:sp>
            <p:nvSpPr>
              <p:cNvPr id="8" name="TextBox 8"/>
              <p:cNvSpPr txBox="1"/>
              <p:nvPr/>
            </p:nvSpPr>
            <p:spPr>
              <a:xfrm>
                <a:off x="0" y="-47625"/>
                <a:ext cx="703982" cy="733425"/>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0" y="437582"/>
              <a:ext cx="2083482" cy="1241504"/>
            </a:xfrm>
            <a:prstGeom prst="rect">
              <a:avLst/>
            </a:prstGeom>
          </p:spPr>
          <p:txBody>
            <a:bodyPr lIns="0" tIns="0" rIns="0" bIns="0" rtlCol="0" anchor="t">
              <a:spAutoFit/>
            </a:bodyPr>
            <a:lstStyle/>
            <a:p>
              <a:pPr algn="ctr">
                <a:lnSpc>
                  <a:spcPts val="7805"/>
                </a:lnSpc>
              </a:pPr>
              <a:r>
                <a:rPr lang="en-US" sz="5575" b="1" dirty="0">
                  <a:solidFill>
                    <a:srgbClr val="000000"/>
                  </a:solidFill>
                  <a:latin typeface="Open Sans Bold"/>
                  <a:ea typeface="Open Sans Bold"/>
                  <a:cs typeface="Open Sans Bold"/>
                  <a:sym typeface="Open Sans Bold"/>
                </a:rPr>
                <a:t>14</a:t>
              </a:r>
            </a:p>
          </p:txBody>
        </p:sp>
      </p:grpSp>
      <p:sp>
        <p:nvSpPr>
          <p:cNvPr id="10" name="Freeform 10"/>
          <p:cNvSpPr/>
          <p:nvPr/>
        </p:nvSpPr>
        <p:spPr>
          <a:xfrm>
            <a:off x="14982801" y="6379649"/>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1" name="Freeform 11"/>
          <p:cNvSpPr/>
          <p:nvPr/>
        </p:nvSpPr>
        <p:spPr>
          <a:xfrm>
            <a:off x="-1648907" y="-402279"/>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2" name="Freeform 12"/>
          <p:cNvSpPr/>
          <p:nvPr/>
        </p:nvSpPr>
        <p:spPr>
          <a:xfrm>
            <a:off x="935394" y="1287439"/>
            <a:ext cx="6073100" cy="3572420"/>
          </a:xfrm>
          <a:custGeom>
            <a:avLst/>
            <a:gdLst/>
            <a:ahLst/>
            <a:cxnLst/>
            <a:rect l="l" t="t" r="r" b="b"/>
            <a:pathLst>
              <a:path w="6073100" h="3572420">
                <a:moveTo>
                  <a:pt x="0" y="0"/>
                </a:moveTo>
                <a:lnTo>
                  <a:pt x="6073099" y="0"/>
                </a:lnTo>
                <a:lnTo>
                  <a:pt x="6073099" y="3572420"/>
                </a:lnTo>
                <a:lnTo>
                  <a:pt x="0" y="3572420"/>
                </a:lnTo>
                <a:lnTo>
                  <a:pt x="0" y="0"/>
                </a:lnTo>
                <a:close/>
              </a:path>
            </a:pathLst>
          </a:custGeom>
          <a:blipFill>
            <a:blip r:embed="rId6"/>
            <a:stretch>
              <a:fillRect r="-1576"/>
            </a:stretch>
          </a:blipFill>
        </p:spPr>
        <p:txBody>
          <a:bodyPr/>
          <a:lstStyle/>
          <a:p>
            <a:endParaRPr lang="en-US"/>
          </a:p>
        </p:txBody>
      </p:sp>
      <p:sp>
        <p:nvSpPr>
          <p:cNvPr id="13" name="Freeform 13"/>
          <p:cNvSpPr/>
          <p:nvPr/>
        </p:nvSpPr>
        <p:spPr>
          <a:xfrm>
            <a:off x="935394" y="5205132"/>
            <a:ext cx="6073100" cy="3453712"/>
          </a:xfrm>
          <a:custGeom>
            <a:avLst/>
            <a:gdLst/>
            <a:ahLst/>
            <a:cxnLst/>
            <a:rect l="l" t="t" r="r" b="b"/>
            <a:pathLst>
              <a:path w="6073100" h="3453712">
                <a:moveTo>
                  <a:pt x="0" y="0"/>
                </a:moveTo>
                <a:lnTo>
                  <a:pt x="6073099" y="0"/>
                </a:lnTo>
                <a:lnTo>
                  <a:pt x="6073099" y="3453712"/>
                </a:lnTo>
                <a:lnTo>
                  <a:pt x="0" y="3453712"/>
                </a:lnTo>
                <a:lnTo>
                  <a:pt x="0" y="0"/>
                </a:lnTo>
                <a:close/>
              </a:path>
            </a:pathLst>
          </a:custGeom>
          <a:blipFill>
            <a:blip r:embed="rId7"/>
            <a:stretch>
              <a:fillRect/>
            </a:stretch>
          </a:blipFill>
        </p:spPr>
        <p:txBody>
          <a:bodyPr/>
          <a:lstStyle/>
          <a:p>
            <a:endParaRPr lang="en-US"/>
          </a:p>
        </p:txBody>
      </p:sp>
      <p:pic>
        <p:nvPicPr>
          <p:cNvPr id="14" name="Picture 1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8"/>
          <a:srcRect/>
          <a:stretch>
            <a:fillRect/>
          </a:stretch>
        </p:blipFill>
        <p:spPr>
          <a:xfrm>
            <a:off x="7853502" y="2075504"/>
            <a:ext cx="9463103" cy="5802195"/>
          </a:xfrm>
          <a:prstGeom prst="rect">
            <a:avLst/>
          </a:prstGeom>
        </p:spPr>
      </p:pic>
      <p:sp>
        <p:nvSpPr>
          <p:cNvPr id="15" name="TextBox 15"/>
          <p:cNvSpPr txBox="1"/>
          <p:nvPr/>
        </p:nvSpPr>
        <p:spPr>
          <a:xfrm>
            <a:off x="7619150" y="934400"/>
            <a:ext cx="8240005" cy="911750"/>
          </a:xfrm>
          <a:prstGeom prst="rect">
            <a:avLst/>
          </a:prstGeom>
        </p:spPr>
        <p:txBody>
          <a:bodyPr lIns="0" tIns="0" rIns="0" bIns="0" rtlCol="0" anchor="t">
            <a:spAutoFit/>
          </a:bodyPr>
          <a:lstStyle/>
          <a:p>
            <a:pPr algn="ctr">
              <a:lnSpc>
                <a:spcPts val="7496"/>
              </a:lnSpc>
              <a:spcBef>
                <a:spcPct val="0"/>
              </a:spcBef>
            </a:pPr>
            <a:r>
              <a:rPr lang="en-US" sz="5354">
                <a:solidFill>
                  <a:srgbClr val="000000"/>
                </a:solidFill>
                <a:latin typeface="Alatsi"/>
                <a:ea typeface="Alatsi"/>
                <a:cs typeface="Alatsi"/>
                <a:sym typeface="Alatsi"/>
              </a:rPr>
              <a:t>Mystery Pixel Art </a:t>
            </a:r>
          </a:p>
        </p:txBody>
      </p:sp>
      <p:sp>
        <p:nvSpPr>
          <p:cNvPr id="21" name="TextBox 8">
            <a:extLst>
              <a:ext uri="{FF2B5EF4-FFF2-40B4-BE49-F238E27FC236}">
                <a16:creationId xmlns:a16="http://schemas.microsoft.com/office/drawing/2014/main" id="{431E75E9-D296-CC2D-4F1B-568A63E434E1}"/>
              </a:ext>
            </a:extLst>
          </p:cNvPr>
          <p:cNvSpPr txBox="1"/>
          <p:nvPr/>
        </p:nvSpPr>
        <p:spPr>
          <a:xfrm>
            <a:off x="16068254" y="54359"/>
            <a:ext cx="1449213" cy="1509824"/>
          </a:xfrm>
          <a:prstGeom prst="rect">
            <a:avLst/>
          </a:prstGeom>
        </p:spPr>
        <p:txBody>
          <a:bodyPr lIns="50800" tIns="50800" rIns="50800" bIns="50800" rtlCol="0" anchor="ctr"/>
          <a:lstStyle/>
          <a:p>
            <a:pPr algn="ctr">
              <a:lnSpc>
                <a:spcPts val="2659"/>
              </a:lnSpc>
            </a:pPr>
            <a:endParaRPr/>
          </a:p>
        </p:txBody>
      </p:sp>
      <p:sp>
        <p:nvSpPr>
          <p:cNvPr id="27" name="TextBox 26">
            <a:extLst>
              <a:ext uri="{FF2B5EF4-FFF2-40B4-BE49-F238E27FC236}">
                <a16:creationId xmlns:a16="http://schemas.microsoft.com/office/drawing/2014/main" id="{C3E9B010-0510-02C1-C6F8-D72A5FB324A7}"/>
              </a:ext>
            </a:extLst>
          </p:cNvPr>
          <p:cNvSpPr txBox="1"/>
          <p:nvPr/>
        </p:nvSpPr>
        <p:spPr>
          <a:xfrm>
            <a:off x="7635192" y="7847847"/>
            <a:ext cx="3957498" cy="518412"/>
          </a:xfrm>
          <a:prstGeom prst="rect">
            <a:avLst/>
          </a:prstGeom>
          <a:noFill/>
        </p:spPr>
        <p:txBody>
          <a:bodyPr wrap="square" rtlCol="0">
            <a:spAutoFit/>
          </a:bodyPr>
          <a:lstStyle/>
          <a:p>
            <a:pPr algn="ctr">
              <a:lnSpc>
                <a:spcPts val="3779"/>
              </a:lnSpc>
            </a:pPr>
            <a:r>
              <a:rPr lang="en-US" sz="1800" dirty="0">
                <a:solidFill>
                  <a:srgbClr val="000000"/>
                </a:solidFill>
                <a:latin typeface="Alatsi"/>
                <a:ea typeface="Alatsi"/>
                <a:cs typeface="Alatsi"/>
                <a:sym typeface="Alatsi"/>
              </a:rPr>
              <a:t>(Mr</a:t>
            </a:r>
            <a:r>
              <a:rPr lang="en-US" dirty="0">
                <a:solidFill>
                  <a:srgbClr val="000000"/>
                </a:solidFill>
                <a:latin typeface="Alatsi"/>
                <a:ea typeface="Alatsi"/>
                <a:cs typeface="Alatsi"/>
                <a:sym typeface="Alatsi"/>
              </a:rPr>
              <a:t>s. Thompsons Treasures, 2024)</a:t>
            </a:r>
            <a:endParaRPr lang="en-US" sz="1800" dirty="0">
              <a:solidFill>
                <a:srgbClr val="000000"/>
              </a:solidFill>
              <a:latin typeface="Alatsi"/>
              <a:ea typeface="Alatsi"/>
              <a:cs typeface="Alatsi"/>
              <a:sym typeface="Alatsi"/>
            </a:endParaRPr>
          </a:p>
        </p:txBody>
      </p:sp>
    </p:spTree>
  </p:cSld>
  <p:clrMapOvr>
    <a:masterClrMapping/>
  </p:clrMapOvr>
  <p:timing>
    <p:tnLst>
      <p:par>
        <p:cTn id="1" dur="indefinite" restart="never" nodeType="tmRoot">
          <p:childTnLst>
            <p:video>
              <p:cMediaNode vol="100000">
                <p:cTn id="2" fill="hold" display="0">
                  <p:stCondLst>
                    <p:cond delay="indefinite"/>
                  </p:stCondLst>
                </p:cTn>
                <p:tgtEl>
                  <p:spTgt spid="1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a:off x="1413499" y="511000"/>
            <a:ext cx="14284398" cy="1917693"/>
          </a:xfrm>
          <a:prstGeom prst="rect">
            <a:avLst/>
          </a:prstGeom>
        </p:spPr>
        <p:txBody>
          <a:bodyPr lIns="0" tIns="0" rIns="0" bIns="0" rtlCol="0" anchor="t">
            <a:spAutoFit/>
          </a:bodyPr>
          <a:lstStyle/>
          <a:p>
            <a:pPr algn="ctr">
              <a:lnSpc>
                <a:spcPts val="7700"/>
              </a:lnSpc>
            </a:pPr>
            <a:r>
              <a:rPr lang="en-US" sz="5500" dirty="0">
                <a:solidFill>
                  <a:srgbClr val="000000"/>
                </a:solidFill>
                <a:latin typeface="Alatsi"/>
                <a:ea typeface="Alatsi"/>
                <a:cs typeface="Alatsi"/>
                <a:sym typeface="Alatsi"/>
              </a:rPr>
              <a:t>ACTIVATING LEARNERS AS OWNERS OF THEIR OWN LEARNING </a:t>
            </a:r>
          </a:p>
        </p:txBody>
      </p:sp>
      <p:sp>
        <p:nvSpPr>
          <p:cNvPr id="3" name="TextBox 3"/>
          <p:cNvSpPr txBox="1"/>
          <p:nvPr/>
        </p:nvSpPr>
        <p:spPr>
          <a:xfrm>
            <a:off x="5702946" y="8800282"/>
            <a:ext cx="6882108" cy="464820"/>
          </a:xfrm>
          <a:prstGeom prst="rect">
            <a:avLst/>
          </a:prstGeom>
        </p:spPr>
        <p:txBody>
          <a:bodyPr lIns="0" tIns="0" rIns="0" bIns="0" rtlCol="0" anchor="t">
            <a:spAutoFit/>
          </a:bodyPr>
          <a:lstStyle/>
          <a:p>
            <a:pPr algn="ctr">
              <a:lnSpc>
                <a:spcPts val="3779"/>
              </a:lnSpc>
            </a:pPr>
            <a:r>
              <a:rPr lang="en-US" sz="2700" dirty="0">
                <a:solidFill>
                  <a:srgbClr val="000000"/>
                </a:solidFill>
                <a:latin typeface="Alatsi"/>
                <a:ea typeface="Alatsi"/>
                <a:cs typeface="Alatsi"/>
                <a:sym typeface="Alatsi"/>
              </a:rPr>
              <a:t>Amelia Morgan | 2304864</a:t>
            </a:r>
          </a:p>
        </p:txBody>
      </p:sp>
      <p:sp>
        <p:nvSpPr>
          <p:cNvPr id="4" name="Freeform 4"/>
          <p:cNvSpPr/>
          <p:nvPr/>
        </p:nvSpPr>
        <p:spPr>
          <a:xfrm>
            <a:off x="13764167" y="5827621"/>
            <a:ext cx="7315200" cy="2477783"/>
          </a:xfrm>
          <a:custGeom>
            <a:avLst/>
            <a:gdLst/>
            <a:ahLst/>
            <a:cxnLst/>
            <a:rect l="l" t="t" r="r" b="b"/>
            <a:pathLst>
              <a:path w="7315200" h="2477783">
                <a:moveTo>
                  <a:pt x="0" y="0"/>
                </a:moveTo>
                <a:lnTo>
                  <a:pt x="7315200" y="0"/>
                </a:lnTo>
                <a:lnTo>
                  <a:pt x="7315200" y="2477784"/>
                </a:lnTo>
                <a:lnTo>
                  <a:pt x="0" y="247778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AutoShape 5"/>
          <p:cNvSpPr/>
          <p:nvPr/>
        </p:nvSpPr>
        <p:spPr>
          <a:xfrm>
            <a:off x="-260599" y="9061267"/>
            <a:ext cx="7105264" cy="19050"/>
          </a:xfrm>
          <a:prstGeom prst="line">
            <a:avLst/>
          </a:prstGeom>
          <a:ln w="114300" cap="flat">
            <a:solidFill>
              <a:srgbClr val="9FC3D0"/>
            </a:solidFill>
            <a:prstDash val="solid"/>
            <a:headEnd type="none" w="sm" len="sm"/>
            <a:tailEnd type="none" w="sm" len="sm"/>
          </a:ln>
        </p:spPr>
        <p:txBody>
          <a:bodyPr/>
          <a:lstStyle/>
          <a:p>
            <a:endParaRPr lang="en-US"/>
          </a:p>
        </p:txBody>
      </p:sp>
      <p:sp>
        <p:nvSpPr>
          <p:cNvPr id="6" name="AutoShape 6"/>
          <p:cNvSpPr/>
          <p:nvPr/>
        </p:nvSpPr>
        <p:spPr>
          <a:xfrm>
            <a:off x="11430169" y="9061267"/>
            <a:ext cx="7105264" cy="19050"/>
          </a:xfrm>
          <a:prstGeom prst="line">
            <a:avLst/>
          </a:prstGeom>
          <a:ln w="114300" cap="flat">
            <a:solidFill>
              <a:srgbClr val="9FC3D0"/>
            </a:solidFill>
            <a:prstDash val="solid"/>
            <a:headEnd type="none" w="sm" len="sm"/>
            <a:tailEnd type="none" w="sm" len="sm"/>
          </a:ln>
        </p:spPr>
        <p:txBody>
          <a:bodyPr/>
          <a:lstStyle/>
          <a:p>
            <a:endParaRPr lang="en-US"/>
          </a:p>
        </p:txBody>
      </p:sp>
      <p:grpSp>
        <p:nvGrpSpPr>
          <p:cNvPr id="7" name="Group 7"/>
          <p:cNvGrpSpPr/>
          <p:nvPr/>
        </p:nvGrpSpPr>
        <p:grpSpPr>
          <a:xfrm>
            <a:off x="15859155" y="0"/>
            <a:ext cx="1562612" cy="1673225"/>
            <a:chOff x="0" y="0"/>
            <a:chExt cx="2083482" cy="2230967"/>
          </a:xfrm>
        </p:grpSpPr>
        <p:grpSp>
          <p:nvGrpSpPr>
            <p:cNvPr id="8" name="Group 8"/>
            <p:cNvGrpSpPr/>
            <p:nvPr/>
          </p:nvGrpSpPr>
          <p:grpSpPr>
            <a:xfrm>
              <a:off x="75599" y="0"/>
              <a:ext cx="1932284" cy="2230967"/>
              <a:chOff x="0" y="0"/>
              <a:chExt cx="703982" cy="812800"/>
            </a:xfrm>
          </p:grpSpPr>
          <p:sp>
            <p:nvSpPr>
              <p:cNvPr id="9" name="Freeform 9"/>
              <p:cNvSpPr/>
              <p:nvPr/>
            </p:nvSpPr>
            <p:spPr>
              <a:xfrm>
                <a:off x="0" y="0"/>
                <a:ext cx="703982" cy="812800"/>
              </a:xfrm>
              <a:custGeom>
                <a:avLst/>
                <a:gdLst/>
                <a:ahLst/>
                <a:cxnLst/>
                <a:rect l="l" t="t" r="r" b="b"/>
                <a:pathLst>
                  <a:path w="703982" h="812800">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txBody>
              <a:bodyPr/>
              <a:lstStyle/>
              <a:p>
                <a:endParaRPr lang="en-US"/>
              </a:p>
            </p:txBody>
          </p:sp>
          <p:sp>
            <p:nvSpPr>
              <p:cNvPr id="10" name="TextBox 10"/>
              <p:cNvSpPr txBox="1"/>
              <p:nvPr/>
            </p:nvSpPr>
            <p:spPr>
              <a:xfrm>
                <a:off x="0" y="-47625"/>
                <a:ext cx="703982" cy="733425"/>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0" y="437582"/>
              <a:ext cx="2083482" cy="1241504"/>
            </a:xfrm>
            <a:prstGeom prst="rect">
              <a:avLst/>
            </a:prstGeom>
          </p:spPr>
          <p:txBody>
            <a:bodyPr lIns="0" tIns="0" rIns="0" bIns="0" rtlCol="0" anchor="t">
              <a:spAutoFit/>
            </a:bodyPr>
            <a:lstStyle/>
            <a:p>
              <a:pPr algn="ctr">
                <a:lnSpc>
                  <a:spcPts val="7805"/>
                </a:lnSpc>
              </a:pPr>
              <a:r>
                <a:rPr lang="en-US" sz="5575" b="1" dirty="0">
                  <a:solidFill>
                    <a:srgbClr val="000000"/>
                  </a:solidFill>
                  <a:latin typeface="Open Sans Bold"/>
                  <a:ea typeface="Open Sans Bold"/>
                  <a:cs typeface="Open Sans Bold"/>
                  <a:sym typeface="Open Sans Bold"/>
                </a:rPr>
                <a:t>15</a:t>
              </a:r>
            </a:p>
          </p:txBody>
        </p:sp>
      </p:grpSp>
      <p:sp>
        <p:nvSpPr>
          <p:cNvPr id="12" name="Freeform 12"/>
          <p:cNvSpPr/>
          <p:nvPr/>
        </p:nvSpPr>
        <p:spPr>
          <a:xfrm>
            <a:off x="-3657600" y="-1238892"/>
            <a:ext cx="7315200" cy="2477783"/>
          </a:xfrm>
          <a:custGeom>
            <a:avLst/>
            <a:gdLst/>
            <a:ahLst/>
            <a:cxnLst/>
            <a:rect l="l" t="t" r="r" b="b"/>
            <a:pathLst>
              <a:path w="7315200" h="2477783">
                <a:moveTo>
                  <a:pt x="0" y="0"/>
                </a:moveTo>
                <a:lnTo>
                  <a:pt x="7315200" y="0"/>
                </a:lnTo>
                <a:lnTo>
                  <a:pt x="7315200" y="2477784"/>
                </a:lnTo>
                <a:lnTo>
                  <a:pt x="0" y="247778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3" name="Group 13"/>
          <p:cNvGrpSpPr/>
          <p:nvPr/>
        </p:nvGrpSpPr>
        <p:grpSpPr>
          <a:xfrm>
            <a:off x="10320466" y="5779893"/>
            <a:ext cx="6450970" cy="2573239"/>
            <a:chOff x="0" y="0"/>
            <a:chExt cx="1699021" cy="677726"/>
          </a:xfrm>
        </p:grpSpPr>
        <p:sp>
          <p:nvSpPr>
            <p:cNvPr id="14" name="Freeform 14"/>
            <p:cNvSpPr/>
            <p:nvPr/>
          </p:nvSpPr>
          <p:spPr>
            <a:xfrm>
              <a:off x="0" y="0"/>
              <a:ext cx="1699021" cy="677725"/>
            </a:xfrm>
            <a:custGeom>
              <a:avLst/>
              <a:gdLst/>
              <a:ahLst/>
              <a:cxnLst/>
              <a:rect l="l" t="t" r="r" b="b"/>
              <a:pathLst>
                <a:path w="1699021" h="677725">
                  <a:moveTo>
                    <a:pt x="61206" y="0"/>
                  </a:moveTo>
                  <a:lnTo>
                    <a:pt x="1637815" y="0"/>
                  </a:lnTo>
                  <a:cubicBezTo>
                    <a:pt x="1654047" y="0"/>
                    <a:pt x="1669616" y="6448"/>
                    <a:pt x="1681094" y="17927"/>
                  </a:cubicBezTo>
                  <a:cubicBezTo>
                    <a:pt x="1692572" y="29405"/>
                    <a:pt x="1699021" y="44973"/>
                    <a:pt x="1699021" y="61206"/>
                  </a:cubicBezTo>
                  <a:lnTo>
                    <a:pt x="1699021" y="616519"/>
                  </a:lnTo>
                  <a:cubicBezTo>
                    <a:pt x="1699021" y="632752"/>
                    <a:pt x="1692572" y="648320"/>
                    <a:pt x="1681094" y="659799"/>
                  </a:cubicBezTo>
                  <a:cubicBezTo>
                    <a:pt x="1669616" y="671277"/>
                    <a:pt x="1654047" y="677725"/>
                    <a:pt x="1637815" y="677725"/>
                  </a:cubicBezTo>
                  <a:lnTo>
                    <a:pt x="61206" y="677725"/>
                  </a:lnTo>
                  <a:cubicBezTo>
                    <a:pt x="27403" y="677725"/>
                    <a:pt x="0" y="650323"/>
                    <a:pt x="0" y="616519"/>
                  </a:cubicBezTo>
                  <a:lnTo>
                    <a:pt x="0" y="61206"/>
                  </a:lnTo>
                  <a:cubicBezTo>
                    <a:pt x="0" y="44973"/>
                    <a:pt x="6448" y="29405"/>
                    <a:pt x="17927" y="17927"/>
                  </a:cubicBezTo>
                  <a:cubicBezTo>
                    <a:pt x="29405" y="6448"/>
                    <a:pt x="44973" y="0"/>
                    <a:pt x="61206" y="0"/>
                  </a:cubicBezTo>
                  <a:close/>
                </a:path>
              </a:pathLst>
            </a:custGeom>
            <a:solidFill>
              <a:srgbClr val="9FC3D0"/>
            </a:solidFill>
          </p:spPr>
          <p:txBody>
            <a:bodyPr/>
            <a:lstStyle/>
            <a:p>
              <a:endParaRPr lang="en-US"/>
            </a:p>
          </p:txBody>
        </p:sp>
        <p:sp>
          <p:nvSpPr>
            <p:cNvPr id="15" name="TextBox 15"/>
            <p:cNvSpPr txBox="1"/>
            <p:nvPr/>
          </p:nvSpPr>
          <p:spPr>
            <a:xfrm>
              <a:off x="0" y="-38100"/>
              <a:ext cx="1699021" cy="715826"/>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10320466" y="3070950"/>
            <a:ext cx="6450970" cy="2573239"/>
            <a:chOff x="0" y="0"/>
            <a:chExt cx="1699021" cy="677726"/>
          </a:xfrm>
        </p:grpSpPr>
        <p:sp>
          <p:nvSpPr>
            <p:cNvPr id="17" name="Freeform 17"/>
            <p:cNvSpPr/>
            <p:nvPr/>
          </p:nvSpPr>
          <p:spPr>
            <a:xfrm>
              <a:off x="0" y="0"/>
              <a:ext cx="1699021" cy="677725"/>
            </a:xfrm>
            <a:custGeom>
              <a:avLst/>
              <a:gdLst/>
              <a:ahLst/>
              <a:cxnLst/>
              <a:rect l="l" t="t" r="r" b="b"/>
              <a:pathLst>
                <a:path w="1699021" h="677725">
                  <a:moveTo>
                    <a:pt x="61206" y="0"/>
                  </a:moveTo>
                  <a:lnTo>
                    <a:pt x="1637815" y="0"/>
                  </a:lnTo>
                  <a:cubicBezTo>
                    <a:pt x="1654047" y="0"/>
                    <a:pt x="1669616" y="6448"/>
                    <a:pt x="1681094" y="17927"/>
                  </a:cubicBezTo>
                  <a:cubicBezTo>
                    <a:pt x="1692572" y="29405"/>
                    <a:pt x="1699021" y="44973"/>
                    <a:pt x="1699021" y="61206"/>
                  </a:cubicBezTo>
                  <a:lnTo>
                    <a:pt x="1699021" y="616519"/>
                  </a:lnTo>
                  <a:cubicBezTo>
                    <a:pt x="1699021" y="632752"/>
                    <a:pt x="1692572" y="648320"/>
                    <a:pt x="1681094" y="659799"/>
                  </a:cubicBezTo>
                  <a:cubicBezTo>
                    <a:pt x="1669616" y="671277"/>
                    <a:pt x="1654047" y="677725"/>
                    <a:pt x="1637815" y="677725"/>
                  </a:cubicBezTo>
                  <a:lnTo>
                    <a:pt x="61206" y="677725"/>
                  </a:lnTo>
                  <a:cubicBezTo>
                    <a:pt x="27403" y="677725"/>
                    <a:pt x="0" y="650323"/>
                    <a:pt x="0" y="616519"/>
                  </a:cubicBezTo>
                  <a:lnTo>
                    <a:pt x="0" y="61206"/>
                  </a:lnTo>
                  <a:cubicBezTo>
                    <a:pt x="0" y="44973"/>
                    <a:pt x="6448" y="29405"/>
                    <a:pt x="17927" y="17927"/>
                  </a:cubicBezTo>
                  <a:cubicBezTo>
                    <a:pt x="29405" y="6448"/>
                    <a:pt x="44973" y="0"/>
                    <a:pt x="61206" y="0"/>
                  </a:cubicBezTo>
                  <a:close/>
                </a:path>
              </a:pathLst>
            </a:custGeom>
            <a:solidFill>
              <a:srgbClr val="9FC3D0"/>
            </a:solidFill>
          </p:spPr>
          <p:txBody>
            <a:bodyPr/>
            <a:lstStyle/>
            <a:p>
              <a:endParaRPr lang="en-US"/>
            </a:p>
          </p:txBody>
        </p:sp>
        <p:sp>
          <p:nvSpPr>
            <p:cNvPr id="18" name="TextBox 18"/>
            <p:cNvSpPr txBox="1"/>
            <p:nvPr/>
          </p:nvSpPr>
          <p:spPr>
            <a:xfrm>
              <a:off x="0" y="-38100"/>
              <a:ext cx="1699021" cy="715826"/>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a:off x="1028700" y="3070950"/>
            <a:ext cx="6450970" cy="2610736"/>
            <a:chOff x="0" y="0"/>
            <a:chExt cx="1699021" cy="687601"/>
          </a:xfrm>
        </p:grpSpPr>
        <p:sp>
          <p:nvSpPr>
            <p:cNvPr id="20" name="Freeform 20"/>
            <p:cNvSpPr/>
            <p:nvPr/>
          </p:nvSpPr>
          <p:spPr>
            <a:xfrm>
              <a:off x="0" y="0"/>
              <a:ext cx="1699021" cy="687601"/>
            </a:xfrm>
            <a:custGeom>
              <a:avLst/>
              <a:gdLst/>
              <a:ahLst/>
              <a:cxnLst/>
              <a:rect l="l" t="t" r="r" b="b"/>
              <a:pathLst>
                <a:path w="1699021" h="687601">
                  <a:moveTo>
                    <a:pt x="61206" y="0"/>
                  </a:moveTo>
                  <a:lnTo>
                    <a:pt x="1637815" y="0"/>
                  </a:lnTo>
                  <a:cubicBezTo>
                    <a:pt x="1654047" y="0"/>
                    <a:pt x="1669616" y="6448"/>
                    <a:pt x="1681094" y="17927"/>
                  </a:cubicBezTo>
                  <a:cubicBezTo>
                    <a:pt x="1692572" y="29405"/>
                    <a:pt x="1699021" y="44973"/>
                    <a:pt x="1699021" y="61206"/>
                  </a:cubicBezTo>
                  <a:lnTo>
                    <a:pt x="1699021" y="626395"/>
                  </a:lnTo>
                  <a:cubicBezTo>
                    <a:pt x="1699021" y="660199"/>
                    <a:pt x="1671618" y="687601"/>
                    <a:pt x="1637815" y="687601"/>
                  </a:cubicBezTo>
                  <a:lnTo>
                    <a:pt x="61206" y="687601"/>
                  </a:lnTo>
                  <a:cubicBezTo>
                    <a:pt x="44973" y="687601"/>
                    <a:pt x="29405" y="681153"/>
                    <a:pt x="17927" y="669675"/>
                  </a:cubicBezTo>
                  <a:cubicBezTo>
                    <a:pt x="6448" y="658196"/>
                    <a:pt x="0" y="642628"/>
                    <a:pt x="0" y="626395"/>
                  </a:cubicBezTo>
                  <a:lnTo>
                    <a:pt x="0" y="61206"/>
                  </a:lnTo>
                  <a:cubicBezTo>
                    <a:pt x="0" y="44973"/>
                    <a:pt x="6448" y="29405"/>
                    <a:pt x="17927" y="17927"/>
                  </a:cubicBezTo>
                  <a:cubicBezTo>
                    <a:pt x="29405" y="6448"/>
                    <a:pt x="44973" y="0"/>
                    <a:pt x="61206" y="0"/>
                  </a:cubicBezTo>
                  <a:close/>
                </a:path>
              </a:pathLst>
            </a:custGeom>
            <a:solidFill>
              <a:srgbClr val="E9C7C6"/>
            </a:solidFill>
          </p:spPr>
          <p:txBody>
            <a:bodyPr/>
            <a:lstStyle/>
            <a:p>
              <a:endParaRPr lang="en-US"/>
            </a:p>
          </p:txBody>
        </p:sp>
        <p:sp>
          <p:nvSpPr>
            <p:cNvPr id="21" name="TextBox 21"/>
            <p:cNvSpPr txBox="1"/>
            <p:nvPr/>
          </p:nvSpPr>
          <p:spPr>
            <a:xfrm>
              <a:off x="0" y="-38100"/>
              <a:ext cx="1699021" cy="725701"/>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a:off x="1028700" y="5827621"/>
            <a:ext cx="6450970" cy="2610736"/>
            <a:chOff x="0" y="0"/>
            <a:chExt cx="1699021" cy="687601"/>
          </a:xfrm>
        </p:grpSpPr>
        <p:sp>
          <p:nvSpPr>
            <p:cNvPr id="23" name="Freeform 23"/>
            <p:cNvSpPr/>
            <p:nvPr/>
          </p:nvSpPr>
          <p:spPr>
            <a:xfrm>
              <a:off x="0" y="0"/>
              <a:ext cx="1699021" cy="687601"/>
            </a:xfrm>
            <a:custGeom>
              <a:avLst/>
              <a:gdLst/>
              <a:ahLst/>
              <a:cxnLst/>
              <a:rect l="l" t="t" r="r" b="b"/>
              <a:pathLst>
                <a:path w="1699021" h="687601">
                  <a:moveTo>
                    <a:pt x="61206" y="0"/>
                  </a:moveTo>
                  <a:lnTo>
                    <a:pt x="1637815" y="0"/>
                  </a:lnTo>
                  <a:cubicBezTo>
                    <a:pt x="1654047" y="0"/>
                    <a:pt x="1669616" y="6448"/>
                    <a:pt x="1681094" y="17927"/>
                  </a:cubicBezTo>
                  <a:cubicBezTo>
                    <a:pt x="1692572" y="29405"/>
                    <a:pt x="1699021" y="44973"/>
                    <a:pt x="1699021" y="61206"/>
                  </a:cubicBezTo>
                  <a:lnTo>
                    <a:pt x="1699021" y="626395"/>
                  </a:lnTo>
                  <a:cubicBezTo>
                    <a:pt x="1699021" y="660199"/>
                    <a:pt x="1671618" y="687601"/>
                    <a:pt x="1637815" y="687601"/>
                  </a:cubicBezTo>
                  <a:lnTo>
                    <a:pt x="61206" y="687601"/>
                  </a:lnTo>
                  <a:cubicBezTo>
                    <a:pt x="44973" y="687601"/>
                    <a:pt x="29405" y="681153"/>
                    <a:pt x="17927" y="669675"/>
                  </a:cubicBezTo>
                  <a:cubicBezTo>
                    <a:pt x="6448" y="658196"/>
                    <a:pt x="0" y="642628"/>
                    <a:pt x="0" y="626395"/>
                  </a:cubicBezTo>
                  <a:lnTo>
                    <a:pt x="0" y="61206"/>
                  </a:lnTo>
                  <a:cubicBezTo>
                    <a:pt x="0" y="44973"/>
                    <a:pt x="6448" y="29405"/>
                    <a:pt x="17927" y="17927"/>
                  </a:cubicBezTo>
                  <a:cubicBezTo>
                    <a:pt x="29405" y="6448"/>
                    <a:pt x="44973" y="0"/>
                    <a:pt x="61206" y="0"/>
                  </a:cubicBezTo>
                  <a:close/>
                </a:path>
              </a:pathLst>
            </a:custGeom>
            <a:solidFill>
              <a:srgbClr val="E9C7C6"/>
            </a:solidFill>
          </p:spPr>
          <p:txBody>
            <a:bodyPr/>
            <a:lstStyle/>
            <a:p>
              <a:endParaRPr lang="en-US"/>
            </a:p>
          </p:txBody>
        </p:sp>
        <p:sp>
          <p:nvSpPr>
            <p:cNvPr id="24" name="TextBox 24"/>
            <p:cNvSpPr txBox="1"/>
            <p:nvPr/>
          </p:nvSpPr>
          <p:spPr>
            <a:xfrm>
              <a:off x="0" y="-38100"/>
              <a:ext cx="1699021" cy="725701"/>
            </a:xfrm>
            <a:prstGeom prst="rect">
              <a:avLst/>
            </a:prstGeom>
          </p:spPr>
          <p:txBody>
            <a:bodyPr lIns="50800" tIns="50800" rIns="50800" bIns="50800" rtlCol="0" anchor="ctr"/>
            <a:lstStyle/>
            <a:p>
              <a:pPr algn="ctr">
                <a:lnSpc>
                  <a:spcPts val="2659"/>
                </a:lnSpc>
              </a:pPr>
              <a:endParaRPr/>
            </a:p>
          </p:txBody>
        </p:sp>
      </p:grpSp>
      <p:sp>
        <p:nvSpPr>
          <p:cNvPr id="25" name="TextBox 25"/>
          <p:cNvSpPr txBox="1"/>
          <p:nvPr/>
        </p:nvSpPr>
        <p:spPr>
          <a:xfrm>
            <a:off x="1252241" y="1577051"/>
            <a:ext cx="6590020" cy="613410"/>
          </a:xfrm>
          <a:prstGeom prst="rect">
            <a:avLst/>
          </a:prstGeom>
        </p:spPr>
        <p:txBody>
          <a:bodyPr lIns="0" tIns="0" rIns="0" bIns="0" rtlCol="0" anchor="t">
            <a:spAutoFit/>
          </a:bodyPr>
          <a:lstStyle/>
          <a:p>
            <a:pPr algn="l">
              <a:lnSpc>
                <a:spcPts val="5040"/>
              </a:lnSpc>
            </a:pPr>
            <a:r>
              <a:rPr lang="en-US" sz="3600" dirty="0">
                <a:solidFill>
                  <a:srgbClr val="000000"/>
                </a:solidFill>
                <a:latin typeface="Alatsi"/>
                <a:ea typeface="Alatsi"/>
                <a:cs typeface="Alatsi"/>
                <a:sym typeface="Alatsi"/>
              </a:rPr>
              <a:t> </a:t>
            </a:r>
          </a:p>
        </p:txBody>
      </p:sp>
      <p:grpSp>
        <p:nvGrpSpPr>
          <p:cNvPr id="26" name="Group 26"/>
          <p:cNvGrpSpPr/>
          <p:nvPr/>
        </p:nvGrpSpPr>
        <p:grpSpPr>
          <a:xfrm>
            <a:off x="10320466" y="2476318"/>
            <a:ext cx="3737061" cy="757466"/>
            <a:chOff x="0" y="0"/>
            <a:chExt cx="984246" cy="199497"/>
          </a:xfrm>
        </p:grpSpPr>
        <p:sp>
          <p:nvSpPr>
            <p:cNvPr id="27" name="Freeform 27"/>
            <p:cNvSpPr/>
            <p:nvPr/>
          </p:nvSpPr>
          <p:spPr>
            <a:xfrm>
              <a:off x="0" y="0"/>
              <a:ext cx="984246" cy="199497"/>
            </a:xfrm>
            <a:custGeom>
              <a:avLst/>
              <a:gdLst/>
              <a:ahLst/>
              <a:cxnLst/>
              <a:rect l="l" t="t" r="r" b="b"/>
              <a:pathLst>
                <a:path w="984246" h="199497">
                  <a:moveTo>
                    <a:pt x="99749" y="0"/>
                  </a:moveTo>
                  <a:lnTo>
                    <a:pt x="884498" y="0"/>
                  </a:lnTo>
                  <a:cubicBezTo>
                    <a:pt x="939587" y="0"/>
                    <a:pt x="984246" y="44659"/>
                    <a:pt x="984246" y="99749"/>
                  </a:cubicBezTo>
                  <a:lnTo>
                    <a:pt x="984246" y="99749"/>
                  </a:lnTo>
                  <a:cubicBezTo>
                    <a:pt x="984246" y="126204"/>
                    <a:pt x="973737" y="151575"/>
                    <a:pt x="955031" y="170282"/>
                  </a:cubicBezTo>
                  <a:cubicBezTo>
                    <a:pt x="936324" y="188988"/>
                    <a:pt x="910953" y="199497"/>
                    <a:pt x="884498" y="199497"/>
                  </a:cubicBezTo>
                  <a:lnTo>
                    <a:pt x="99749" y="199497"/>
                  </a:lnTo>
                  <a:cubicBezTo>
                    <a:pt x="73294" y="199497"/>
                    <a:pt x="47922" y="188988"/>
                    <a:pt x="29216" y="170282"/>
                  </a:cubicBezTo>
                  <a:cubicBezTo>
                    <a:pt x="10509" y="151575"/>
                    <a:pt x="0" y="126204"/>
                    <a:pt x="0" y="99749"/>
                  </a:cubicBezTo>
                  <a:lnTo>
                    <a:pt x="0" y="99749"/>
                  </a:lnTo>
                  <a:cubicBezTo>
                    <a:pt x="0" y="73294"/>
                    <a:pt x="10509" y="47922"/>
                    <a:pt x="29216" y="29216"/>
                  </a:cubicBezTo>
                  <a:cubicBezTo>
                    <a:pt x="47922" y="10509"/>
                    <a:pt x="73294" y="0"/>
                    <a:pt x="99749" y="0"/>
                  </a:cubicBezTo>
                  <a:close/>
                </a:path>
              </a:pathLst>
            </a:custGeom>
            <a:solidFill>
              <a:srgbClr val="E9C7C6"/>
            </a:solidFill>
          </p:spPr>
          <p:txBody>
            <a:bodyPr/>
            <a:lstStyle/>
            <a:p>
              <a:endParaRPr lang="en-US"/>
            </a:p>
          </p:txBody>
        </p:sp>
        <p:sp>
          <p:nvSpPr>
            <p:cNvPr id="28" name="TextBox 28"/>
            <p:cNvSpPr txBox="1"/>
            <p:nvPr/>
          </p:nvSpPr>
          <p:spPr>
            <a:xfrm>
              <a:off x="0" y="-38100"/>
              <a:ext cx="984246" cy="237597"/>
            </a:xfrm>
            <a:prstGeom prst="rect">
              <a:avLst/>
            </a:prstGeom>
          </p:spPr>
          <p:txBody>
            <a:bodyPr lIns="50800" tIns="50800" rIns="50800" bIns="50800" rtlCol="0" anchor="ctr"/>
            <a:lstStyle/>
            <a:p>
              <a:pPr algn="ctr">
                <a:lnSpc>
                  <a:spcPts val="2659"/>
                </a:lnSpc>
              </a:pPr>
              <a:endParaRPr/>
            </a:p>
          </p:txBody>
        </p:sp>
      </p:grpSp>
      <p:sp>
        <p:nvSpPr>
          <p:cNvPr id="29" name="TextBox 29"/>
          <p:cNvSpPr txBox="1"/>
          <p:nvPr/>
        </p:nvSpPr>
        <p:spPr>
          <a:xfrm>
            <a:off x="10320466" y="2495005"/>
            <a:ext cx="3737061" cy="613411"/>
          </a:xfrm>
          <a:prstGeom prst="rect">
            <a:avLst/>
          </a:prstGeom>
        </p:spPr>
        <p:txBody>
          <a:bodyPr lIns="0" tIns="0" rIns="0" bIns="0" rtlCol="0" anchor="t">
            <a:spAutoFit/>
          </a:bodyPr>
          <a:lstStyle/>
          <a:p>
            <a:pPr algn="ctr">
              <a:lnSpc>
                <a:spcPts val="5039"/>
              </a:lnSpc>
              <a:spcBef>
                <a:spcPct val="0"/>
              </a:spcBef>
            </a:pPr>
            <a:r>
              <a:rPr lang="en-US" sz="3599">
                <a:solidFill>
                  <a:srgbClr val="000000"/>
                </a:solidFill>
                <a:latin typeface="Alatsi"/>
                <a:ea typeface="Alatsi"/>
                <a:cs typeface="Alatsi"/>
                <a:sym typeface="Alatsi"/>
              </a:rPr>
              <a:t>Challenges </a:t>
            </a:r>
          </a:p>
        </p:txBody>
      </p:sp>
      <p:sp>
        <p:nvSpPr>
          <p:cNvPr id="30" name="TextBox 30"/>
          <p:cNvSpPr txBox="1"/>
          <p:nvPr/>
        </p:nvSpPr>
        <p:spPr>
          <a:xfrm>
            <a:off x="1706450" y="3309518"/>
            <a:ext cx="5095469" cy="2120709"/>
          </a:xfrm>
          <a:prstGeom prst="rect">
            <a:avLst/>
          </a:prstGeom>
        </p:spPr>
        <p:txBody>
          <a:bodyPr lIns="0" tIns="0" rIns="0" bIns="0" rtlCol="0" anchor="t">
            <a:spAutoFit/>
          </a:bodyPr>
          <a:lstStyle/>
          <a:p>
            <a:pPr algn="ctr">
              <a:lnSpc>
                <a:spcPts val="4199"/>
              </a:lnSpc>
              <a:spcBef>
                <a:spcPct val="0"/>
              </a:spcBef>
            </a:pPr>
            <a:r>
              <a:rPr lang="en-US" sz="2999" dirty="0">
                <a:solidFill>
                  <a:srgbClr val="000000"/>
                </a:solidFill>
                <a:latin typeface="Alatsi"/>
                <a:ea typeface="Alatsi"/>
                <a:cs typeface="Alatsi"/>
                <a:sym typeface="Alatsi"/>
              </a:rPr>
              <a:t>Provides Instant feedback to students, allows them to self-reflect and self-assess their work (Ping, 2023)</a:t>
            </a:r>
          </a:p>
        </p:txBody>
      </p:sp>
      <p:sp>
        <p:nvSpPr>
          <p:cNvPr id="31" name="TextBox 31"/>
          <p:cNvSpPr txBox="1"/>
          <p:nvPr/>
        </p:nvSpPr>
        <p:spPr>
          <a:xfrm>
            <a:off x="1706450" y="6261650"/>
            <a:ext cx="5274020" cy="1552576"/>
          </a:xfrm>
          <a:prstGeom prst="rect">
            <a:avLst/>
          </a:prstGeom>
        </p:spPr>
        <p:txBody>
          <a:bodyPr lIns="0" tIns="0" rIns="0" bIns="0" rtlCol="0" anchor="t">
            <a:spAutoFit/>
          </a:bodyPr>
          <a:lstStyle/>
          <a:p>
            <a:pPr algn="ctr">
              <a:lnSpc>
                <a:spcPts val="4199"/>
              </a:lnSpc>
              <a:spcBef>
                <a:spcPct val="0"/>
              </a:spcBef>
            </a:pPr>
            <a:r>
              <a:rPr lang="en-US" sz="2999">
                <a:solidFill>
                  <a:srgbClr val="000000"/>
                </a:solidFill>
                <a:latin typeface="Alatsi"/>
                <a:ea typeface="Alatsi"/>
                <a:cs typeface="Alatsi"/>
                <a:sym typeface="Alatsi"/>
              </a:rPr>
              <a:t>Allows students to identify the progress that they have made during the lesson. </a:t>
            </a:r>
          </a:p>
        </p:txBody>
      </p:sp>
      <p:sp>
        <p:nvSpPr>
          <p:cNvPr id="32" name="TextBox 32"/>
          <p:cNvSpPr txBox="1"/>
          <p:nvPr/>
        </p:nvSpPr>
        <p:spPr>
          <a:xfrm>
            <a:off x="10464630" y="3290770"/>
            <a:ext cx="6175831" cy="2120709"/>
          </a:xfrm>
          <a:prstGeom prst="rect">
            <a:avLst/>
          </a:prstGeom>
        </p:spPr>
        <p:txBody>
          <a:bodyPr lIns="0" tIns="0" rIns="0" bIns="0" rtlCol="0" anchor="t">
            <a:spAutoFit/>
          </a:bodyPr>
          <a:lstStyle/>
          <a:p>
            <a:pPr algn="ctr">
              <a:lnSpc>
                <a:spcPts val="4199"/>
              </a:lnSpc>
              <a:spcBef>
                <a:spcPct val="0"/>
              </a:spcBef>
            </a:pPr>
            <a:r>
              <a:rPr lang="en-US" sz="2999" dirty="0">
                <a:solidFill>
                  <a:srgbClr val="000000"/>
                </a:solidFill>
                <a:latin typeface="Alatsi"/>
                <a:ea typeface="Alatsi"/>
                <a:cs typeface="Alatsi"/>
                <a:sym typeface="Alatsi"/>
              </a:rPr>
              <a:t>The Welsh Assembly Government (2010) suggest that implementing this as a form of AFL can be time consuming. </a:t>
            </a:r>
          </a:p>
        </p:txBody>
      </p:sp>
      <p:sp>
        <p:nvSpPr>
          <p:cNvPr id="33" name="TextBox 33"/>
          <p:cNvSpPr txBox="1"/>
          <p:nvPr/>
        </p:nvSpPr>
        <p:spPr>
          <a:xfrm>
            <a:off x="10622642" y="5999713"/>
            <a:ext cx="5846618" cy="2076451"/>
          </a:xfrm>
          <a:prstGeom prst="rect">
            <a:avLst/>
          </a:prstGeom>
        </p:spPr>
        <p:txBody>
          <a:bodyPr lIns="0" tIns="0" rIns="0" bIns="0" rtlCol="0" anchor="t">
            <a:spAutoFit/>
          </a:bodyPr>
          <a:lstStyle/>
          <a:p>
            <a:pPr algn="ctr">
              <a:lnSpc>
                <a:spcPts val="4199"/>
              </a:lnSpc>
              <a:spcBef>
                <a:spcPct val="0"/>
              </a:spcBef>
            </a:pPr>
            <a:r>
              <a:rPr lang="en-US" sz="2999" dirty="0">
                <a:solidFill>
                  <a:srgbClr val="000000"/>
                </a:solidFill>
                <a:latin typeface="Alatsi"/>
                <a:ea typeface="Alatsi"/>
                <a:cs typeface="Alatsi"/>
                <a:sym typeface="Alatsi"/>
              </a:rPr>
              <a:t>Nicole </a:t>
            </a:r>
            <a:r>
              <a:rPr lang="en-US" sz="2999" dirty="0" err="1">
                <a:solidFill>
                  <a:srgbClr val="000000"/>
                </a:solidFill>
                <a:latin typeface="Alatsi"/>
                <a:ea typeface="Alatsi"/>
                <a:cs typeface="Alatsi"/>
                <a:sym typeface="Alatsi"/>
              </a:rPr>
              <a:t>routh</a:t>
            </a:r>
            <a:r>
              <a:rPr lang="en-US" sz="2999" dirty="0">
                <a:solidFill>
                  <a:srgbClr val="000000"/>
                </a:solidFill>
                <a:latin typeface="Alatsi"/>
                <a:ea typeface="Alatsi"/>
                <a:cs typeface="Alatsi"/>
                <a:sym typeface="Alatsi"/>
              </a:rPr>
              <a:t> (2025) suggest that using technology as part of AFL can reduce student engagement if the content </a:t>
            </a:r>
            <a:r>
              <a:rPr lang="en-US" sz="2999" dirty="0" err="1">
                <a:solidFill>
                  <a:srgbClr val="000000"/>
                </a:solidFill>
                <a:latin typeface="Alatsi"/>
                <a:ea typeface="Alatsi"/>
                <a:cs typeface="Alatsi"/>
                <a:sym typeface="Alatsi"/>
              </a:rPr>
              <a:t>isnt</a:t>
            </a:r>
            <a:r>
              <a:rPr lang="en-US" sz="2999" dirty="0">
                <a:solidFill>
                  <a:srgbClr val="000000"/>
                </a:solidFill>
                <a:latin typeface="Alatsi"/>
                <a:ea typeface="Alatsi"/>
                <a:cs typeface="Alatsi"/>
                <a:sym typeface="Alatsi"/>
              </a:rPr>
              <a:t> interesting. </a:t>
            </a:r>
          </a:p>
        </p:txBody>
      </p:sp>
      <p:sp>
        <p:nvSpPr>
          <p:cNvPr id="34" name="Freeform 17">
            <a:extLst>
              <a:ext uri="{FF2B5EF4-FFF2-40B4-BE49-F238E27FC236}">
                <a16:creationId xmlns:a16="http://schemas.microsoft.com/office/drawing/2014/main" id="{15DC35ED-8856-B3D9-535D-7FE1F30DCF94}"/>
              </a:ext>
            </a:extLst>
          </p:cNvPr>
          <p:cNvSpPr/>
          <p:nvPr/>
        </p:nvSpPr>
        <p:spPr>
          <a:xfrm>
            <a:off x="1075308" y="2472773"/>
            <a:ext cx="3737061" cy="783739"/>
          </a:xfrm>
          <a:custGeom>
            <a:avLst/>
            <a:gdLst/>
            <a:ahLst/>
            <a:cxnLst/>
            <a:rect l="l" t="t" r="r" b="b"/>
            <a:pathLst>
              <a:path w="1699021" h="677725">
                <a:moveTo>
                  <a:pt x="61206" y="0"/>
                </a:moveTo>
                <a:lnTo>
                  <a:pt x="1637815" y="0"/>
                </a:lnTo>
                <a:cubicBezTo>
                  <a:pt x="1654047" y="0"/>
                  <a:pt x="1669616" y="6448"/>
                  <a:pt x="1681094" y="17927"/>
                </a:cubicBezTo>
                <a:cubicBezTo>
                  <a:pt x="1692572" y="29405"/>
                  <a:pt x="1699021" y="44973"/>
                  <a:pt x="1699021" y="61206"/>
                </a:cubicBezTo>
                <a:lnTo>
                  <a:pt x="1699021" y="616519"/>
                </a:lnTo>
                <a:cubicBezTo>
                  <a:pt x="1699021" y="632752"/>
                  <a:pt x="1692572" y="648320"/>
                  <a:pt x="1681094" y="659799"/>
                </a:cubicBezTo>
                <a:cubicBezTo>
                  <a:pt x="1669616" y="671277"/>
                  <a:pt x="1654047" y="677725"/>
                  <a:pt x="1637815" y="677725"/>
                </a:cubicBezTo>
                <a:lnTo>
                  <a:pt x="61206" y="677725"/>
                </a:lnTo>
                <a:cubicBezTo>
                  <a:pt x="27403" y="677725"/>
                  <a:pt x="0" y="650323"/>
                  <a:pt x="0" y="616519"/>
                </a:cubicBezTo>
                <a:lnTo>
                  <a:pt x="0" y="61206"/>
                </a:lnTo>
                <a:cubicBezTo>
                  <a:pt x="0" y="44973"/>
                  <a:pt x="6448" y="29405"/>
                  <a:pt x="17927" y="17927"/>
                </a:cubicBezTo>
                <a:cubicBezTo>
                  <a:pt x="29405" y="6448"/>
                  <a:pt x="44973" y="0"/>
                  <a:pt x="61206" y="0"/>
                </a:cubicBezTo>
                <a:close/>
              </a:path>
            </a:pathLst>
          </a:custGeom>
          <a:solidFill>
            <a:srgbClr val="9FC3D0"/>
          </a:solidFill>
        </p:spPr>
        <p:txBody>
          <a:bodyPr/>
          <a:lstStyle/>
          <a:p>
            <a:endParaRPr lang="en-US"/>
          </a:p>
        </p:txBody>
      </p:sp>
      <p:sp>
        <p:nvSpPr>
          <p:cNvPr id="36" name="TextBox 35">
            <a:extLst>
              <a:ext uri="{FF2B5EF4-FFF2-40B4-BE49-F238E27FC236}">
                <a16:creationId xmlns:a16="http://schemas.microsoft.com/office/drawing/2014/main" id="{27912A13-48D5-5414-C472-1BD7678A066A}"/>
              </a:ext>
            </a:extLst>
          </p:cNvPr>
          <p:cNvSpPr txBox="1"/>
          <p:nvPr/>
        </p:nvSpPr>
        <p:spPr>
          <a:xfrm>
            <a:off x="1219260" y="2516441"/>
            <a:ext cx="3124200" cy="694421"/>
          </a:xfrm>
          <a:prstGeom prst="rect">
            <a:avLst/>
          </a:prstGeom>
          <a:noFill/>
        </p:spPr>
        <p:txBody>
          <a:bodyPr wrap="square" rtlCol="0">
            <a:spAutoFit/>
          </a:bodyPr>
          <a:lstStyle/>
          <a:p>
            <a:pPr algn="l">
              <a:lnSpc>
                <a:spcPts val="5040"/>
              </a:lnSpc>
            </a:pPr>
            <a:r>
              <a:rPr lang="en-US" sz="3600" dirty="0">
                <a:solidFill>
                  <a:srgbClr val="000000"/>
                </a:solidFill>
                <a:latin typeface="Alatsi"/>
                <a:ea typeface="Alatsi"/>
                <a:cs typeface="Alatsi"/>
                <a:sym typeface="Alatsi"/>
              </a:rPr>
              <a:t>Opportunities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a:off x="2553980" y="686450"/>
            <a:ext cx="13180039" cy="1917693"/>
          </a:xfrm>
          <a:prstGeom prst="rect">
            <a:avLst/>
          </a:prstGeom>
        </p:spPr>
        <p:txBody>
          <a:bodyPr lIns="0" tIns="0" rIns="0" bIns="0" rtlCol="0" anchor="t">
            <a:spAutoFit/>
          </a:bodyPr>
          <a:lstStyle/>
          <a:p>
            <a:pPr algn="ctr">
              <a:lnSpc>
                <a:spcPts val="7700"/>
              </a:lnSpc>
            </a:pPr>
            <a:r>
              <a:rPr lang="en-US" sz="5500" dirty="0">
                <a:solidFill>
                  <a:srgbClr val="000000"/>
                </a:solidFill>
                <a:latin typeface="Alatsi"/>
                <a:ea typeface="Alatsi"/>
                <a:cs typeface="Alatsi"/>
                <a:sym typeface="Alatsi"/>
              </a:rPr>
              <a:t>SHARING LEARNING INTENTIONS AND SUCCESS CRITERIA </a:t>
            </a:r>
          </a:p>
        </p:txBody>
      </p:sp>
      <p:sp>
        <p:nvSpPr>
          <p:cNvPr id="3" name="TextBox 3"/>
          <p:cNvSpPr txBox="1"/>
          <p:nvPr/>
        </p:nvSpPr>
        <p:spPr>
          <a:xfrm rot="-5400000">
            <a:off x="-2373736" y="4911090"/>
            <a:ext cx="6882108" cy="464820"/>
          </a:xfrm>
          <a:prstGeom prst="rect">
            <a:avLst/>
          </a:prstGeom>
        </p:spPr>
        <p:txBody>
          <a:bodyPr lIns="0" tIns="0" rIns="0" bIns="0" rtlCol="0" anchor="t">
            <a:spAutoFit/>
          </a:bodyPr>
          <a:lstStyle/>
          <a:p>
            <a:pPr algn="ctr">
              <a:lnSpc>
                <a:spcPts val="3779"/>
              </a:lnSpc>
            </a:pPr>
            <a:r>
              <a:rPr lang="en-US" sz="2700">
                <a:solidFill>
                  <a:srgbClr val="000000"/>
                </a:solidFill>
                <a:latin typeface="Alatsi"/>
                <a:ea typeface="Alatsi"/>
                <a:cs typeface="Alatsi"/>
                <a:sym typeface="Alatsi"/>
              </a:rPr>
              <a:t>Amelia Morgan | 2304864</a:t>
            </a:r>
          </a:p>
        </p:txBody>
      </p:sp>
      <p:grpSp>
        <p:nvGrpSpPr>
          <p:cNvPr id="4" name="Group 4"/>
          <p:cNvGrpSpPr/>
          <p:nvPr/>
        </p:nvGrpSpPr>
        <p:grpSpPr>
          <a:xfrm>
            <a:off x="7586338" y="3393383"/>
            <a:ext cx="5130332" cy="2573239"/>
            <a:chOff x="0" y="0"/>
            <a:chExt cx="1351199" cy="677726"/>
          </a:xfrm>
        </p:grpSpPr>
        <p:sp>
          <p:nvSpPr>
            <p:cNvPr id="5" name="Freeform 5"/>
            <p:cNvSpPr/>
            <p:nvPr/>
          </p:nvSpPr>
          <p:spPr>
            <a:xfrm>
              <a:off x="0" y="0"/>
              <a:ext cx="1351199" cy="677725"/>
            </a:xfrm>
            <a:custGeom>
              <a:avLst/>
              <a:gdLst/>
              <a:ahLst/>
              <a:cxnLst/>
              <a:rect l="l" t="t" r="r" b="b"/>
              <a:pathLst>
                <a:path w="1351199" h="677725">
                  <a:moveTo>
                    <a:pt x="76961" y="0"/>
                  </a:moveTo>
                  <a:lnTo>
                    <a:pt x="1274237" y="0"/>
                  </a:lnTo>
                  <a:cubicBezTo>
                    <a:pt x="1316742" y="0"/>
                    <a:pt x="1351199" y="34457"/>
                    <a:pt x="1351199" y="76961"/>
                  </a:cubicBezTo>
                  <a:lnTo>
                    <a:pt x="1351199" y="600764"/>
                  </a:lnTo>
                  <a:cubicBezTo>
                    <a:pt x="1351199" y="643269"/>
                    <a:pt x="1316742" y="677725"/>
                    <a:pt x="1274237" y="677725"/>
                  </a:cubicBezTo>
                  <a:lnTo>
                    <a:pt x="76961" y="677725"/>
                  </a:lnTo>
                  <a:cubicBezTo>
                    <a:pt x="34457" y="677725"/>
                    <a:pt x="0" y="643269"/>
                    <a:pt x="0" y="600764"/>
                  </a:cubicBezTo>
                  <a:lnTo>
                    <a:pt x="0" y="76961"/>
                  </a:lnTo>
                  <a:cubicBezTo>
                    <a:pt x="0" y="34457"/>
                    <a:pt x="34457" y="0"/>
                    <a:pt x="76961" y="0"/>
                  </a:cubicBezTo>
                  <a:close/>
                </a:path>
              </a:pathLst>
            </a:custGeom>
            <a:solidFill>
              <a:srgbClr val="E9C7C6"/>
            </a:solidFill>
          </p:spPr>
          <p:txBody>
            <a:bodyPr/>
            <a:lstStyle/>
            <a:p>
              <a:endParaRPr lang="en-US"/>
            </a:p>
          </p:txBody>
        </p:sp>
        <p:sp>
          <p:nvSpPr>
            <p:cNvPr id="6" name="TextBox 6"/>
            <p:cNvSpPr txBox="1"/>
            <p:nvPr/>
          </p:nvSpPr>
          <p:spPr>
            <a:xfrm>
              <a:off x="0" y="-38100"/>
              <a:ext cx="1351199" cy="715826"/>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7586338" y="6157122"/>
            <a:ext cx="5130332" cy="2573239"/>
            <a:chOff x="0" y="0"/>
            <a:chExt cx="1351199" cy="677726"/>
          </a:xfrm>
        </p:grpSpPr>
        <p:sp>
          <p:nvSpPr>
            <p:cNvPr id="8" name="Freeform 8"/>
            <p:cNvSpPr/>
            <p:nvPr/>
          </p:nvSpPr>
          <p:spPr>
            <a:xfrm>
              <a:off x="0" y="0"/>
              <a:ext cx="1351199" cy="677725"/>
            </a:xfrm>
            <a:custGeom>
              <a:avLst/>
              <a:gdLst/>
              <a:ahLst/>
              <a:cxnLst/>
              <a:rect l="l" t="t" r="r" b="b"/>
              <a:pathLst>
                <a:path w="1351199" h="677725">
                  <a:moveTo>
                    <a:pt x="76961" y="0"/>
                  </a:moveTo>
                  <a:lnTo>
                    <a:pt x="1274237" y="0"/>
                  </a:lnTo>
                  <a:cubicBezTo>
                    <a:pt x="1316742" y="0"/>
                    <a:pt x="1351199" y="34457"/>
                    <a:pt x="1351199" y="76961"/>
                  </a:cubicBezTo>
                  <a:lnTo>
                    <a:pt x="1351199" y="600764"/>
                  </a:lnTo>
                  <a:cubicBezTo>
                    <a:pt x="1351199" y="643269"/>
                    <a:pt x="1316742" y="677725"/>
                    <a:pt x="1274237" y="677725"/>
                  </a:cubicBezTo>
                  <a:lnTo>
                    <a:pt x="76961" y="677725"/>
                  </a:lnTo>
                  <a:cubicBezTo>
                    <a:pt x="34457" y="677725"/>
                    <a:pt x="0" y="643269"/>
                    <a:pt x="0" y="600764"/>
                  </a:cubicBezTo>
                  <a:lnTo>
                    <a:pt x="0" y="76961"/>
                  </a:lnTo>
                  <a:cubicBezTo>
                    <a:pt x="0" y="34457"/>
                    <a:pt x="34457" y="0"/>
                    <a:pt x="76961" y="0"/>
                  </a:cubicBezTo>
                  <a:close/>
                </a:path>
              </a:pathLst>
            </a:custGeom>
            <a:solidFill>
              <a:srgbClr val="E9C7C6"/>
            </a:solidFill>
          </p:spPr>
          <p:txBody>
            <a:bodyPr/>
            <a:lstStyle/>
            <a:p>
              <a:endParaRPr lang="en-US"/>
            </a:p>
          </p:txBody>
        </p:sp>
        <p:sp>
          <p:nvSpPr>
            <p:cNvPr id="9" name="TextBox 9"/>
            <p:cNvSpPr txBox="1"/>
            <p:nvPr/>
          </p:nvSpPr>
          <p:spPr>
            <a:xfrm>
              <a:off x="0" y="-38100"/>
              <a:ext cx="1351199" cy="715826"/>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2428844" y="2546508"/>
            <a:ext cx="6590020" cy="613410"/>
          </a:xfrm>
          <a:prstGeom prst="rect">
            <a:avLst/>
          </a:prstGeom>
        </p:spPr>
        <p:txBody>
          <a:bodyPr lIns="0" tIns="0" rIns="0" bIns="0" rtlCol="0" anchor="t">
            <a:spAutoFit/>
          </a:bodyPr>
          <a:lstStyle/>
          <a:p>
            <a:pPr algn="l">
              <a:lnSpc>
                <a:spcPts val="5040"/>
              </a:lnSpc>
            </a:pPr>
            <a:r>
              <a:rPr lang="en-US" sz="3600" dirty="0">
                <a:solidFill>
                  <a:srgbClr val="000000"/>
                </a:solidFill>
                <a:latin typeface="Alatsi"/>
                <a:ea typeface="Alatsi"/>
                <a:cs typeface="Alatsi"/>
                <a:sym typeface="Alatsi"/>
              </a:rPr>
              <a:t>  </a:t>
            </a:r>
          </a:p>
        </p:txBody>
      </p:sp>
      <p:sp>
        <p:nvSpPr>
          <p:cNvPr id="11" name="AutoShape 11"/>
          <p:cNvSpPr/>
          <p:nvPr/>
        </p:nvSpPr>
        <p:spPr>
          <a:xfrm flipH="1" flipV="1">
            <a:off x="1085850" y="7289441"/>
            <a:ext cx="5403" cy="2997456"/>
          </a:xfrm>
          <a:prstGeom prst="line">
            <a:avLst/>
          </a:prstGeom>
          <a:ln w="114300" cap="flat">
            <a:solidFill>
              <a:srgbClr val="9FC3D0"/>
            </a:solidFill>
            <a:prstDash val="solid"/>
            <a:headEnd type="none" w="sm" len="sm"/>
            <a:tailEnd type="none" w="sm" len="sm"/>
          </a:ln>
        </p:spPr>
        <p:txBody>
          <a:bodyPr/>
          <a:lstStyle/>
          <a:p>
            <a:endParaRPr lang="en-US"/>
          </a:p>
        </p:txBody>
      </p:sp>
      <p:sp>
        <p:nvSpPr>
          <p:cNvPr id="12" name="AutoShape 12"/>
          <p:cNvSpPr/>
          <p:nvPr/>
        </p:nvSpPr>
        <p:spPr>
          <a:xfrm flipH="1" flipV="1">
            <a:off x="1090490" y="-104525"/>
            <a:ext cx="5403" cy="2997456"/>
          </a:xfrm>
          <a:prstGeom prst="line">
            <a:avLst/>
          </a:prstGeom>
          <a:ln w="114300" cap="flat">
            <a:solidFill>
              <a:srgbClr val="9FC3D0"/>
            </a:solidFill>
            <a:prstDash val="solid"/>
            <a:headEnd type="none" w="sm" len="sm"/>
            <a:tailEnd type="none" w="sm" len="sm"/>
          </a:ln>
        </p:spPr>
        <p:txBody>
          <a:bodyPr/>
          <a:lstStyle/>
          <a:p>
            <a:endParaRPr lang="en-US"/>
          </a:p>
        </p:txBody>
      </p:sp>
      <p:grpSp>
        <p:nvGrpSpPr>
          <p:cNvPr id="13" name="Group 13"/>
          <p:cNvGrpSpPr/>
          <p:nvPr/>
        </p:nvGrpSpPr>
        <p:grpSpPr>
          <a:xfrm>
            <a:off x="15859155" y="0"/>
            <a:ext cx="1562612" cy="1673225"/>
            <a:chOff x="0" y="0"/>
            <a:chExt cx="2083482" cy="2230967"/>
          </a:xfrm>
        </p:grpSpPr>
        <p:grpSp>
          <p:nvGrpSpPr>
            <p:cNvPr id="14" name="Group 14"/>
            <p:cNvGrpSpPr/>
            <p:nvPr/>
          </p:nvGrpSpPr>
          <p:grpSpPr>
            <a:xfrm>
              <a:off x="75599" y="0"/>
              <a:ext cx="1932284" cy="2230967"/>
              <a:chOff x="0" y="0"/>
              <a:chExt cx="703982" cy="812800"/>
            </a:xfrm>
          </p:grpSpPr>
          <p:sp>
            <p:nvSpPr>
              <p:cNvPr id="15" name="Freeform 15"/>
              <p:cNvSpPr/>
              <p:nvPr/>
            </p:nvSpPr>
            <p:spPr>
              <a:xfrm>
                <a:off x="0" y="0"/>
                <a:ext cx="703982" cy="812800"/>
              </a:xfrm>
              <a:custGeom>
                <a:avLst/>
                <a:gdLst/>
                <a:ahLst/>
                <a:cxnLst/>
                <a:rect l="l" t="t" r="r" b="b"/>
                <a:pathLst>
                  <a:path w="703982" h="812800">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txBody>
              <a:bodyPr/>
              <a:lstStyle/>
              <a:p>
                <a:endParaRPr lang="en-US"/>
              </a:p>
            </p:txBody>
          </p:sp>
          <p:sp>
            <p:nvSpPr>
              <p:cNvPr id="16" name="TextBox 16"/>
              <p:cNvSpPr txBox="1"/>
              <p:nvPr/>
            </p:nvSpPr>
            <p:spPr>
              <a:xfrm>
                <a:off x="0" y="-47625"/>
                <a:ext cx="703982" cy="733425"/>
              </a:xfrm>
              <a:prstGeom prst="rect">
                <a:avLst/>
              </a:prstGeom>
            </p:spPr>
            <p:txBody>
              <a:bodyPr lIns="50800" tIns="50800" rIns="50800" bIns="50800" rtlCol="0" anchor="ctr"/>
              <a:lstStyle/>
              <a:p>
                <a:pPr algn="ctr">
                  <a:lnSpc>
                    <a:spcPts val="2659"/>
                  </a:lnSpc>
                </a:pPr>
                <a:endParaRPr/>
              </a:p>
            </p:txBody>
          </p:sp>
        </p:grpSp>
        <p:sp>
          <p:nvSpPr>
            <p:cNvPr id="17" name="TextBox 17"/>
            <p:cNvSpPr txBox="1"/>
            <p:nvPr/>
          </p:nvSpPr>
          <p:spPr>
            <a:xfrm>
              <a:off x="0" y="437582"/>
              <a:ext cx="2083482" cy="1241504"/>
            </a:xfrm>
            <a:prstGeom prst="rect">
              <a:avLst/>
            </a:prstGeom>
          </p:spPr>
          <p:txBody>
            <a:bodyPr lIns="0" tIns="0" rIns="0" bIns="0" rtlCol="0" anchor="t">
              <a:spAutoFit/>
            </a:bodyPr>
            <a:lstStyle/>
            <a:p>
              <a:pPr algn="ctr">
                <a:lnSpc>
                  <a:spcPts val="7805"/>
                </a:lnSpc>
              </a:pPr>
              <a:r>
                <a:rPr lang="en-US" sz="5575" b="1" dirty="0">
                  <a:solidFill>
                    <a:srgbClr val="000000"/>
                  </a:solidFill>
                  <a:latin typeface="Open Sans Bold"/>
                  <a:ea typeface="Open Sans Bold"/>
                  <a:cs typeface="Open Sans Bold"/>
                  <a:sym typeface="Open Sans Bold"/>
                </a:rPr>
                <a:t>16</a:t>
              </a:r>
            </a:p>
          </p:txBody>
        </p:sp>
      </p:grpSp>
      <p:sp>
        <p:nvSpPr>
          <p:cNvPr id="18" name="Freeform 18"/>
          <p:cNvSpPr/>
          <p:nvPr/>
        </p:nvSpPr>
        <p:spPr>
          <a:xfrm>
            <a:off x="1475832" y="-1449083"/>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9" name="Freeform 19"/>
          <p:cNvSpPr/>
          <p:nvPr/>
        </p:nvSpPr>
        <p:spPr>
          <a:xfrm>
            <a:off x="10721225" y="8788169"/>
            <a:ext cx="7315200" cy="2477783"/>
          </a:xfrm>
          <a:custGeom>
            <a:avLst/>
            <a:gdLst/>
            <a:ahLst/>
            <a:cxnLst/>
            <a:rect l="l" t="t" r="r" b="b"/>
            <a:pathLst>
              <a:path w="7315200" h="2477783">
                <a:moveTo>
                  <a:pt x="0" y="0"/>
                </a:moveTo>
                <a:lnTo>
                  <a:pt x="7315200" y="0"/>
                </a:lnTo>
                <a:lnTo>
                  <a:pt x="7315200" y="2477784"/>
                </a:lnTo>
                <a:lnTo>
                  <a:pt x="0" y="247778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20" name="Group 20"/>
          <p:cNvGrpSpPr/>
          <p:nvPr/>
        </p:nvGrpSpPr>
        <p:grpSpPr>
          <a:xfrm>
            <a:off x="12989543" y="3393383"/>
            <a:ext cx="4852304" cy="2573239"/>
            <a:chOff x="0" y="0"/>
            <a:chExt cx="1277973" cy="677726"/>
          </a:xfrm>
        </p:grpSpPr>
        <p:sp>
          <p:nvSpPr>
            <p:cNvPr id="21" name="Freeform 21"/>
            <p:cNvSpPr/>
            <p:nvPr/>
          </p:nvSpPr>
          <p:spPr>
            <a:xfrm>
              <a:off x="0" y="0"/>
              <a:ext cx="1277973" cy="677725"/>
            </a:xfrm>
            <a:custGeom>
              <a:avLst/>
              <a:gdLst/>
              <a:ahLst/>
              <a:cxnLst/>
              <a:rect l="l" t="t" r="r" b="b"/>
              <a:pathLst>
                <a:path w="1277973" h="677725">
                  <a:moveTo>
                    <a:pt x="81371" y="0"/>
                  </a:moveTo>
                  <a:lnTo>
                    <a:pt x="1196602" y="0"/>
                  </a:lnTo>
                  <a:cubicBezTo>
                    <a:pt x="1218183" y="0"/>
                    <a:pt x="1238880" y="8573"/>
                    <a:pt x="1254140" y="23833"/>
                  </a:cubicBezTo>
                  <a:cubicBezTo>
                    <a:pt x="1269400" y="39093"/>
                    <a:pt x="1277973" y="59790"/>
                    <a:pt x="1277973" y="81371"/>
                  </a:cubicBezTo>
                  <a:lnTo>
                    <a:pt x="1277973" y="596354"/>
                  </a:lnTo>
                  <a:cubicBezTo>
                    <a:pt x="1277973" y="617935"/>
                    <a:pt x="1269400" y="638632"/>
                    <a:pt x="1254140" y="653892"/>
                  </a:cubicBezTo>
                  <a:cubicBezTo>
                    <a:pt x="1238880" y="669152"/>
                    <a:pt x="1218183" y="677725"/>
                    <a:pt x="1196602" y="677725"/>
                  </a:cubicBezTo>
                  <a:lnTo>
                    <a:pt x="81371" y="677725"/>
                  </a:lnTo>
                  <a:cubicBezTo>
                    <a:pt x="36431" y="677725"/>
                    <a:pt x="0" y="641294"/>
                    <a:pt x="0" y="596354"/>
                  </a:cubicBezTo>
                  <a:lnTo>
                    <a:pt x="0" y="81371"/>
                  </a:lnTo>
                  <a:cubicBezTo>
                    <a:pt x="0" y="36431"/>
                    <a:pt x="36431" y="0"/>
                    <a:pt x="81371" y="0"/>
                  </a:cubicBezTo>
                  <a:close/>
                </a:path>
              </a:pathLst>
            </a:custGeom>
            <a:solidFill>
              <a:srgbClr val="9FC3D0"/>
            </a:solidFill>
          </p:spPr>
          <p:txBody>
            <a:bodyPr/>
            <a:lstStyle/>
            <a:p>
              <a:endParaRPr lang="en-US"/>
            </a:p>
          </p:txBody>
        </p:sp>
        <p:sp>
          <p:nvSpPr>
            <p:cNvPr id="22" name="TextBox 22"/>
            <p:cNvSpPr txBox="1"/>
            <p:nvPr/>
          </p:nvSpPr>
          <p:spPr>
            <a:xfrm>
              <a:off x="0" y="-38100"/>
              <a:ext cx="1277973" cy="715826"/>
            </a:xfrm>
            <a:prstGeom prst="rect">
              <a:avLst/>
            </a:prstGeom>
          </p:spPr>
          <p:txBody>
            <a:bodyPr lIns="50800" tIns="50800" rIns="50800" bIns="50800" rtlCol="0" anchor="ctr"/>
            <a:lstStyle/>
            <a:p>
              <a:pPr algn="ctr">
                <a:lnSpc>
                  <a:spcPts val="2659"/>
                </a:lnSpc>
              </a:pPr>
              <a:endParaRPr/>
            </a:p>
          </p:txBody>
        </p:sp>
      </p:grpSp>
      <p:grpSp>
        <p:nvGrpSpPr>
          <p:cNvPr id="23" name="Group 23"/>
          <p:cNvGrpSpPr/>
          <p:nvPr/>
        </p:nvGrpSpPr>
        <p:grpSpPr>
          <a:xfrm>
            <a:off x="12989543" y="6157122"/>
            <a:ext cx="4852304" cy="2573239"/>
            <a:chOff x="0" y="0"/>
            <a:chExt cx="1277973" cy="677726"/>
          </a:xfrm>
        </p:grpSpPr>
        <p:sp>
          <p:nvSpPr>
            <p:cNvPr id="24" name="Freeform 24"/>
            <p:cNvSpPr/>
            <p:nvPr/>
          </p:nvSpPr>
          <p:spPr>
            <a:xfrm>
              <a:off x="0" y="0"/>
              <a:ext cx="1277973" cy="677725"/>
            </a:xfrm>
            <a:custGeom>
              <a:avLst/>
              <a:gdLst/>
              <a:ahLst/>
              <a:cxnLst/>
              <a:rect l="l" t="t" r="r" b="b"/>
              <a:pathLst>
                <a:path w="1277973" h="677725">
                  <a:moveTo>
                    <a:pt x="81371" y="0"/>
                  </a:moveTo>
                  <a:lnTo>
                    <a:pt x="1196602" y="0"/>
                  </a:lnTo>
                  <a:cubicBezTo>
                    <a:pt x="1218183" y="0"/>
                    <a:pt x="1238880" y="8573"/>
                    <a:pt x="1254140" y="23833"/>
                  </a:cubicBezTo>
                  <a:cubicBezTo>
                    <a:pt x="1269400" y="39093"/>
                    <a:pt x="1277973" y="59790"/>
                    <a:pt x="1277973" y="81371"/>
                  </a:cubicBezTo>
                  <a:lnTo>
                    <a:pt x="1277973" y="596354"/>
                  </a:lnTo>
                  <a:cubicBezTo>
                    <a:pt x="1277973" y="617935"/>
                    <a:pt x="1269400" y="638632"/>
                    <a:pt x="1254140" y="653892"/>
                  </a:cubicBezTo>
                  <a:cubicBezTo>
                    <a:pt x="1238880" y="669152"/>
                    <a:pt x="1218183" y="677725"/>
                    <a:pt x="1196602" y="677725"/>
                  </a:cubicBezTo>
                  <a:lnTo>
                    <a:pt x="81371" y="677725"/>
                  </a:lnTo>
                  <a:cubicBezTo>
                    <a:pt x="36431" y="677725"/>
                    <a:pt x="0" y="641294"/>
                    <a:pt x="0" y="596354"/>
                  </a:cubicBezTo>
                  <a:lnTo>
                    <a:pt x="0" y="81371"/>
                  </a:lnTo>
                  <a:cubicBezTo>
                    <a:pt x="0" y="36431"/>
                    <a:pt x="36431" y="0"/>
                    <a:pt x="81371" y="0"/>
                  </a:cubicBezTo>
                  <a:close/>
                </a:path>
              </a:pathLst>
            </a:custGeom>
            <a:solidFill>
              <a:srgbClr val="9FC3D0"/>
            </a:solidFill>
          </p:spPr>
          <p:txBody>
            <a:bodyPr/>
            <a:lstStyle/>
            <a:p>
              <a:endParaRPr lang="en-US"/>
            </a:p>
          </p:txBody>
        </p:sp>
        <p:sp>
          <p:nvSpPr>
            <p:cNvPr id="25" name="TextBox 25"/>
            <p:cNvSpPr txBox="1"/>
            <p:nvPr/>
          </p:nvSpPr>
          <p:spPr>
            <a:xfrm>
              <a:off x="0" y="-38100"/>
              <a:ext cx="1277973" cy="715826"/>
            </a:xfrm>
            <a:prstGeom prst="rect">
              <a:avLst/>
            </a:prstGeom>
          </p:spPr>
          <p:txBody>
            <a:bodyPr lIns="50800" tIns="50800" rIns="50800" bIns="50800" rtlCol="0" anchor="ctr"/>
            <a:lstStyle/>
            <a:p>
              <a:pPr algn="ctr">
                <a:lnSpc>
                  <a:spcPts val="2659"/>
                </a:lnSpc>
              </a:pPr>
              <a:endParaRPr/>
            </a:p>
          </p:txBody>
        </p:sp>
      </p:grpSp>
      <p:grpSp>
        <p:nvGrpSpPr>
          <p:cNvPr id="26" name="Group 26"/>
          <p:cNvGrpSpPr/>
          <p:nvPr/>
        </p:nvGrpSpPr>
        <p:grpSpPr>
          <a:xfrm>
            <a:off x="12989543" y="2798750"/>
            <a:ext cx="3737061" cy="757466"/>
            <a:chOff x="0" y="0"/>
            <a:chExt cx="984246" cy="199497"/>
          </a:xfrm>
        </p:grpSpPr>
        <p:sp>
          <p:nvSpPr>
            <p:cNvPr id="27" name="Freeform 27"/>
            <p:cNvSpPr/>
            <p:nvPr/>
          </p:nvSpPr>
          <p:spPr>
            <a:xfrm>
              <a:off x="0" y="0"/>
              <a:ext cx="984246" cy="199497"/>
            </a:xfrm>
            <a:custGeom>
              <a:avLst/>
              <a:gdLst/>
              <a:ahLst/>
              <a:cxnLst/>
              <a:rect l="l" t="t" r="r" b="b"/>
              <a:pathLst>
                <a:path w="984246" h="199497">
                  <a:moveTo>
                    <a:pt x="99749" y="0"/>
                  </a:moveTo>
                  <a:lnTo>
                    <a:pt x="884498" y="0"/>
                  </a:lnTo>
                  <a:cubicBezTo>
                    <a:pt x="939587" y="0"/>
                    <a:pt x="984246" y="44659"/>
                    <a:pt x="984246" y="99749"/>
                  </a:cubicBezTo>
                  <a:lnTo>
                    <a:pt x="984246" y="99749"/>
                  </a:lnTo>
                  <a:cubicBezTo>
                    <a:pt x="984246" y="126204"/>
                    <a:pt x="973737" y="151575"/>
                    <a:pt x="955031" y="170282"/>
                  </a:cubicBezTo>
                  <a:cubicBezTo>
                    <a:pt x="936324" y="188988"/>
                    <a:pt x="910953" y="199497"/>
                    <a:pt x="884498" y="199497"/>
                  </a:cubicBezTo>
                  <a:lnTo>
                    <a:pt x="99749" y="199497"/>
                  </a:lnTo>
                  <a:cubicBezTo>
                    <a:pt x="73294" y="199497"/>
                    <a:pt x="47922" y="188988"/>
                    <a:pt x="29216" y="170282"/>
                  </a:cubicBezTo>
                  <a:cubicBezTo>
                    <a:pt x="10509" y="151575"/>
                    <a:pt x="0" y="126204"/>
                    <a:pt x="0" y="99749"/>
                  </a:cubicBezTo>
                  <a:lnTo>
                    <a:pt x="0" y="99749"/>
                  </a:lnTo>
                  <a:cubicBezTo>
                    <a:pt x="0" y="73294"/>
                    <a:pt x="10509" y="47922"/>
                    <a:pt x="29216" y="29216"/>
                  </a:cubicBezTo>
                  <a:cubicBezTo>
                    <a:pt x="47922" y="10509"/>
                    <a:pt x="73294" y="0"/>
                    <a:pt x="99749" y="0"/>
                  </a:cubicBezTo>
                  <a:close/>
                </a:path>
              </a:pathLst>
            </a:custGeom>
            <a:solidFill>
              <a:srgbClr val="E9C7C6"/>
            </a:solidFill>
          </p:spPr>
          <p:txBody>
            <a:bodyPr/>
            <a:lstStyle/>
            <a:p>
              <a:endParaRPr lang="en-US"/>
            </a:p>
          </p:txBody>
        </p:sp>
        <p:sp>
          <p:nvSpPr>
            <p:cNvPr id="28" name="TextBox 28"/>
            <p:cNvSpPr txBox="1"/>
            <p:nvPr/>
          </p:nvSpPr>
          <p:spPr>
            <a:xfrm>
              <a:off x="0" y="-38100"/>
              <a:ext cx="984246" cy="237597"/>
            </a:xfrm>
            <a:prstGeom prst="rect">
              <a:avLst/>
            </a:prstGeom>
          </p:spPr>
          <p:txBody>
            <a:bodyPr lIns="50800" tIns="50800" rIns="50800" bIns="50800" rtlCol="0" anchor="ctr"/>
            <a:lstStyle/>
            <a:p>
              <a:pPr algn="ctr">
                <a:lnSpc>
                  <a:spcPts val="2659"/>
                </a:lnSpc>
              </a:pPr>
              <a:endParaRPr/>
            </a:p>
          </p:txBody>
        </p:sp>
      </p:grpSp>
      <p:sp>
        <p:nvSpPr>
          <p:cNvPr id="29" name="Freeform 29"/>
          <p:cNvSpPr/>
          <p:nvPr/>
        </p:nvSpPr>
        <p:spPr>
          <a:xfrm>
            <a:off x="1459185" y="3556217"/>
            <a:ext cx="5967695" cy="3907495"/>
          </a:xfrm>
          <a:custGeom>
            <a:avLst/>
            <a:gdLst/>
            <a:ahLst/>
            <a:cxnLst/>
            <a:rect l="l" t="t" r="r" b="b"/>
            <a:pathLst>
              <a:path w="5967695" h="3907495">
                <a:moveTo>
                  <a:pt x="0" y="0"/>
                </a:moveTo>
                <a:lnTo>
                  <a:pt x="5967696" y="0"/>
                </a:lnTo>
                <a:lnTo>
                  <a:pt x="5967696" y="3907495"/>
                </a:lnTo>
                <a:lnTo>
                  <a:pt x="0" y="3907495"/>
                </a:lnTo>
                <a:lnTo>
                  <a:pt x="0" y="0"/>
                </a:lnTo>
                <a:close/>
              </a:path>
            </a:pathLst>
          </a:custGeom>
          <a:blipFill>
            <a:blip r:embed="rId4"/>
            <a:stretch>
              <a:fillRect t="-1067" b="-1067"/>
            </a:stretch>
          </a:blipFill>
        </p:spPr>
        <p:txBody>
          <a:bodyPr/>
          <a:lstStyle/>
          <a:p>
            <a:endParaRPr lang="en-US"/>
          </a:p>
        </p:txBody>
      </p:sp>
      <p:sp>
        <p:nvSpPr>
          <p:cNvPr id="30" name="TextBox 30"/>
          <p:cNvSpPr txBox="1"/>
          <p:nvPr/>
        </p:nvSpPr>
        <p:spPr>
          <a:xfrm>
            <a:off x="12716671" y="2826256"/>
            <a:ext cx="3737061" cy="613411"/>
          </a:xfrm>
          <a:prstGeom prst="rect">
            <a:avLst/>
          </a:prstGeom>
        </p:spPr>
        <p:txBody>
          <a:bodyPr lIns="0" tIns="0" rIns="0" bIns="0" rtlCol="0" anchor="t">
            <a:spAutoFit/>
          </a:bodyPr>
          <a:lstStyle/>
          <a:p>
            <a:pPr algn="ctr">
              <a:lnSpc>
                <a:spcPts val="5039"/>
              </a:lnSpc>
              <a:spcBef>
                <a:spcPct val="0"/>
              </a:spcBef>
            </a:pPr>
            <a:r>
              <a:rPr lang="en-US" sz="3599" dirty="0">
                <a:solidFill>
                  <a:srgbClr val="000000"/>
                </a:solidFill>
                <a:latin typeface="Alatsi"/>
                <a:ea typeface="Alatsi"/>
                <a:cs typeface="Alatsi"/>
                <a:sym typeface="Alatsi"/>
              </a:rPr>
              <a:t>Challenges </a:t>
            </a:r>
          </a:p>
        </p:txBody>
      </p:sp>
      <p:sp>
        <p:nvSpPr>
          <p:cNvPr id="31" name="TextBox 31"/>
          <p:cNvSpPr txBox="1"/>
          <p:nvPr/>
        </p:nvSpPr>
        <p:spPr>
          <a:xfrm>
            <a:off x="7768523" y="3489542"/>
            <a:ext cx="4765964" cy="2469843"/>
          </a:xfrm>
          <a:prstGeom prst="rect">
            <a:avLst/>
          </a:prstGeom>
        </p:spPr>
        <p:txBody>
          <a:bodyPr lIns="0" tIns="0" rIns="0" bIns="0" rtlCol="0" anchor="t">
            <a:spAutoFit/>
          </a:bodyPr>
          <a:lstStyle/>
          <a:p>
            <a:pPr algn="ctr">
              <a:lnSpc>
                <a:spcPts val="3919"/>
              </a:lnSpc>
              <a:spcBef>
                <a:spcPct val="0"/>
              </a:spcBef>
            </a:pPr>
            <a:r>
              <a:rPr lang="en-US" sz="2799" dirty="0">
                <a:solidFill>
                  <a:srgbClr val="000000"/>
                </a:solidFill>
                <a:latin typeface="Alatsi"/>
                <a:ea typeface="Alatsi"/>
                <a:cs typeface="Alatsi"/>
                <a:sym typeface="Alatsi"/>
              </a:rPr>
              <a:t>Using a collaborative approach to learning, children used ‘think, pair, share’ to discuss what they need to do to achieve the learning intention.</a:t>
            </a:r>
          </a:p>
        </p:txBody>
      </p:sp>
      <p:sp>
        <p:nvSpPr>
          <p:cNvPr id="32" name="TextBox 32"/>
          <p:cNvSpPr txBox="1"/>
          <p:nvPr/>
        </p:nvSpPr>
        <p:spPr>
          <a:xfrm>
            <a:off x="13706155" y="3494567"/>
            <a:ext cx="3419080" cy="2472055"/>
          </a:xfrm>
          <a:prstGeom prst="rect">
            <a:avLst/>
          </a:prstGeom>
        </p:spPr>
        <p:txBody>
          <a:bodyPr lIns="0" tIns="0" rIns="0" bIns="0" rtlCol="0" anchor="t">
            <a:spAutoFit/>
          </a:bodyPr>
          <a:lstStyle/>
          <a:p>
            <a:pPr algn="ctr">
              <a:lnSpc>
                <a:spcPts val="3920"/>
              </a:lnSpc>
              <a:spcBef>
                <a:spcPct val="0"/>
              </a:spcBef>
            </a:pPr>
            <a:r>
              <a:rPr lang="en-US" sz="2800" dirty="0">
                <a:solidFill>
                  <a:srgbClr val="000000"/>
                </a:solidFill>
                <a:latin typeface="Alatsi"/>
                <a:ea typeface="Alatsi"/>
                <a:cs typeface="Alatsi"/>
                <a:sym typeface="Alatsi"/>
              </a:rPr>
              <a:t>Need to have prior knowledge and understanding of what is needed in the lesson.</a:t>
            </a:r>
          </a:p>
        </p:txBody>
      </p:sp>
      <p:sp>
        <p:nvSpPr>
          <p:cNvPr id="33" name="TextBox 33"/>
          <p:cNvSpPr txBox="1"/>
          <p:nvPr/>
        </p:nvSpPr>
        <p:spPr>
          <a:xfrm>
            <a:off x="7768523" y="6195222"/>
            <a:ext cx="4765964" cy="2472056"/>
          </a:xfrm>
          <a:prstGeom prst="rect">
            <a:avLst/>
          </a:prstGeom>
        </p:spPr>
        <p:txBody>
          <a:bodyPr lIns="0" tIns="0" rIns="0" bIns="0" rtlCol="0" anchor="t">
            <a:spAutoFit/>
          </a:bodyPr>
          <a:lstStyle/>
          <a:p>
            <a:pPr algn="ctr">
              <a:lnSpc>
                <a:spcPts val="3919"/>
              </a:lnSpc>
              <a:spcBef>
                <a:spcPct val="0"/>
              </a:spcBef>
            </a:pPr>
            <a:r>
              <a:rPr lang="en-US" sz="2799" dirty="0">
                <a:solidFill>
                  <a:srgbClr val="000000"/>
                </a:solidFill>
                <a:latin typeface="Alatsi"/>
                <a:ea typeface="Alatsi"/>
                <a:cs typeface="Alatsi"/>
                <a:sym typeface="Alatsi"/>
              </a:rPr>
              <a:t>Co-</a:t>
            </a:r>
            <a:r>
              <a:rPr lang="en-US" sz="2799" dirty="0" err="1">
                <a:solidFill>
                  <a:srgbClr val="000000"/>
                </a:solidFill>
                <a:latin typeface="Alatsi"/>
                <a:ea typeface="Alatsi"/>
                <a:cs typeface="Alatsi"/>
                <a:sym typeface="Alatsi"/>
              </a:rPr>
              <a:t>constructecd</a:t>
            </a:r>
            <a:r>
              <a:rPr lang="en-US" sz="2799" dirty="0">
                <a:solidFill>
                  <a:srgbClr val="000000"/>
                </a:solidFill>
                <a:latin typeface="Alatsi"/>
                <a:ea typeface="Alatsi"/>
                <a:cs typeface="Alatsi"/>
                <a:sym typeface="Alatsi"/>
              </a:rPr>
              <a:t> Success criteria, supports pupils in </a:t>
            </a:r>
            <a:r>
              <a:rPr lang="en-US" sz="2799" dirty="0" err="1">
                <a:solidFill>
                  <a:srgbClr val="000000"/>
                </a:solidFill>
                <a:latin typeface="Alatsi"/>
                <a:ea typeface="Alatsi"/>
                <a:cs typeface="Alatsi"/>
                <a:sym typeface="Alatsi"/>
              </a:rPr>
              <a:t>understanind</a:t>
            </a:r>
            <a:r>
              <a:rPr lang="en-US" sz="2799" dirty="0">
                <a:solidFill>
                  <a:srgbClr val="000000"/>
                </a:solidFill>
                <a:latin typeface="Alatsi"/>
                <a:ea typeface="Alatsi"/>
                <a:cs typeface="Alatsi"/>
                <a:sym typeface="Alatsi"/>
              </a:rPr>
              <a:t> their learning and what progress they have made/can make (</a:t>
            </a:r>
            <a:r>
              <a:rPr lang="en-US" sz="2799" dirty="0" err="1">
                <a:solidFill>
                  <a:srgbClr val="000000"/>
                </a:solidFill>
                <a:latin typeface="Alatsi"/>
                <a:ea typeface="Alatsi"/>
                <a:cs typeface="Alatsi"/>
                <a:sym typeface="Alatsi"/>
              </a:rPr>
              <a:t>Estyn</a:t>
            </a:r>
            <a:r>
              <a:rPr lang="en-US" sz="2799" dirty="0">
                <a:solidFill>
                  <a:srgbClr val="000000"/>
                </a:solidFill>
                <a:latin typeface="Alatsi"/>
                <a:ea typeface="Alatsi"/>
                <a:cs typeface="Alatsi"/>
                <a:sym typeface="Alatsi"/>
              </a:rPr>
              <a:t>, 2024).</a:t>
            </a:r>
          </a:p>
        </p:txBody>
      </p:sp>
      <p:sp>
        <p:nvSpPr>
          <p:cNvPr id="34" name="TextBox 34"/>
          <p:cNvSpPr txBox="1"/>
          <p:nvPr/>
        </p:nvSpPr>
        <p:spPr>
          <a:xfrm>
            <a:off x="13319500" y="6422026"/>
            <a:ext cx="4192390" cy="1976756"/>
          </a:xfrm>
          <a:prstGeom prst="rect">
            <a:avLst/>
          </a:prstGeom>
        </p:spPr>
        <p:txBody>
          <a:bodyPr lIns="0" tIns="0" rIns="0" bIns="0" rtlCol="0" anchor="t">
            <a:spAutoFit/>
          </a:bodyPr>
          <a:lstStyle/>
          <a:p>
            <a:pPr algn="ctr">
              <a:lnSpc>
                <a:spcPts val="3919"/>
              </a:lnSpc>
              <a:spcBef>
                <a:spcPct val="0"/>
              </a:spcBef>
            </a:pPr>
            <a:r>
              <a:rPr lang="en-US" sz="2799">
                <a:solidFill>
                  <a:srgbClr val="000000"/>
                </a:solidFill>
                <a:latin typeface="Alatsi"/>
                <a:ea typeface="Alatsi"/>
                <a:cs typeface="Alatsi"/>
                <a:sym typeface="Alatsi"/>
              </a:rPr>
              <a:t>John Almarode (2021) suggest that success criterias can often be too ‘product focussed’  </a:t>
            </a:r>
          </a:p>
        </p:txBody>
      </p:sp>
      <p:sp>
        <p:nvSpPr>
          <p:cNvPr id="35" name="Freeform 17">
            <a:extLst>
              <a:ext uri="{FF2B5EF4-FFF2-40B4-BE49-F238E27FC236}">
                <a16:creationId xmlns:a16="http://schemas.microsoft.com/office/drawing/2014/main" id="{FB08AE2A-B6C0-D745-A281-172E4642D1DE}"/>
              </a:ext>
            </a:extLst>
          </p:cNvPr>
          <p:cNvSpPr/>
          <p:nvPr/>
        </p:nvSpPr>
        <p:spPr>
          <a:xfrm>
            <a:off x="7607705" y="2737527"/>
            <a:ext cx="3545332" cy="818689"/>
          </a:xfrm>
          <a:custGeom>
            <a:avLst/>
            <a:gdLst/>
            <a:ahLst/>
            <a:cxnLst/>
            <a:rect l="l" t="t" r="r" b="b"/>
            <a:pathLst>
              <a:path w="1699021" h="677725">
                <a:moveTo>
                  <a:pt x="61206" y="0"/>
                </a:moveTo>
                <a:lnTo>
                  <a:pt x="1637815" y="0"/>
                </a:lnTo>
                <a:cubicBezTo>
                  <a:pt x="1654047" y="0"/>
                  <a:pt x="1669616" y="6448"/>
                  <a:pt x="1681094" y="17927"/>
                </a:cubicBezTo>
                <a:cubicBezTo>
                  <a:pt x="1692572" y="29405"/>
                  <a:pt x="1699021" y="44973"/>
                  <a:pt x="1699021" y="61206"/>
                </a:cubicBezTo>
                <a:lnTo>
                  <a:pt x="1699021" y="616519"/>
                </a:lnTo>
                <a:cubicBezTo>
                  <a:pt x="1699021" y="632752"/>
                  <a:pt x="1692572" y="648320"/>
                  <a:pt x="1681094" y="659799"/>
                </a:cubicBezTo>
                <a:cubicBezTo>
                  <a:pt x="1669616" y="671277"/>
                  <a:pt x="1654047" y="677725"/>
                  <a:pt x="1637815" y="677725"/>
                </a:cubicBezTo>
                <a:lnTo>
                  <a:pt x="61206" y="677725"/>
                </a:lnTo>
                <a:cubicBezTo>
                  <a:pt x="27403" y="677725"/>
                  <a:pt x="0" y="650323"/>
                  <a:pt x="0" y="616519"/>
                </a:cubicBezTo>
                <a:lnTo>
                  <a:pt x="0" y="61206"/>
                </a:lnTo>
                <a:cubicBezTo>
                  <a:pt x="0" y="44973"/>
                  <a:pt x="6448" y="29405"/>
                  <a:pt x="17927" y="17927"/>
                </a:cubicBezTo>
                <a:cubicBezTo>
                  <a:pt x="29405" y="6448"/>
                  <a:pt x="44973" y="0"/>
                  <a:pt x="61206" y="0"/>
                </a:cubicBezTo>
                <a:close/>
              </a:path>
            </a:pathLst>
          </a:custGeom>
          <a:solidFill>
            <a:srgbClr val="9FC3D0"/>
          </a:solidFill>
        </p:spPr>
        <p:txBody>
          <a:bodyPr/>
          <a:lstStyle/>
          <a:p>
            <a:endParaRPr lang="en-US"/>
          </a:p>
        </p:txBody>
      </p:sp>
      <p:sp>
        <p:nvSpPr>
          <p:cNvPr id="36" name="TextBox 35">
            <a:extLst>
              <a:ext uri="{FF2B5EF4-FFF2-40B4-BE49-F238E27FC236}">
                <a16:creationId xmlns:a16="http://schemas.microsoft.com/office/drawing/2014/main" id="{94D88FAC-6B77-591F-EFB1-FF393EE9AE6A}"/>
              </a:ext>
            </a:extLst>
          </p:cNvPr>
          <p:cNvSpPr txBox="1"/>
          <p:nvPr/>
        </p:nvSpPr>
        <p:spPr>
          <a:xfrm>
            <a:off x="7740132" y="2814620"/>
            <a:ext cx="3280477" cy="646331"/>
          </a:xfrm>
          <a:prstGeom prst="rect">
            <a:avLst/>
          </a:prstGeom>
          <a:noFill/>
        </p:spPr>
        <p:txBody>
          <a:bodyPr wrap="square" rtlCol="0">
            <a:spAutoFit/>
          </a:bodyPr>
          <a:lstStyle/>
          <a:p>
            <a:r>
              <a:rPr lang="en-US" sz="3600" dirty="0">
                <a:solidFill>
                  <a:srgbClr val="000000"/>
                </a:solidFill>
                <a:latin typeface="Alatsi"/>
                <a:ea typeface="Alatsi"/>
                <a:cs typeface="Alatsi"/>
                <a:sym typeface="Alatsi"/>
              </a:rPr>
              <a:t>Opportunities</a:t>
            </a:r>
            <a:endParaRPr lang="en-US" sz="36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a:off x="5702946" y="8800282"/>
            <a:ext cx="6882108" cy="464820"/>
          </a:xfrm>
          <a:prstGeom prst="rect">
            <a:avLst/>
          </a:prstGeom>
        </p:spPr>
        <p:txBody>
          <a:bodyPr lIns="0" tIns="0" rIns="0" bIns="0" rtlCol="0" anchor="t">
            <a:spAutoFit/>
          </a:bodyPr>
          <a:lstStyle/>
          <a:p>
            <a:pPr algn="ctr">
              <a:lnSpc>
                <a:spcPts val="3779"/>
              </a:lnSpc>
            </a:pPr>
            <a:r>
              <a:rPr lang="en-US" sz="2700">
                <a:solidFill>
                  <a:srgbClr val="000000"/>
                </a:solidFill>
                <a:latin typeface="Alatsi"/>
                <a:ea typeface="Alatsi"/>
                <a:cs typeface="Alatsi"/>
                <a:sym typeface="Alatsi"/>
              </a:rPr>
              <a:t>Amelia Morgan | 2304864</a:t>
            </a:r>
          </a:p>
        </p:txBody>
      </p:sp>
      <p:sp>
        <p:nvSpPr>
          <p:cNvPr id="3" name="AutoShape 3"/>
          <p:cNvSpPr/>
          <p:nvPr/>
        </p:nvSpPr>
        <p:spPr>
          <a:xfrm>
            <a:off x="-260599" y="9061267"/>
            <a:ext cx="7105264" cy="19050"/>
          </a:xfrm>
          <a:prstGeom prst="line">
            <a:avLst/>
          </a:prstGeom>
          <a:ln w="114300" cap="flat">
            <a:solidFill>
              <a:srgbClr val="9FC3D0"/>
            </a:solidFill>
            <a:prstDash val="solid"/>
            <a:headEnd type="none" w="sm" len="sm"/>
            <a:tailEnd type="none" w="sm" len="sm"/>
          </a:ln>
        </p:spPr>
        <p:txBody>
          <a:bodyPr/>
          <a:lstStyle/>
          <a:p>
            <a:endParaRPr lang="en-US"/>
          </a:p>
        </p:txBody>
      </p:sp>
      <p:sp>
        <p:nvSpPr>
          <p:cNvPr id="4" name="AutoShape 4"/>
          <p:cNvSpPr/>
          <p:nvPr/>
        </p:nvSpPr>
        <p:spPr>
          <a:xfrm>
            <a:off x="11430169" y="9061267"/>
            <a:ext cx="7105264" cy="19050"/>
          </a:xfrm>
          <a:prstGeom prst="line">
            <a:avLst/>
          </a:prstGeom>
          <a:ln w="114300" cap="flat">
            <a:solidFill>
              <a:srgbClr val="9FC3D0"/>
            </a:solidFill>
            <a:prstDash val="solid"/>
            <a:headEnd type="none" w="sm" len="sm"/>
            <a:tailEnd type="none" w="sm" len="sm"/>
          </a:ln>
        </p:spPr>
        <p:txBody>
          <a:bodyPr/>
          <a:lstStyle/>
          <a:p>
            <a:endParaRPr lang="en-US"/>
          </a:p>
        </p:txBody>
      </p:sp>
      <p:sp>
        <p:nvSpPr>
          <p:cNvPr id="5" name="Freeform 5"/>
          <p:cNvSpPr/>
          <p:nvPr/>
        </p:nvSpPr>
        <p:spPr>
          <a:xfrm>
            <a:off x="12982861" y="5945563"/>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6" name="Group 6"/>
          <p:cNvGrpSpPr/>
          <p:nvPr/>
        </p:nvGrpSpPr>
        <p:grpSpPr>
          <a:xfrm>
            <a:off x="15859155" y="0"/>
            <a:ext cx="1562612" cy="1673225"/>
            <a:chOff x="0" y="0"/>
            <a:chExt cx="2083482" cy="2230967"/>
          </a:xfrm>
        </p:grpSpPr>
        <p:grpSp>
          <p:nvGrpSpPr>
            <p:cNvPr id="7" name="Group 7"/>
            <p:cNvGrpSpPr/>
            <p:nvPr/>
          </p:nvGrpSpPr>
          <p:grpSpPr>
            <a:xfrm>
              <a:off x="75599" y="0"/>
              <a:ext cx="1932284" cy="2230967"/>
              <a:chOff x="0" y="0"/>
              <a:chExt cx="703982" cy="812800"/>
            </a:xfrm>
          </p:grpSpPr>
          <p:sp>
            <p:nvSpPr>
              <p:cNvPr id="8" name="Freeform 8"/>
              <p:cNvSpPr/>
              <p:nvPr/>
            </p:nvSpPr>
            <p:spPr>
              <a:xfrm>
                <a:off x="0" y="0"/>
                <a:ext cx="703982" cy="812800"/>
              </a:xfrm>
              <a:custGeom>
                <a:avLst/>
                <a:gdLst/>
                <a:ahLst/>
                <a:cxnLst/>
                <a:rect l="l" t="t" r="r" b="b"/>
                <a:pathLst>
                  <a:path w="703982" h="812800">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txBody>
              <a:bodyPr/>
              <a:lstStyle/>
              <a:p>
                <a:endParaRPr lang="en-US"/>
              </a:p>
            </p:txBody>
          </p:sp>
          <p:sp>
            <p:nvSpPr>
              <p:cNvPr id="9" name="TextBox 9"/>
              <p:cNvSpPr txBox="1"/>
              <p:nvPr/>
            </p:nvSpPr>
            <p:spPr>
              <a:xfrm>
                <a:off x="0" y="-47625"/>
                <a:ext cx="703982" cy="733425"/>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0" y="437582"/>
              <a:ext cx="2083482" cy="1241504"/>
            </a:xfrm>
            <a:prstGeom prst="rect">
              <a:avLst/>
            </a:prstGeom>
          </p:spPr>
          <p:txBody>
            <a:bodyPr lIns="0" tIns="0" rIns="0" bIns="0" rtlCol="0" anchor="t">
              <a:spAutoFit/>
            </a:bodyPr>
            <a:lstStyle/>
            <a:p>
              <a:pPr algn="ctr">
                <a:lnSpc>
                  <a:spcPts val="7805"/>
                </a:lnSpc>
              </a:pPr>
              <a:r>
                <a:rPr lang="en-US" sz="5575" b="1" dirty="0">
                  <a:solidFill>
                    <a:srgbClr val="000000"/>
                  </a:solidFill>
                  <a:latin typeface="Open Sans Bold"/>
                  <a:ea typeface="Open Sans Bold"/>
                  <a:cs typeface="Open Sans Bold"/>
                  <a:sym typeface="Open Sans Bold"/>
                </a:rPr>
                <a:t>17</a:t>
              </a:r>
            </a:p>
          </p:txBody>
        </p:sp>
      </p:grpSp>
      <p:sp>
        <p:nvSpPr>
          <p:cNvPr id="11" name="TextBox 11"/>
          <p:cNvSpPr txBox="1"/>
          <p:nvPr/>
        </p:nvSpPr>
        <p:spPr>
          <a:xfrm>
            <a:off x="3679044" y="866775"/>
            <a:ext cx="10929913" cy="1450976"/>
          </a:xfrm>
          <a:prstGeom prst="rect">
            <a:avLst/>
          </a:prstGeom>
        </p:spPr>
        <p:txBody>
          <a:bodyPr lIns="0" tIns="0" rIns="0" bIns="0" rtlCol="0" anchor="t">
            <a:spAutoFit/>
          </a:bodyPr>
          <a:lstStyle/>
          <a:p>
            <a:pPr algn="ctr">
              <a:lnSpc>
                <a:spcPts val="11899"/>
              </a:lnSpc>
            </a:pPr>
            <a:r>
              <a:rPr lang="en-US" sz="8499">
                <a:solidFill>
                  <a:srgbClr val="000000"/>
                </a:solidFill>
                <a:latin typeface="Alatsi"/>
                <a:ea typeface="Alatsi"/>
                <a:cs typeface="Alatsi"/>
                <a:sym typeface="Alatsi"/>
              </a:rPr>
              <a:t>CONCLUSION</a:t>
            </a:r>
          </a:p>
        </p:txBody>
      </p:sp>
      <p:sp>
        <p:nvSpPr>
          <p:cNvPr id="12" name="TextBox 12"/>
          <p:cNvSpPr txBox="1"/>
          <p:nvPr/>
        </p:nvSpPr>
        <p:spPr>
          <a:xfrm>
            <a:off x="1209670" y="2895980"/>
            <a:ext cx="10793714" cy="6004529"/>
          </a:xfrm>
          <a:prstGeom prst="rect">
            <a:avLst/>
          </a:prstGeom>
        </p:spPr>
        <p:txBody>
          <a:bodyPr lIns="0" tIns="0" rIns="0" bIns="0" rtlCol="0" anchor="t">
            <a:spAutoFit/>
          </a:bodyPr>
          <a:lstStyle/>
          <a:p>
            <a:pPr>
              <a:lnSpc>
                <a:spcPts val="5852"/>
              </a:lnSpc>
            </a:pPr>
            <a:r>
              <a:rPr lang="en-US" sz="4180" dirty="0">
                <a:solidFill>
                  <a:srgbClr val="000000"/>
                </a:solidFill>
                <a:latin typeface="Alatsi"/>
                <a:ea typeface="Alatsi"/>
                <a:cs typeface="Alatsi"/>
                <a:sym typeface="Alatsi"/>
              </a:rPr>
              <a:t>These two Assessment for Learning Strategies have supported children in clarifying the learning. I have witnessed short term progression, in recall of knowledge. However, as Knight (2008) suggested, in order to identify long term progression these strategies should be implemented consistently within the curriculum. </a:t>
            </a:r>
          </a:p>
        </p:txBody>
      </p:sp>
      <p:sp>
        <p:nvSpPr>
          <p:cNvPr id="13" name="Freeform 13"/>
          <p:cNvSpPr/>
          <p:nvPr/>
        </p:nvSpPr>
        <p:spPr>
          <a:xfrm>
            <a:off x="-3009325" y="-402279"/>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4" name="Freeform 14"/>
          <p:cNvSpPr/>
          <p:nvPr/>
        </p:nvSpPr>
        <p:spPr>
          <a:xfrm>
            <a:off x="11689993" y="2790095"/>
            <a:ext cx="4950468" cy="4950468"/>
          </a:xfrm>
          <a:custGeom>
            <a:avLst/>
            <a:gdLst/>
            <a:ahLst/>
            <a:cxnLst/>
            <a:rect l="l" t="t" r="r" b="b"/>
            <a:pathLst>
              <a:path w="4950468" h="4950468">
                <a:moveTo>
                  <a:pt x="0" y="0"/>
                </a:moveTo>
                <a:lnTo>
                  <a:pt x="4950468" y="0"/>
                </a:lnTo>
                <a:lnTo>
                  <a:pt x="4950468" y="4950468"/>
                </a:lnTo>
                <a:lnTo>
                  <a:pt x="0" y="4950468"/>
                </a:lnTo>
                <a:lnTo>
                  <a:pt x="0" y="0"/>
                </a:lnTo>
                <a:close/>
              </a:path>
            </a:pathLst>
          </a:custGeom>
          <a:blipFill>
            <a:blip r:embed="rId4"/>
            <a:stretch>
              <a:fillRect/>
            </a:stretch>
          </a:blipFill>
        </p:spPr>
        <p:txBody>
          <a:bodyPr/>
          <a:lstStyle/>
          <a:p>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a:off x="2411959" y="2938956"/>
            <a:ext cx="7530658" cy="795020"/>
          </a:xfrm>
          <a:prstGeom prst="rect">
            <a:avLst/>
          </a:prstGeom>
        </p:spPr>
        <p:txBody>
          <a:bodyPr lIns="0" tIns="0" rIns="0" bIns="0" rtlCol="0" anchor="t">
            <a:spAutoFit/>
          </a:bodyPr>
          <a:lstStyle/>
          <a:p>
            <a:pPr algn="l">
              <a:lnSpc>
                <a:spcPts val="6580"/>
              </a:lnSpc>
            </a:pPr>
            <a:r>
              <a:rPr lang="en-US" sz="4700">
                <a:solidFill>
                  <a:srgbClr val="000000"/>
                </a:solidFill>
                <a:latin typeface="Alatsi"/>
                <a:ea typeface="Alatsi"/>
                <a:cs typeface="Alatsi"/>
                <a:sym typeface="Alatsi"/>
              </a:rPr>
              <a:t>Recommendation 1</a:t>
            </a:r>
          </a:p>
        </p:txBody>
      </p:sp>
      <p:sp>
        <p:nvSpPr>
          <p:cNvPr id="3" name="TextBox 3"/>
          <p:cNvSpPr txBox="1"/>
          <p:nvPr/>
        </p:nvSpPr>
        <p:spPr>
          <a:xfrm>
            <a:off x="2411959" y="5767083"/>
            <a:ext cx="7530658" cy="795020"/>
          </a:xfrm>
          <a:prstGeom prst="rect">
            <a:avLst/>
          </a:prstGeom>
        </p:spPr>
        <p:txBody>
          <a:bodyPr lIns="0" tIns="0" rIns="0" bIns="0" rtlCol="0" anchor="t">
            <a:spAutoFit/>
          </a:bodyPr>
          <a:lstStyle/>
          <a:p>
            <a:pPr algn="l">
              <a:lnSpc>
                <a:spcPts val="6580"/>
              </a:lnSpc>
            </a:pPr>
            <a:r>
              <a:rPr lang="en-US" sz="4700">
                <a:solidFill>
                  <a:srgbClr val="000000"/>
                </a:solidFill>
                <a:latin typeface="Alatsi"/>
                <a:ea typeface="Alatsi"/>
                <a:cs typeface="Alatsi"/>
                <a:sym typeface="Alatsi"/>
              </a:rPr>
              <a:t>Recommendation 2</a:t>
            </a:r>
          </a:p>
        </p:txBody>
      </p:sp>
      <p:sp>
        <p:nvSpPr>
          <p:cNvPr id="4" name="TextBox 4"/>
          <p:cNvSpPr txBox="1"/>
          <p:nvPr/>
        </p:nvSpPr>
        <p:spPr>
          <a:xfrm>
            <a:off x="2411959" y="3859959"/>
            <a:ext cx="14847341" cy="1268949"/>
          </a:xfrm>
          <a:prstGeom prst="rect">
            <a:avLst/>
          </a:prstGeom>
        </p:spPr>
        <p:txBody>
          <a:bodyPr lIns="0" tIns="0" rIns="0" bIns="0" rtlCol="0" anchor="t">
            <a:spAutoFit/>
          </a:bodyPr>
          <a:lstStyle/>
          <a:p>
            <a:pPr algn="l">
              <a:lnSpc>
                <a:spcPts val="5125"/>
              </a:lnSpc>
            </a:pPr>
            <a:r>
              <a:rPr lang="en-US" sz="3661">
                <a:solidFill>
                  <a:srgbClr val="000000"/>
                </a:solidFill>
                <a:latin typeface="Alatsi"/>
                <a:ea typeface="Alatsi"/>
                <a:cs typeface="Alatsi"/>
                <a:sym typeface="Alatsi"/>
              </a:rPr>
              <a:t>Develop the use of Success criterias in the classroom whether its whole class, Group or individual.</a:t>
            </a:r>
          </a:p>
        </p:txBody>
      </p:sp>
      <p:sp>
        <p:nvSpPr>
          <p:cNvPr id="5" name="Freeform 5"/>
          <p:cNvSpPr/>
          <p:nvPr/>
        </p:nvSpPr>
        <p:spPr>
          <a:xfrm>
            <a:off x="13764167" y="6379649"/>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TextBox 6"/>
          <p:cNvSpPr txBox="1"/>
          <p:nvPr/>
        </p:nvSpPr>
        <p:spPr>
          <a:xfrm>
            <a:off x="2411959" y="6685928"/>
            <a:ext cx="14847341" cy="1268949"/>
          </a:xfrm>
          <a:prstGeom prst="rect">
            <a:avLst/>
          </a:prstGeom>
        </p:spPr>
        <p:txBody>
          <a:bodyPr lIns="0" tIns="0" rIns="0" bIns="0" rtlCol="0" anchor="t">
            <a:spAutoFit/>
          </a:bodyPr>
          <a:lstStyle/>
          <a:p>
            <a:pPr algn="l">
              <a:lnSpc>
                <a:spcPts val="5125"/>
              </a:lnSpc>
            </a:pPr>
            <a:r>
              <a:rPr lang="en-US" sz="3661">
                <a:solidFill>
                  <a:srgbClr val="000000"/>
                </a:solidFill>
                <a:latin typeface="Alatsi"/>
                <a:ea typeface="Alatsi"/>
                <a:cs typeface="Alatsi"/>
                <a:sym typeface="Alatsi"/>
              </a:rPr>
              <a:t>Implement pixel art in a variety of ways e.g. Activating learners as resources for eachother (Peer &amp; self assessment ).</a:t>
            </a:r>
          </a:p>
        </p:txBody>
      </p:sp>
      <p:sp>
        <p:nvSpPr>
          <p:cNvPr id="7" name="TextBox 7"/>
          <p:cNvSpPr txBox="1"/>
          <p:nvPr/>
        </p:nvSpPr>
        <p:spPr>
          <a:xfrm>
            <a:off x="2411959" y="866775"/>
            <a:ext cx="13464081" cy="1450976"/>
          </a:xfrm>
          <a:prstGeom prst="rect">
            <a:avLst/>
          </a:prstGeom>
        </p:spPr>
        <p:txBody>
          <a:bodyPr lIns="0" tIns="0" rIns="0" bIns="0" rtlCol="0" anchor="t">
            <a:spAutoFit/>
          </a:bodyPr>
          <a:lstStyle/>
          <a:p>
            <a:pPr algn="ctr">
              <a:lnSpc>
                <a:spcPts val="11899"/>
              </a:lnSpc>
            </a:pPr>
            <a:r>
              <a:rPr lang="en-US" sz="8499">
                <a:solidFill>
                  <a:srgbClr val="000000"/>
                </a:solidFill>
                <a:latin typeface="Alatsi"/>
                <a:ea typeface="Alatsi"/>
                <a:cs typeface="Alatsi"/>
                <a:sym typeface="Alatsi"/>
              </a:rPr>
              <a:t>RECOMMENDATIONS</a:t>
            </a:r>
          </a:p>
        </p:txBody>
      </p:sp>
      <p:sp>
        <p:nvSpPr>
          <p:cNvPr id="8" name="TextBox 8"/>
          <p:cNvSpPr txBox="1"/>
          <p:nvPr/>
        </p:nvSpPr>
        <p:spPr>
          <a:xfrm>
            <a:off x="5702946" y="8800282"/>
            <a:ext cx="6882108" cy="464820"/>
          </a:xfrm>
          <a:prstGeom prst="rect">
            <a:avLst/>
          </a:prstGeom>
        </p:spPr>
        <p:txBody>
          <a:bodyPr lIns="0" tIns="0" rIns="0" bIns="0" rtlCol="0" anchor="t">
            <a:spAutoFit/>
          </a:bodyPr>
          <a:lstStyle/>
          <a:p>
            <a:pPr algn="ctr">
              <a:lnSpc>
                <a:spcPts val="3779"/>
              </a:lnSpc>
            </a:pPr>
            <a:r>
              <a:rPr lang="en-US" sz="2700">
                <a:solidFill>
                  <a:srgbClr val="000000"/>
                </a:solidFill>
                <a:latin typeface="Alatsi"/>
                <a:ea typeface="Alatsi"/>
                <a:cs typeface="Alatsi"/>
                <a:sym typeface="Alatsi"/>
              </a:rPr>
              <a:t>Amelia Morgan | 2304864</a:t>
            </a:r>
          </a:p>
        </p:txBody>
      </p:sp>
      <p:grpSp>
        <p:nvGrpSpPr>
          <p:cNvPr id="9" name="Group 9"/>
          <p:cNvGrpSpPr/>
          <p:nvPr/>
        </p:nvGrpSpPr>
        <p:grpSpPr>
          <a:xfrm>
            <a:off x="1547891" y="5996601"/>
            <a:ext cx="516960" cy="516960"/>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solidFill>
          </p:spPr>
          <p:txBody>
            <a:bodyPr/>
            <a:lstStyle/>
            <a:p>
              <a:endParaRPr lang="en-US"/>
            </a:p>
          </p:txBody>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547891" y="3217015"/>
            <a:ext cx="516960" cy="516960"/>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solidFill>
          </p:spPr>
          <p:txBody>
            <a:bodyPr/>
            <a:lstStyle/>
            <a:p>
              <a:endParaRPr lang="en-US"/>
            </a:p>
          </p:txBody>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5" name="AutoShape 15"/>
          <p:cNvSpPr/>
          <p:nvPr/>
        </p:nvSpPr>
        <p:spPr>
          <a:xfrm>
            <a:off x="-260599" y="9061267"/>
            <a:ext cx="7105264" cy="19050"/>
          </a:xfrm>
          <a:prstGeom prst="line">
            <a:avLst/>
          </a:prstGeom>
          <a:ln w="114300" cap="flat">
            <a:solidFill>
              <a:srgbClr val="9FC3D0"/>
            </a:solidFill>
            <a:prstDash val="solid"/>
            <a:headEnd type="none" w="sm" len="sm"/>
            <a:tailEnd type="none" w="sm" len="sm"/>
          </a:ln>
        </p:spPr>
        <p:txBody>
          <a:bodyPr/>
          <a:lstStyle/>
          <a:p>
            <a:endParaRPr lang="en-US"/>
          </a:p>
        </p:txBody>
      </p:sp>
      <p:sp>
        <p:nvSpPr>
          <p:cNvPr id="16" name="AutoShape 16"/>
          <p:cNvSpPr/>
          <p:nvPr/>
        </p:nvSpPr>
        <p:spPr>
          <a:xfrm>
            <a:off x="11430169" y="9061267"/>
            <a:ext cx="7105264" cy="19050"/>
          </a:xfrm>
          <a:prstGeom prst="line">
            <a:avLst/>
          </a:prstGeom>
          <a:ln w="114300" cap="flat">
            <a:solidFill>
              <a:srgbClr val="9FC3D0"/>
            </a:solidFill>
            <a:prstDash val="solid"/>
            <a:headEnd type="none" w="sm" len="sm"/>
            <a:tailEnd type="none" w="sm" len="sm"/>
          </a:ln>
        </p:spPr>
        <p:txBody>
          <a:bodyPr/>
          <a:lstStyle/>
          <a:p>
            <a:endParaRPr lang="en-US"/>
          </a:p>
        </p:txBody>
      </p:sp>
      <p:grpSp>
        <p:nvGrpSpPr>
          <p:cNvPr id="17" name="Group 17"/>
          <p:cNvGrpSpPr/>
          <p:nvPr/>
        </p:nvGrpSpPr>
        <p:grpSpPr>
          <a:xfrm>
            <a:off x="15859155" y="0"/>
            <a:ext cx="1562612" cy="1673225"/>
            <a:chOff x="0" y="0"/>
            <a:chExt cx="2083482" cy="2230967"/>
          </a:xfrm>
        </p:grpSpPr>
        <p:grpSp>
          <p:nvGrpSpPr>
            <p:cNvPr id="18" name="Group 18"/>
            <p:cNvGrpSpPr/>
            <p:nvPr/>
          </p:nvGrpSpPr>
          <p:grpSpPr>
            <a:xfrm>
              <a:off x="75599" y="0"/>
              <a:ext cx="1932284" cy="2230967"/>
              <a:chOff x="0" y="0"/>
              <a:chExt cx="703982" cy="812800"/>
            </a:xfrm>
          </p:grpSpPr>
          <p:sp>
            <p:nvSpPr>
              <p:cNvPr id="19" name="Freeform 19"/>
              <p:cNvSpPr/>
              <p:nvPr/>
            </p:nvSpPr>
            <p:spPr>
              <a:xfrm>
                <a:off x="0" y="0"/>
                <a:ext cx="703982" cy="812800"/>
              </a:xfrm>
              <a:custGeom>
                <a:avLst/>
                <a:gdLst/>
                <a:ahLst/>
                <a:cxnLst/>
                <a:rect l="l" t="t" r="r" b="b"/>
                <a:pathLst>
                  <a:path w="703982" h="812800">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txBody>
              <a:bodyPr/>
              <a:lstStyle/>
              <a:p>
                <a:endParaRPr lang="en-US"/>
              </a:p>
            </p:txBody>
          </p:sp>
          <p:sp>
            <p:nvSpPr>
              <p:cNvPr id="20" name="TextBox 20"/>
              <p:cNvSpPr txBox="1"/>
              <p:nvPr/>
            </p:nvSpPr>
            <p:spPr>
              <a:xfrm>
                <a:off x="0" y="-47625"/>
                <a:ext cx="703982" cy="733425"/>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0" y="437582"/>
              <a:ext cx="2083482" cy="1241504"/>
            </a:xfrm>
            <a:prstGeom prst="rect">
              <a:avLst/>
            </a:prstGeom>
          </p:spPr>
          <p:txBody>
            <a:bodyPr lIns="0" tIns="0" rIns="0" bIns="0" rtlCol="0" anchor="t">
              <a:spAutoFit/>
            </a:bodyPr>
            <a:lstStyle/>
            <a:p>
              <a:pPr algn="ctr">
                <a:lnSpc>
                  <a:spcPts val="7805"/>
                </a:lnSpc>
              </a:pPr>
              <a:r>
                <a:rPr lang="en-US" sz="5575" b="1" dirty="0">
                  <a:solidFill>
                    <a:srgbClr val="000000"/>
                  </a:solidFill>
                  <a:latin typeface="Open Sans Bold"/>
                  <a:ea typeface="Open Sans Bold"/>
                  <a:cs typeface="Open Sans Bold"/>
                  <a:sym typeface="Open Sans Bold"/>
                </a:rPr>
                <a:t>18</a:t>
              </a:r>
            </a:p>
          </p:txBody>
        </p:sp>
      </p:grpSp>
      <p:sp>
        <p:nvSpPr>
          <p:cNvPr id="22" name="Freeform 22"/>
          <p:cNvSpPr/>
          <p:nvPr/>
        </p:nvSpPr>
        <p:spPr>
          <a:xfrm>
            <a:off x="-3657600" y="-402279"/>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a:off x="4554977" y="3748035"/>
            <a:ext cx="11627497" cy="2514704"/>
          </a:xfrm>
          <a:prstGeom prst="rect">
            <a:avLst/>
          </a:prstGeom>
        </p:spPr>
        <p:txBody>
          <a:bodyPr lIns="0" tIns="0" rIns="0" bIns="0" rtlCol="0" anchor="t">
            <a:spAutoFit/>
          </a:bodyPr>
          <a:lstStyle/>
          <a:p>
            <a:pPr algn="ctr">
              <a:lnSpc>
                <a:spcPts val="20573"/>
              </a:lnSpc>
            </a:pPr>
            <a:r>
              <a:rPr lang="en-US" sz="14695">
                <a:solidFill>
                  <a:srgbClr val="000000"/>
                </a:solidFill>
                <a:latin typeface="Alatsi"/>
                <a:ea typeface="Alatsi"/>
                <a:cs typeface="Alatsi"/>
                <a:sym typeface="Alatsi"/>
              </a:rPr>
              <a:t>THANK YOU</a:t>
            </a:r>
          </a:p>
        </p:txBody>
      </p:sp>
      <p:sp>
        <p:nvSpPr>
          <p:cNvPr id="3" name="TextBox 3"/>
          <p:cNvSpPr txBox="1"/>
          <p:nvPr/>
        </p:nvSpPr>
        <p:spPr>
          <a:xfrm>
            <a:off x="5033857" y="6762653"/>
            <a:ext cx="10669737" cy="703169"/>
          </a:xfrm>
          <a:prstGeom prst="rect">
            <a:avLst/>
          </a:prstGeom>
        </p:spPr>
        <p:txBody>
          <a:bodyPr lIns="0" tIns="0" rIns="0" bIns="0" rtlCol="0" anchor="t">
            <a:spAutoFit/>
          </a:bodyPr>
          <a:lstStyle/>
          <a:p>
            <a:pPr algn="ctr">
              <a:lnSpc>
                <a:spcPts val="5763"/>
              </a:lnSpc>
            </a:pPr>
            <a:r>
              <a:rPr lang="en-US" sz="4116">
                <a:solidFill>
                  <a:srgbClr val="000000"/>
                </a:solidFill>
                <a:latin typeface="Alatsi"/>
                <a:ea typeface="Alatsi"/>
                <a:cs typeface="Alatsi"/>
                <a:sym typeface="Alatsi"/>
              </a:rPr>
              <a:t>Are there any questions?</a:t>
            </a:r>
          </a:p>
        </p:txBody>
      </p:sp>
      <p:sp>
        <p:nvSpPr>
          <p:cNvPr id="4" name="TextBox 4"/>
          <p:cNvSpPr txBox="1"/>
          <p:nvPr/>
        </p:nvSpPr>
        <p:spPr>
          <a:xfrm>
            <a:off x="6927671" y="1846941"/>
            <a:ext cx="6882108" cy="533299"/>
          </a:xfrm>
          <a:prstGeom prst="rect">
            <a:avLst/>
          </a:prstGeom>
        </p:spPr>
        <p:txBody>
          <a:bodyPr lIns="0" tIns="0" rIns="0" bIns="0" rtlCol="0" anchor="t">
            <a:spAutoFit/>
          </a:bodyPr>
          <a:lstStyle/>
          <a:p>
            <a:pPr algn="ctr">
              <a:lnSpc>
                <a:spcPts val="4376"/>
              </a:lnSpc>
            </a:pPr>
            <a:r>
              <a:rPr lang="en-US" sz="3126">
                <a:solidFill>
                  <a:srgbClr val="000000"/>
                </a:solidFill>
                <a:latin typeface="Alatsi"/>
                <a:ea typeface="Alatsi"/>
                <a:cs typeface="Alatsi"/>
                <a:sym typeface="Alatsi"/>
              </a:rPr>
              <a:t>Amelia Morgan |2304864</a:t>
            </a:r>
          </a:p>
        </p:txBody>
      </p:sp>
      <p:grpSp>
        <p:nvGrpSpPr>
          <p:cNvPr id="5" name="Group 5"/>
          <p:cNvGrpSpPr/>
          <p:nvPr/>
        </p:nvGrpSpPr>
        <p:grpSpPr>
          <a:xfrm>
            <a:off x="-31071" y="0"/>
            <a:ext cx="4239083" cy="10287000"/>
            <a:chOff x="0" y="0"/>
            <a:chExt cx="5652111" cy="13716000"/>
          </a:xfrm>
        </p:grpSpPr>
        <p:grpSp>
          <p:nvGrpSpPr>
            <p:cNvPr id="6" name="Group 6"/>
            <p:cNvGrpSpPr/>
            <p:nvPr/>
          </p:nvGrpSpPr>
          <p:grpSpPr>
            <a:xfrm>
              <a:off x="2826056" y="0"/>
              <a:ext cx="2826056" cy="13716000"/>
              <a:chOff x="0" y="0"/>
              <a:chExt cx="558233" cy="2709333"/>
            </a:xfrm>
          </p:grpSpPr>
          <p:sp>
            <p:nvSpPr>
              <p:cNvPr id="7" name="Freeform 7"/>
              <p:cNvSpPr/>
              <p:nvPr/>
            </p:nvSpPr>
            <p:spPr>
              <a:xfrm>
                <a:off x="0" y="0"/>
                <a:ext cx="558233" cy="2709333"/>
              </a:xfrm>
              <a:custGeom>
                <a:avLst/>
                <a:gdLst/>
                <a:ahLst/>
                <a:cxnLst/>
                <a:rect l="l" t="t" r="r" b="b"/>
                <a:pathLst>
                  <a:path w="558233" h="2709333">
                    <a:moveTo>
                      <a:pt x="0" y="0"/>
                    </a:moveTo>
                    <a:lnTo>
                      <a:pt x="558233" y="0"/>
                    </a:lnTo>
                    <a:lnTo>
                      <a:pt x="558233" y="2709333"/>
                    </a:lnTo>
                    <a:lnTo>
                      <a:pt x="0" y="2709333"/>
                    </a:lnTo>
                    <a:close/>
                  </a:path>
                </a:pathLst>
              </a:custGeom>
              <a:solidFill>
                <a:srgbClr val="E9E0D9"/>
              </a:solidFill>
            </p:spPr>
            <p:txBody>
              <a:bodyPr/>
              <a:lstStyle/>
              <a:p>
                <a:endParaRPr lang="en-US"/>
              </a:p>
            </p:txBody>
          </p:sp>
          <p:sp>
            <p:nvSpPr>
              <p:cNvPr id="8" name="TextBox 8"/>
              <p:cNvSpPr txBox="1"/>
              <p:nvPr/>
            </p:nvSpPr>
            <p:spPr>
              <a:xfrm>
                <a:off x="0" y="-47625"/>
                <a:ext cx="558233" cy="2756958"/>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413028" y="0"/>
              <a:ext cx="2826056" cy="13716000"/>
              <a:chOff x="0" y="0"/>
              <a:chExt cx="558233" cy="2709333"/>
            </a:xfrm>
          </p:grpSpPr>
          <p:sp>
            <p:nvSpPr>
              <p:cNvPr id="10" name="Freeform 10"/>
              <p:cNvSpPr/>
              <p:nvPr/>
            </p:nvSpPr>
            <p:spPr>
              <a:xfrm>
                <a:off x="0" y="0"/>
                <a:ext cx="558233" cy="2709333"/>
              </a:xfrm>
              <a:custGeom>
                <a:avLst/>
                <a:gdLst/>
                <a:ahLst/>
                <a:cxnLst/>
                <a:rect l="l" t="t" r="r" b="b"/>
                <a:pathLst>
                  <a:path w="558233" h="2709333">
                    <a:moveTo>
                      <a:pt x="0" y="0"/>
                    </a:moveTo>
                    <a:lnTo>
                      <a:pt x="558233" y="0"/>
                    </a:lnTo>
                    <a:lnTo>
                      <a:pt x="558233" y="2709333"/>
                    </a:lnTo>
                    <a:lnTo>
                      <a:pt x="0" y="2709333"/>
                    </a:lnTo>
                    <a:close/>
                  </a:path>
                </a:pathLst>
              </a:custGeom>
              <a:solidFill>
                <a:srgbClr val="9FC3D0"/>
              </a:solidFill>
            </p:spPr>
            <p:txBody>
              <a:bodyPr/>
              <a:lstStyle/>
              <a:p>
                <a:endParaRPr lang="en-US"/>
              </a:p>
            </p:txBody>
          </p:sp>
          <p:sp>
            <p:nvSpPr>
              <p:cNvPr id="11" name="TextBox 11"/>
              <p:cNvSpPr txBox="1"/>
              <p:nvPr/>
            </p:nvSpPr>
            <p:spPr>
              <a:xfrm>
                <a:off x="0" y="-47625"/>
                <a:ext cx="558233" cy="2756958"/>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0" y="0"/>
              <a:ext cx="2826056" cy="13716000"/>
              <a:chOff x="0" y="0"/>
              <a:chExt cx="558233" cy="2709333"/>
            </a:xfrm>
          </p:grpSpPr>
          <p:sp>
            <p:nvSpPr>
              <p:cNvPr id="13" name="Freeform 13"/>
              <p:cNvSpPr/>
              <p:nvPr/>
            </p:nvSpPr>
            <p:spPr>
              <a:xfrm>
                <a:off x="0" y="0"/>
                <a:ext cx="558233" cy="2709333"/>
              </a:xfrm>
              <a:custGeom>
                <a:avLst/>
                <a:gdLst/>
                <a:ahLst/>
                <a:cxnLst/>
                <a:rect l="l" t="t" r="r" b="b"/>
                <a:pathLst>
                  <a:path w="558233" h="2709333">
                    <a:moveTo>
                      <a:pt x="0" y="0"/>
                    </a:moveTo>
                    <a:lnTo>
                      <a:pt x="558233" y="0"/>
                    </a:lnTo>
                    <a:lnTo>
                      <a:pt x="558233" y="2709333"/>
                    </a:lnTo>
                    <a:lnTo>
                      <a:pt x="0" y="2709333"/>
                    </a:lnTo>
                    <a:close/>
                  </a:path>
                </a:pathLst>
              </a:custGeom>
              <a:solidFill>
                <a:srgbClr val="E9C7C6"/>
              </a:solidFill>
            </p:spPr>
            <p:txBody>
              <a:bodyPr/>
              <a:lstStyle/>
              <a:p>
                <a:endParaRPr lang="en-US"/>
              </a:p>
            </p:txBody>
          </p:sp>
          <p:sp>
            <p:nvSpPr>
              <p:cNvPr id="14" name="TextBox 14"/>
              <p:cNvSpPr txBox="1"/>
              <p:nvPr/>
            </p:nvSpPr>
            <p:spPr>
              <a:xfrm>
                <a:off x="0" y="-47625"/>
                <a:ext cx="558233" cy="2756958"/>
              </a:xfrm>
              <a:prstGeom prst="rect">
                <a:avLst/>
              </a:prstGeom>
            </p:spPr>
            <p:txBody>
              <a:bodyPr lIns="50800" tIns="50800" rIns="50800" bIns="50800" rtlCol="0" anchor="ctr"/>
              <a:lstStyle/>
              <a:p>
                <a:pPr algn="ctr">
                  <a:lnSpc>
                    <a:spcPts val="2659"/>
                  </a:lnSpc>
                </a:pPr>
                <a:endParaRPr/>
              </a:p>
            </p:txBody>
          </p:sp>
        </p:grpSp>
      </p:grpSp>
      <p:sp>
        <p:nvSpPr>
          <p:cNvPr id="15" name="Freeform 15"/>
          <p:cNvSpPr/>
          <p:nvPr/>
        </p:nvSpPr>
        <p:spPr>
          <a:xfrm>
            <a:off x="12412831" y="8026211"/>
            <a:ext cx="7315200" cy="2477783"/>
          </a:xfrm>
          <a:custGeom>
            <a:avLst/>
            <a:gdLst/>
            <a:ahLst/>
            <a:cxnLst/>
            <a:rect l="l" t="t" r="r" b="b"/>
            <a:pathLst>
              <a:path w="7315200" h="2477783">
                <a:moveTo>
                  <a:pt x="0" y="0"/>
                </a:moveTo>
                <a:lnTo>
                  <a:pt x="7315200" y="0"/>
                </a:lnTo>
                <a:lnTo>
                  <a:pt x="7315200" y="2477783"/>
                </a:lnTo>
                <a:lnTo>
                  <a:pt x="0" y="2477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6" name="Freeform 16"/>
          <p:cNvSpPr/>
          <p:nvPr/>
        </p:nvSpPr>
        <p:spPr>
          <a:xfrm>
            <a:off x="11413653" y="-573693"/>
            <a:ext cx="7315200" cy="2477783"/>
          </a:xfrm>
          <a:custGeom>
            <a:avLst/>
            <a:gdLst/>
            <a:ahLst/>
            <a:cxnLst/>
            <a:rect l="l" t="t" r="r" b="b"/>
            <a:pathLst>
              <a:path w="7315200" h="2477783">
                <a:moveTo>
                  <a:pt x="0" y="0"/>
                </a:moveTo>
                <a:lnTo>
                  <a:pt x="7315200" y="0"/>
                </a:lnTo>
                <a:lnTo>
                  <a:pt x="7315200" y="2477784"/>
                </a:lnTo>
                <a:lnTo>
                  <a:pt x="0" y="247778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a:off x="5151921" y="238756"/>
            <a:ext cx="7014673" cy="1417964"/>
          </a:xfrm>
          <a:prstGeom prst="rect">
            <a:avLst/>
          </a:prstGeom>
        </p:spPr>
        <p:txBody>
          <a:bodyPr lIns="0" tIns="0" rIns="0" bIns="0" rtlCol="0" anchor="t">
            <a:spAutoFit/>
          </a:bodyPr>
          <a:lstStyle/>
          <a:p>
            <a:pPr algn="ctr">
              <a:lnSpc>
                <a:spcPts val="11619"/>
              </a:lnSpc>
              <a:spcBef>
                <a:spcPct val="0"/>
              </a:spcBef>
            </a:pPr>
            <a:r>
              <a:rPr lang="en-US" sz="8299">
                <a:solidFill>
                  <a:srgbClr val="000000"/>
                </a:solidFill>
                <a:latin typeface="Alatsi"/>
                <a:ea typeface="Alatsi"/>
                <a:cs typeface="Alatsi"/>
                <a:sym typeface="Alatsi"/>
              </a:rPr>
              <a:t>REFERNCES </a:t>
            </a:r>
          </a:p>
        </p:txBody>
      </p:sp>
      <p:sp>
        <p:nvSpPr>
          <p:cNvPr id="3" name="TextBox 3"/>
          <p:cNvSpPr txBox="1"/>
          <p:nvPr/>
        </p:nvSpPr>
        <p:spPr>
          <a:xfrm>
            <a:off x="91317" y="1609094"/>
            <a:ext cx="18105365" cy="8681503"/>
          </a:xfrm>
          <a:prstGeom prst="rect">
            <a:avLst/>
          </a:prstGeom>
        </p:spPr>
        <p:txBody>
          <a:bodyPr lIns="0" tIns="0" rIns="0" bIns="0" rtlCol="0" anchor="t">
            <a:spAutoFit/>
          </a:bodyPr>
          <a:lstStyle/>
          <a:p>
            <a:pPr algn="l">
              <a:lnSpc>
                <a:spcPts val="2916"/>
              </a:lnSpc>
            </a:pPr>
            <a:r>
              <a:rPr lang="en-US" sz="2083">
                <a:solidFill>
                  <a:srgbClr val="000000"/>
                </a:solidFill>
                <a:latin typeface="Alatsi"/>
                <a:ea typeface="Alatsi"/>
                <a:cs typeface="Alatsi"/>
                <a:sym typeface="Alatsi"/>
              </a:rPr>
              <a:t>Almarode, T. J. et al. (2021)The Success Criteria Playbook. Available at: </a:t>
            </a:r>
            <a:r>
              <a:rPr lang="en-US" sz="2083" u="sng">
                <a:solidFill>
                  <a:srgbClr val="000000"/>
                </a:solidFill>
                <a:latin typeface="Alatsi"/>
                <a:ea typeface="Alatsi"/>
                <a:cs typeface="Alatsi"/>
                <a:sym typeface="Alatsi"/>
                <a:hlinkClick r:id="rId2" tooltip="https://www.corwin.com/docs/default-source/resources-documents/us-1587546-module-2-challenges-of-creating-an.pdf?sfvrsn=b87b1048_0#:~:text=One%20of%20the%20challenges%20we,questions%3A%20What%20am%20I%20learning%3F"/>
              </a:rPr>
              <a:t>https://www.corwin.com/docs/default-source/resources-documents/us-1587546-module-2-challenges-of-creating-an.pdf?sfvrsn=b87b1048_0#:~:text=One%20of%20the%20challenges%20we,questions%3A%20What%20am%20I%20learning%3F</a:t>
            </a:r>
            <a:r>
              <a:rPr lang="en-US" sz="2083">
                <a:solidFill>
                  <a:srgbClr val="000000"/>
                </a:solidFill>
                <a:latin typeface="Alatsi"/>
                <a:ea typeface="Alatsi"/>
                <a:cs typeface="Alatsi"/>
                <a:sym typeface="Alatsi"/>
              </a:rPr>
              <a:t>(Accessed: 13th January 2025)</a:t>
            </a:r>
          </a:p>
          <a:p>
            <a:pPr algn="l">
              <a:lnSpc>
                <a:spcPts val="2916"/>
              </a:lnSpc>
            </a:pPr>
            <a:endParaRPr lang="en-US" sz="2083">
              <a:solidFill>
                <a:srgbClr val="000000"/>
              </a:solidFill>
              <a:latin typeface="Alatsi"/>
              <a:ea typeface="Alatsi"/>
              <a:cs typeface="Alatsi"/>
              <a:sym typeface="Alatsi"/>
            </a:endParaRPr>
          </a:p>
          <a:p>
            <a:pPr algn="l">
              <a:lnSpc>
                <a:spcPts val="2916"/>
              </a:lnSpc>
            </a:pPr>
            <a:r>
              <a:rPr lang="en-US" sz="2083">
                <a:solidFill>
                  <a:srgbClr val="000000"/>
                </a:solidFill>
                <a:latin typeface="Alatsi"/>
                <a:ea typeface="Alatsi"/>
                <a:cs typeface="Alatsi"/>
                <a:sym typeface="Alatsi"/>
              </a:rPr>
              <a:t>Cambridge Assessment, I.E, (2019) Assessment for learning. [online] Available at: https://www.cambridgeinternational.org/Images/271179-assessment-for-learning.pdf</a:t>
            </a:r>
          </a:p>
          <a:p>
            <a:pPr algn="l">
              <a:lnSpc>
                <a:spcPts val="2916"/>
              </a:lnSpc>
            </a:pPr>
            <a:r>
              <a:rPr lang="en-US" sz="2083">
                <a:solidFill>
                  <a:srgbClr val="000000"/>
                </a:solidFill>
                <a:latin typeface="Alatsi"/>
                <a:ea typeface="Alatsi"/>
                <a:cs typeface="Alatsi"/>
                <a:sym typeface="Alatsi"/>
              </a:rPr>
              <a:t>(Accessed: 8th January 2025)</a:t>
            </a:r>
          </a:p>
          <a:p>
            <a:pPr algn="l">
              <a:lnSpc>
                <a:spcPts val="2916"/>
              </a:lnSpc>
            </a:pPr>
            <a:endParaRPr lang="en-US" sz="2083">
              <a:solidFill>
                <a:srgbClr val="000000"/>
              </a:solidFill>
              <a:latin typeface="Alatsi"/>
              <a:ea typeface="Alatsi"/>
              <a:cs typeface="Alatsi"/>
              <a:sym typeface="Alatsi"/>
            </a:endParaRPr>
          </a:p>
          <a:p>
            <a:pPr algn="l">
              <a:lnSpc>
                <a:spcPts val="2916"/>
              </a:lnSpc>
            </a:pPr>
            <a:r>
              <a:rPr lang="en-US" sz="2083">
                <a:solidFill>
                  <a:srgbClr val="000000"/>
                </a:solidFill>
                <a:latin typeface="Alatsi"/>
                <a:ea typeface="Alatsi"/>
                <a:cs typeface="Alatsi"/>
                <a:sym typeface="Alatsi"/>
              </a:rPr>
              <a:t>Cambridge International Edcuation (2024) Getting started with Assessment for learning. Available at: </a:t>
            </a:r>
            <a:r>
              <a:rPr lang="en-US" sz="2083" u="sng">
                <a:solidFill>
                  <a:srgbClr val="000000"/>
                </a:solidFill>
                <a:latin typeface="Alatsi"/>
                <a:ea typeface="Alatsi"/>
                <a:cs typeface="Alatsi"/>
                <a:sym typeface="Alatsi"/>
                <a:hlinkClick r:id="rId3" tooltip="https://cambridge-community.org.uk/professional-development/gswafl/index.html"/>
              </a:rPr>
              <a:t>https://cambridge-community.org.uk/professional-development/gswafl/index.html</a:t>
            </a:r>
            <a:r>
              <a:rPr lang="en-US" sz="2083">
                <a:solidFill>
                  <a:srgbClr val="000000"/>
                </a:solidFill>
                <a:latin typeface="Alatsi"/>
                <a:ea typeface="Alatsi"/>
                <a:cs typeface="Alatsi"/>
                <a:sym typeface="Alatsi"/>
              </a:rPr>
              <a:t> (Accessed: 8th January 2025)</a:t>
            </a:r>
          </a:p>
          <a:p>
            <a:pPr algn="l">
              <a:lnSpc>
                <a:spcPts val="2916"/>
              </a:lnSpc>
            </a:pPr>
            <a:endParaRPr lang="en-US" sz="2083">
              <a:solidFill>
                <a:srgbClr val="000000"/>
              </a:solidFill>
              <a:latin typeface="Alatsi"/>
              <a:ea typeface="Alatsi"/>
              <a:cs typeface="Alatsi"/>
              <a:sym typeface="Alatsi"/>
            </a:endParaRPr>
          </a:p>
          <a:p>
            <a:pPr algn="l">
              <a:lnSpc>
                <a:spcPts val="2916"/>
              </a:lnSpc>
            </a:pPr>
            <a:r>
              <a:rPr lang="en-US" sz="2083">
                <a:solidFill>
                  <a:srgbClr val="000000"/>
                </a:solidFill>
                <a:latin typeface="Alatsi"/>
                <a:ea typeface="Alatsi"/>
                <a:cs typeface="Alatsi"/>
                <a:sym typeface="Alatsi"/>
              </a:rPr>
              <a:t>Charnley, K. (2020) University of Cambridge.Confidence vs Correctness: a study of how assessment for learning (AFL) impacts confidence and attainment in a Year 10 chemistry class studying Collision Theory. Available at: </a:t>
            </a:r>
            <a:r>
              <a:rPr lang="en-US" sz="2083" u="sng">
                <a:solidFill>
                  <a:srgbClr val="000000"/>
                </a:solidFill>
                <a:latin typeface="Alatsi"/>
                <a:ea typeface="Alatsi"/>
                <a:cs typeface="Alatsi"/>
                <a:sym typeface="Alatsi"/>
                <a:hlinkClick r:id="rId4" tooltip="https://api.repository.cam.ac.uk/server/api/core/bitstreams/55a76942-9b27-4849-b754-b9c1f236e562/content"/>
              </a:rPr>
              <a:t>https://api.repository.cam.ac.uk/server/api/core/bitstreams/55a76942-9b27-4849-b754-b9c1f236e562/content</a:t>
            </a:r>
            <a:r>
              <a:rPr lang="en-US" sz="2083">
                <a:solidFill>
                  <a:srgbClr val="000000"/>
                </a:solidFill>
                <a:latin typeface="Alatsi"/>
                <a:ea typeface="Alatsi"/>
                <a:cs typeface="Alatsi"/>
                <a:sym typeface="Alatsi"/>
              </a:rPr>
              <a:t> (Accessed: 2nd January 2025) </a:t>
            </a:r>
          </a:p>
          <a:p>
            <a:pPr algn="l">
              <a:lnSpc>
                <a:spcPts val="2916"/>
              </a:lnSpc>
            </a:pPr>
            <a:endParaRPr lang="en-US" sz="2083">
              <a:solidFill>
                <a:srgbClr val="000000"/>
              </a:solidFill>
              <a:latin typeface="Alatsi"/>
              <a:ea typeface="Alatsi"/>
              <a:cs typeface="Alatsi"/>
              <a:sym typeface="Alatsi"/>
            </a:endParaRPr>
          </a:p>
          <a:p>
            <a:pPr algn="l">
              <a:lnSpc>
                <a:spcPts val="2916"/>
              </a:lnSpc>
            </a:pPr>
            <a:r>
              <a:rPr lang="en-US" sz="2083">
                <a:solidFill>
                  <a:srgbClr val="000000"/>
                </a:solidFill>
                <a:latin typeface="Alatsi"/>
                <a:ea typeface="Alatsi"/>
                <a:cs typeface="Alatsi"/>
                <a:sym typeface="Alatsi"/>
              </a:rPr>
              <a:t>Department for Education (2007) Assessment fot learning 8 schools project report. Available at: </a:t>
            </a:r>
            <a:r>
              <a:rPr lang="en-US" sz="2083" u="sng">
                <a:solidFill>
                  <a:srgbClr val="000000"/>
                </a:solidFill>
                <a:latin typeface="Alatsi"/>
                <a:ea typeface="Alatsi"/>
                <a:cs typeface="Alatsi"/>
                <a:sym typeface="Alatsi"/>
                <a:hlinkClick r:id="rId5" tooltip="https://dera.ioe.ac.uk/id/eprint/7600/1/1f1ab286369a7ee24df53c863a72da97-1.pdf"/>
              </a:rPr>
              <a:t>https://dera.ioe.ac.uk/id/eprint/7600/1/1f1ab286369a7ee24df53c863a72da97-1.pdf</a:t>
            </a:r>
            <a:r>
              <a:rPr lang="en-US" sz="2083">
                <a:solidFill>
                  <a:srgbClr val="000000"/>
                </a:solidFill>
                <a:latin typeface="Alatsi"/>
                <a:ea typeface="Alatsi"/>
                <a:cs typeface="Alatsi"/>
                <a:sym typeface="Alatsi"/>
              </a:rPr>
              <a:t> (Accessed: 11th January 2025)</a:t>
            </a:r>
          </a:p>
          <a:p>
            <a:pPr algn="l">
              <a:lnSpc>
                <a:spcPts val="2916"/>
              </a:lnSpc>
            </a:pPr>
            <a:endParaRPr lang="en-US" sz="2083">
              <a:solidFill>
                <a:srgbClr val="000000"/>
              </a:solidFill>
              <a:latin typeface="Alatsi"/>
              <a:ea typeface="Alatsi"/>
              <a:cs typeface="Alatsi"/>
              <a:sym typeface="Alatsi"/>
            </a:endParaRPr>
          </a:p>
          <a:p>
            <a:pPr algn="l">
              <a:lnSpc>
                <a:spcPts val="2916"/>
              </a:lnSpc>
            </a:pPr>
            <a:r>
              <a:rPr lang="en-US" sz="2083">
                <a:solidFill>
                  <a:srgbClr val="000000"/>
                </a:solidFill>
                <a:latin typeface="Alatsi"/>
                <a:ea typeface="Alatsi"/>
                <a:cs typeface="Alatsi"/>
                <a:sym typeface="Alatsi"/>
              </a:rPr>
              <a:t>Dziewulski, K. and Wade, C. (2024) Writing Ratios Pixel Art Digital Mystery Picture – What Educators are saying. Available at: </a:t>
            </a:r>
            <a:r>
              <a:rPr lang="en-US" sz="2083" u="sng">
                <a:solidFill>
                  <a:srgbClr val="000000"/>
                </a:solidFill>
                <a:latin typeface="Alatsi"/>
                <a:ea typeface="Alatsi"/>
                <a:cs typeface="Alatsi"/>
                <a:sym typeface="Alatsi"/>
                <a:hlinkClick r:id="rId6" tooltip="https://www.teacherspayteachers.com/Product/Writing-Ratios-Pixel-Art-Digital-Mystery-Picture-6652124#:~:text=What%20educators%20are%20saying,%E2%80%94%20Jessica%20R"/>
              </a:rPr>
              <a:t>https://www.teacherspayteachers.com/Product/Writing-Ratios-Pixel-Art-Digital-Mystery-Picture-6652124#:~:text=What%20educators%20are%20saying,—%20Jessica%20R</a:t>
            </a:r>
            <a:r>
              <a:rPr lang="en-US" sz="2083">
                <a:solidFill>
                  <a:srgbClr val="000000"/>
                </a:solidFill>
                <a:latin typeface="Alatsi"/>
                <a:ea typeface="Alatsi"/>
                <a:cs typeface="Alatsi"/>
                <a:sym typeface="Alatsi"/>
              </a:rPr>
              <a:t>. (Accessed: 13thJanuary 2025)</a:t>
            </a:r>
          </a:p>
          <a:p>
            <a:pPr algn="l">
              <a:lnSpc>
                <a:spcPts val="2916"/>
              </a:lnSpc>
            </a:pPr>
            <a:endParaRPr lang="en-US" sz="2083">
              <a:solidFill>
                <a:srgbClr val="000000"/>
              </a:solidFill>
              <a:latin typeface="Alatsi"/>
              <a:ea typeface="Alatsi"/>
              <a:cs typeface="Alatsi"/>
              <a:sym typeface="Alatsi"/>
            </a:endParaRPr>
          </a:p>
          <a:p>
            <a:pPr algn="l">
              <a:lnSpc>
                <a:spcPts val="2916"/>
              </a:lnSpc>
              <a:spcBef>
                <a:spcPct val="0"/>
              </a:spcBef>
            </a:pPr>
            <a:endParaRPr lang="en-US" sz="2083">
              <a:solidFill>
                <a:srgbClr val="000000"/>
              </a:solidFill>
              <a:latin typeface="Alatsi"/>
              <a:ea typeface="Alatsi"/>
              <a:cs typeface="Alatsi"/>
              <a:sym typeface="Alatsi"/>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a:off x="113692" y="236063"/>
            <a:ext cx="18060617" cy="9767250"/>
          </a:xfrm>
          <a:prstGeom prst="rect">
            <a:avLst/>
          </a:prstGeom>
        </p:spPr>
        <p:txBody>
          <a:bodyPr lIns="0" tIns="0" rIns="0" bIns="0" rtlCol="0" anchor="t">
            <a:spAutoFit/>
          </a:bodyPr>
          <a:lstStyle/>
          <a:p>
            <a:pPr algn="l">
              <a:lnSpc>
                <a:spcPts val="2922"/>
              </a:lnSpc>
              <a:spcBef>
                <a:spcPct val="0"/>
              </a:spcBef>
            </a:pPr>
            <a:r>
              <a:rPr lang="en-US" sz="2087">
                <a:solidFill>
                  <a:srgbClr val="000000"/>
                </a:solidFill>
                <a:latin typeface="Alatsi"/>
                <a:ea typeface="Alatsi"/>
                <a:cs typeface="Alatsi"/>
                <a:sym typeface="Alatsi"/>
              </a:rPr>
              <a:t>Estyn (2024) Using effective assessment strategies to improve pupils’ engagement, outcomes and understanding of how they learn. Available at: https://estyn.gov.wales/improvement-resources/using-effective-assessment-strategies-to-improve-pupils-engagement-outcomes-and-understanding-of-how-they-learn/(Accessed: 10th January 2025)</a:t>
            </a:r>
          </a:p>
          <a:p>
            <a:pPr algn="l">
              <a:lnSpc>
                <a:spcPts val="2922"/>
              </a:lnSpc>
              <a:spcBef>
                <a:spcPct val="0"/>
              </a:spcBef>
            </a:pPr>
            <a:endParaRPr lang="en-US" sz="2087">
              <a:solidFill>
                <a:srgbClr val="000000"/>
              </a:solidFill>
              <a:latin typeface="Alatsi"/>
              <a:ea typeface="Alatsi"/>
              <a:cs typeface="Alatsi"/>
              <a:sym typeface="Alatsi"/>
            </a:endParaRPr>
          </a:p>
          <a:p>
            <a:pPr algn="l">
              <a:lnSpc>
                <a:spcPts val="2922"/>
              </a:lnSpc>
              <a:spcBef>
                <a:spcPct val="0"/>
              </a:spcBef>
            </a:pPr>
            <a:r>
              <a:rPr lang="en-US" sz="2087">
                <a:solidFill>
                  <a:srgbClr val="000000"/>
                </a:solidFill>
                <a:latin typeface="Alatsi"/>
                <a:ea typeface="Alatsi"/>
                <a:cs typeface="Alatsi"/>
                <a:sym typeface="Alatsi"/>
              </a:rPr>
              <a:t>Gadsby, C. (2012) Perfect Assessment for learning. Carmarthen: Independent thinking press. </a:t>
            </a:r>
          </a:p>
          <a:p>
            <a:pPr algn="l">
              <a:lnSpc>
                <a:spcPts val="2922"/>
              </a:lnSpc>
              <a:spcBef>
                <a:spcPct val="0"/>
              </a:spcBef>
            </a:pPr>
            <a:endParaRPr lang="en-US" sz="2087">
              <a:solidFill>
                <a:srgbClr val="000000"/>
              </a:solidFill>
              <a:latin typeface="Alatsi"/>
              <a:ea typeface="Alatsi"/>
              <a:cs typeface="Alatsi"/>
              <a:sym typeface="Alatsi"/>
            </a:endParaRPr>
          </a:p>
          <a:p>
            <a:pPr algn="l">
              <a:lnSpc>
                <a:spcPts val="2922"/>
              </a:lnSpc>
              <a:spcBef>
                <a:spcPct val="0"/>
              </a:spcBef>
            </a:pPr>
            <a:r>
              <a:rPr lang="en-US" sz="2087">
                <a:solidFill>
                  <a:srgbClr val="000000"/>
                </a:solidFill>
                <a:latin typeface="Alatsi"/>
                <a:ea typeface="Alatsi"/>
                <a:cs typeface="Alatsi"/>
                <a:sym typeface="Alatsi"/>
              </a:rPr>
              <a:t>Gershon, M, (2013) How to use Assessment for learning in the classroom – The complete guide. London: Mike Gershon.</a:t>
            </a:r>
          </a:p>
          <a:p>
            <a:pPr algn="l">
              <a:lnSpc>
                <a:spcPts val="2922"/>
              </a:lnSpc>
              <a:spcBef>
                <a:spcPct val="0"/>
              </a:spcBef>
            </a:pPr>
            <a:endParaRPr lang="en-US" sz="2087">
              <a:solidFill>
                <a:srgbClr val="000000"/>
              </a:solidFill>
              <a:latin typeface="Alatsi"/>
              <a:ea typeface="Alatsi"/>
              <a:cs typeface="Alatsi"/>
              <a:sym typeface="Alatsi"/>
            </a:endParaRPr>
          </a:p>
          <a:p>
            <a:pPr algn="l">
              <a:lnSpc>
                <a:spcPts val="2922"/>
              </a:lnSpc>
              <a:spcBef>
                <a:spcPct val="0"/>
              </a:spcBef>
            </a:pPr>
            <a:r>
              <a:rPr lang="en-US" sz="2087">
                <a:solidFill>
                  <a:srgbClr val="000000"/>
                </a:solidFill>
                <a:latin typeface="Alatsi"/>
                <a:ea typeface="Alatsi"/>
                <a:cs typeface="Alatsi"/>
                <a:sym typeface="Alatsi"/>
              </a:rPr>
              <a:t>Ivins, R (2023) TikTok: Rachel Ivins. [Video] Available at: https://www.tiktok.com/@mrs_ivins/video/7287026751258021150 (Accessed: 21st November 2024) </a:t>
            </a:r>
          </a:p>
          <a:p>
            <a:pPr algn="l">
              <a:lnSpc>
                <a:spcPts val="2922"/>
              </a:lnSpc>
              <a:spcBef>
                <a:spcPct val="0"/>
              </a:spcBef>
            </a:pPr>
            <a:endParaRPr lang="en-US" sz="2087">
              <a:solidFill>
                <a:srgbClr val="000000"/>
              </a:solidFill>
              <a:latin typeface="Alatsi"/>
              <a:ea typeface="Alatsi"/>
              <a:cs typeface="Alatsi"/>
              <a:sym typeface="Alatsi"/>
            </a:endParaRPr>
          </a:p>
          <a:p>
            <a:pPr algn="l">
              <a:lnSpc>
                <a:spcPts val="2922"/>
              </a:lnSpc>
              <a:spcBef>
                <a:spcPct val="0"/>
              </a:spcBef>
            </a:pPr>
            <a:r>
              <a:rPr lang="en-US" sz="2087">
                <a:solidFill>
                  <a:srgbClr val="000000"/>
                </a:solidFill>
                <a:latin typeface="Alatsi"/>
                <a:ea typeface="Alatsi"/>
                <a:cs typeface="Alatsi"/>
                <a:sym typeface="Alatsi"/>
              </a:rPr>
              <a:t>Johnson, E (2024) What is Assessment For Learning and Why Is It still Important For Your Teaching?.Available at: https://thirdspacelearning.com/blog/what-is-assessment-for-learning/#:~:text=In%201989%2C%20a%20group%20of,and%20different%20types%20of%20feedback. (Accessed: 11th January 2025)</a:t>
            </a:r>
          </a:p>
          <a:p>
            <a:pPr algn="l">
              <a:lnSpc>
                <a:spcPts val="2922"/>
              </a:lnSpc>
              <a:spcBef>
                <a:spcPct val="0"/>
              </a:spcBef>
            </a:pPr>
            <a:r>
              <a:rPr lang="en-US" sz="2087">
                <a:solidFill>
                  <a:srgbClr val="000000"/>
                </a:solidFill>
                <a:latin typeface="Alatsi"/>
                <a:ea typeface="Alatsi"/>
                <a:cs typeface="Alatsi"/>
                <a:sym typeface="Alatsi"/>
              </a:rPr>
              <a:t> </a:t>
            </a:r>
          </a:p>
          <a:p>
            <a:pPr algn="l">
              <a:lnSpc>
                <a:spcPts val="2922"/>
              </a:lnSpc>
              <a:spcBef>
                <a:spcPct val="0"/>
              </a:spcBef>
            </a:pPr>
            <a:r>
              <a:rPr lang="en-US" sz="2087">
                <a:solidFill>
                  <a:srgbClr val="000000"/>
                </a:solidFill>
                <a:latin typeface="Alatsi"/>
                <a:ea typeface="Alatsi"/>
                <a:cs typeface="Alatsi"/>
                <a:sym typeface="Alatsi"/>
              </a:rPr>
              <a:t>Knight, J, (2008) The Assessment for Learning Strategy. Available at: https://www.lancashire.gov.uk/media/940801/the-assessment-for-learning-strategy-dcsf-00341-2008.pdf(Accessed: 8th January 2025)</a:t>
            </a:r>
          </a:p>
          <a:p>
            <a:pPr algn="l">
              <a:lnSpc>
                <a:spcPts val="2922"/>
              </a:lnSpc>
              <a:spcBef>
                <a:spcPct val="0"/>
              </a:spcBef>
            </a:pPr>
            <a:endParaRPr lang="en-US" sz="2087">
              <a:solidFill>
                <a:srgbClr val="000000"/>
              </a:solidFill>
              <a:latin typeface="Alatsi"/>
              <a:ea typeface="Alatsi"/>
              <a:cs typeface="Alatsi"/>
              <a:sym typeface="Alatsi"/>
            </a:endParaRPr>
          </a:p>
          <a:p>
            <a:pPr algn="l">
              <a:lnSpc>
                <a:spcPts val="2922"/>
              </a:lnSpc>
              <a:spcBef>
                <a:spcPct val="0"/>
              </a:spcBef>
            </a:pPr>
            <a:r>
              <a:rPr lang="en-US" sz="2087">
                <a:solidFill>
                  <a:srgbClr val="000000"/>
                </a:solidFill>
                <a:latin typeface="Alatsi"/>
                <a:ea typeface="Alatsi"/>
                <a:cs typeface="Alatsi"/>
                <a:sym typeface="Alatsi"/>
              </a:rPr>
              <a:t>McCallum, B (2008) Formative Assessment – Implications for Classroom Practice. Available at: https://www.lancashire.gov.uk/media/940806/implications-for-classroom-practice.pdf (Accessed: 8th January 2025)</a:t>
            </a:r>
          </a:p>
          <a:p>
            <a:pPr algn="l">
              <a:lnSpc>
                <a:spcPts val="2922"/>
              </a:lnSpc>
              <a:spcBef>
                <a:spcPct val="0"/>
              </a:spcBef>
            </a:pPr>
            <a:endParaRPr lang="en-US" sz="2087">
              <a:solidFill>
                <a:srgbClr val="000000"/>
              </a:solidFill>
              <a:latin typeface="Alatsi"/>
              <a:ea typeface="Alatsi"/>
              <a:cs typeface="Alatsi"/>
              <a:sym typeface="Alatsi"/>
            </a:endParaRPr>
          </a:p>
          <a:p>
            <a:pPr algn="l">
              <a:lnSpc>
                <a:spcPts val="2922"/>
              </a:lnSpc>
              <a:spcBef>
                <a:spcPct val="0"/>
              </a:spcBef>
            </a:pPr>
            <a:r>
              <a:rPr lang="en-US" sz="2087">
                <a:solidFill>
                  <a:srgbClr val="000000"/>
                </a:solidFill>
                <a:latin typeface="Alatsi"/>
                <a:ea typeface="Alatsi"/>
                <a:cs typeface="Alatsi"/>
                <a:sym typeface="Alatsi"/>
              </a:rPr>
              <a:t>Morgan, D. N (2022) Welsh Government. Available at: </a:t>
            </a:r>
            <a:r>
              <a:rPr lang="en-US" sz="2087" u="sng">
                <a:solidFill>
                  <a:srgbClr val="000000"/>
                </a:solidFill>
                <a:latin typeface="Alatsi"/>
                <a:ea typeface="Alatsi"/>
                <a:cs typeface="Alatsi"/>
                <a:sym typeface="Alatsi"/>
                <a:hlinkClick r:id="rId2" tooltip="https://www.gov.wales/research-assessment-practices-foundation-phase-summary-html"/>
              </a:rPr>
              <a:t>https://www.gov.wales/research-assessment-practices-foundation-phase-summary-html</a:t>
            </a:r>
            <a:r>
              <a:rPr lang="en-US" sz="2087">
                <a:solidFill>
                  <a:srgbClr val="000000"/>
                </a:solidFill>
                <a:latin typeface="Alatsi"/>
                <a:ea typeface="Alatsi"/>
                <a:cs typeface="Alatsi"/>
                <a:sym typeface="Alatsi"/>
              </a:rPr>
              <a:t>  (Accessed: 2nd January 2025)</a:t>
            </a:r>
          </a:p>
          <a:p>
            <a:pPr algn="l">
              <a:lnSpc>
                <a:spcPts val="2922"/>
              </a:lnSpc>
              <a:spcBef>
                <a:spcPct val="0"/>
              </a:spcBef>
            </a:pPr>
            <a:endParaRPr lang="en-US" sz="2087">
              <a:solidFill>
                <a:srgbClr val="000000"/>
              </a:solidFill>
              <a:latin typeface="Alatsi"/>
              <a:ea typeface="Alatsi"/>
              <a:cs typeface="Alatsi"/>
              <a:sym typeface="Alatsi"/>
            </a:endParaRPr>
          </a:p>
          <a:p>
            <a:pPr algn="l">
              <a:lnSpc>
                <a:spcPts val="2922"/>
              </a:lnSpc>
              <a:spcBef>
                <a:spcPct val="0"/>
              </a:spcBef>
            </a:pPr>
            <a:r>
              <a:rPr lang="en-US" sz="2087">
                <a:solidFill>
                  <a:srgbClr val="000000"/>
                </a:solidFill>
                <a:latin typeface="Alatsi"/>
                <a:ea typeface="Alatsi"/>
                <a:cs typeface="Alatsi"/>
                <a:sym typeface="Alatsi"/>
              </a:rPr>
              <a:t>Mystery Pixel Art for Education (2020) [Facebook] 21November. Available at:</a:t>
            </a:r>
            <a:r>
              <a:rPr lang="en-US" sz="2087" u="sng">
                <a:solidFill>
                  <a:srgbClr val="000000"/>
                </a:solidFill>
                <a:latin typeface="Alatsi"/>
                <a:ea typeface="Alatsi"/>
                <a:cs typeface="Alatsi"/>
                <a:sym typeface="Alatsi"/>
                <a:hlinkClick r:id="rId3" tooltip="https://www.facebook.com/groups/pixelart4education"/>
              </a:rPr>
              <a:t>https://www.facebook.com/groups/pixelart4education</a:t>
            </a:r>
            <a:r>
              <a:rPr lang="en-US" sz="2087">
                <a:solidFill>
                  <a:srgbClr val="000000"/>
                </a:solidFill>
                <a:latin typeface="Alatsi"/>
                <a:ea typeface="Alatsi"/>
                <a:cs typeface="Alatsi"/>
                <a:sym typeface="Alatsi"/>
              </a:rPr>
              <a:t> (Accessed: 21st November 2024)</a:t>
            </a:r>
          </a:p>
          <a:p>
            <a:pPr algn="l">
              <a:lnSpc>
                <a:spcPts val="2922"/>
              </a:lnSpc>
              <a:spcBef>
                <a:spcPct val="0"/>
              </a:spcBef>
            </a:pPr>
            <a:endParaRPr lang="en-US" sz="2087">
              <a:solidFill>
                <a:srgbClr val="000000"/>
              </a:solidFill>
              <a:latin typeface="Alatsi"/>
              <a:ea typeface="Alatsi"/>
              <a:cs typeface="Alatsi"/>
              <a:sym typeface="Alatsi"/>
            </a:endParaRPr>
          </a:p>
          <a:p>
            <a:pPr algn="l">
              <a:lnSpc>
                <a:spcPts val="2922"/>
              </a:lnSpc>
              <a:spcBef>
                <a:spcPct val="0"/>
              </a:spcBef>
            </a:pPr>
            <a:endParaRPr lang="en-US" sz="2087">
              <a:solidFill>
                <a:srgbClr val="000000"/>
              </a:solidFill>
              <a:latin typeface="Alatsi"/>
              <a:ea typeface="Alatsi"/>
              <a:cs typeface="Alatsi"/>
              <a:sym typeface="Alatsi"/>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a:off x="0" y="720285"/>
            <a:ext cx="18992100" cy="8798805"/>
          </a:xfrm>
          <a:prstGeom prst="rect">
            <a:avLst/>
          </a:prstGeom>
        </p:spPr>
        <p:txBody>
          <a:bodyPr lIns="0" tIns="0" rIns="0" bIns="0" rtlCol="0" anchor="t">
            <a:spAutoFit/>
          </a:bodyPr>
          <a:lstStyle/>
          <a:p>
            <a:pPr algn="l">
              <a:lnSpc>
                <a:spcPts val="2927"/>
              </a:lnSpc>
              <a:spcBef>
                <a:spcPct val="0"/>
              </a:spcBef>
            </a:pPr>
            <a:r>
              <a:rPr lang="en-US" sz="2090">
                <a:solidFill>
                  <a:srgbClr val="000000"/>
                </a:solidFill>
                <a:latin typeface="Alatsi"/>
                <a:ea typeface="Alatsi"/>
                <a:cs typeface="Alatsi"/>
                <a:sym typeface="Alatsi"/>
              </a:rPr>
              <a:t>Nicole Routh (2024) 4 Common Challenges When Shifting to Digital Assessment – and How to Overcome Them. Available at: https://www.taotesting.com/blog/4-common-digital-assessment-challenges-and-their-solutions/#:~:text=What%20are%20the%20most%20common,%2C%20accessibility%2C%20and%20data%20privacy. (Accessed: 8th January 2025)</a:t>
            </a:r>
          </a:p>
          <a:p>
            <a:pPr algn="l">
              <a:lnSpc>
                <a:spcPts val="2927"/>
              </a:lnSpc>
              <a:spcBef>
                <a:spcPct val="0"/>
              </a:spcBef>
            </a:pPr>
            <a:endParaRPr lang="en-US" sz="2090">
              <a:solidFill>
                <a:srgbClr val="000000"/>
              </a:solidFill>
              <a:latin typeface="Alatsi"/>
              <a:ea typeface="Alatsi"/>
              <a:cs typeface="Alatsi"/>
              <a:sym typeface="Alatsi"/>
            </a:endParaRPr>
          </a:p>
          <a:p>
            <a:pPr algn="l">
              <a:lnSpc>
                <a:spcPts val="2927"/>
              </a:lnSpc>
              <a:spcBef>
                <a:spcPct val="0"/>
              </a:spcBef>
            </a:pPr>
            <a:r>
              <a:rPr lang="en-US" sz="2090">
                <a:solidFill>
                  <a:srgbClr val="000000"/>
                </a:solidFill>
                <a:latin typeface="Alatsi"/>
                <a:ea typeface="Alatsi"/>
                <a:cs typeface="Alatsi"/>
                <a:sym typeface="Alatsi"/>
              </a:rPr>
              <a:t>Padmanabha (2021) ‘I-manager’s Journal on Educational Psychology’.Assessment for learning, Assessment of Learning, Assessment as Learning: A Conceptual Framework.volume 14. Page Range 1 to 9. Available at:https://www.proquest.com/docview/2615304536/fulltextPDF/396F71E813241E6PQ/1?accountid=130472&amp;sourcetype=Scholarly%20Journals (Accessed: 8th January 2025)</a:t>
            </a:r>
          </a:p>
          <a:p>
            <a:pPr algn="l">
              <a:lnSpc>
                <a:spcPts val="2927"/>
              </a:lnSpc>
              <a:spcBef>
                <a:spcPct val="0"/>
              </a:spcBef>
            </a:pPr>
            <a:endParaRPr lang="en-US" sz="2090">
              <a:solidFill>
                <a:srgbClr val="000000"/>
              </a:solidFill>
              <a:latin typeface="Alatsi"/>
              <a:ea typeface="Alatsi"/>
              <a:cs typeface="Alatsi"/>
              <a:sym typeface="Alatsi"/>
            </a:endParaRPr>
          </a:p>
          <a:p>
            <a:pPr algn="l">
              <a:lnSpc>
                <a:spcPts val="2927"/>
              </a:lnSpc>
              <a:spcBef>
                <a:spcPct val="0"/>
              </a:spcBef>
            </a:pPr>
            <a:r>
              <a:rPr lang="en-US" sz="2090">
                <a:solidFill>
                  <a:srgbClr val="000000"/>
                </a:solidFill>
                <a:latin typeface="Alatsi"/>
                <a:ea typeface="Alatsi"/>
                <a:cs typeface="Alatsi"/>
                <a:sym typeface="Alatsi"/>
              </a:rPr>
              <a:t>Ping (2023) 6 Reasons I swear by digital pixel art activities. Available at: https://congruentmath.com/blog/why-i-love-google-sheets-pixel-art-for-math-class/ (Accessed: 13th January 2025)</a:t>
            </a:r>
          </a:p>
          <a:p>
            <a:pPr algn="l">
              <a:lnSpc>
                <a:spcPts val="2927"/>
              </a:lnSpc>
              <a:spcBef>
                <a:spcPct val="0"/>
              </a:spcBef>
            </a:pPr>
            <a:endParaRPr lang="en-US" sz="2090">
              <a:solidFill>
                <a:srgbClr val="000000"/>
              </a:solidFill>
              <a:latin typeface="Alatsi"/>
              <a:ea typeface="Alatsi"/>
              <a:cs typeface="Alatsi"/>
              <a:sym typeface="Alatsi"/>
            </a:endParaRPr>
          </a:p>
          <a:p>
            <a:pPr algn="l">
              <a:lnSpc>
                <a:spcPts val="2927"/>
              </a:lnSpc>
              <a:spcBef>
                <a:spcPct val="0"/>
              </a:spcBef>
            </a:pPr>
            <a:r>
              <a:rPr lang="en-US" sz="2090">
                <a:solidFill>
                  <a:srgbClr val="000000"/>
                </a:solidFill>
                <a:latin typeface="Alatsi"/>
                <a:ea typeface="Alatsi"/>
                <a:cs typeface="Alatsi"/>
                <a:sym typeface="Alatsi"/>
              </a:rPr>
              <a:t>School X (2024) Quotation of learner. [Anonymised producer]</a:t>
            </a:r>
          </a:p>
          <a:p>
            <a:pPr algn="l">
              <a:lnSpc>
                <a:spcPts val="2927"/>
              </a:lnSpc>
              <a:spcBef>
                <a:spcPct val="0"/>
              </a:spcBef>
            </a:pPr>
            <a:endParaRPr lang="en-US" sz="2090">
              <a:solidFill>
                <a:srgbClr val="000000"/>
              </a:solidFill>
              <a:latin typeface="Alatsi"/>
              <a:ea typeface="Alatsi"/>
              <a:cs typeface="Alatsi"/>
              <a:sym typeface="Alatsi"/>
            </a:endParaRPr>
          </a:p>
          <a:p>
            <a:pPr algn="l">
              <a:lnSpc>
                <a:spcPts val="2927"/>
              </a:lnSpc>
              <a:spcBef>
                <a:spcPct val="0"/>
              </a:spcBef>
            </a:pPr>
            <a:r>
              <a:rPr lang="en-US" sz="2090">
                <a:solidFill>
                  <a:srgbClr val="000000"/>
                </a:solidFill>
                <a:latin typeface="Alatsi"/>
                <a:ea typeface="Alatsi"/>
                <a:cs typeface="Alatsi"/>
                <a:sym typeface="Alatsi"/>
              </a:rPr>
              <a:t>Spendlove, D (2009) Putting Assessment for learning into practice. 1st edition. London: Continuum International Publishing Group. </a:t>
            </a:r>
          </a:p>
          <a:p>
            <a:pPr algn="l">
              <a:lnSpc>
                <a:spcPts val="2927"/>
              </a:lnSpc>
              <a:spcBef>
                <a:spcPct val="0"/>
              </a:spcBef>
            </a:pPr>
            <a:endParaRPr lang="en-US" sz="2090">
              <a:solidFill>
                <a:srgbClr val="000000"/>
              </a:solidFill>
              <a:latin typeface="Alatsi"/>
              <a:ea typeface="Alatsi"/>
              <a:cs typeface="Alatsi"/>
              <a:sym typeface="Alatsi"/>
            </a:endParaRPr>
          </a:p>
          <a:p>
            <a:pPr algn="l">
              <a:lnSpc>
                <a:spcPts val="2927"/>
              </a:lnSpc>
              <a:spcBef>
                <a:spcPct val="0"/>
              </a:spcBef>
            </a:pPr>
            <a:r>
              <a:rPr lang="en-US" sz="2090">
                <a:solidFill>
                  <a:srgbClr val="000000"/>
                </a:solidFill>
                <a:latin typeface="Alatsi"/>
                <a:ea typeface="Alatsi"/>
                <a:cs typeface="Alatsi"/>
                <a:sym typeface="Alatsi"/>
              </a:rPr>
              <a:t>Tohid, D. H (2024) ‘Journal for International Medial Graduates’ Abraham Maslow’s Legacy: A Personal Exploration of Hierachy of Needs. Volume 06. Page rang 3-5. Available at: https://jimgs.com/ojs/index.php/journal/article/download/164/113 (Accessed: 3rd January 2025)</a:t>
            </a:r>
          </a:p>
          <a:p>
            <a:pPr algn="l">
              <a:lnSpc>
                <a:spcPts val="2927"/>
              </a:lnSpc>
              <a:spcBef>
                <a:spcPct val="0"/>
              </a:spcBef>
            </a:pPr>
            <a:endParaRPr lang="en-US" sz="2090">
              <a:solidFill>
                <a:srgbClr val="000000"/>
              </a:solidFill>
              <a:latin typeface="Alatsi"/>
              <a:ea typeface="Alatsi"/>
              <a:cs typeface="Alatsi"/>
              <a:sym typeface="Alatsi"/>
            </a:endParaRPr>
          </a:p>
          <a:p>
            <a:pPr algn="l">
              <a:lnSpc>
                <a:spcPts val="2927"/>
              </a:lnSpc>
              <a:spcBef>
                <a:spcPct val="0"/>
              </a:spcBef>
            </a:pPr>
            <a:r>
              <a:rPr lang="en-US" sz="2090">
                <a:solidFill>
                  <a:srgbClr val="000000"/>
                </a:solidFill>
                <a:latin typeface="Alatsi"/>
                <a:ea typeface="Alatsi"/>
                <a:cs typeface="Alatsi"/>
                <a:sym typeface="Alatsi"/>
              </a:rPr>
              <a:t>Welsh Government (2013) Assessment for Learning and the National Literacy and Numeracy Framework. Available at: https://hwb.gov.wales/api/storage/b447d1fe-5463-4382-9726-e68623a05dd2/assessment-for-learning-and-the-national-literacy-and-numeracy-framework.pdf (Accessed: 2nd January 2025)</a:t>
            </a:r>
          </a:p>
          <a:p>
            <a:pPr algn="l">
              <a:lnSpc>
                <a:spcPts val="2927"/>
              </a:lnSpc>
              <a:spcBef>
                <a:spcPct val="0"/>
              </a:spcBef>
            </a:pPr>
            <a:endParaRPr lang="en-US" sz="2090">
              <a:solidFill>
                <a:srgbClr val="000000"/>
              </a:solidFill>
              <a:latin typeface="Alatsi"/>
              <a:ea typeface="Alatsi"/>
              <a:cs typeface="Alatsi"/>
              <a:sym typeface="Alatsi"/>
            </a:endParaRPr>
          </a:p>
          <a:p>
            <a:pPr algn="l">
              <a:lnSpc>
                <a:spcPts val="2927"/>
              </a:lnSpc>
              <a:spcBef>
                <a:spcPct val="0"/>
              </a:spcBef>
            </a:pPr>
            <a:r>
              <a:rPr lang="en-US" sz="2090">
                <a:solidFill>
                  <a:srgbClr val="000000"/>
                </a:solidFill>
                <a:latin typeface="Alatsi"/>
                <a:ea typeface="Alatsi"/>
                <a:cs typeface="Alatsi"/>
                <a:sym typeface="Alatsi"/>
              </a:rPr>
              <a:t>Welsh Assesmbly Government (2010) Young Wales. How to develop thinking and assessment for learning in the classroom. Available at: https://hwb.gov.wales/api/storage/663d00fd-9c3b-4003-9a1f-0012bad39fad/how-to-develop-thinking-and-assessment-for-learning-in-the-classroom.pdf (Accessed:8th January 2025)</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a:off x="0" y="146434"/>
            <a:ext cx="18288000" cy="4337960"/>
          </a:xfrm>
          <a:prstGeom prst="rect">
            <a:avLst/>
          </a:prstGeom>
        </p:spPr>
        <p:txBody>
          <a:bodyPr lIns="0" tIns="0" rIns="0" bIns="0" rtlCol="0" anchor="t">
            <a:spAutoFit/>
          </a:bodyPr>
          <a:lstStyle/>
          <a:p>
            <a:pPr algn="just">
              <a:lnSpc>
                <a:spcPts val="2924"/>
              </a:lnSpc>
              <a:spcBef>
                <a:spcPct val="0"/>
              </a:spcBef>
            </a:pPr>
            <a:r>
              <a:rPr lang="en-US" sz="2089">
                <a:solidFill>
                  <a:srgbClr val="000000"/>
                </a:solidFill>
                <a:latin typeface="Alatsi"/>
                <a:ea typeface="Alatsi"/>
                <a:cs typeface="Alatsi"/>
                <a:sym typeface="Alatsi"/>
              </a:rPr>
              <a:t>Welsh Government (2020) Welsh Government intergrated impact assessment. Curriculum for Wales, Curriculum and assessment bill. Available at: https://www.gov.wales/sites/default/files/publications/2020-07/the-curriculum-and-assessment-bill-impact-assessment.pdf (Accessed: 13th Jnauary 2025)</a:t>
            </a:r>
          </a:p>
          <a:p>
            <a:pPr algn="just">
              <a:lnSpc>
                <a:spcPts val="2924"/>
              </a:lnSpc>
              <a:spcBef>
                <a:spcPct val="0"/>
              </a:spcBef>
            </a:pPr>
            <a:endParaRPr lang="en-US" sz="2089">
              <a:solidFill>
                <a:srgbClr val="000000"/>
              </a:solidFill>
              <a:latin typeface="Alatsi"/>
              <a:ea typeface="Alatsi"/>
              <a:cs typeface="Alatsi"/>
              <a:sym typeface="Alatsi"/>
            </a:endParaRPr>
          </a:p>
          <a:p>
            <a:pPr algn="just">
              <a:lnSpc>
                <a:spcPts val="2924"/>
              </a:lnSpc>
              <a:spcBef>
                <a:spcPct val="0"/>
              </a:spcBef>
            </a:pPr>
            <a:r>
              <a:rPr lang="en-US" sz="2089">
                <a:solidFill>
                  <a:srgbClr val="000000"/>
                </a:solidFill>
                <a:latin typeface="Alatsi"/>
                <a:ea typeface="Alatsi"/>
                <a:cs typeface="Alatsi"/>
                <a:sym typeface="Alatsi"/>
              </a:rPr>
              <a:t>Welsh Government (2024a) Supporting learner progression: assessment guidance. Available at: https://hwb.gov.wales/curriculum-for-wales/assessment-arrangements/supporting-learner-progression-assessment-guidance (Accessed: 8th January 2025) </a:t>
            </a:r>
          </a:p>
          <a:p>
            <a:pPr algn="just">
              <a:lnSpc>
                <a:spcPts val="2924"/>
              </a:lnSpc>
              <a:spcBef>
                <a:spcPct val="0"/>
              </a:spcBef>
            </a:pPr>
            <a:endParaRPr lang="en-US" sz="2089">
              <a:solidFill>
                <a:srgbClr val="000000"/>
              </a:solidFill>
              <a:latin typeface="Alatsi"/>
              <a:ea typeface="Alatsi"/>
              <a:cs typeface="Alatsi"/>
              <a:sym typeface="Alatsi"/>
            </a:endParaRPr>
          </a:p>
          <a:p>
            <a:pPr algn="just">
              <a:lnSpc>
                <a:spcPts val="2924"/>
              </a:lnSpc>
              <a:spcBef>
                <a:spcPct val="0"/>
              </a:spcBef>
            </a:pPr>
            <a:r>
              <a:rPr lang="en-US" sz="2089">
                <a:solidFill>
                  <a:srgbClr val="000000"/>
                </a:solidFill>
                <a:latin typeface="Alatsi"/>
                <a:ea typeface="Alatsi"/>
                <a:cs typeface="Alatsi"/>
                <a:sym typeface="Alatsi"/>
              </a:rPr>
              <a:t>Welsh Government (2024b) Professional standards for teaching and leadership. Available at: https://hwb.gov.wales/api/storage/19bc948b-8a3f-41e0-944a-7bf2cadf7d18/professional-standards-for-teaching-and-leadership-interactive-pdf-for-pc.pdf (Accessed: 8th January 2025)</a:t>
            </a:r>
          </a:p>
          <a:p>
            <a:pPr algn="just">
              <a:lnSpc>
                <a:spcPts val="2924"/>
              </a:lnSpc>
              <a:spcBef>
                <a:spcPct val="0"/>
              </a:spcBef>
            </a:pPr>
            <a:endParaRPr lang="en-US" sz="2089">
              <a:solidFill>
                <a:srgbClr val="000000"/>
              </a:solidFill>
              <a:latin typeface="Alatsi"/>
              <a:ea typeface="Alatsi"/>
              <a:cs typeface="Alatsi"/>
              <a:sym typeface="Alatsi"/>
            </a:endParaRPr>
          </a:p>
          <a:p>
            <a:pPr algn="just">
              <a:lnSpc>
                <a:spcPts val="2924"/>
              </a:lnSpc>
              <a:spcBef>
                <a:spcPct val="0"/>
              </a:spcBef>
            </a:pPr>
            <a:r>
              <a:rPr lang="en-US" sz="2089">
                <a:solidFill>
                  <a:srgbClr val="000000"/>
                </a:solidFill>
                <a:latin typeface="Alatsi"/>
                <a:ea typeface="Alatsi"/>
                <a:cs typeface="Alatsi"/>
                <a:sym typeface="Alatsi"/>
              </a:rPr>
              <a:t>Welsh Government (2024) Cirriculum for Wales. Available at: https://hwb.gov.wales/curriculum-for-wales(Accessed: 13th January 2025)</a:t>
            </a:r>
          </a:p>
          <a:p>
            <a:pPr algn="just">
              <a:lnSpc>
                <a:spcPts val="2924"/>
              </a:lnSpc>
              <a:spcBef>
                <a:spcPct val="0"/>
              </a:spcBef>
            </a:pPr>
            <a:endParaRPr lang="en-US" sz="2089">
              <a:solidFill>
                <a:srgbClr val="000000"/>
              </a:solidFill>
              <a:latin typeface="Alatsi"/>
              <a:ea typeface="Alatsi"/>
              <a:cs typeface="Alatsi"/>
              <a:sym typeface="Alatsi"/>
            </a:endParaRPr>
          </a:p>
          <a:p>
            <a:pPr algn="just">
              <a:lnSpc>
                <a:spcPts val="2924"/>
              </a:lnSpc>
              <a:spcBef>
                <a:spcPct val="0"/>
              </a:spcBef>
            </a:pPr>
            <a:r>
              <a:rPr lang="en-US" sz="2089">
                <a:solidFill>
                  <a:srgbClr val="000000"/>
                </a:solidFill>
                <a:latin typeface="Alatsi"/>
                <a:ea typeface="Alatsi"/>
                <a:cs typeface="Alatsi"/>
                <a:sym typeface="Alatsi"/>
              </a:rPr>
              <a:t>Wiliam, D. (2009) Assessment for Learning: why, what and how? London: Instituate of Education.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TotalTime>
  <Words>2527</Words>
  <Application>Microsoft Macintosh PowerPoint</Application>
  <PresentationFormat>Custom</PresentationFormat>
  <Paragraphs>201</Paragraphs>
  <Slides>23</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Alatsi</vt:lpstr>
      <vt:lpstr>Arial</vt:lpstr>
      <vt:lpstr>Calibri</vt:lpstr>
      <vt:lpstr>Open Sans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Friday 17th January 2025</dc:title>
  <cp:lastModifiedBy>Amelia Morgan (2304864)</cp:lastModifiedBy>
  <cp:revision>2</cp:revision>
  <dcterms:created xsi:type="dcterms:W3CDTF">2006-08-16T00:00:00Z</dcterms:created>
  <dcterms:modified xsi:type="dcterms:W3CDTF">2025-01-16T13:43:19Z</dcterms:modified>
  <dc:identifier>DAGa9hFE4OQ</dc:identifier>
</cp:coreProperties>
</file>