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7" r:id="rId2"/>
    <p:sldId id="269" r:id="rId3"/>
    <p:sldId id="271" r:id="rId4"/>
    <p:sldId id="281" r:id="rId5"/>
    <p:sldId id="272" r:id="rId6"/>
    <p:sldId id="279" r:id="rId7"/>
    <p:sldId id="282" r:id="rId8"/>
    <p:sldId id="283" r:id="rId9"/>
    <p:sldId id="273" r:id="rId10"/>
    <p:sldId id="275" r:id="rId11"/>
    <p:sldId id="277" r:id="rId12"/>
    <p:sldId id="278" r:id="rId13"/>
    <p:sldId id="276" r:id="rId14"/>
    <p:sldId id="286" r:id="rId15"/>
    <p:sldId id="274" r:id="rId16"/>
    <p:sldId id="263" r:id="rId17"/>
    <p:sldId id="307" r:id="rId18"/>
    <p:sldId id="287" r:id="rId19"/>
    <p:sldId id="305" r:id="rId20"/>
    <p:sldId id="264" r:id="rId21"/>
    <p:sldId id="265" r:id="rId22"/>
    <p:sldId id="284" r:id="rId23"/>
    <p:sldId id="266" r:id="rId24"/>
    <p:sldId id="300" r:id="rId25"/>
    <p:sldId id="301" r:id="rId26"/>
    <p:sldId id="267" r:id="rId27"/>
    <p:sldId id="288" r:id="rId28"/>
    <p:sldId id="289" r:id="rId29"/>
    <p:sldId id="290" r:id="rId30"/>
    <p:sldId id="291" r:id="rId31"/>
    <p:sldId id="292" r:id="rId32"/>
    <p:sldId id="303" r:id="rId33"/>
    <p:sldId id="304" r:id="rId34"/>
    <p:sldId id="293" r:id="rId35"/>
    <p:sldId id="294" r:id="rId36"/>
    <p:sldId id="295" r:id="rId37"/>
    <p:sldId id="296" r:id="rId38"/>
    <p:sldId id="297" r:id="rId39"/>
    <p:sldId id="298" r:id="rId40"/>
    <p:sldId id="299" r:id="rId41"/>
    <p:sldId id="268" r:id="rId4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80" autoAdjust="0"/>
    <p:restoredTop sz="63979" autoAdjust="0"/>
  </p:normalViewPr>
  <p:slideViewPr>
    <p:cSldViewPr snapToGrid="0">
      <p:cViewPr>
        <p:scale>
          <a:sx n="50" d="100"/>
          <a:sy n="50" d="100"/>
        </p:scale>
        <p:origin x="109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A8FAB71F-87AE-461A-A2F3-E3EA74D242BC}" type="datetimeFigureOut">
              <a:rPr lang="en-GB" smtClean="0"/>
              <a:t>13/05/2019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864B7F6C-166A-4B93-BC35-91F4420EC95A}" type="slidenum">
              <a:rPr lang="en-GB" smtClean="0"/>
              <a:t>‹#›</a:t>
            </a:fld>
            <a:endParaRPr lang="en-GB"/>
          </a:p>
        </p:txBody>
      </p:sp>
    </p:spTree>
    <p:extLst>
      <p:ext uri="{BB962C8B-B14F-4D97-AF65-F5344CB8AC3E}">
        <p14:creationId xmlns:p14="http://schemas.microsoft.com/office/powerpoint/2010/main" val="2597275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4B7F6C-166A-4B93-BC35-91F4420EC95A}" type="slidenum">
              <a:rPr lang="en-GB" smtClean="0"/>
              <a:t>1</a:t>
            </a:fld>
            <a:endParaRPr lang="en-GB"/>
          </a:p>
        </p:txBody>
      </p:sp>
    </p:spTree>
    <p:extLst>
      <p:ext uri="{BB962C8B-B14F-4D97-AF65-F5344CB8AC3E}">
        <p14:creationId xmlns:p14="http://schemas.microsoft.com/office/powerpoint/2010/main" val="3079912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With all these housekeeping issues out of the way, let’s get started on the lecture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Devising this lecture and the module more broadly, I was faced with several dilemmas which are common to all attempts to </a:t>
            </a:r>
            <a:r>
              <a:rPr lang="en-GB" sz="1200" kern="1200" dirty="0" err="1" smtClean="0">
                <a:solidFill>
                  <a:schemeClr val="tx1"/>
                </a:solidFill>
                <a:effectLst/>
                <a:latin typeface="+mn-lt"/>
                <a:ea typeface="+mn-ea"/>
                <a:cs typeface="+mn-cs"/>
              </a:rPr>
              <a:t>narrativise</a:t>
            </a:r>
            <a:r>
              <a:rPr lang="en-GB" sz="1200" kern="1200" dirty="0" smtClean="0">
                <a:solidFill>
                  <a:schemeClr val="tx1"/>
                </a:solidFill>
                <a:effectLst/>
                <a:latin typeface="+mn-lt"/>
                <a:ea typeface="+mn-ea"/>
                <a:cs typeface="+mn-cs"/>
              </a:rPr>
              <a:t> the past, and which I’d like us all to think about collectively.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None of these dilemmas are easily resolvable.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First of all we must decide </a:t>
            </a:r>
            <a:r>
              <a:rPr lang="en-GB" sz="1200" b="1" kern="1200" dirty="0" smtClean="0">
                <a:solidFill>
                  <a:schemeClr val="tx1"/>
                </a:solidFill>
                <a:effectLst/>
                <a:latin typeface="+mn-lt"/>
                <a:ea typeface="+mn-ea"/>
                <a:cs typeface="+mn-cs"/>
              </a:rPr>
              <a:t>when </a:t>
            </a:r>
            <a:r>
              <a:rPr lang="en-GB" sz="1200" kern="1200" dirty="0" smtClean="0">
                <a:solidFill>
                  <a:schemeClr val="tx1"/>
                </a:solidFill>
                <a:effectLst/>
                <a:latin typeface="+mn-lt"/>
                <a:ea typeface="+mn-ea"/>
                <a:cs typeface="+mn-cs"/>
              </a:rPr>
              <a:t>to focus on – how do we assign a chronology to American history, and the creation of the United States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We must also think about </a:t>
            </a:r>
            <a:r>
              <a:rPr lang="en-GB" sz="1200" b="1" kern="1200" dirty="0" smtClean="0">
                <a:solidFill>
                  <a:schemeClr val="tx1"/>
                </a:solidFill>
                <a:effectLst/>
                <a:latin typeface="+mn-lt"/>
                <a:ea typeface="+mn-ea"/>
                <a:cs typeface="+mn-cs"/>
              </a:rPr>
              <a:t>who</a:t>
            </a:r>
            <a:r>
              <a:rPr lang="en-GB" sz="1200" kern="1200" dirty="0" smtClean="0">
                <a:solidFill>
                  <a:schemeClr val="tx1"/>
                </a:solidFill>
                <a:effectLst/>
                <a:latin typeface="+mn-lt"/>
                <a:ea typeface="+mn-ea"/>
                <a:cs typeface="+mn-cs"/>
              </a:rPr>
              <a:t> to focus on – being conscious that history looks, feels and is experienced differently by different people and groups of people. For instance, as I have already stressed, it is important to remain cautious about perpetuating a white, Anglo-Saxon, male view of US history – even if it is necessary to engage with these dominant historical discourses.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There is also the question of </a:t>
            </a:r>
            <a:r>
              <a:rPr lang="en-GB" sz="1200" b="1" i="1" kern="1200" dirty="0" smtClean="0">
                <a:solidFill>
                  <a:schemeClr val="tx1"/>
                </a:solidFill>
                <a:effectLst/>
                <a:latin typeface="+mn-lt"/>
                <a:ea typeface="+mn-ea"/>
                <a:cs typeface="+mn-cs"/>
              </a:rPr>
              <a:t>where </a:t>
            </a:r>
            <a:r>
              <a:rPr lang="en-GB" sz="1200" kern="1200" dirty="0" smtClean="0">
                <a:solidFill>
                  <a:schemeClr val="tx1"/>
                </a:solidFill>
                <a:effectLst/>
                <a:latin typeface="+mn-lt"/>
                <a:ea typeface="+mn-ea"/>
                <a:cs typeface="+mn-cs"/>
              </a:rPr>
              <a:t>to focus on</a:t>
            </a:r>
          </a:p>
          <a:p>
            <a:r>
              <a:rPr lang="en-GB" sz="1200" kern="1200" dirty="0" smtClean="0">
                <a:solidFill>
                  <a:schemeClr val="tx1"/>
                </a:solidFill>
                <a:effectLst/>
                <a:latin typeface="+mn-lt"/>
                <a:ea typeface="+mn-ea"/>
                <a:cs typeface="+mn-cs"/>
              </a:rPr>
              <a:t> </a:t>
            </a:r>
          </a:p>
          <a:p>
            <a:r>
              <a:rPr lang="en-GB" b="1" i="1" dirty="0" smtClean="0"/>
              <a:t>How</a:t>
            </a:r>
            <a:r>
              <a:rPr lang="en-GB" b="1" i="1" baseline="0" dirty="0" smtClean="0"/>
              <a:t> </a:t>
            </a:r>
            <a:r>
              <a:rPr lang="en-GB" b="0" i="1" baseline="0" dirty="0" smtClean="0"/>
              <a:t>to tell a history</a:t>
            </a:r>
          </a:p>
          <a:p>
            <a:endParaRPr lang="en-GB" b="0" i="1"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a:p>
        </p:txBody>
      </p:sp>
    </p:spTree>
    <p:extLst>
      <p:ext uri="{BB962C8B-B14F-4D97-AF65-F5344CB8AC3E}">
        <p14:creationId xmlns:p14="http://schemas.microsoft.com/office/powerpoint/2010/main" val="425402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baseline="0" dirty="0" smtClean="0"/>
              <a:t>None of these straightforward </a:t>
            </a:r>
            <a:endParaRPr lang="en-GB" b="1" i="0" dirty="0" smtClean="0"/>
          </a:p>
          <a:p>
            <a:endParaRPr lang="en-GB" b="1" i="0" dirty="0" smtClean="0"/>
          </a:p>
          <a:p>
            <a:r>
              <a:rPr lang="en-GB" b="1" i="0" dirty="0" smtClean="0"/>
              <a:t>Different</a:t>
            </a:r>
            <a:r>
              <a:rPr lang="en-GB" b="1" i="0" baseline="0" dirty="0" smtClean="0"/>
              <a:t> origin narratives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3722368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 all this in mind:</a:t>
            </a:r>
            <a:r>
              <a:rPr lang="en-GB" baseline="0" dirty="0" smtClean="0"/>
              <a:t> why have I chosen 1492, then?</a:t>
            </a:r>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4</a:t>
            </a:fld>
            <a:endParaRPr lang="en-GB"/>
          </a:p>
        </p:txBody>
      </p:sp>
    </p:spTree>
    <p:extLst>
      <p:ext uri="{BB962C8B-B14F-4D97-AF65-F5344CB8AC3E}">
        <p14:creationId xmlns:p14="http://schemas.microsoft.com/office/powerpoint/2010/main" val="2761813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4B7F6C-166A-4B93-BC35-91F4420EC95A}" type="slidenum">
              <a:rPr lang="en-GB" smtClean="0"/>
              <a:t>5</a:t>
            </a:fld>
            <a:endParaRPr lang="en-GB"/>
          </a:p>
        </p:txBody>
      </p:sp>
    </p:spTree>
    <p:extLst>
      <p:ext uri="{BB962C8B-B14F-4D97-AF65-F5344CB8AC3E}">
        <p14:creationId xmlns:p14="http://schemas.microsoft.com/office/powerpoint/2010/main" val="153013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But</a:t>
            </a:r>
            <a:r>
              <a:rPr lang="en-GB" sz="1200" kern="1200" baseline="0" dirty="0" smtClean="0">
                <a:solidFill>
                  <a:schemeClr val="tx1"/>
                </a:solidFill>
                <a:effectLst/>
                <a:latin typeface="+mn-lt"/>
                <a:ea typeface="+mn-ea"/>
                <a:cs typeface="+mn-cs"/>
              </a:rPr>
              <a:t> this is might be seen as arbitrary</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If we were to trace a much longer-term, longue </a:t>
            </a:r>
            <a:r>
              <a:rPr lang="en-GB" sz="1200" kern="1200" dirty="0" err="1" smtClean="0">
                <a:solidFill>
                  <a:schemeClr val="tx1"/>
                </a:solidFill>
                <a:effectLst/>
                <a:latin typeface="+mn-lt"/>
                <a:ea typeface="+mn-ea"/>
                <a:cs typeface="+mn-cs"/>
              </a:rPr>
              <a:t>duree</a:t>
            </a:r>
            <a:r>
              <a:rPr lang="en-GB" sz="1200" kern="1200" dirty="0" smtClean="0">
                <a:solidFill>
                  <a:schemeClr val="tx1"/>
                </a:solidFill>
                <a:effectLst/>
                <a:latin typeface="+mn-lt"/>
                <a:ea typeface="+mn-ea"/>
                <a:cs typeface="+mn-cs"/>
              </a:rPr>
              <a:t>, perspective the Americas were settled between 12,000 and 15,000 years ago by people who migrated from Eurasia, probably crossing a land-bridge between Siberia and Alaska. </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b="1" i="1" kern="1200" dirty="0" smtClean="0">
                <a:solidFill>
                  <a:schemeClr val="tx1"/>
                </a:solidFill>
                <a:effectLst/>
                <a:latin typeface="+mn-lt"/>
                <a:ea typeface="+mn-ea"/>
                <a:cs typeface="+mn-cs"/>
              </a:rPr>
              <a:t>Not that useful in some ways; but </a:t>
            </a:r>
            <a:r>
              <a:rPr lang="en-GB" sz="1200" i="1" kern="1200" dirty="0" smtClean="0">
                <a:solidFill>
                  <a:schemeClr val="tx1"/>
                </a:solidFill>
                <a:effectLst/>
                <a:latin typeface="+mn-lt"/>
                <a:ea typeface="+mn-ea"/>
                <a:cs typeface="+mn-cs"/>
              </a:rPr>
              <a:t>always chastening to remember as an historian – whether of ancient, medieval or modern persuasion – just how recent much of what we discuss is in the grand scheme of human history: that the</a:t>
            </a:r>
            <a:r>
              <a:rPr lang="en-GB" sz="1200" i="1" kern="1200" baseline="0" dirty="0" smtClean="0">
                <a:solidFill>
                  <a:schemeClr val="tx1"/>
                </a:solidFill>
                <a:effectLst/>
                <a:latin typeface="+mn-lt"/>
                <a:ea typeface="+mn-ea"/>
                <a:cs typeface="+mn-cs"/>
              </a:rPr>
              <a:t> 527 </a:t>
            </a:r>
            <a:r>
              <a:rPr lang="en-GB" sz="1200" i="1" kern="1200" dirty="0" smtClean="0">
                <a:solidFill>
                  <a:schemeClr val="tx1"/>
                </a:solidFill>
                <a:effectLst/>
                <a:latin typeface="+mn-lt"/>
                <a:ea typeface="+mn-ea"/>
                <a:cs typeface="+mn-cs"/>
              </a:rPr>
              <a:t>since Columbus</a:t>
            </a:r>
            <a:r>
              <a:rPr lang="en-GB" sz="1200" i="1" kern="1200" baseline="0" dirty="0" smtClean="0">
                <a:solidFill>
                  <a:schemeClr val="tx1"/>
                </a:solidFill>
                <a:effectLst/>
                <a:latin typeface="+mn-lt"/>
                <a:ea typeface="+mn-ea"/>
                <a:cs typeface="+mn-cs"/>
              </a:rPr>
              <a:t> arrived in the New World</a:t>
            </a:r>
            <a:r>
              <a:rPr lang="en-GB" sz="1200" i="1" kern="1200" dirty="0" smtClean="0">
                <a:solidFill>
                  <a:schemeClr val="tx1"/>
                </a:solidFill>
                <a:effectLst/>
                <a:latin typeface="+mn-lt"/>
                <a:ea typeface="+mn-ea"/>
                <a:cs typeface="+mn-cs"/>
              </a:rPr>
              <a:t> accounts for, at best, around 3½  percent of the amount of time that humans have been living in North America</a:t>
            </a:r>
            <a:r>
              <a:rPr lang="en-GB" sz="1200" kern="1200" dirty="0" smtClean="0">
                <a:solidFill>
                  <a:schemeClr val="tx1"/>
                </a:solidFill>
                <a:effectLst/>
                <a:latin typeface="+mn-lt"/>
                <a:ea typeface="+mn-ea"/>
                <a:cs typeface="+mn-cs"/>
              </a:rPr>
              <a:t>.</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Which</a:t>
            </a:r>
            <a:r>
              <a:rPr lang="en-GB" sz="1200" kern="1200" baseline="0" dirty="0" smtClean="0">
                <a:solidFill>
                  <a:schemeClr val="tx1"/>
                </a:solidFill>
                <a:effectLst/>
                <a:latin typeface="+mn-lt"/>
                <a:ea typeface="+mn-ea"/>
                <a:cs typeface="+mn-cs"/>
              </a:rPr>
              <a:t> is nothing to say of the even longer histories of continents later colonised by Europeans (it began in Africa)</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3503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As important as it is to recognise this long backstory, it is equally true that the history of the Americas was irrevocably altered by the arrival of European imperialists in the 15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 </a:t>
            </a:r>
            <a:r>
              <a:rPr lang="en-GB" sz="1200" i="1" kern="1200" dirty="0" smtClean="0">
                <a:solidFill>
                  <a:schemeClr val="tx1"/>
                </a:solidFill>
                <a:effectLst/>
                <a:latin typeface="+mn-lt"/>
                <a:ea typeface="+mn-ea"/>
                <a:cs typeface="+mn-cs"/>
              </a:rPr>
              <a:t>those sponsored by Spain  and Portugal to the Caribbean and then South America, plus the English settlement in Newfoundland, Canada in 1497</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Again, though, we could stretch the story even further back in time</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It is known that Viking explorers reached modern-day Canada – </a:t>
            </a:r>
            <a:r>
              <a:rPr lang="en-GB" sz="1200" i="1" kern="1200" dirty="0" smtClean="0">
                <a:solidFill>
                  <a:schemeClr val="tx1"/>
                </a:solidFill>
                <a:effectLst/>
                <a:latin typeface="+mn-lt"/>
                <a:ea typeface="+mn-ea"/>
                <a:cs typeface="+mn-cs"/>
              </a:rPr>
              <a:t>Eric the Red </a:t>
            </a:r>
            <a:r>
              <a:rPr lang="en-GB" sz="1200" i="1" kern="1200" dirty="0" err="1" smtClean="0">
                <a:solidFill>
                  <a:schemeClr val="tx1"/>
                </a:solidFill>
                <a:effectLst/>
                <a:latin typeface="+mn-lt"/>
                <a:ea typeface="+mn-ea"/>
                <a:cs typeface="+mn-cs"/>
              </a:rPr>
              <a:t>reachin</a:t>
            </a:r>
            <a:r>
              <a:rPr lang="en-GB" sz="1200" i="1" kern="1200" dirty="0" smtClean="0">
                <a:solidFill>
                  <a:schemeClr val="tx1"/>
                </a:solidFill>
                <a:effectLst/>
                <a:latin typeface="+mn-lt"/>
                <a:ea typeface="+mn-ea"/>
                <a:cs typeface="+mn-cs"/>
              </a:rPr>
              <a:t> Greenland in the 900s AD and the famous Leif Erikson voyages circa 1000 AD</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Archaeological evidence shows there were small Scandinavian settlements in and around Newfoundland during this period, and the territory called Vinland (WINE-LAND in Norse) also appears in documentary sources of this time.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err="1" smtClean="0">
                <a:solidFill>
                  <a:schemeClr val="tx1"/>
                </a:solidFill>
                <a:effectLst/>
                <a:latin typeface="+mn-lt"/>
                <a:ea typeface="+mn-ea"/>
                <a:cs typeface="+mn-cs"/>
              </a:rPr>
              <a:t>Shortlived</a:t>
            </a:r>
            <a:r>
              <a:rPr lang="en-GB" sz="1200" i="1" kern="1200" dirty="0" smtClean="0">
                <a:solidFill>
                  <a:schemeClr val="tx1"/>
                </a:solidFill>
                <a:effectLst/>
                <a:latin typeface="+mn-lt"/>
                <a:ea typeface="+mn-ea"/>
                <a:cs typeface="+mn-cs"/>
              </a:rPr>
              <a:t>, but popularised in Scandinavian sagas</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Also chosen as an origin narrative in areas of the United States with a large Scandinavian diaspora – main in Western and Midwestern states</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Statue in St Paul; the population of Minnesota lists around a third of people of Scandinavian heritage.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7</a:t>
            </a:fld>
            <a:endParaRPr lang="en-GB"/>
          </a:p>
        </p:txBody>
      </p:sp>
    </p:spTree>
    <p:extLst>
      <p:ext uri="{BB962C8B-B14F-4D97-AF65-F5344CB8AC3E}">
        <p14:creationId xmlns:p14="http://schemas.microsoft.com/office/powerpoint/2010/main" val="2461478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Prince </a:t>
            </a:r>
            <a:r>
              <a:rPr lang="en-GB" sz="1200" kern="1200" dirty="0" err="1" smtClean="0">
                <a:solidFill>
                  <a:schemeClr val="tx1"/>
                </a:solidFill>
                <a:effectLst/>
                <a:latin typeface="+mn-lt"/>
                <a:ea typeface="+mn-ea"/>
                <a:cs typeface="+mn-cs"/>
              </a:rPr>
              <a:t>Madoc</a:t>
            </a:r>
            <a:r>
              <a:rPr lang="en-GB" sz="1200" kern="1200" dirty="0" smtClean="0">
                <a:solidFill>
                  <a:schemeClr val="tx1"/>
                </a:solidFill>
                <a:effectLst/>
                <a:latin typeface="+mn-lt"/>
                <a:ea typeface="+mn-ea"/>
                <a:cs typeface="+mn-cs"/>
              </a:rPr>
              <a:t>, settled in North America a century or so after the Leif Erikson voyages</a:t>
            </a: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Joke about pronunciation and North Wales being Liverpool (HAHA!)</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Accounts vary: he supposedly landed in Canada, or - perhaps more popularly - at the foot of the Mississippi basin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Ask students if they know the story</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An offshoot of the myth: discovery of the Monacan tribe whose language was said to echo the Welsh tongue - the speculation being that they were descendants of </a:t>
            </a:r>
            <a:r>
              <a:rPr lang="en-GB" sz="1200" kern="1200" dirty="0" err="1" smtClean="0">
                <a:solidFill>
                  <a:schemeClr val="tx1"/>
                </a:solidFill>
                <a:effectLst/>
                <a:latin typeface="+mn-lt"/>
                <a:ea typeface="+mn-ea"/>
                <a:cs typeface="+mn-cs"/>
              </a:rPr>
              <a:t>Madoc</a:t>
            </a:r>
            <a:r>
              <a:rPr lang="en-GB" sz="1200" kern="1200" dirty="0" smtClean="0">
                <a:solidFill>
                  <a:schemeClr val="tx1"/>
                </a:solidFill>
                <a:effectLst/>
                <a:latin typeface="+mn-lt"/>
                <a:ea typeface="+mn-ea"/>
                <a:cs typeface="+mn-cs"/>
              </a:rPr>
              <a:t> and his intrepid followers</a:t>
            </a:r>
            <a:br>
              <a:rPr lang="en-GB"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8</a:t>
            </a:fld>
            <a:endParaRPr lang="en-GB"/>
          </a:p>
        </p:txBody>
      </p:sp>
    </p:spTree>
    <p:extLst>
      <p:ext uri="{BB962C8B-B14F-4D97-AF65-F5344CB8AC3E}">
        <p14:creationId xmlns:p14="http://schemas.microsoft.com/office/powerpoint/2010/main" val="217418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9</a:t>
            </a:fld>
            <a:endParaRPr lang="en-GB"/>
          </a:p>
        </p:txBody>
      </p:sp>
    </p:spTree>
    <p:extLst>
      <p:ext uri="{BB962C8B-B14F-4D97-AF65-F5344CB8AC3E}">
        <p14:creationId xmlns:p14="http://schemas.microsoft.com/office/powerpoint/2010/main" val="801876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b="1" i="1" kern="1200" dirty="0" smtClean="0">
                <a:solidFill>
                  <a:schemeClr val="tx1"/>
                </a:solidFill>
                <a:effectLst/>
                <a:latin typeface="+mn-lt"/>
                <a:ea typeface="+mn-ea"/>
                <a:cs typeface="+mn-cs"/>
              </a:rPr>
              <a:t>Significance of 1492: one</a:t>
            </a:r>
            <a:r>
              <a:rPr lang="en-GB" sz="1200" i="1" kern="1200" dirty="0" smtClean="0">
                <a:solidFill>
                  <a:schemeClr val="tx1"/>
                </a:solidFill>
                <a:effectLst/>
                <a:latin typeface="+mn-lt"/>
                <a:ea typeface="+mn-ea"/>
                <a:cs typeface="+mn-cs"/>
              </a:rPr>
              <a:t> of the great historical coincidences, that seem all to neat</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Columbus’ landing in the Bahamas coincided with the Spanish Reconquista</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From the 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AD up to 1492, parts of the Iberian Peninsula had been governed and populated by a Muslim minority</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Muslims had been gradually expulsed from Northern Spain in the centuries after the 1000s/ After the defeat of the Moors in Portugal in 1249, Granada in Southern Spain was the last emirate in mainland Europe</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In 1491, the forces of Muhammad XII of Granada were besieged at Granada by the Castilians, with the ultimate surrender in 1482 resulting in Granada being incorporated into the dominion of Castile, and later – in effect – a unified Spain during the Hapsburg era</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Another knock-on of this is that in 1492, the Alhambra Decree ordered the forced expulsion of the Jewish population from Spain, as a consequence of Jews’ perceived complicity with Muslim rulers in Granada</a:t>
            </a:r>
          </a:p>
          <a:p>
            <a:pPr lvl="0"/>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More generally, though, this was part of the Inquisition, which sought to enforce compliance with Roman Catholicism: under these diktats,  Spanish Muslims were also supposed to convert to Christianity</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10</a:t>
            </a:fld>
            <a:endParaRPr lang="en-GB"/>
          </a:p>
        </p:txBody>
      </p:sp>
    </p:spTree>
    <p:extLst>
      <p:ext uri="{BB962C8B-B14F-4D97-AF65-F5344CB8AC3E}">
        <p14:creationId xmlns:p14="http://schemas.microsoft.com/office/powerpoint/2010/main" val="4043767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11</a:t>
            </a:fld>
            <a:endParaRPr lang="en-GB"/>
          </a:p>
        </p:txBody>
      </p:sp>
    </p:spTree>
    <p:extLst>
      <p:ext uri="{BB962C8B-B14F-4D97-AF65-F5344CB8AC3E}">
        <p14:creationId xmlns:p14="http://schemas.microsoft.com/office/powerpoint/2010/main" val="509212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4B7F6C-166A-4B93-BC35-91F4420EC95A}" type="slidenum">
              <a:rPr lang="en-GB" smtClean="0"/>
              <a:t>12</a:t>
            </a:fld>
            <a:endParaRPr lang="en-GB"/>
          </a:p>
        </p:txBody>
      </p:sp>
    </p:spTree>
    <p:extLst>
      <p:ext uri="{BB962C8B-B14F-4D97-AF65-F5344CB8AC3E}">
        <p14:creationId xmlns:p14="http://schemas.microsoft.com/office/powerpoint/2010/main" val="4124315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Reconquista also outward looking</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Conquest of Canary Islands in 15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We can also detect this from what became the Spanish coat of arms and its motto ‘plus ultra’ (further beyond)</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Pillars of Hercules, at Gibraltar, which according to   </a:t>
            </a:r>
            <a:r>
              <a:rPr lang="en-GB" sz="1200" i="1" kern="1200" dirty="0" err="1" smtClean="0">
                <a:solidFill>
                  <a:schemeClr val="tx1"/>
                </a:solidFill>
                <a:effectLst/>
                <a:latin typeface="+mn-lt"/>
                <a:ea typeface="+mn-ea"/>
                <a:cs typeface="+mn-cs"/>
              </a:rPr>
              <a:t>to</a:t>
            </a:r>
            <a:r>
              <a:rPr lang="en-GB" sz="1200" i="1" kern="1200" dirty="0" smtClean="0">
                <a:solidFill>
                  <a:schemeClr val="tx1"/>
                </a:solidFill>
                <a:effectLst/>
                <a:latin typeface="+mn-lt"/>
                <a:ea typeface="+mn-ea"/>
                <a:cs typeface="+mn-cs"/>
              </a:rPr>
              <a:t> mythology the pillars bore the warning </a:t>
            </a:r>
            <a:r>
              <a:rPr lang="en-GB" sz="1200" i="1" kern="1200" dirty="0" err="1" smtClean="0">
                <a:solidFill>
                  <a:schemeClr val="tx1"/>
                </a:solidFill>
                <a:effectLst/>
                <a:latin typeface="+mn-lt"/>
                <a:ea typeface="+mn-ea"/>
                <a:cs typeface="+mn-cs"/>
              </a:rPr>
              <a:t>Nec</a:t>
            </a:r>
            <a:r>
              <a:rPr lang="en-GB" sz="1200" i="1" kern="1200" dirty="0" smtClean="0">
                <a:solidFill>
                  <a:schemeClr val="tx1"/>
                </a:solidFill>
                <a:effectLst/>
                <a:latin typeface="+mn-lt"/>
                <a:ea typeface="+mn-ea"/>
                <a:cs typeface="+mn-cs"/>
              </a:rPr>
              <a:t> plus ultra (also Non plus ultra, "nothing farther beyond"), serving as a warning to sailors and navigators to go no farther – and marking the perceived outermost limits of the Ancient world</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Defensive: contained safely; but ‘plus ultra’ expansionist and outward-facing – hence moving onto the Americas</a:t>
            </a:r>
            <a:br>
              <a:rPr lang="en-GB" sz="1200" i="1"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13</a:t>
            </a:fld>
            <a:endParaRPr lang="en-GB"/>
          </a:p>
        </p:txBody>
      </p:sp>
    </p:spTree>
    <p:extLst>
      <p:ext uri="{BB962C8B-B14F-4D97-AF65-F5344CB8AC3E}">
        <p14:creationId xmlns:p14="http://schemas.microsoft.com/office/powerpoint/2010/main" val="2470168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4B7F6C-166A-4B93-BC35-91F4420EC95A}" type="slidenum">
              <a:rPr lang="en-GB" smtClean="0"/>
              <a:t>14</a:t>
            </a:fld>
            <a:endParaRPr lang="en-GB"/>
          </a:p>
        </p:txBody>
      </p:sp>
    </p:spTree>
    <p:extLst>
      <p:ext uri="{BB962C8B-B14F-4D97-AF65-F5344CB8AC3E}">
        <p14:creationId xmlns:p14="http://schemas.microsoft.com/office/powerpoint/2010/main" val="32985313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of several </a:t>
            </a:r>
            <a:r>
              <a:rPr lang="en-GB" dirty="0" err="1" smtClean="0"/>
              <a:t>votages</a:t>
            </a:r>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15</a:t>
            </a:fld>
            <a:endParaRPr lang="en-GB"/>
          </a:p>
        </p:txBody>
      </p:sp>
    </p:spTree>
    <p:extLst>
      <p:ext uri="{BB962C8B-B14F-4D97-AF65-F5344CB8AC3E}">
        <p14:creationId xmlns:p14="http://schemas.microsoft.com/office/powerpoint/2010/main" val="2029570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Controversies: Columbus was a slaver and widely known to have overseen atrocities against indigenous peoples</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Different viewpoints - Native Americans and African Americas; mention photographs</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The Sopranos clip condenses these themes and much of what I have discussed so far in this lecture.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16</a:t>
            </a:fld>
            <a:endParaRPr lang="en-GB"/>
          </a:p>
        </p:txBody>
      </p:sp>
    </p:spTree>
    <p:extLst>
      <p:ext uri="{BB962C8B-B14F-4D97-AF65-F5344CB8AC3E}">
        <p14:creationId xmlns:p14="http://schemas.microsoft.com/office/powerpoint/2010/main" val="857683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While it is important to be aware of these differing perspectives on European colonisation and settlement from the perspective of inhabitants of the so-called New World, it remains the case that we cannot properly appreciate the contours of how American history – nay global history in general – without paying consideration of what the situation was like in the Old World prior to colonisation.</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For in many ways it is the status quo that led to the colonisation of the new world.</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Some observations of this map: Point out Italian city states; most of the contemporary nations of Europe had not been formalised at this point – exceptions being those kingdoms in the British Isles, Netherlands, France, Portugal and Spain. Note Holy Roman Empire, and that Spain was part of the larger conglomerate the Habsburg Empire from 1516 to 1700</a:t>
            </a:r>
            <a:endParaRPr lang="en-GB" sz="1200" kern="1200" dirty="0" smtClean="0">
              <a:solidFill>
                <a:schemeClr val="tx1"/>
              </a:solidFill>
              <a:effectLst/>
              <a:latin typeface="+mn-lt"/>
              <a:ea typeface="+mn-ea"/>
              <a:cs typeface="+mn-cs"/>
            </a:endParaRPr>
          </a:p>
          <a:p>
            <a:endParaRPr lang="en-GB" sz="1200" i="1"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qualify traditional western emphasis – importance of Ottoman Empire; Constantinople conquered by Ottomans in 1453; 16</a:t>
            </a:r>
            <a:r>
              <a:rPr lang="en-GB" sz="1200" i="1" kern="1200" baseline="30000" dirty="0" smtClean="0">
                <a:solidFill>
                  <a:schemeClr val="tx1"/>
                </a:solidFill>
                <a:effectLst/>
                <a:latin typeface="+mn-lt"/>
                <a:ea typeface="+mn-ea"/>
                <a:cs typeface="+mn-cs"/>
              </a:rPr>
              <a:t>th</a:t>
            </a:r>
            <a:r>
              <a:rPr lang="en-GB" sz="1200" i="1" kern="1200" dirty="0" smtClean="0">
                <a:solidFill>
                  <a:schemeClr val="tx1"/>
                </a:solidFill>
                <a:effectLst/>
                <a:latin typeface="+mn-lt"/>
                <a:ea typeface="+mn-ea"/>
                <a:cs typeface="+mn-cs"/>
              </a:rPr>
              <a:t> century considered its golden age. Aside on civilisations of Benin and Mali</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smtClean="0">
                <a:solidFill>
                  <a:schemeClr val="tx1"/>
                </a:solidFill>
                <a:effectLst/>
                <a:latin typeface="+mn-lt"/>
                <a:ea typeface="+mn-ea"/>
                <a:cs typeface="+mn-cs"/>
              </a:rPr>
              <a:t>I’m not an early modernist so all the ins and outs flummox me a bit; EMs might chafe at this as an oversimplification. Note: I am using the maps to give an impressionistic overview, the borders of any these entities </a:t>
            </a:r>
            <a:r>
              <a:rPr lang="en-GB" sz="1200" i="1" kern="1200" dirty="0" smtClean="0">
                <a:solidFill>
                  <a:schemeClr val="tx1"/>
                </a:solidFill>
                <a:effectLst/>
                <a:latin typeface="+mn-lt"/>
                <a:ea typeface="+mn-ea"/>
                <a:cs typeface="+mn-cs"/>
              </a:rPr>
              <a:t> was not a fixed as they might seem on map,</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17</a:t>
            </a:fld>
            <a:endParaRPr lang="en-GB"/>
          </a:p>
        </p:txBody>
      </p:sp>
    </p:spTree>
    <p:extLst>
      <p:ext uri="{BB962C8B-B14F-4D97-AF65-F5344CB8AC3E}">
        <p14:creationId xmlns:p14="http://schemas.microsoft.com/office/powerpoint/2010/main" val="2306026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smtClean="0">
                <a:solidFill>
                  <a:schemeClr val="tx1"/>
                </a:solidFill>
                <a:effectLst/>
                <a:latin typeface="+mn-lt"/>
                <a:ea typeface="+mn-ea"/>
                <a:cs typeface="+mn-cs"/>
              </a:rPr>
              <a:t>qualify traditional western emphasis – importance of Ottoman Empire; Constantinople conquered by Ottomans in 1453; 16</a:t>
            </a:r>
            <a:r>
              <a:rPr lang="en-GB" sz="1200" i="1" kern="1200" baseline="30000" dirty="0" smtClean="0">
                <a:solidFill>
                  <a:schemeClr val="tx1"/>
                </a:solidFill>
                <a:effectLst/>
                <a:latin typeface="+mn-lt"/>
                <a:ea typeface="+mn-ea"/>
                <a:cs typeface="+mn-cs"/>
              </a:rPr>
              <a:t>th</a:t>
            </a:r>
            <a:r>
              <a:rPr lang="en-GB" sz="1200" i="1" kern="1200" dirty="0" smtClean="0">
                <a:solidFill>
                  <a:schemeClr val="tx1"/>
                </a:solidFill>
                <a:effectLst/>
                <a:latin typeface="+mn-lt"/>
                <a:ea typeface="+mn-ea"/>
                <a:cs typeface="+mn-cs"/>
              </a:rPr>
              <a:t> century considered its golden age. Aside on civilisations of Benin and Mali</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18</a:t>
            </a:fld>
            <a:endParaRPr lang="en-GB"/>
          </a:p>
        </p:txBody>
      </p:sp>
    </p:spTree>
    <p:extLst>
      <p:ext uri="{BB962C8B-B14F-4D97-AF65-F5344CB8AC3E}">
        <p14:creationId xmlns:p14="http://schemas.microsoft.com/office/powerpoint/2010/main" val="3089916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 other thing to note is, of course, the connectedness between Europe and Asia – the Far East in particular.</a:t>
            </a:r>
          </a:p>
          <a:p>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These connections were, of course, well established: the Silk Road had traversed between China and Asia Minor (Anatolia) for millennia, with the merchants of Renaissance Italian city states growing rich of the profits of trade with the east</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One such Venetian, Marco Polo, was famed for his naval voyages to East Asia in the late 13</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in particular for his meetings with Mongolian ruler of China, Kublai Khan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Likewise, in the 14</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the Muslim explorer Ibn Battuta made similarly expansive voyages to Southeast Asia from his home in Morocco, also taking in the east African coastline.</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The point to be made here is that explorers like Christopher Columbus, who believed his 1492 voyage would dock in Japan based on his cartographic estimates, were made more as a consequence of close ties to the East rather than desire to explore these lands anew – that Europe and Asia </a:t>
            </a:r>
            <a:r>
              <a:rPr lang="en-GB" sz="1200" b="1" i="1" kern="1200" dirty="0" smtClean="0">
                <a:solidFill>
                  <a:schemeClr val="tx1"/>
                </a:solidFill>
                <a:effectLst/>
                <a:latin typeface="+mn-lt"/>
                <a:ea typeface="+mn-ea"/>
                <a:cs typeface="+mn-cs"/>
              </a:rPr>
              <a:t>more integrated than it might seem, even if rulers of China and Japan were somewhat isolationist</a:t>
            </a:r>
            <a:r>
              <a:rPr lang="en-GB" sz="1200" i="1" kern="1200" dirty="0" smtClean="0">
                <a:solidFill>
                  <a:schemeClr val="tx1"/>
                </a:solidFill>
                <a:effectLst/>
                <a:latin typeface="+mn-lt"/>
                <a:ea typeface="+mn-ea"/>
                <a:cs typeface="+mn-cs"/>
              </a:rPr>
              <a:t>.</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Indeed, one of the motivations for Columbus’s voyage was the Spanish crown’s desire to find a naval route which could offer an alternative to the overland Silk Road: after the fall of Constantinople, the Ottoman Empire exerted hegemony over the Middle East and controlled trading routes from the Mediterranean to Asia – </a:t>
            </a:r>
            <a:r>
              <a:rPr lang="en-GB" sz="1200" b="1" kern="1200" dirty="0" smtClean="0">
                <a:solidFill>
                  <a:schemeClr val="tx1"/>
                </a:solidFill>
                <a:effectLst/>
                <a:latin typeface="+mn-lt"/>
                <a:ea typeface="+mn-ea"/>
                <a:cs typeface="+mn-cs"/>
              </a:rPr>
              <a:t>more dangerous, perhaps, but also less profitable if deference had to be made to the Ottomans, themselves an expanding naval power at this time</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50B791D-2C7D-4DB0-AAC2-CFC904053109}" type="slidenum">
              <a:rPr lang="en-GB" smtClean="0"/>
              <a:t>19</a:t>
            </a:fld>
            <a:endParaRPr lang="en-GB"/>
          </a:p>
        </p:txBody>
      </p:sp>
    </p:spTree>
    <p:extLst>
      <p:ext uri="{BB962C8B-B14F-4D97-AF65-F5344CB8AC3E}">
        <p14:creationId xmlns:p14="http://schemas.microsoft.com/office/powerpoint/2010/main" val="34382789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smtClean="0">
                <a:solidFill>
                  <a:schemeClr val="tx1"/>
                </a:solidFill>
                <a:effectLst/>
                <a:latin typeface="+mn-lt"/>
                <a:ea typeface="+mn-ea"/>
                <a:cs typeface="+mn-cs"/>
              </a:rPr>
              <a:t>If the Ottomans controlled one crucial </a:t>
            </a:r>
            <a:r>
              <a:rPr lang="en-GB" sz="1200" i="1" kern="1200" dirty="0" err="1" smtClean="0">
                <a:solidFill>
                  <a:schemeClr val="tx1"/>
                </a:solidFill>
                <a:effectLst/>
                <a:latin typeface="+mn-lt"/>
                <a:ea typeface="+mn-ea"/>
                <a:cs typeface="+mn-cs"/>
              </a:rPr>
              <a:t>entrepot</a:t>
            </a:r>
            <a:r>
              <a:rPr lang="en-GB" sz="1200" i="1" kern="1200" dirty="0" smtClean="0">
                <a:solidFill>
                  <a:schemeClr val="tx1"/>
                </a:solidFill>
                <a:effectLst/>
                <a:latin typeface="+mn-lt"/>
                <a:ea typeface="+mn-ea"/>
                <a:cs typeface="+mn-cs"/>
              </a:rPr>
              <a:t> at Constantinople, the Portuguese carved a particular niche for themselves in Africa</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The voyage of </a:t>
            </a:r>
            <a:r>
              <a:rPr lang="en-GB" sz="1200" i="1" kern="1200" dirty="0" err="1" smtClean="0">
                <a:solidFill>
                  <a:schemeClr val="tx1"/>
                </a:solidFill>
                <a:effectLst/>
                <a:latin typeface="+mn-lt"/>
                <a:ea typeface="+mn-ea"/>
                <a:cs typeface="+mn-cs"/>
              </a:rPr>
              <a:t>Bartolomeu</a:t>
            </a:r>
            <a:r>
              <a:rPr lang="en-GB" sz="1200" i="1" kern="1200" dirty="0" smtClean="0">
                <a:solidFill>
                  <a:schemeClr val="tx1"/>
                </a:solidFill>
                <a:effectLst/>
                <a:latin typeface="+mn-lt"/>
                <a:ea typeface="+mn-ea"/>
                <a:cs typeface="+mn-cs"/>
              </a:rPr>
              <a:t> Dias, in 1487–1488, established the Portuguese presence at the tip of the African continent, settling a colony at the Cape of Good Hope thereafter. This became the strategically important stop-off point for sailors travelling between the Atlantic and Indian Oceans, and into the Pacific.</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So the planned route of Columbus actually was intended to find an alternative way of getting to the Far East without having to circumnavigate the African coast</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Lending extra weight to this expediency, you can see here the extent to which Portugal had exerted itself as a major presence in Western Africa: </a:t>
            </a:r>
            <a:r>
              <a:rPr lang="en-GB" sz="1200" b="1" kern="1200" dirty="0" smtClean="0">
                <a:solidFill>
                  <a:schemeClr val="tx1"/>
                </a:solidFill>
                <a:effectLst/>
                <a:latin typeface="+mn-lt"/>
                <a:ea typeface="+mn-ea"/>
                <a:cs typeface="+mn-cs"/>
              </a:rPr>
              <a:t>discuss map, Portuguese bases established at various points from the 1440s onwards.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Stress that the main commodity that the Portuguese traded in at West Africa was slaves; stress this shows that the Transatlantic Slave Trade is part of American history from the very outset – even before Columbus enslaved natives in the Caribbean or the mass transportation of Africans to the West Indies, North and South America.</a:t>
            </a:r>
            <a:endParaRPr lang="en-GB" sz="120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20</a:t>
            </a:fld>
            <a:endParaRPr lang="en-GB"/>
          </a:p>
        </p:txBody>
      </p:sp>
    </p:spTree>
    <p:extLst>
      <p:ext uri="{BB962C8B-B14F-4D97-AF65-F5344CB8AC3E}">
        <p14:creationId xmlns:p14="http://schemas.microsoft.com/office/powerpoint/2010/main" val="2422126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21</a:t>
            </a:fld>
            <a:endParaRPr lang="en-GB"/>
          </a:p>
        </p:txBody>
      </p:sp>
    </p:spTree>
    <p:extLst>
      <p:ext uri="{BB962C8B-B14F-4D97-AF65-F5344CB8AC3E}">
        <p14:creationId xmlns:p14="http://schemas.microsoft.com/office/powerpoint/2010/main" val="3794364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Italian exploration: </a:t>
            </a:r>
            <a:r>
              <a:rPr lang="en-GB" sz="1200" i="1" kern="1200" dirty="0" err="1" smtClean="0">
                <a:solidFill>
                  <a:schemeClr val="tx1"/>
                </a:solidFill>
                <a:effectLst/>
                <a:latin typeface="+mn-lt"/>
                <a:ea typeface="+mn-ea"/>
                <a:cs typeface="+mn-cs"/>
              </a:rPr>
              <a:t>Amerigo</a:t>
            </a:r>
            <a:r>
              <a:rPr lang="en-GB" sz="1200" i="1" kern="1200" dirty="0" smtClean="0">
                <a:solidFill>
                  <a:schemeClr val="tx1"/>
                </a:solidFill>
                <a:effectLst/>
                <a:latin typeface="+mn-lt"/>
                <a:ea typeface="+mn-ea"/>
                <a:cs typeface="+mn-cs"/>
              </a:rPr>
              <a:t> Vespucci, a Florentine, another servant of the Crown of Castile</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was the first to establish that the Americas were a continent of their own and not an outermost fringe of Asia, as Columbus had surmised</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John Cabot - aka </a:t>
            </a:r>
            <a:r>
              <a:rPr lang="it-IT" sz="1200" i="1" kern="1200" dirty="0" smtClean="0">
                <a:solidFill>
                  <a:schemeClr val="tx1"/>
                </a:solidFill>
                <a:effectLst/>
                <a:latin typeface="+mn-lt"/>
                <a:ea typeface="+mn-ea"/>
                <a:cs typeface="+mn-cs"/>
              </a:rPr>
              <a:t>Giovanni Caboto - who led the first English-sponsored voyage to North America was a Venetia</a:t>
            </a:r>
            <a:endParaRPr lang="en-GB" sz="1200" kern="1200" dirty="0" smtClean="0">
              <a:solidFill>
                <a:schemeClr val="tx1"/>
              </a:solidFill>
              <a:effectLst/>
              <a:latin typeface="+mn-lt"/>
              <a:ea typeface="+mn-ea"/>
              <a:cs typeface="+mn-cs"/>
            </a:endParaRPr>
          </a:p>
          <a:p>
            <a:endParaRPr lang="en-GB" dirty="0" smtClean="0"/>
          </a:p>
          <a:p>
            <a:r>
              <a:rPr lang="en-GB" dirty="0" smtClean="0"/>
              <a:t>Cortes</a:t>
            </a:r>
            <a:r>
              <a:rPr lang="en-GB" baseline="0" dirty="0" smtClean="0"/>
              <a:t> ‘the killer’</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22</a:t>
            </a:fld>
            <a:endParaRPr lang="en-GB"/>
          </a:p>
        </p:txBody>
      </p:sp>
    </p:spTree>
    <p:extLst>
      <p:ext uri="{BB962C8B-B14F-4D97-AF65-F5344CB8AC3E}">
        <p14:creationId xmlns:p14="http://schemas.microsoft.com/office/powerpoint/2010/main" val="16786165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23</a:t>
            </a:fld>
            <a:endParaRPr lang="en-GB"/>
          </a:p>
        </p:txBody>
      </p:sp>
    </p:spTree>
    <p:extLst>
      <p:ext uri="{BB962C8B-B14F-4D97-AF65-F5344CB8AC3E}">
        <p14:creationId xmlns:p14="http://schemas.microsoft.com/office/powerpoint/2010/main" val="25061929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4B7F6C-166A-4B93-BC35-91F4420EC95A}" type="slidenum">
              <a:rPr lang="en-GB" smtClean="0"/>
              <a:t>24</a:t>
            </a:fld>
            <a:endParaRPr lang="en-GB"/>
          </a:p>
        </p:txBody>
      </p:sp>
    </p:spTree>
    <p:extLst>
      <p:ext uri="{BB962C8B-B14F-4D97-AF65-F5344CB8AC3E}">
        <p14:creationId xmlns:p14="http://schemas.microsoft.com/office/powerpoint/2010/main" val="8376635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4B7F6C-166A-4B93-BC35-91F4420EC95A}" type="slidenum">
              <a:rPr lang="en-GB" smtClean="0"/>
              <a:t>25</a:t>
            </a:fld>
            <a:endParaRPr lang="en-GB"/>
          </a:p>
        </p:txBody>
      </p:sp>
    </p:spTree>
    <p:extLst>
      <p:ext uri="{BB962C8B-B14F-4D97-AF65-F5344CB8AC3E}">
        <p14:creationId xmlns:p14="http://schemas.microsoft.com/office/powerpoint/2010/main" val="37574199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New Spain established after conquest of Aztecs – with New Granada being the designation eventually assigned to those territories beneath the isthmus of Panama</a:t>
            </a:r>
          </a:p>
          <a:p>
            <a:r>
              <a:rPr lang="en-GB" sz="1200" b="1"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Maps</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In north America, Spain controlled Mexico, but also  Alta California, encompassing parts of present-day Arizona, California, Nevada, Utah, western Colorado, and south Wyoming); Nueva Extremadura and Santa Fe de Nuevo México (which include parts of Texas and New Mexico).#</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There was also Spanish settlement in Florida on the east coast</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At different points, Spain also had dominion of Louisiana, the large swathe of territory west of the Mississippi</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26</a:t>
            </a:fld>
            <a:endParaRPr lang="en-GB"/>
          </a:p>
        </p:txBody>
      </p:sp>
    </p:spTree>
    <p:extLst>
      <p:ext uri="{BB962C8B-B14F-4D97-AF65-F5344CB8AC3E}">
        <p14:creationId xmlns:p14="http://schemas.microsoft.com/office/powerpoint/2010/main" val="37191897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smtClean="0">
                <a:solidFill>
                  <a:schemeClr val="tx1"/>
                </a:solidFill>
                <a:effectLst/>
                <a:latin typeface="+mn-lt"/>
                <a:ea typeface="+mn-ea"/>
                <a:cs typeface="+mn-cs"/>
              </a:rPr>
              <a:t>For the bulk of the colonial period, Louisiana was controlled by France, one of several European kingdoms which claimed rule over northern American territories</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Describe map: Louisiana includes state of that name but also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Contiguous with French Canada</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New France general term for French Empire in North America</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Constant disputes with Spain and England, leading to secession of lands to each in 1763</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r>
            <a:br>
              <a:rPr lang="en-GB" sz="1200" i="1" kern="1200" dirty="0" smtClean="0">
                <a:solidFill>
                  <a:schemeClr val="tx1"/>
                </a:solidFill>
                <a:effectLst/>
                <a:latin typeface="+mn-lt"/>
                <a:ea typeface="+mn-ea"/>
                <a:cs typeface="+mn-cs"/>
              </a:rPr>
            </a:br>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27</a:t>
            </a:fld>
            <a:endParaRPr lang="en-GB"/>
          </a:p>
        </p:txBody>
      </p:sp>
    </p:spTree>
    <p:extLst>
      <p:ext uri="{BB962C8B-B14F-4D97-AF65-F5344CB8AC3E}">
        <p14:creationId xmlns:p14="http://schemas.microsoft.com/office/powerpoint/2010/main" val="31327990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Perhaps less well-known </a:t>
            </a:r>
          </a:p>
          <a:p>
            <a:pPr lvl="0"/>
            <a:r>
              <a:rPr lang="en-GB" sz="1200" kern="1200" dirty="0" smtClean="0">
                <a:solidFill>
                  <a:schemeClr val="tx1"/>
                </a:solidFill>
                <a:effectLst/>
                <a:latin typeface="+mn-lt"/>
                <a:ea typeface="+mn-ea"/>
                <a:cs typeface="+mn-cs"/>
              </a:rPr>
              <a:t>Colonies of New Sweden and New Netherland</a:t>
            </a:r>
          </a:p>
          <a:p>
            <a:pPr lvl="0"/>
            <a:r>
              <a:rPr lang="en-GB" sz="1200" kern="1200" dirty="0" smtClean="0">
                <a:solidFill>
                  <a:schemeClr val="tx1"/>
                </a:solidFill>
                <a:effectLst/>
                <a:latin typeface="+mn-lt"/>
                <a:ea typeface="+mn-ea"/>
                <a:cs typeface="+mn-cs"/>
              </a:rPr>
              <a:t>Explain dates, geography</a:t>
            </a:r>
          </a:p>
          <a:p>
            <a:pPr lvl="0"/>
            <a:r>
              <a:rPr lang="en-GB" sz="1200" kern="1200" dirty="0" smtClean="0">
                <a:solidFill>
                  <a:schemeClr val="tx1"/>
                </a:solidFill>
                <a:effectLst/>
                <a:latin typeface="+mn-lt"/>
                <a:ea typeface="+mn-ea"/>
                <a:cs typeface="+mn-cs"/>
              </a:rPr>
              <a:t>Legacies: place names … but most notably New Amsterdam (NY)</a:t>
            </a:r>
          </a:p>
          <a:p>
            <a:pPr lvl="0"/>
            <a:r>
              <a:rPr lang="en-GB" sz="1200" kern="1200" dirty="0" smtClean="0">
                <a:solidFill>
                  <a:schemeClr val="tx1"/>
                </a:solidFill>
                <a:effectLst/>
                <a:latin typeface="+mn-lt"/>
                <a:ea typeface="+mn-ea"/>
                <a:cs typeface="+mn-cs"/>
              </a:rPr>
              <a:t>Ceded to England after war in 1667, and then decisively in 1674</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28</a:t>
            </a:fld>
            <a:endParaRPr lang="en-GB"/>
          </a:p>
        </p:txBody>
      </p:sp>
    </p:spTree>
    <p:extLst>
      <p:ext uri="{BB962C8B-B14F-4D97-AF65-F5344CB8AC3E}">
        <p14:creationId xmlns:p14="http://schemas.microsoft.com/office/powerpoint/2010/main" val="1091022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Which brings us on to the most formative influence on the part of North America which would eventually form the United States: English colonialism.</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As noted, a tentative English voyage to the New World had been led by John Cabot in 1497, but  it was not until the reign of Queen Elizabeth I that the era of exploration and settlement was properly initiated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Sir Humphrey Gilbert established a short-lived colony at Newfoundland in Canada, and in 1584 Sir Walter Raleigh was granted a Royal Charter to establish an English colony in the New World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He fulfilled these orders by landing at Roanoke Island, just off the coast of what is now North Carolina.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honour of Elizabeth, christened area Virginia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Roanoke mission prompted several further voyages in the late 1580s. These included the visit of Thomas </a:t>
            </a:r>
            <a:r>
              <a:rPr lang="en-GB" sz="1200" kern="1200" dirty="0" err="1" smtClean="0">
                <a:solidFill>
                  <a:schemeClr val="tx1"/>
                </a:solidFill>
                <a:effectLst/>
                <a:latin typeface="+mn-lt"/>
                <a:ea typeface="+mn-ea"/>
                <a:cs typeface="+mn-cs"/>
              </a:rPr>
              <a:t>Hariot</a:t>
            </a:r>
            <a:r>
              <a:rPr lang="en-GB" sz="1200" kern="1200" dirty="0" smtClean="0">
                <a:solidFill>
                  <a:schemeClr val="tx1"/>
                </a:solidFill>
                <a:effectLst/>
                <a:latin typeface="+mn-lt"/>
                <a:ea typeface="+mn-ea"/>
                <a:cs typeface="+mn-cs"/>
              </a:rPr>
              <a:t> – reading assigned. </a:t>
            </a:r>
            <a:r>
              <a:rPr lang="en-GB" sz="1200" i="1" kern="1200" dirty="0" smtClean="0">
                <a:solidFill>
                  <a:schemeClr val="tx1"/>
                </a:solidFill>
                <a:effectLst/>
                <a:latin typeface="+mn-lt"/>
                <a:ea typeface="+mn-ea"/>
                <a:cs typeface="+mn-cs"/>
              </a:rPr>
              <a:t>Ask for synopsis off anyone who did it </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 In 1587, Raleigh sponsored a group of 115 colonists with a view to helping shore up the English presence and to establish a permanent settlement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However, when a supply ship was sent to Roanoke, the colony was found to have been abandoned    - </a:t>
            </a:r>
            <a:r>
              <a:rPr lang="en-GB" sz="1200" i="1" kern="1200" dirty="0" smtClean="0">
                <a:solidFill>
                  <a:schemeClr val="tx1"/>
                </a:solidFill>
                <a:effectLst/>
                <a:latin typeface="+mn-lt"/>
                <a:ea typeface="+mn-ea"/>
                <a:cs typeface="+mn-cs"/>
              </a:rPr>
              <a:t>mystery</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err="1" smtClean="0">
                <a:solidFill>
                  <a:schemeClr val="tx1"/>
                </a:solidFill>
                <a:effectLst/>
                <a:latin typeface="+mn-lt"/>
                <a:ea typeface="+mn-ea"/>
                <a:cs typeface="+mn-cs"/>
              </a:rPr>
              <a:t>Hariot</a:t>
            </a:r>
            <a:r>
              <a:rPr lang="en-GB" sz="1200" kern="1200" dirty="0" smtClean="0">
                <a:solidFill>
                  <a:schemeClr val="tx1"/>
                </a:solidFill>
                <a:effectLst/>
                <a:latin typeface="+mn-lt"/>
                <a:ea typeface="+mn-ea"/>
                <a:cs typeface="+mn-cs"/>
              </a:rPr>
              <a:t>, Raleigh et al helped incite fascination in New World</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29</a:t>
            </a:fld>
            <a:endParaRPr lang="en-GB"/>
          </a:p>
        </p:txBody>
      </p:sp>
    </p:spTree>
    <p:extLst>
      <p:ext uri="{BB962C8B-B14F-4D97-AF65-F5344CB8AC3E}">
        <p14:creationId xmlns:p14="http://schemas.microsoft.com/office/powerpoint/2010/main" val="37323464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smtClean="0">
                <a:solidFill>
                  <a:schemeClr val="tx1"/>
                </a:solidFill>
                <a:effectLst/>
                <a:latin typeface="+mn-lt"/>
                <a:ea typeface="+mn-ea"/>
                <a:cs typeface="+mn-cs"/>
              </a:rPr>
              <a:t>Number of colourful accounts like </a:t>
            </a:r>
            <a:r>
              <a:rPr lang="en-GB" sz="1200" i="1" kern="1200" dirty="0" err="1" smtClean="0">
                <a:solidFill>
                  <a:schemeClr val="tx1"/>
                </a:solidFill>
                <a:effectLst/>
                <a:latin typeface="+mn-lt"/>
                <a:ea typeface="+mn-ea"/>
                <a:cs typeface="+mn-cs"/>
              </a:rPr>
              <a:t>Hariot’s</a:t>
            </a:r>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Talk/ ask about The Tempest</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New World culture: Raleigh tobacco-smoking populariser, brought potato back to England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30</a:t>
            </a:fld>
            <a:endParaRPr lang="en-GB"/>
          </a:p>
        </p:txBody>
      </p:sp>
    </p:spTree>
    <p:extLst>
      <p:ext uri="{BB962C8B-B14F-4D97-AF65-F5344CB8AC3E}">
        <p14:creationId xmlns:p14="http://schemas.microsoft.com/office/powerpoint/2010/main" val="36084307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smtClean="0">
                <a:solidFill>
                  <a:schemeClr val="tx1"/>
                </a:solidFill>
                <a:effectLst/>
                <a:latin typeface="+mn-lt"/>
                <a:ea typeface="+mn-ea"/>
                <a:cs typeface="+mn-cs"/>
              </a:rPr>
              <a:t>Tobacco basis of more solid basis of England colony</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Virginia Company est. 1606; permanent settlement at Jamestown (note James I, Stuarts)</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Thrived on tobacco wealth</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Mercantile enterprise; trade with Old World</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Eventually reliant on African slaves from mid-17</a:t>
            </a:r>
            <a:r>
              <a:rPr lang="en-GB" sz="1200" i="1" kern="1200" baseline="30000" dirty="0" smtClean="0">
                <a:solidFill>
                  <a:schemeClr val="tx1"/>
                </a:solidFill>
                <a:effectLst/>
                <a:latin typeface="+mn-lt"/>
                <a:ea typeface="+mn-ea"/>
                <a:cs typeface="+mn-cs"/>
              </a:rPr>
              <a:t>th</a:t>
            </a:r>
            <a:r>
              <a:rPr lang="en-GB" sz="1200" i="1" kern="1200" dirty="0" smtClean="0">
                <a:solidFill>
                  <a:schemeClr val="tx1"/>
                </a:solidFill>
                <a:effectLst/>
                <a:latin typeface="+mn-lt"/>
                <a:ea typeface="+mn-ea"/>
                <a:cs typeface="+mn-cs"/>
              </a:rPr>
              <a:t> century – as with Caribbean transatlantic trade</a:t>
            </a:r>
          </a:p>
          <a:p>
            <a:pPr lvl="0"/>
            <a:r>
              <a:rPr lang="en-GB" sz="1200" i="1" kern="1200" dirty="0" smtClean="0">
                <a:solidFill>
                  <a:schemeClr val="tx1"/>
                </a:solidFill>
                <a:effectLst/>
                <a:latin typeface="+mn-lt"/>
                <a:ea typeface="+mn-ea"/>
                <a:cs typeface="+mn-cs"/>
              </a:rPr>
              <a:t>SOUTHERN</a:t>
            </a:r>
            <a:r>
              <a:rPr lang="en-GB" sz="1200" i="1" kern="1200" baseline="0" dirty="0" smtClean="0">
                <a:solidFill>
                  <a:schemeClr val="tx1"/>
                </a:solidFill>
                <a:effectLst/>
                <a:latin typeface="+mn-lt"/>
                <a:ea typeface="+mn-ea"/>
                <a:cs typeface="+mn-cs"/>
              </a:rPr>
              <a:t> American colonies based on slave economy – tobacco then eventually cotton</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31</a:t>
            </a:fld>
            <a:endParaRPr lang="en-GB"/>
          </a:p>
        </p:txBody>
      </p:sp>
    </p:spTree>
    <p:extLst>
      <p:ext uri="{BB962C8B-B14F-4D97-AF65-F5344CB8AC3E}">
        <p14:creationId xmlns:p14="http://schemas.microsoft.com/office/powerpoint/2010/main" val="34506671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Alongside Columbus, the other key foundation myth in American history relates to the English settlement on the northeast coast of the United States – the area known as New England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Perhaps the moment most widely celebrated as initiating the process which led to the formation of an independent United States was the arrival of the Pilgrim Fathers on the North American continent in 1620</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Pilgrim Fathers were a group of Congregationalist protestants who dissented against the doctrines of the mainstream Church of England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They wanted a complete separation from the Anglican Church, believing individual congregations govern their own affairs without paying dues to a central body, and which have autonomy to decide upon their own interpretation of Christian doctrine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core of the group which became the Pilgrims originated in </a:t>
            </a:r>
            <a:r>
              <a:rPr lang="en-GB" sz="1200" kern="1200" dirty="0" err="1" smtClean="0">
                <a:solidFill>
                  <a:schemeClr val="tx1"/>
                </a:solidFill>
                <a:effectLst/>
                <a:latin typeface="+mn-lt"/>
                <a:ea typeface="+mn-ea"/>
                <a:cs typeface="+mn-cs"/>
              </a:rPr>
              <a:t>Scrooby</a:t>
            </a:r>
            <a:r>
              <a:rPr lang="en-GB" sz="1200" kern="1200" dirty="0" smtClean="0">
                <a:solidFill>
                  <a:schemeClr val="tx1"/>
                </a:solidFill>
                <a:effectLst/>
                <a:latin typeface="+mn-lt"/>
                <a:ea typeface="+mn-ea"/>
                <a:cs typeface="+mn-cs"/>
              </a:rPr>
              <a:t>, a village on the border of Nottinghamshire, Lincolnshire and South Yorkshire, whose disputes with the Church of England led to a decision to emigrate from England in the early 1600s.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a:t>
            </a:r>
            <a:r>
              <a:rPr lang="en-GB" sz="1200" kern="1200" dirty="0" err="1" smtClean="0">
                <a:solidFill>
                  <a:schemeClr val="tx1"/>
                </a:solidFill>
                <a:effectLst/>
                <a:latin typeface="+mn-lt"/>
                <a:ea typeface="+mn-ea"/>
                <a:cs typeface="+mn-cs"/>
              </a:rPr>
              <a:t>Scrooby</a:t>
            </a:r>
            <a:r>
              <a:rPr lang="en-GB" sz="1200" kern="1200" dirty="0" smtClean="0">
                <a:solidFill>
                  <a:schemeClr val="tx1"/>
                </a:solidFill>
                <a:effectLst/>
                <a:latin typeface="+mn-lt"/>
                <a:ea typeface="+mn-ea"/>
                <a:cs typeface="+mn-cs"/>
              </a:rPr>
              <a:t> group settled first in Leiden, Holland, in 1608, before the congregation eventually elected to forge their own church in the New World, crossing the Atlantic aboard a ship – the fabled Mayflower – which they picked in Plymouth, Devon, in 1620</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Upon arrival in the Americas, the Pilgrims established the colony of Plymouth County in what is now Massachusetts. The arrival of the Pilgrims is part of American folklore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Plymouth Rock is said to be the place of disembarkation by William Bradford, who led the Pilgrim congregations voyage to North America, although this is largely a fanciful and a retrospective attribution: the first documentary reference to any such rock dates from 1715 and to ‘</a:t>
            </a:r>
            <a:r>
              <a:rPr lang="en-GB" sz="1200" i="1" kern="1200" dirty="0" smtClean="0">
                <a:solidFill>
                  <a:schemeClr val="tx1"/>
                </a:solidFill>
                <a:effectLst/>
                <a:latin typeface="+mn-lt"/>
                <a:ea typeface="+mn-ea"/>
                <a:cs typeface="+mn-cs"/>
              </a:rPr>
              <a:t>the</a:t>
            </a:r>
            <a:r>
              <a:rPr lang="en-GB" sz="1200" kern="1200" dirty="0" smtClean="0">
                <a:solidFill>
                  <a:schemeClr val="tx1"/>
                </a:solidFill>
                <a:effectLst/>
                <a:latin typeface="+mn-lt"/>
                <a:ea typeface="+mn-ea"/>
                <a:cs typeface="+mn-cs"/>
              </a:rPr>
              <a:t>’ Plymouth Rock even later</a:t>
            </a:r>
          </a:p>
          <a:p>
            <a:r>
              <a:rPr lang="en-GB" sz="1200" kern="1200" dirty="0" smtClean="0">
                <a:solidFill>
                  <a:schemeClr val="tx1"/>
                </a:solidFill>
                <a:effectLst/>
                <a:latin typeface="+mn-lt"/>
                <a:ea typeface="+mn-ea"/>
                <a:cs typeface="+mn-cs"/>
              </a:rPr>
              <a:t> </a:t>
            </a:r>
          </a:p>
          <a:p>
            <a:pPr lvl="0"/>
            <a:r>
              <a:rPr lang="en-GB" sz="1200" i="1" u="sng" kern="1200" dirty="0" smtClean="0">
                <a:solidFill>
                  <a:schemeClr val="tx1"/>
                </a:solidFill>
                <a:effectLst/>
                <a:latin typeface="+mn-lt"/>
                <a:ea typeface="+mn-ea"/>
                <a:cs typeface="+mn-cs"/>
              </a:rPr>
              <a:t>Ask about Thanksgiving here </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Romantic imagery: the paintings are not period, but from the 19</a:t>
            </a:r>
            <a:r>
              <a:rPr lang="en-GB" sz="1200" i="1" kern="1200" baseline="30000" dirty="0" smtClean="0">
                <a:solidFill>
                  <a:schemeClr val="tx1"/>
                </a:solidFill>
                <a:effectLst/>
                <a:latin typeface="+mn-lt"/>
                <a:ea typeface="+mn-ea"/>
                <a:cs typeface="+mn-cs"/>
              </a:rPr>
              <a:t>th</a:t>
            </a:r>
            <a:r>
              <a:rPr lang="en-GB" sz="1200" i="1" kern="1200" dirty="0" smtClean="0">
                <a:solidFill>
                  <a:schemeClr val="tx1"/>
                </a:solidFill>
                <a:effectLst/>
                <a:latin typeface="+mn-lt"/>
                <a:ea typeface="+mn-ea"/>
                <a:cs typeface="+mn-cs"/>
              </a:rPr>
              <a:t> century, coloured by the knowledge of what would become the United States</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i="1" u="none" kern="1200" dirty="0" smtClean="0">
                <a:solidFill>
                  <a:schemeClr val="tx1"/>
                </a:solidFill>
                <a:effectLst/>
                <a:latin typeface="+mn-lt"/>
                <a:ea typeface="+mn-ea"/>
                <a:cs typeface="+mn-cs"/>
              </a:rPr>
              <a:t>The type of people who know about these things will tell you that the Pilgrims would not have worn such clothing; </a:t>
            </a:r>
            <a:endParaRPr lang="en-GB" u="none" dirty="0"/>
          </a:p>
        </p:txBody>
      </p:sp>
      <p:sp>
        <p:nvSpPr>
          <p:cNvPr id="4" name="Slide Number Placeholder 3"/>
          <p:cNvSpPr>
            <a:spLocks noGrp="1"/>
          </p:cNvSpPr>
          <p:nvPr>
            <p:ph type="sldNum" sz="quarter" idx="10"/>
          </p:nvPr>
        </p:nvSpPr>
        <p:spPr/>
        <p:txBody>
          <a:bodyPr/>
          <a:lstStyle/>
          <a:p>
            <a:fld id="{E50B791D-2C7D-4DB0-AAC2-CFC904053109}" type="slidenum">
              <a:rPr lang="en-GB" smtClean="0"/>
              <a:t>32</a:t>
            </a:fld>
            <a:endParaRPr lang="en-GB"/>
          </a:p>
        </p:txBody>
      </p:sp>
    </p:spTree>
    <p:extLst>
      <p:ext uri="{BB962C8B-B14F-4D97-AF65-F5344CB8AC3E}">
        <p14:creationId xmlns:p14="http://schemas.microsoft.com/office/powerpoint/2010/main" val="22967922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u="none" kern="1200" dirty="0" smtClean="0">
                <a:solidFill>
                  <a:schemeClr val="tx1"/>
                </a:solidFill>
                <a:effectLst/>
                <a:latin typeface="+mn-lt"/>
                <a:ea typeface="+mn-ea"/>
                <a:cs typeface="+mn-cs"/>
              </a:rPr>
              <a:t>likewise,  the Wampanoag Indians with whom the Pilgrims first had contact - and who demonstrated their generosity at the first Thanksgiving - are attired in the feathered headgear of the itinerant Plains Indians: the Wampanoag were a semi-sedentary tribe whose culture was based on farming.  Indeed, Thanksgiving celebrates the Pilgrims’ first harvest of corn, which had been assisted by the Wampanoag - so when you think about it this type of imagery really makes no sense, persistent as it is.</a:t>
            </a:r>
            <a:endParaRPr lang="en-GB" sz="1200" u="none" kern="1200" dirty="0" smtClean="0">
              <a:solidFill>
                <a:schemeClr val="tx1"/>
              </a:solidFill>
              <a:effectLst/>
              <a:latin typeface="+mn-lt"/>
              <a:ea typeface="+mn-ea"/>
              <a:cs typeface="+mn-cs"/>
            </a:endParaRPr>
          </a:p>
          <a:p>
            <a:endParaRPr lang="en-GB" u="none" dirty="0" smtClean="0"/>
          </a:p>
          <a:p>
            <a:pPr lvl="0"/>
            <a:r>
              <a:rPr lang="en-GB" sz="1200" kern="1200" dirty="0" smtClean="0">
                <a:solidFill>
                  <a:schemeClr val="tx1"/>
                </a:solidFill>
                <a:effectLst/>
                <a:latin typeface="+mn-lt"/>
                <a:ea typeface="+mn-ea"/>
                <a:cs typeface="+mn-cs"/>
              </a:rPr>
              <a:t>It needs to be stressed from the outset, of course, that before there was a United States, before the era of European imperialism, a diverse set of cultures populated the Americas.</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Statistics for the period are unreliable, and vary widely, but demographers estimate that North America was home to somewhere between 2 and 18 million indigenous people lived in the 15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with Southern and Central America being rather more densely populated.</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Stress that this population was not monolithic, but that there were a range of different language groups and lifestyles amongst the various tribes of North America</a:t>
            </a: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In fact, one of the predominant images of Native American culture, that of the nomadic, buffalo-hunting, horse-riding Plains Indians, only took shape after European imperialism in the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33</a:t>
            </a:fld>
            <a:endParaRPr lang="en-GB"/>
          </a:p>
        </p:txBody>
      </p:sp>
    </p:spTree>
    <p:extLst>
      <p:ext uri="{BB962C8B-B14F-4D97-AF65-F5344CB8AC3E}">
        <p14:creationId xmlns:p14="http://schemas.microsoft.com/office/powerpoint/2010/main" val="22131106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Repeated conflicts with other European powers were</a:t>
            </a:r>
            <a:r>
              <a:rPr lang="en-GB" baseline="0" dirty="0" smtClean="0"/>
              <a:t> but one aspect of the First British Empire’s expansion in the 17</a:t>
            </a:r>
            <a:r>
              <a:rPr lang="en-GB" baseline="30000" dirty="0" smtClean="0"/>
              <a:t>th</a:t>
            </a:r>
            <a:r>
              <a:rPr lang="en-GB" baseline="0" dirty="0" smtClean="0"/>
              <a:t> and 18</a:t>
            </a:r>
            <a:r>
              <a:rPr lang="en-GB" baseline="30000" dirty="0" smtClean="0"/>
              <a:t>th</a:t>
            </a:r>
            <a:r>
              <a:rPr lang="en-GB" baseline="0" dirty="0" smtClean="0"/>
              <a:t> centuries.</a:t>
            </a:r>
          </a:p>
          <a:p>
            <a:pPr marL="171450" indent="-171450">
              <a:buFont typeface="Arial" panose="020B0604020202020204" pitchFamily="34" charset="0"/>
              <a:buChar char="•"/>
            </a:pPr>
            <a:r>
              <a:rPr lang="en-GB" dirty="0" smtClean="0"/>
              <a:t>Migration</a:t>
            </a:r>
            <a:r>
              <a:rPr lang="en-GB" baseline="0" dirty="0" smtClean="0"/>
              <a:t> to the New World from the British Isles led to an increasing number of settlers in the western reaches of English colonies – usually at the settlers own behest rather than a formal colonisation mandate from the English crown it is perhaps worth noting.</a:t>
            </a:r>
          </a:p>
          <a:p>
            <a:pPr marL="171450" indent="-171450">
              <a:buFont typeface="Arial" panose="020B0604020202020204" pitchFamily="34" charset="0"/>
              <a:buChar char="•"/>
            </a:pPr>
            <a:r>
              <a:rPr lang="en-GB" baseline="0" dirty="0" smtClean="0"/>
              <a:t>Discuss maps: </a:t>
            </a:r>
            <a:r>
              <a:rPr lang="en-GB" b="1" baseline="0" dirty="0" smtClean="0"/>
              <a:t>quick expansion</a:t>
            </a:r>
            <a:r>
              <a:rPr lang="en-GB" b="0" baseline="0" dirty="0" smtClean="0"/>
              <a:t>. As addressed explicitly last week, Plymouth County was est. 1620, followed by the settling of Massachusetts a decade later.</a:t>
            </a:r>
            <a:endParaRPr lang="en-GB"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8377406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As one might expect, this creates tensions with the indigenous inhabitants. </a:t>
            </a:r>
            <a:endParaRPr lang="en-GB" dirty="0" smtClean="0"/>
          </a:p>
          <a:p>
            <a:pPr marL="171450" indent="-171450">
              <a:buFont typeface="Arial" panose="020B0604020202020204" pitchFamily="34" charset="0"/>
              <a:buChar char="•"/>
            </a:pPr>
            <a:r>
              <a:rPr lang="en-GB" baseline="0" dirty="0" smtClean="0"/>
              <a:t>In part, this was an effect of the organisation of New England society: as we saw briefly at the end last Tuesday’s lecture, New England town life was very self-contained, defensive and suspicious of outsiders or alternative lifestyles – something which encouraged distrust of native tribes, but also of supposed heretics like the Salem witches.</a:t>
            </a:r>
          </a:p>
          <a:p>
            <a:pPr marL="171450" indent="-171450">
              <a:buFont typeface="Arial" panose="020B0604020202020204" pitchFamily="34" charset="0"/>
              <a:buChar char="•"/>
            </a:pPr>
            <a:r>
              <a:rPr lang="en-GB" baseline="0" dirty="0" smtClean="0"/>
              <a:t>A number of armed conflicts came about because of hostilities between the English settlers and Native American</a:t>
            </a:r>
          </a:p>
          <a:p>
            <a:pPr marL="171450" indent="-171450">
              <a:buFont typeface="Arial" panose="020B0604020202020204" pitchFamily="34" charset="0"/>
              <a:buChar char="•"/>
            </a:pPr>
            <a:r>
              <a:rPr lang="en-GB" baseline="0" dirty="0" smtClean="0"/>
              <a:t>For our purposes it suffices to mention two, </a:t>
            </a:r>
            <a:r>
              <a:rPr lang="en-GB" baseline="0" dirty="0" smtClean="0"/>
              <a:t>The </a:t>
            </a:r>
            <a:r>
              <a:rPr lang="en-GB" baseline="0" dirty="0" smtClean="0"/>
              <a:t>first is the Pequot War of 1636–1638, which arose as a result of the English settlement in Connecticut and disputes with the native Pequot tribe, </a:t>
            </a:r>
            <a:r>
              <a:rPr lang="en-GB" i="0" baseline="0" dirty="0" smtClean="0"/>
              <a:t>English </a:t>
            </a:r>
            <a:r>
              <a:rPr lang="en-GB" i="0" baseline="0" dirty="0" smtClean="0"/>
              <a:t>victory in the Pequot War was secured at a particularly brutal cost. It led to the virtual extermination of the Pequot in southeast New England, with hundreds tribespeople captured and sold into slavery in the </a:t>
            </a:r>
            <a:r>
              <a:rPr lang="en-GB" i="0" baseline="0" dirty="0" smtClean="0"/>
              <a:t>Caribbean.</a:t>
            </a:r>
          </a:p>
          <a:p>
            <a:pPr marL="171450" indent="-171450">
              <a:buFont typeface="Arial" panose="020B0604020202020204" pitchFamily="34" charset="0"/>
              <a:buChar char="•"/>
            </a:pPr>
            <a:r>
              <a:rPr lang="en-GB" dirty="0" smtClean="0"/>
              <a:t>The</a:t>
            </a:r>
            <a:r>
              <a:rPr lang="en-GB" baseline="0" dirty="0" smtClean="0"/>
              <a:t> second conflict which I have selected here is the so-called King Philip’s War.</a:t>
            </a:r>
          </a:p>
          <a:p>
            <a:pPr marL="171450" indent="-171450">
              <a:buFont typeface="Arial" panose="020B0604020202020204" pitchFamily="34" charset="0"/>
              <a:buChar char="•"/>
            </a:pPr>
            <a:r>
              <a:rPr lang="en-GB" baseline="0" dirty="0" smtClean="0"/>
              <a:t>This involved the New Englanders and the Wampanoag whose tribespeople had, you may recall, shown the Pilgrims how to plant crops during their early settlement in New England – an event celebrated to this day by the American holiday of thanksgiving.</a:t>
            </a:r>
          </a:p>
          <a:p>
            <a:pPr marL="171450" indent="-171450">
              <a:buFont typeface="Arial" panose="020B0604020202020204" pitchFamily="34" charset="0"/>
              <a:buChar char="•"/>
            </a:pPr>
            <a:r>
              <a:rPr lang="en-GB" baseline="0" dirty="0" smtClean="0"/>
              <a:t>In fact, the war gained its moniker by virtue of these convivial relations with the Wampanoag chief </a:t>
            </a:r>
            <a:r>
              <a:rPr lang="en-GB" baseline="0" dirty="0" err="1" smtClean="0"/>
              <a:t>Metacomet</a:t>
            </a:r>
            <a:r>
              <a:rPr lang="en-GB" baseline="0" dirty="0" smtClean="0"/>
              <a:t> taking the name Philip in honour of the tribe’s friendship with the Pilgrims.</a:t>
            </a:r>
          </a:p>
          <a:p>
            <a:pPr marL="171450" indent="-171450">
              <a:buFont typeface="Arial" panose="020B0604020202020204" pitchFamily="34" charset="0"/>
              <a:buChar char="•"/>
            </a:pPr>
            <a:r>
              <a:rPr lang="en-GB" baseline="0" dirty="0" smtClean="0"/>
              <a:t>Nevertheless, encroachments onto Indian territory led to the outbreak of hostilities with the Wampanoag ransacking dozens of New England towns in retaliation. An estimated 1,000 of circa 52,000 New Englanders perished in the conflict, with perhaps 3,000 of the areas 20,000-strong Native American deceasing. Note: these figures show that as early as the late C17, the European population outnumbered the Native American population of New England.</a:t>
            </a:r>
          </a:p>
          <a:p>
            <a:pPr marL="171450" indent="-171450">
              <a:buFont typeface="Arial" panose="020B0604020202020204" pitchFamily="34" charset="0"/>
              <a:buChar char="•"/>
            </a:pPr>
            <a:r>
              <a:rPr lang="en-GB" baseline="0" dirty="0" smtClean="0"/>
              <a:t>King Philip’s War had two long-lasting effects.</a:t>
            </a:r>
          </a:p>
          <a:p>
            <a:pPr marL="171450" indent="-171450">
              <a:buFont typeface="Arial" panose="020B0604020202020204" pitchFamily="34" charset="0"/>
              <a:buChar char="•"/>
            </a:pPr>
            <a:r>
              <a:rPr lang="en-GB" baseline="0" dirty="0" smtClean="0"/>
              <a:t>1. it buttressed and cemented the reputation of Indian tribes as bloodthirsty savages in the New England imagination</a:t>
            </a:r>
          </a:p>
          <a:p>
            <a:pPr marL="171450" indent="-171450">
              <a:buFont typeface="Arial" panose="020B0604020202020204" pitchFamily="34" charset="0"/>
              <a:buChar char="•"/>
            </a:pPr>
            <a:r>
              <a:rPr lang="en-GB" baseline="0" dirty="0" smtClean="0"/>
              <a:t>2. that the settlers endured their travails without intervention or support from old England can be seen as helping foster an increasing sense of New Englanders as a discrete Euro-American identify separate from the English crown – sowing some of the seeds that would lead to revolution in the eighteenth century.</a:t>
            </a: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17380125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Still, the </a:t>
            </a:r>
            <a:r>
              <a:rPr lang="en-GB" dirty="0" smtClean="0"/>
              <a:t>18</a:t>
            </a:r>
            <a:r>
              <a:rPr lang="en-GB" baseline="30000" dirty="0" smtClean="0"/>
              <a:t>th</a:t>
            </a:r>
            <a:r>
              <a:rPr lang="en-GB" dirty="0" smtClean="0"/>
              <a:t> century was</a:t>
            </a:r>
            <a:r>
              <a:rPr lang="en-GB" baseline="0" dirty="0" smtClean="0"/>
              <a:t> an era of expansion and prosperity for the </a:t>
            </a:r>
            <a:r>
              <a:rPr lang="en-GB" dirty="0" smtClean="0"/>
              <a:t>British </a:t>
            </a:r>
            <a:r>
              <a:rPr lang="en-GB" dirty="0" smtClean="0"/>
              <a:t>Empire</a:t>
            </a:r>
            <a:endParaRPr lang="en-GB" dirty="0" smtClean="0"/>
          </a:p>
          <a:p>
            <a:pPr marL="171450" indent="-171450">
              <a:buFont typeface="Arial" panose="020B0604020202020204" pitchFamily="34" charset="0"/>
              <a:buChar char="•"/>
            </a:pPr>
            <a:r>
              <a:rPr lang="en-GB" dirty="0" smtClean="0"/>
              <a:t>The</a:t>
            </a:r>
            <a:r>
              <a:rPr lang="en-GB" baseline="0" dirty="0" smtClean="0"/>
              <a:t> British Empire at this time was based on a mercantilist economy, which depended on the extraction of raw materials from colonial possessions in exchange for manufactured products made in the British Isles. By this means, Britain was able to exercise an effective monopoly over American trade.</a:t>
            </a:r>
          </a:p>
          <a:p>
            <a:pPr marL="171450" indent="-171450">
              <a:buFont typeface="Arial" panose="020B0604020202020204" pitchFamily="34" charset="0"/>
              <a:buChar char="•"/>
            </a:pPr>
            <a:r>
              <a:rPr lang="en-GB" baseline="0" dirty="0" smtClean="0"/>
              <a:t>This system was on a global sale, of course, since key colonial products – sugar, tobacco – were dependent on a plantation system that relied on the forced labour of slaves imported from Africa.</a:t>
            </a:r>
          </a:p>
          <a:p>
            <a:pPr marL="171450" indent="-171450">
              <a:buFont typeface="Arial" panose="020B0604020202020204" pitchFamily="34" charset="0"/>
              <a:buChar char="•"/>
            </a:pPr>
            <a:r>
              <a:rPr lang="en-GB" baseline="0" dirty="0" smtClean="0"/>
              <a:t>As profitable as mercantilism was, it was not without critics. For example, the economic theorist Adam Smith developed his entire philosophy of free market liberalism based on a critique of the inefficiencies of the mercantile system. Indeed, it would be Smith’s mantras would become the guiding principle behind British capitalism of the nineteenth century, with the Second – post-American Revolution – British Empire underpinned by free trade rather than protectionism.</a:t>
            </a:r>
          </a:p>
          <a:p>
            <a:pPr marL="171450" indent="-171450">
              <a:buFont typeface="Arial" panose="020B0604020202020204" pitchFamily="34" charset="0"/>
              <a:buChar char="•"/>
            </a:pPr>
            <a:r>
              <a:rPr lang="en-GB" baseline="0" dirty="0" smtClean="0"/>
              <a:t>More consequential for our purposes, the mercantilist system became a source of disquiet amongst New Englanders, who resented having to restrict their economic activities to the prerogatives outlined by the British empire. Merchants in increasingly wealthy and productive cities like Boston and Philadelphia wanted to be able to trade openly with markets besides Great Britain, and to not be mandated to receive produce from Britain.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279418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Perennial </a:t>
            </a:r>
            <a:r>
              <a:rPr lang="en-GB" baseline="0" dirty="0" smtClean="0"/>
              <a:t>foes at home in Europe, English – and after the Act of Union, British – enmities with France had long been transplanted into the North American context, with frequent border disputes centring on the territories to the north of the New England colonies, what is now Canada.</a:t>
            </a:r>
          </a:p>
          <a:p>
            <a:pPr marL="171450" indent="-171450">
              <a:buFont typeface="Arial" panose="020B0604020202020204" pitchFamily="34" charset="0"/>
              <a:buChar char="•"/>
            </a:pPr>
            <a:r>
              <a:rPr lang="en-GB" baseline="0" dirty="0" smtClean="0"/>
              <a:t>These on-off conflicts reached resolution in 1763, when Britain emerged victorious from the Seven Years war and its sub-theatre the French and Indian War, in which Britain allied itself with several Native American tribes.</a:t>
            </a:r>
          </a:p>
          <a:p>
            <a:pPr marL="171450" indent="-171450">
              <a:buFont typeface="Arial" panose="020B0604020202020204" pitchFamily="34" charset="0"/>
              <a:buChar char="•"/>
            </a:pPr>
            <a:r>
              <a:rPr lang="en-GB" baseline="0" dirty="0" smtClean="0"/>
              <a:t>The key upshot of this was that Britain was awarded sovereignty of Canada, plus other French territories, in the treaty which brought the war to an end.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76538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While earlier</a:t>
            </a:r>
            <a:r>
              <a:rPr lang="en-GB" baseline="0" dirty="0" smtClean="0"/>
              <a:t> we spoke of how English settlers engaged in armed conflict with Native Americans, it is also the case that Indian tribes provided useful allies in the various conflicts between European colonial rivals.</a:t>
            </a:r>
          </a:p>
          <a:p>
            <a:pPr marL="171450" indent="-171450">
              <a:buFont typeface="Arial" panose="020B0604020202020204" pitchFamily="34" charset="0"/>
              <a:buChar char="•"/>
            </a:pPr>
            <a:r>
              <a:rPr lang="en-GB" baseline="0" dirty="0" smtClean="0"/>
              <a:t>Conflict with the Spanish, French and Dutch empires over territories in the Americas was a recurrent feature of the colonial era, with dynastic conflicts back in Europe – such as the Wars of the Spanish and Austrian Succession – also taking in an international, even global dimension.</a:t>
            </a:r>
          </a:p>
          <a:p>
            <a:pPr marL="171450" indent="-171450">
              <a:buFont typeface="Arial" panose="020B0604020202020204" pitchFamily="34" charset="0"/>
              <a:buChar char="•"/>
            </a:pPr>
            <a:r>
              <a:rPr lang="en-GB" baseline="0" dirty="0" smtClean="0"/>
              <a:t>The Seven Years’ War, for example, had a North American theatre, in the shape of the French and Indian War, which pitted troops representing New France against Native Americans who were allied with the British.</a:t>
            </a:r>
          </a:p>
          <a:p>
            <a:pPr marL="171450" indent="-171450">
              <a:buFont typeface="Arial" panose="020B0604020202020204" pitchFamily="34" charset="0"/>
              <a:buChar char="•"/>
            </a:pPr>
            <a:r>
              <a:rPr lang="en-GB" baseline="0" dirty="0" smtClean="0"/>
              <a:t>Partly as an effect of this – but also because of the vast cost of war and of defending colonies against potential invasions, in October 1783, the British monarch King George III passed a Royal Proclamation which prohibited European settlement west of the Appalachian mountains, thereby offering a guarantee of Indian sovereignty in these territories.</a:t>
            </a:r>
          </a:p>
          <a:p>
            <a:pPr marL="171450" indent="-171450">
              <a:buFont typeface="Arial" panose="020B0604020202020204" pitchFamily="34" charset="0"/>
              <a:buChar char="•"/>
            </a:pPr>
            <a:r>
              <a:rPr lang="en-GB" baseline="0" dirty="0" smtClean="0"/>
              <a:t>This irked colonial Americans, who perceived it as an unfair intervention into the domestic affairs.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It infringed on the thirteen existing English colonies’ assumed claim </a:t>
            </a:r>
            <a:r>
              <a:rPr lang="en-GB" sz="1200" dirty="0" smtClean="0"/>
              <a:t>to the exclusive right to govern lands to their west.</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t>Indicative of such claims, was the existence of the Ohio Company of Virginia, whose accumulative stake-holding  in the Great Lakes region had in fact been one of the precipitating factors that led to the Seven Years’ War</a:t>
            </a:r>
            <a:r>
              <a:rPr lang="en-GB" sz="1200" baseline="0" dirty="0" smtClean="0"/>
              <a:t>.</a:t>
            </a:r>
            <a:endParaRPr lang="en-GB" sz="120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14554877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Indeed,</a:t>
            </a:r>
            <a:r>
              <a:rPr lang="en-GB" baseline="0" dirty="0" smtClean="0"/>
              <a:t> such criticisms were actually exacerbated – rather than offset – by Britain’s triumph in the Seven Years’ War</a:t>
            </a:r>
          </a:p>
          <a:p>
            <a:pPr marL="171450" indent="-171450">
              <a:buFont typeface="Arial" panose="020B0604020202020204" pitchFamily="34" charset="0"/>
              <a:buChar char="•"/>
            </a:pPr>
            <a:r>
              <a:rPr lang="en-GB" baseline="0" dirty="0" smtClean="0"/>
              <a:t>Victory over France came at a high cost, creating a huge war debt</a:t>
            </a:r>
          </a:p>
          <a:p>
            <a:pPr marL="171450" indent="-171450">
              <a:buFont typeface="Arial" panose="020B0604020202020204" pitchFamily="34" charset="0"/>
              <a:buChar char="•"/>
            </a:pPr>
            <a:r>
              <a:rPr lang="en-GB" baseline="0" dirty="0" smtClean="0"/>
              <a:t>To service its deficit, the British state resolved to raise funds via taxation, including from its colonies in North America. </a:t>
            </a:r>
          </a:p>
          <a:p>
            <a:pPr marL="171450" indent="-171450">
              <a:buFont typeface="Arial" panose="020B0604020202020204" pitchFamily="34" charset="0"/>
              <a:buChar char="•"/>
            </a:pPr>
            <a:r>
              <a:rPr lang="en-GB" baseline="0" dirty="0" smtClean="0"/>
              <a:t>As we’ll see, such taxes would be the straw that broke the camel’s back for colonists.</a:t>
            </a:r>
          </a:p>
          <a:p>
            <a:pPr marL="171450" indent="-171450">
              <a:buFont typeface="Arial" panose="020B0604020202020204" pitchFamily="34" charset="0"/>
              <a:buChar char="•"/>
            </a:pPr>
            <a:r>
              <a:rPr lang="en-GB" baseline="0" dirty="0" smtClean="0"/>
              <a:t>Beginning with the Sugar Act of 1764, the British parliament passed various pieces of legislation that sought to regulate, and extract revenues from, colonial commerce.</a:t>
            </a:r>
          </a:p>
          <a:p>
            <a:pPr marL="171450" indent="-171450">
              <a:buFont typeface="Arial" panose="020B0604020202020204" pitchFamily="34" charset="0"/>
              <a:buChar char="•"/>
            </a:pPr>
            <a:r>
              <a:rPr lang="en-GB" baseline="0" dirty="0" smtClean="0"/>
              <a:t>The Stamp Act of 1765 was felt to be particularly egregious, requiring colonial citizens to pay a special tax on all printed materials produced in the colonies – from newspapers, broadsides and books to land deeds and court almanacs. So broad-ranging were the types of documents covered that the taxation impacted on virtually all sectors of colonial society – wealthy merchants, artisans and the poor alike.  At the same time, the principle of the taxation was perhaps most objectionable to educated, learned middling and upper ranks of American society – such as those Enlightenment philosophes like Jefferson and Franklin mentioned earlier, plus the Bostonian lawyer John Adams, who would exercise particular influence over events in subsequent years.</a:t>
            </a:r>
          </a:p>
          <a:p>
            <a:pPr marL="171450" indent="-171450">
              <a:buFont typeface="Arial" panose="020B0604020202020204" pitchFamily="34" charset="0"/>
              <a:buChar char="•"/>
            </a:pPr>
            <a:r>
              <a:rPr lang="en-GB" baseline="0" dirty="0" smtClean="0"/>
              <a:t>While the Stamp Act was quickly repealed, Parliament continued to exercise its perceived right to the tax the colonies – with increasing levels of dissent in the colonies.</a:t>
            </a:r>
          </a:p>
          <a:p>
            <a:pPr marL="171450" indent="-171450">
              <a:buFont typeface="Arial" panose="020B0604020202020204" pitchFamily="34" charset="0"/>
              <a:buChar char="•"/>
            </a:pPr>
            <a:r>
              <a:rPr lang="en-GB" baseline="0" dirty="0" smtClean="0"/>
              <a:t>Boston in particular became a hotbed of resistance, to the extent that the British stationed a special delegation of troops in the city in 1768.</a:t>
            </a:r>
          </a:p>
          <a:p>
            <a:pPr marL="171450" indent="-171450">
              <a:buFont typeface="Arial" panose="020B0604020202020204" pitchFamily="34" charset="0"/>
              <a:buChar char="•"/>
            </a:pPr>
            <a:r>
              <a:rPr lang="en-GB" baseline="0" dirty="0" smtClean="0"/>
              <a:t>Two years later this had a dramatic effect in helping sever colonists’ allegiance to the British crown, when an unarmed crowd were shot at by British troops in Boston. Five people died in what was quickly termed the Boston Massacre.</a:t>
            </a:r>
          </a:p>
          <a:p>
            <a:pPr marL="171450" indent="-171450">
              <a:buFont typeface="Arial" panose="020B0604020202020204" pitchFamily="34" charset="0"/>
              <a:buChar char="•"/>
            </a:pPr>
            <a:r>
              <a:rPr lang="en-GB" baseline="0" dirty="0" smtClean="0"/>
              <a:t>In 1773, Bostonians rebelled in perhaps the most iconic example of resistance to British authority prior to the outbreak of the Revolutionary War – the Boston Tea Party.</a:t>
            </a:r>
          </a:p>
          <a:p>
            <a:pPr marL="171450" indent="-171450">
              <a:buFont typeface="Arial" panose="020B0604020202020204" pitchFamily="34" charset="0"/>
              <a:buChar char="•"/>
            </a:pPr>
            <a:r>
              <a:rPr lang="en-GB" baseline="0" dirty="0" smtClean="0"/>
              <a:t>This was waged in protest at an act aimed at shoring up the British East India Company’s monopoly over the tea trade. Protestors disguised themselves as Native Americans and boarded ships docked in Boston harbour, proceeding to throw their cargo of three hundred chests of tea into the water. The cost to the East India numbered millions in today’s money/</a:t>
            </a:r>
          </a:p>
          <a:p>
            <a:pPr marL="171450" indent="-171450">
              <a:buFont typeface="Arial" panose="020B0604020202020204" pitchFamily="34" charset="0"/>
              <a:buChar char="•"/>
            </a:pPr>
            <a:r>
              <a:rPr lang="en-GB" baseline="0" dirty="0" smtClean="0"/>
              <a:t>The Boston Tea Party and Boston Massacre helped solidify public opinion against the British, plus inculcated a sense that the colonies could mount successful acts of defiance – and, moreover, that perhaps they could go it alone.</a:t>
            </a:r>
          </a:p>
          <a:p>
            <a:pPr marL="171450" indent="-171450">
              <a:buFont typeface="Arial" panose="020B0604020202020204" pitchFamily="34" charset="0"/>
              <a:buChar char="•"/>
            </a:pPr>
            <a:r>
              <a:rPr lang="en-GB" baseline="0" dirty="0" smtClean="0"/>
              <a:t>Popular opinion was further agitated by revolutionary slogans like ‘No Taxation Without Representation,’ and eventually the great, impassioned condemnation of British rule by Thomas Paine’s </a:t>
            </a:r>
            <a:r>
              <a:rPr lang="en-GB" i="1" baseline="0" dirty="0" smtClean="0"/>
              <a:t>Common Sense</a:t>
            </a:r>
            <a:endParaRPr lang="en-GB"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33365390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Importantly</a:t>
            </a:r>
            <a:r>
              <a:rPr lang="en-GB" baseline="0" dirty="0" smtClean="0"/>
              <a:t>, such feeling transcended the hotbeds of protest in New England.</a:t>
            </a:r>
          </a:p>
          <a:p>
            <a:pPr marL="171450" indent="-171450">
              <a:buFont typeface="Arial" panose="020B0604020202020204" pitchFamily="34" charset="0"/>
              <a:buChar char="•"/>
            </a:pPr>
            <a:r>
              <a:rPr lang="en-GB" baseline="0" dirty="0" smtClean="0"/>
              <a:t>In September 1774, the thirteen American colonies assembled their leading political figures in the first continental congress</a:t>
            </a:r>
          </a:p>
          <a:p>
            <a:pPr marL="171450" indent="-171450">
              <a:buFont typeface="Arial" panose="020B0604020202020204" pitchFamily="34" charset="0"/>
              <a:buChar char="•"/>
            </a:pPr>
            <a:r>
              <a:rPr lang="en-GB" baseline="0" dirty="0" smtClean="0"/>
              <a:t>By the time the Second Continental Congress in June 1775, outright hostilities between the British and colonists had broken out. The British deployed forces against an armed militia of Massachusetts citizens in the town of Concord in April 1775, and then again in Lexington shortly afterwards. Rebellious Boston too was besieged by British troops.</a:t>
            </a:r>
          </a:p>
          <a:p>
            <a:pPr marL="171450" indent="-171450">
              <a:buFont typeface="Arial" panose="020B0604020202020204" pitchFamily="34" charset="0"/>
              <a:buChar char="•"/>
            </a:pPr>
            <a:r>
              <a:rPr lang="en-GB" baseline="0" dirty="0" smtClean="0"/>
              <a:t>The Second </a:t>
            </a:r>
            <a:r>
              <a:rPr lang="en-GB" baseline="0" dirty="0" err="1" smtClean="0"/>
              <a:t>Continetal</a:t>
            </a:r>
            <a:r>
              <a:rPr lang="en-GB" baseline="0" dirty="0" smtClean="0"/>
              <a:t> Congress thus resolved that the situation was untenable, and approved the appointment of George Washington as commander-in-chief for the conflict that was likely to ensue.</a:t>
            </a:r>
          </a:p>
          <a:p>
            <a:pPr marL="171450" indent="-171450">
              <a:buFont typeface="Arial" panose="020B0604020202020204" pitchFamily="34" charset="0"/>
              <a:buChar char="•"/>
            </a:pPr>
            <a:r>
              <a:rPr lang="en-GB" baseline="0" dirty="0" smtClean="0"/>
              <a:t>The Battle of Bunker Hill was the first major battle of the Revolutionary War – won by the British but at heavy cost</a:t>
            </a:r>
          </a:p>
          <a:p>
            <a:pPr marL="171450" indent="-171450">
              <a:buFont typeface="Arial" panose="020B0604020202020204" pitchFamily="34" charset="0"/>
              <a:buChar char="•"/>
            </a:pPr>
            <a:r>
              <a:rPr lang="en-GB" baseline="0" dirty="0" smtClean="0"/>
              <a:t>A final attempt at peaceful resolution, the </a:t>
            </a:r>
            <a:r>
              <a:rPr lang="en-GB" baseline="0" dirty="0" err="1" smtClean="0"/>
              <a:t>Contintental</a:t>
            </a:r>
            <a:r>
              <a:rPr lang="en-GB" baseline="0" dirty="0" smtClean="0"/>
              <a:t> Congress’s Olive Branch petition, was rejected by King George III.</a:t>
            </a:r>
          </a:p>
          <a:p>
            <a:pPr marL="171450" indent="-171450">
              <a:buFont typeface="Arial" panose="020B0604020202020204" pitchFamily="34" charset="0"/>
              <a:buChar char="•"/>
            </a:pPr>
            <a:r>
              <a:rPr lang="en-GB" baseline="0" dirty="0" smtClean="0"/>
              <a:t>Finally, in July 1776 , the Declaration of Independence was issued. In effect, this marked the birth of the United States of America.</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a:solidFill>
                <a:prstClr val="black"/>
              </a:solidFill>
            </a:endParaRPr>
          </a:p>
        </p:txBody>
      </p:sp>
    </p:spTree>
    <p:extLst>
      <p:ext uri="{BB962C8B-B14F-4D97-AF65-F5344CB8AC3E}">
        <p14:creationId xmlns:p14="http://schemas.microsoft.com/office/powerpoint/2010/main" val="32990717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of a</a:t>
            </a:r>
            <a:r>
              <a:rPr lang="en-GB" baseline="0" dirty="0" smtClean="0"/>
              <a:t> number of revolutions – which we will return to later on</a:t>
            </a:r>
          </a:p>
          <a:p>
            <a:r>
              <a:rPr lang="en-GB" i="1" baseline="0" dirty="0" smtClean="0"/>
              <a:t>Stress chronological focus of the module.</a:t>
            </a:r>
            <a:endParaRPr lang="en-GB" i="1" dirty="0"/>
          </a:p>
        </p:txBody>
      </p:sp>
      <p:sp>
        <p:nvSpPr>
          <p:cNvPr id="4" name="Slide Number Placeholder 3"/>
          <p:cNvSpPr>
            <a:spLocks noGrp="1"/>
          </p:cNvSpPr>
          <p:nvPr>
            <p:ph type="sldNum" sz="quarter" idx="10"/>
          </p:nvPr>
        </p:nvSpPr>
        <p:spPr/>
        <p:txBody>
          <a:bodyPr/>
          <a:lstStyle/>
          <a:p>
            <a:fld id="{864B7F6C-166A-4B93-BC35-91F4420EC95A}" type="slidenum">
              <a:rPr lang="en-GB" smtClean="0"/>
              <a:t>41</a:t>
            </a:fld>
            <a:endParaRPr lang="en-GB"/>
          </a:p>
        </p:txBody>
      </p:sp>
    </p:spTree>
    <p:extLst>
      <p:ext uri="{BB962C8B-B14F-4D97-AF65-F5344CB8AC3E}">
        <p14:creationId xmlns:p14="http://schemas.microsoft.com/office/powerpoint/2010/main" val="985156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42634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693750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A10178-82A0-4F8A-8DC6-A4C281C3EB9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11917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BA10178-82A0-4F8A-8DC6-A4C281C3EB9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51386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BA10178-82A0-4F8A-8DC6-A4C281C3EB9D}"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93022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BA10178-82A0-4F8A-8DC6-A4C281C3EB9D}"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963984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A10178-82A0-4F8A-8DC6-A4C281C3EB9D}"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672520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419222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921192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660584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954860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6000" b="-1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A10178-82A0-4F8A-8DC6-A4C281C3EB9D}" type="datetimeFigureOut">
              <a:rPr lang="en-GB" smtClean="0"/>
              <a:t>13/05/2019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DEA76-D8DD-4B25-B387-44CE4E12BC58}" type="slidenum">
              <a:rPr lang="en-GB" smtClean="0"/>
              <a:t>‹#›</a:t>
            </a:fld>
            <a:endParaRPr lang="en-GB"/>
          </a:p>
        </p:txBody>
      </p:sp>
    </p:spTree>
    <p:extLst>
      <p:ext uri="{BB962C8B-B14F-4D97-AF65-F5344CB8AC3E}">
        <p14:creationId xmlns:p14="http://schemas.microsoft.com/office/powerpoint/2010/main" val="1285602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BD61skoMk8"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hyperlink" Target="http://www.wwnorton.com/college/history/give-me-liberty4/ch/01/imaps.aspx"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3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408238"/>
            <a:ext cx="9144000" cy="2387600"/>
          </a:xfrm>
        </p:spPr>
        <p:txBody>
          <a:bodyPr>
            <a:normAutofit fontScale="90000"/>
          </a:bodyPr>
          <a:lstStyle/>
          <a:p>
            <a:r>
              <a:rPr lang="en-GB" dirty="0" smtClean="0">
                <a:latin typeface="Elephant" panose="02020904090505020303" pitchFamily="18" charset="0"/>
              </a:rPr>
              <a:t>1492 AND ALL THAT: EUROPEAN COLONISATION OF THE AMERICAS</a:t>
            </a:r>
            <a:endParaRPr lang="en-GB" dirty="0">
              <a:latin typeface="Elephant" panose="02020904090505020303" pitchFamily="18" charset="0"/>
            </a:endParaRPr>
          </a:p>
        </p:txBody>
      </p:sp>
      <p:sp>
        <p:nvSpPr>
          <p:cNvPr id="4" name="Subtitle 3"/>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9035351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7251894"/>
          </a:xfrm>
          <a:prstGeom prst="rect">
            <a:avLst/>
          </a:prstGeom>
        </p:spPr>
        <p:txBody>
          <a:bodyPr wrap="square" lIns="540000" tIns="360000" rIns="540000" bIns="360000">
            <a:spAutoFit/>
          </a:bodyPr>
          <a:lstStyle/>
          <a:p>
            <a:pPr algn="just"/>
            <a:endParaRPr lang="en-GB" sz="1600" b="1" u="sng" dirty="0">
              <a:latin typeface="Arial Black" panose="020B0A04020102020204" pitchFamily="34" charset="0"/>
            </a:endParaRPr>
          </a:p>
          <a:p>
            <a:pPr algn="just"/>
            <a:r>
              <a:rPr lang="en-GB" sz="2800" b="1" dirty="0">
                <a:latin typeface="Arial Black" panose="020B0A04020102020204" pitchFamily="34" charset="0"/>
              </a:rPr>
              <a:t>Historians’ dilemmas</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When</a:t>
            </a:r>
            <a:r>
              <a:rPr lang="en-GB" sz="2800" b="1" dirty="0">
                <a:latin typeface="Arial Black" panose="020B0A04020102020204" pitchFamily="34" charset="0"/>
              </a:rPr>
              <a:t> to focus on?</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Who</a:t>
            </a:r>
            <a:r>
              <a:rPr lang="en-GB" sz="2800" b="1" dirty="0">
                <a:latin typeface="Arial Black" panose="020B0A04020102020204" pitchFamily="34" charset="0"/>
              </a:rPr>
              <a:t> to focus on?</a:t>
            </a:r>
            <a:r>
              <a:rPr lang="en-GB" sz="2800" b="1" i="1" dirty="0">
                <a:latin typeface="Arial Black" panose="020B0A04020102020204" pitchFamily="34" charset="0"/>
              </a:rPr>
              <a:t> </a:t>
            </a:r>
          </a:p>
          <a:p>
            <a:pPr marL="285750" indent="-285750" algn="ctr">
              <a:buFont typeface="Arial" panose="020B0604020202020204" pitchFamily="34" charset="0"/>
              <a:buChar char="•"/>
            </a:pPr>
            <a:endParaRPr lang="en-GB" sz="2800" b="1" i="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Where</a:t>
            </a:r>
            <a:r>
              <a:rPr lang="en-GB" sz="2800" b="1" dirty="0">
                <a:latin typeface="Arial Black" panose="020B0A04020102020204" pitchFamily="34" charset="0"/>
              </a:rPr>
              <a:t> to focus on?</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How</a:t>
            </a:r>
            <a:r>
              <a:rPr lang="en-GB" sz="2800" b="1" dirty="0">
                <a:latin typeface="Arial Black" panose="020B0A04020102020204" pitchFamily="34" charset="0"/>
              </a:rPr>
              <a:t> to </a:t>
            </a:r>
            <a:r>
              <a:rPr lang="en-GB" sz="2800" b="1" dirty="0" err="1">
                <a:latin typeface="Arial Black" panose="020B0A04020102020204" pitchFamily="34" charset="0"/>
              </a:rPr>
              <a:t>narrativise</a:t>
            </a:r>
            <a:r>
              <a:rPr lang="en-GB" sz="2800" b="1" dirty="0">
                <a:latin typeface="Arial Black" panose="020B0A04020102020204" pitchFamily="34" charset="0"/>
              </a:rPr>
              <a:t> the past?</a:t>
            </a:r>
          </a:p>
          <a:p>
            <a:pPr algn="just"/>
            <a:endParaRPr lang="en-GB" sz="2800" b="1" dirty="0" smtClean="0">
              <a:latin typeface="Arial Black" panose="020B0A04020102020204" pitchFamily="34" charset="0"/>
            </a:endParaRPr>
          </a:p>
          <a:p>
            <a:pPr algn="just"/>
            <a:endParaRPr lang="en-GB" sz="2800" b="1" dirty="0" smtClean="0">
              <a:latin typeface="Arial Black" panose="020B0A04020102020204" pitchFamily="34" charset="0"/>
            </a:endParaRPr>
          </a:p>
          <a:p>
            <a:pPr algn="just"/>
            <a:endParaRPr lang="en-GB" sz="20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Tree>
    <p:extLst>
      <p:ext uri="{BB962C8B-B14F-4D97-AF65-F5344CB8AC3E}">
        <p14:creationId xmlns:p14="http://schemas.microsoft.com/office/powerpoint/2010/main" val="25383252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8544556"/>
          </a:xfrm>
          <a:prstGeom prst="rect">
            <a:avLst/>
          </a:prstGeom>
        </p:spPr>
        <p:txBody>
          <a:bodyPr wrap="square" lIns="540000" tIns="360000" rIns="540000" bIns="360000">
            <a:spAutoFit/>
          </a:bodyPr>
          <a:lstStyle/>
          <a:p>
            <a:pPr algn="just"/>
            <a:endParaRPr lang="en-GB" sz="1600" b="1" u="sng" dirty="0">
              <a:latin typeface="Arial Black" panose="020B0A04020102020204" pitchFamily="34" charset="0"/>
            </a:endParaRPr>
          </a:p>
          <a:p>
            <a:pPr algn="just"/>
            <a:r>
              <a:rPr lang="en-GB" sz="2800" b="1" dirty="0">
                <a:latin typeface="Arial Black" panose="020B0A04020102020204" pitchFamily="34" charset="0"/>
              </a:rPr>
              <a:t>Historians’ dilemmas</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When</a:t>
            </a:r>
            <a:r>
              <a:rPr lang="en-GB" sz="2800" b="1" dirty="0">
                <a:latin typeface="Arial Black" panose="020B0A04020102020204" pitchFamily="34" charset="0"/>
              </a:rPr>
              <a:t> to focus on?</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Who</a:t>
            </a:r>
            <a:r>
              <a:rPr lang="en-GB" sz="2800" b="1" dirty="0">
                <a:latin typeface="Arial Black" panose="020B0A04020102020204" pitchFamily="34" charset="0"/>
              </a:rPr>
              <a:t> to focus on?</a:t>
            </a:r>
            <a:r>
              <a:rPr lang="en-GB" sz="2800" b="1" i="1" dirty="0">
                <a:latin typeface="Arial Black" panose="020B0A04020102020204" pitchFamily="34" charset="0"/>
              </a:rPr>
              <a:t> </a:t>
            </a:r>
          </a:p>
          <a:p>
            <a:pPr marL="285750" indent="-285750" algn="ctr">
              <a:buFont typeface="Arial" panose="020B0604020202020204" pitchFamily="34" charset="0"/>
              <a:buChar char="•"/>
            </a:pPr>
            <a:endParaRPr lang="en-GB" sz="2800" b="1" i="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Where</a:t>
            </a:r>
            <a:r>
              <a:rPr lang="en-GB" sz="2800" b="1" dirty="0">
                <a:latin typeface="Arial Black" panose="020B0A04020102020204" pitchFamily="34" charset="0"/>
              </a:rPr>
              <a:t> to focus on?</a:t>
            </a: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i="1" dirty="0">
                <a:latin typeface="Arial Black" panose="020B0A04020102020204" pitchFamily="34" charset="0"/>
              </a:rPr>
              <a:t>How</a:t>
            </a:r>
            <a:r>
              <a:rPr lang="en-GB" sz="2800" b="1" dirty="0">
                <a:latin typeface="Arial Black" panose="020B0A04020102020204" pitchFamily="34" charset="0"/>
              </a:rPr>
              <a:t> to </a:t>
            </a:r>
            <a:r>
              <a:rPr lang="en-GB" sz="2800" b="1" dirty="0" err="1">
                <a:latin typeface="Arial Black" panose="020B0A04020102020204" pitchFamily="34" charset="0"/>
              </a:rPr>
              <a:t>narrativise</a:t>
            </a:r>
            <a:r>
              <a:rPr lang="en-GB" sz="2800" b="1" dirty="0">
                <a:latin typeface="Arial Black" panose="020B0A04020102020204" pitchFamily="34" charset="0"/>
              </a:rPr>
              <a:t> the past?</a:t>
            </a:r>
          </a:p>
          <a:p>
            <a:pPr algn="just"/>
            <a:endParaRPr lang="en-GB" sz="2800" b="1" dirty="0" smtClean="0">
              <a:latin typeface="Arial Black" panose="020B0A04020102020204" pitchFamily="34" charset="0"/>
            </a:endParaRPr>
          </a:p>
          <a:p>
            <a:pPr algn="just"/>
            <a:r>
              <a:rPr lang="en-GB" sz="2800" b="1" dirty="0" smtClean="0">
                <a:latin typeface="Arial Black" panose="020B0A04020102020204" pitchFamily="34" charset="0"/>
              </a:rPr>
              <a:t>Subjectivity</a:t>
            </a:r>
            <a:endParaRPr lang="en-GB" sz="2800" b="1" dirty="0">
              <a:latin typeface="Arial Black" panose="020B0A04020102020204" pitchFamily="34" charset="0"/>
            </a:endParaRPr>
          </a:p>
          <a:p>
            <a:pPr algn="ctr"/>
            <a:endParaRPr lang="en-GB" sz="2800" b="1" dirty="0" smtClean="0">
              <a:latin typeface="Arial Black" panose="020B0A04020102020204" pitchFamily="34" charset="0"/>
            </a:endParaRPr>
          </a:p>
          <a:p>
            <a:pPr marL="285750" indent="-285750" algn="ctr">
              <a:buFont typeface="Arial" panose="020B0604020202020204" pitchFamily="34" charset="0"/>
              <a:buChar char="•"/>
            </a:pPr>
            <a:r>
              <a:rPr lang="en-GB" sz="2800" b="1" dirty="0" smtClean="0">
                <a:latin typeface="Arial Black" panose="020B0A04020102020204" pitchFamily="34" charset="0"/>
              </a:rPr>
              <a:t>Where, when and how to begin?</a:t>
            </a:r>
            <a:endParaRPr lang="en-GB" sz="2800" b="1" dirty="0">
              <a:latin typeface="Arial Black" panose="020B0A04020102020204" pitchFamily="34" charset="0"/>
            </a:endParaRPr>
          </a:p>
          <a:p>
            <a:pPr algn="just"/>
            <a:endParaRPr lang="en-GB" sz="2800" b="1" dirty="0">
              <a:latin typeface="Arial Black" panose="020B0A04020102020204" pitchFamily="34" charset="0"/>
            </a:endParaRPr>
          </a:p>
          <a:p>
            <a:pPr algn="just"/>
            <a:endParaRPr lang="en-GB" sz="20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Tree>
    <p:extLst>
      <p:ext uri="{BB962C8B-B14F-4D97-AF65-F5344CB8AC3E}">
        <p14:creationId xmlns:p14="http://schemas.microsoft.com/office/powerpoint/2010/main" val="16182098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Why 1492?</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5274745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685802"/>
            <a:ext cx="7237979" cy="6041570"/>
          </a:xfrm>
          <a:prstGeom prst="rect">
            <a:avLst/>
          </a:prstGeom>
        </p:spPr>
      </p:pic>
      <p:pic>
        <p:nvPicPr>
          <p:cNvPr id="3" name="Picture 2"/>
          <p:cNvPicPr>
            <a:picLocks noChangeAspect="1"/>
          </p:cNvPicPr>
          <p:nvPr/>
        </p:nvPicPr>
        <p:blipFill>
          <a:blip r:embed="rId4"/>
          <a:stretch>
            <a:fillRect/>
          </a:stretch>
        </p:blipFill>
        <p:spPr>
          <a:xfrm>
            <a:off x="5796643" y="0"/>
            <a:ext cx="6395357" cy="3136506"/>
          </a:xfrm>
          <a:prstGeom prst="rect">
            <a:avLst/>
          </a:prstGeom>
        </p:spPr>
      </p:pic>
    </p:spTree>
    <p:extLst>
      <p:ext uri="{BB962C8B-B14F-4D97-AF65-F5344CB8AC3E}">
        <p14:creationId xmlns:p14="http://schemas.microsoft.com/office/powerpoint/2010/main" val="1129376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6476" y="278809"/>
            <a:ext cx="9144000" cy="6636341"/>
          </a:xfrm>
          <a:prstGeom prst="rect">
            <a:avLst/>
          </a:prstGeom>
        </p:spPr>
        <p:txBody>
          <a:bodyPr wrap="square" lIns="540000" tIns="360000" rIns="540000" bIns="36000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600" b="1" u="sng" dirty="0">
              <a:solidFill>
                <a:prstClr val="black"/>
              </a:solidFill>
              <a:latin typeface="Calibri" panose="020F0502020204030204"/>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1" i="0" u="sng"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Map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showing </a:t>
            </a: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migratory patterns of early humans.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smtClean="0">
                <a:ln>
                  <a:noFill/>
                </a:ln>
                <a:solidFill>
                  <a:prstClr val="black"/>
                </a:solidFill>
                <a:effectLst/>
                <a:uLnTx/>
                <a:uFillTx/>
                <a:latin typeface="Calibri" panose="020F0502020204030204"/>
                <a:ea typeface="+mn-ea"/>
                <a:cs typeface="+mn-cs"/>
              </a:rPr>
              <a:t>Numbers show est. amount of years since earliest  settlement.</a:t>
            </a:r>
            <a:endParaRPr kumimoji="0" lang="en-GB" sz="1600" b="1" i="0" u="none" strike="noStrike" kern="1200" cap="none" spc="0" normalizeH="0" baseline="0" noProof="0" dirty="0" smtClean="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216953" cy="5742399"/>
          </a:xfrm>
          <a:prstGeom prst="rect">
            <a:avLst/>
          </a:prstGeom>
        </p:spPr>
      </p:pic>
    </p:spTree>
    <p:extLst>
      <p:ext uri="{BB962C8B-B14F-4D97-AF65-F5344CB8AC3E}">
        <p14:creationId xmlns:p14="http://schemas.microsoft.com/office/powerpoint/2010/main" val="29308221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2225" y="109071"/>
            <a:ext cx="3942906" cy="4754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8112224" y="4997152"/>
            <a:ext cx="2259890" cy="1384995"/>
          </a:xfrm>
          <a:prstGeom prst="rect">
            <a:avLst/>
          </a:prstGeom>
        </p:spPr>
        <p:txBody>
          <a:bodyPr wrap="square">
            <a:spAutoFit/>
          </a:bodyPr>
          <a:lstStyle/>
          <a:p>
            <a:r>
              <a:rPr lang="en-GB" sz="1400" dirty="0"/>
              <a:t>Statue of Leif Erikson (c.970– c. 1020), St Paul, Minnesota</a:t>
            </a:r>
          </a:p>
          <a:p>
            <a:endParaRPr lang="en-GB" sz="1400" dirty="0"/>
          </a:p>
          <a:p>
            <a:r>
              <a:rPr lang="en-GB" sz="1400" dirty="0"/>
              <a:t>Maps showing European voyages of discovery</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2451" y="109072"/>
            <a:ext cx="4914899" cy="4948736"/>
          </a:xfrm>
          <a:prstGeom prst="rect">
            <a:avLst/>
          </a:prstGeom>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57398" y="3784983"/>
            <a:ext cx="2982634" cy="3073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5698418" y="501134"/>
            <a:ext cx="2185727" cy="707886"/>
          </a:xfrm>
          <a:prstGeom prst="rect">
            <a:avLst/>
          </a:prstGeom>
        </p:spPr>
        <p:txBody>
          <a:bodyPr wrap="none">
            <a:spAutoFit/>
          </a:bodyPr>
          <a:lstStyle/>
          <a:p>
            <a:pPr algn="just"/>
            <a:r>
              <a:rPr lang="en-GB" sz="4000" dirty="0" smtClean="0">
                <a:latin typeface="Elephant" panose="02020904090505020303" pitchFamily="18" charset="0"/>
              </a:rPr>
              <a:t>Vinland</a:t>
            </a:r>
            <a:endParaRPr lang="en-GB" sz="1050" b="1" u="sng" dirty="0"/>
          </a:p>
        </p:txBody>
      </p:sp>
    </p:spTree>
    <p:extLst>
      <p:ext uri="{BB962C8B-B14F-4D97-AF65-F5344CB8AC3E}">
        <p14:creationId xmlns:p14="http://schemas.microsoft.com/office/powerpoint/2010/main" val="4961657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00515" y="6411"/>
            <a:ext cx="9144000" cy="8113669"/>
          </a:xfrm>
          <a:prstGeom prst="rect">
            <a:avLst/>
          </a:prstGeom>
        </p:spPr>
        <p:txBody>
          <a:bodyPr wrap="square" lIns="540000" tIns="360000" rIns="540000" bIns="360000">
            <a:spAutoFit/>
          </a:bodyPr>
          <a:lstStyle/>
          <a:p>
            <a:pPr algn="just"/>
            <a:r>
              <a:rPr lang="en-GB" sz="3200" dirty="0" smtClean="0">
                <a:latin typeface="Elephant" panose="02020904090505020303" pitchFamily="18" charset="0"/>
              </a:rPr>
              <a:t>Prince </a:t>
            </a:r>
            <a:r>
              <a:rPr lang="en-GB" sz="3200" dirty="0" err="1" smtClean="0">
                <a:latin typeface="Elephant" panose="02020904090505020303" pitchFamily="18" charset="0"/>
              </a:rPr>
              <a:t>Madoc</a:t>
            </a:r>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5122" name="Picture 2" descr="http://southernmemoriesandupdates.com/wp-content/uploads/2011/05/madoc-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46" y="1185595"/>
            <a:ext cx="3486150" cy="50006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7044855" y="161575"/>
            <a:ext cx="4756264" cy="3134998"/>
          </a:xfrm>
          <a:prstGeom prst="rect">
            <a:avLst/>
          </a:prstGeom>
        </p:spPr>
      </p:pic>
      <p:pic>
        <p:nvPicPr>
          <p:cNvPr id="3" name="Picture 2"/>
          <p:cNvPicPr>
            <a:picLocks noChangeAspect="1"/>
          </p:cNvPicPr>
          <p:nvPr/>
        </p:nvPicPr>
        <p:blipFill>
          <a:blip r:embed="rId5"/>
          <a:stretch>
            <a:fillRect/>
          </a:stretch>
        </p:blipFill>
        <p:spPr>
          <a:xfrm>
            <a:off x="8850641" y="3685908"/>
            <a:ext cx="3016499" cy="2259632"/>
          </a:xfrm>
          <a:prstGeom prst="rect">
            <a:avLst/>
          </a:prstGeom>
        </p:spPr>
      </p:pic>
      <p:pic>
        <p:nvPicPr>
          <p:cNvPr id="5" name="Picture 4"/>
          <p:cNvPicPr>
            <a:picLocks noChangeAspect="1"/>
          </p:cNvPicPr>
          <p:nvPr/>
        </p:nvPicPr>
        <p:blipFill rotWithShape="1">
          <a:blip r:embed="rId6"/>
          <a:srcRect t="3872" r="702" b="1504"/>
          <a:stretch/>
        </p:blipFill>
        <p:spPr>
          <a:xfrm>
            <a:off x="5361313" y="4265271"/>
            <a:ext cx="3570797" cy="2588818"/>
          </a:xfrm>
          <a:prstGeom prst="rect">
            <a:avLst/>
          </a:prstGeom>
        </p:spPr>
      </p:pic>
      <p:sp>
        <p:nvSpPr>
          <p:cNvPr id="7" name="Rectangle 6"/>
          <p:cNvSpPr/>
          <p:nvPr/>
        </p:nvSpPr>
        <p:spPr>
          <a:xfrm>
            <a:off x="9269023" y="6393888"/>
            <a:ext cx="2861170" cy="307777"/>
          </a:xfrm>
          <a:prstGeom prst="rect">
            <a:avLst/>
          </a:prstGeom>
        </p:spPr>
        <p:txBody>
          <a:bodyPr wrap="square">
            <a:spAutoFit/>
          </a:bodyPr>
          <a:lstStyle/>
          <a:p>
            <a:r>
              <a:rPr lang="en-GB" sz="1400" dirty="0"/>
              <a:t>Prince Madoc pub, Colwyn Bay</a:t>
            </a:r>
          </a:p>
        </p:txBody>
      </p:sp>
      <p:sp>
        <p:nvSpPr>
          <p:cNvPr id="8" name="Rectangle 7"/>
          <p:cNvSpPr/>
          <p:nvPr/>
        </p:nvSpPr>
        <p:spPr>
          <a:xfrm>
            <a:off x="3742896" y="1433846"/>
            <a:ext cx="2812201" cy="1169551"/>
          </a:xfrm>
          <a:prstGeom prst="rect">
            <a:avLst/>
          </a:prstGeom>
        </p:spPr>
        <p:txBody>
          <a:bodyPr wrap="square">
            <a:spAutoFit/>
          </a:bodyPr>
          <a:lstStyle/>
          <a:p>
            <a:r>
              <a:rPr lang="en-US" sz="1400" dirty="0"/>
              <a:t>Plaque at Fort Morgan, Mobile, Alabama, dedicated by the Daughters of the American Revolution to show where Madoc supposedly landed in 1170 AD</a:t>
            </a:r>
            <a:endParaRPr lang="en-GB" sz="1400" dirty="0"/>
          </a:p>
        </p:txBody>
      </p:sp>
    </p:spTree>
    <p:extLst>
      <p:ext uri="{BB962C8B-B14F-4D97-AF65-F5344CB8AC3E}">
        <p14:creationId xmlns:p14="http://schemas.microsoft.com/office/powerpoint/2010/main" val="28602663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Why 1492?</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878798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Why 1492?</a:t>
            </a:r>
            <a:endParaRPr lang="en-GB" dirty="0">
              <a:latin typeface="Arial Black" panose="020B0A04020102020204" pitchFamily="34" charset="0"/>
            </a:endParaRPr>
          </a:p>
        </p:txBody>
      </p:sp>
      <p:sp>
        <p:nvSpPr>
          <p:cNvPr id="3" name="Content Placeholder 2"/>
          <p:cNvSpPr>
            <a:spLocks noGrp="1"/>
          </p:cNvSpPr>
          <p:nvPr>
            <p:ph idx="1"/>
          </p:nvPr>
        </p:nvSpPr>
        <p:spPr>
          <a:xfrm>
            <a:off x="0" y="979714"/>
            <a:ext cx="12192000" cy="5878286"/>
          </a:xfrm>
        </p:spPr>
        <p:txBody>
          <a:bodyPr lIns="360000" tIns="360000" rIns="360000" bIns="360000" numCol="2" spcCol="360000">
            <a:noAutofit/>
          </a:bodyPr>
          <a:lstStyle/>
          <a:p>
            <a:r>
              <a:rPr lang="en-GB" sz="2000" dirty="0" smtClean="0"/>
              <a:t>Jan 2 – </a:t>
            </a:r>
            <a:r>
              <a:rPr lang="en-GB" sz="2000" dirty="0" smtClean="0">
                <a:solidFill>
                  <a:srgbClr val="7030A0"/>
                </a:solidFill>
                <a:latin typeface="Arial Black" panose="020B0A04020102020204" pitchFamily="34" charset="0"/>
              </a:rPr>
              <a:t>Fall of Granada</a:t>
            </a:r>
            <a:r>
              <a:rPr lang="en-GB" sz="2000" dirty="0" smtClean="0"/>
              <a:t>: Muhammad XII, the last Emir of Granada, surrenders his city to the army of the Catholic Monarchs (Ferdinand II of Aragon and Isabella I of Castile) after a lengthy siege, ending the ten-year Granada War and the centuries-long Reconquista, and bringing an end to 780 years of Muslim control in Al-Andalus.</a:t>
            </a:r>
          </a:p>
          <a:p>
            <a:r>
              <a:rPr lang="en-GB" sz="2000" dirty="0" smtClean="0"/>
              <a:t>Jan 15 – Christopher Columbus meets Ferdinand and Isabella and persuades them to support his Atlantic voyage intended to find a new route to the East Indies.</a:t>
            </a:r>
          </a:p>
          <a:p>
            <a:r>
              <a:rPr lang="en-GB" sz="2000" dirty="0" smtClean="0"/>
              <a:t>Jan 16 – First grammar of Spanish language (</a:t>
            </a:r>
            <a:r>
              <a:rPr lang="en-GB" sz="2000" i="1" dirty="0" err="1" smtClean="0"/>
              <a:t>Gramática</a:t>
            </a:r>
            <a:r>
              <a:rPr lang="en-GB" sz="2000" i="1" dirty="0" smtClean="0"/>
              <a:t> de la </a:t>
            </a:r>
            <a:r>
              <a:rPr lang="en-GB" sz="2000" i="1" dirty="0" err="1" smtClean="0"/>
              <a:t>lengua</a:t>
            </a:r>
            <a:r>
              <a:rPr lang="en-GB" sz="2000" i="1" dirty="0" smtClean="0"/>
              <a:t> </a:t>
            </a:r>
            <a:r>
              <a:rPr lang="en-GB" sz="2000" i="1" dirty="0" err="1" smtClean="0"/>
              <a:t>castellana</a:t>
            </a:r>
            <a:r>
              <a:rPr lang="en-GB" sz="2000" dirty="0" smtClean="0"/>
              <a:t>) presented to Isabella </a:t>
            </a:r>
          </a:p>
          <a:p>
            <a:r>
              <a:rPr lang="en-GB" sz="2000" b="1" dirty="0" smtClean="0">
                <a:solidFill>
                  <a:srgbClr val="7030A0"/>
                </a:solidFill>
              </a:rPr>
              <a:t>March 31 – Ferdinand and Isabella sign the Alhambra Decree</a:t>
            </a:r>
            <a:r>
              <a:rPr lang="en-GB" sz="2000" dirty="0" smtClean="0"/>
              <a:t>, expelling all Jews from Spain unless they convert to Roman Catholicism.</a:t>
            </a:r>
          </a:p>
          <a:p>
            <a:r>
              <a:rPr lang="en-GB" sz="2000" dirty="0" smtClean="0"/>
              <a:t>July 31 – Jews  expelled from Spain; 40,000–200,000 leave. S</a:t>
            </a:r>
          </a:p>
          <a:p>
            <a:r>
              <a:rPr lang="en-GB" sz="2000" dirty="0" smtClean="0"/>
              <a:t>Aug 3 –  Columbus sails with three ships from Palos de la </a:t>
            </a:r>
            <a:r>
              <a:rPr lang="en-GB" sz="2000" dirty="0" err="1" smtClean="0"/>
              <a:t>Frontera</a:t>
            </a:r>
            <a:endParaRPr lang="en-GB" sz="2000" dirty="0" smtClean="0"/>
          </a:p>
          <a:p>
            <a:r>
              <a:rPr lang="en-GB" sz="2000" dirty="0" smtClean="0"/>
              <a:t>Sept 6 – Columbus sails from La </a:t>
            </a:r>
            <a:r>
              <a:rPr lang="en-GB" sz="2000" dirty="0" err="1" smtClean="0"/>
              <a:t>Gomera</a:t>
            </a:r>
            <a:r>
              <a:rPr lang="en-GB" sz="2000" dirty="0" smtClean="0"/>
              <a:t> in the Canary Islands, his final port of call before crossing the Atlantic Ocean for the first time.</a:t>
            </a:r>
          </a:p>
          <a:p>
            <a:r>
              <a:rPr lang="en-GB" sz="2000" dirty="0" smtClean="0"/>
              <a:t>Sept 29 - Alonso </a:t>
            </a:r>
            <a:r>
              <a:rPr lang="en-GB" sz="2000" dirty="0" err="1" smtClean="0"/>
              <a:t>Fernández</a:t>
            </a:r>
            <a:r>
              <a:rPr lang="en-GB" sz="2000" dirty="0" smtClean="0"/>
              <a:t> de Lugo commences conquest of La Palma when the Castilians landed in </a:t>
            </a:r>
            <a:r>
              <a:rPr lang="en-GB" sz="2000" dirty="0" err="1" smtClean="0"/>
              <a:t>Tazacorte</a:t>
            </a:r>
            <a:endParaRPr lang="en-GB" sz="2000" dirty="0" smtClean="0"/>
          </a:p>
          <a:p>
            <a:r>
              <a:rPr lang="en-GB" sz="2000" dirty="0" smtClean="0"/>
              <a:t>Oct 12 –  Columbus' expedition makes landfall in the Caribbean and lands on </a:t>
            </a:r>
            <a:r>
              <a:rPr lang="en-GB" sz="2000" dirty="0" err="1" smtClean="0"/>
              <a:t>Guanahani</a:t>
            </a:r>
            <a:r>
              <a:rPr lang="en-GB" sz="2000" dirty="0" smtClean="0"/>
              <a:t>, but he believes he has reached the East Indies.</a:t>
            </a:r>
          </a:p>
          <a:p>
            <a:r>
              <a:rPr lang="en-GB" sz="2000" dirty="0" smtClean="0"/>
              <a:t>Oct 28 – Columbus lands in Cuba.</a:t>
            </a:r>
          </a:p>
          <a:p>
            <a:r>
              <a:rPr lang="en-GB" sz="2000" dirty="0" smtClean="0"/>
              <a:t>Dec 5 – Columbus lands in Hispaniola.</a:t>
            </a:r>
          </a:p>
        </p:txBody>
      </p:sp>
    </p:spTree>
    <p:extLst>
      <p:ext uri="{BB962C8B-B14F-4D97-AF65-F5344CB8AC3E}">
        <p14:creationId xmlns:p14="http://schemas.microsoft.com/office/powerpoint/2010/main" val="664164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 name="Content Placeholder 5"/>
          <p:cNvPicPr>
            <a:picLocks noGrp="1" noChangeAspect="1"/>
          </p:cNvPicPr>
          <p:nvPr>
            <p:ph idx="1"/>
          </p:nvPr>
        </p:nvPicPr>
        <p:blipFill>
          <a:blip r:embed="rId3"/>
          <a:stretch>
            <a:fillRect/>
          </a:stretch>
        </p:blipFill>
        <p:spPr>
          <a:xfrm>
            <a:off x="8440604" y="1011185"/>
            <a:ext cx="3357782" cy="4351338"/>
          </a:xfrm>
          <a:prstGeom prst="rect">
            <a:avLst/>
          </a:prstGeom>
        </p:spPr>
      </p:pic>
      <p:pic>
        <p:nvPicPr>
          <p:cNvPr id="4" name="Picture 3"/>
          <p:cNvPicPr>
            <a:picLocks noChangeAspect="1"/>
          </p:cNvPicPr>
          <p:nvPr/>
        </p:nvPicPr>
        <p:blipFill>
          <a:blip r:embed="rId4"/>
          <a:stretch>
            <a:fillRect/>
          </a:stretch>
        </p:blipFill>
        <p:spPr>
          <a:xfrm>
            <a:off x="247650" y="1046202"/>
            <a:ext cx="5848350" cy="5257800"/>
          </a:xfrm>
          <a:prstGeom prst="rect">
            <a:avLst/>
          </a:prstGeom>
        </p:spPr>
      </p:pic>
      <p:sp>
        <p:nvSpPr>
          <p:cNvPr id="5" name="Rectangle 4"/>
          <p:cNvSpPr/>
          <p:nvPr/>
        </p:nvSpPr>
        <p:spPr>
          <a:xfrm>
            <a:off x="1193422" y="6304002"/>
            <a:ext cx="3469668" cy="369332"/>
          </a:xfrm>
          <a:prstGeom prst="rect">
            <a:avLst/>
          </a:prstGeom>
        </p:spPr>
        <p:txBody>
          <a:bodyPr wrap="none">
            <a:spAutoFit/>
          </a:bodyPr>
          <a:lstStyle/>
          <a:p>
            <a:r>
              <a:rPr lang="en-GB" dirty="0" smtClean="0"/>
              <a:t>The five kingdoms of Iberia in 1360</a:t>
            </a:r>
            <a:endParaRPr lang="en-GB" dirty="0"/>
          </a:p>
        </p:txBody>
      </p:sp>
      <p:sp>
        <p:nvSpPr>
          <p:cNvPr id="7" name="Rectangle 6"/>
          <p:cNvSpPr/>
          <p:nvPr/>
        </p:nvSpPr>
        <p:spPr>
          <a:xfrm>
            <a:off x="8724899" y="5727377"/>
            <a:ext cx="2778211" cy="646331"/>
          </a:xfrm>
          <a:prstGeom prst="rect">
            <a:avLst/>
          </a:prstGeom>
        </p:spPr>
        <p:txBody>
          <a:bodyPr wrap="square">
            <a:spAutoFit/>
          </a:bodyPr>
          <a:lstStyle/>
          <a:p>
            <a:r>
              <a:rPr lang="en-GB" dirty="0" smtClean="0"/>
              <a:t>Muhammad XII of Granada, last Muslim sultan in Spain</a:t>
            </a:r>
            <a:endParaRPr lang="en-GB" dirty="0"/>
          </a:p>
        </p:txBody>
      </p:sp>
      <p:sp>
        <p:nvSpPr>
          <p:cNvPr id="8" name="Title 1"/>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i="1" dirty="0" smtClean="0">
                <a:latin typeface="Arial Black" panose="020B0A04020102020204" pitchFamily="34" charset="0"/>
              </a:rPr>
              <a:t>Reconquista</a:t>
            </a:r>
            <a:endParaRPr lang="en-GB" i="1" dirty="0">
              <a:latin typeface="Arial Black" panose="020B0A04020102020204" pitchFamily="34" charset="0"/>
            </a:endParaRPr>
          </a:p>
        </p:txBody>
      </p:sp>
      <p:pic>
        <p:nvPicPr>
          <p:cNvPr id="11" name="Picture 10"/>
          <p:cNvPicPr>
            <a:picLocks noChangeAspect="1"/>
          </p:cNvPicPr>
          <p:nvPr/>
        </p:nvPicPr>
        <p:blipFill>
          <a:blip r:embed="rId5"/>
          <a:stretch>
            <a:fillRect/>
          </a:stretch>
        </p:blipFill>
        <p:spPr>
          <a:xfrm>
            <a:off x="5159296" y="1720378"/>
            <a:ext cx="3565603" cy="3162330"/>
          </a:xfrm>
          <a:prstGeom prst="rect">
            <a:avLst/>
          </a:prstGeom>
        </p:spPr>
      </p:pic>
    </p:spTree>
    <p:extLst>
      <p:ext uri="{BB962C8B-B14F-4D97-AF65-F5344CB8AC3E}">
        <p14:creationId xmlns:p14="http://schemas.microsoft.com/office/powerpoint/2010/main" val="6740873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2481943" y="365125"/>
            <a:ext cx="8115300" cy="6046850"/>
          </a:xfrm>
          <a:prstGeom prst="rect">
            <a:avLst/>
          </a:prstGeom>
        </p:spPr>
      </p:pic>
    </p:spTree>
    <p:extLst>
      <p:ext uri="{BB962C8B-B14F-4D97-AF65-F5344CB8AC3E}">
        <p14:creationId xmlns:p14="http://schemas.microsoft.com/office/powerpoint/2010/main" val="39299468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61077" y="848021"/>
            <a:ext cx="7211786" cy="6359342"/>
          </a:xfrm>
          <a:prstGeom prst="rect">
            <a:avLst/>
          </a:prstGeom>
        </p:spPr>
        <p:txBody>
          <a:bodyPr wrap="square" lIns="540000" tIns="360000" rIns="540000" bIns="360000">
            <a:spAutoFit/>
          </a:bodyPr>
          <a:lstStyle/>
          <a:p>
            <a:pPr marL="457200" indent="-457200">
              <a:buFont typeface="Arial" panose="020B0604020202020204" pitchFamily="34" charset="0"/>
              <a:buChar char="•"/>
            </a:pPr>
            <a:r>
              <a:rPr lang="en-GB" sz="2800" b="1" dirty="0" smtClean="0"/>
              <a:t>Conquest </a:t>
            </a:r>
            <a:r>
              <a:rPr lang="en-GB" sz="2800" b="1" dirty="0"/>
              <a:t>of Canary Islands by Castile between 1402 and </a:t>
            </a:r>
            <a:r>
              <a:rPr lang="en-GB" sz="2800" b="1" dirty="0" smtClean="0"/>
              <a:t>1496</a:t>
            </a:r>
          </a:p>
          <a:p>
            <a:pPr marL="457200" indent="-457200">
              <a:buFont typeface="Arial" panose="020B0604020202020204" pitchFamily="34" charset="0"/>
              <a:buChar char="•"/>
            </a:pPr>
            <a:r>
              <a:rPr lang="en-GB" sz="2800" b="1" dirty="0" smtClean="0"/>
              <a:t>Expansionism</a:t>
            </a:r>
            <a:r>
              <a:rPr lang="en-GB" sz="2800" b="1" dirty="0"/>
              <a:t>: ‘Plus Ultra’  (as opposed ‘non plus ultra’)  </a:t>
            </a:r>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0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AutoShape 4" descr="https://s-media-cache-ak0.pinimg.com/736x/88/e4/0b/88e40b751d976dbced91e98ed2d4eece.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itle 1"/>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i="1" dirty="0" smtClean="0">
                <a:latin typeface="Arial Black" panose="020B0A04020102020204" pitchFamily="34" charset="0"/>
              </a:rPr>
              <a:t>Conquista</a:t>
            </a:r>
            <a:endParaRPr lang="en-GB" i="1" dirty="0">
              <a:latin typeface="Arial Black" panose="020B0A04020102020204" pitchFamily="34" charset="0"/>
            </a:endParaRPr>
          </a:p>
        </p:txBody>
      </p:sp>
      <p:pic>
        <p:nvPicPr>
          <p:cNvPr id="5" name="Picture 4"/>
          <p:cNvPicPr>
            <a:picLocks noChangeAspect="1"/>
          </p:cNvPicPr>
          <p:nvPr/>
        </p:nvPicPr>
        <p:blipFill>
          <a:blip r:embed="rId3"/>
          <a:stretch>
            <a:fillRect/>
          </a:stretch>
        </p:blipFill>
        <p:spPr>
          <a:xfrm>
            <a:off x="0" y="1649186"/>
            <a:ext cx="4646777" cy="4211141"/>
          </a:xfrm>
          <a:prstGeom prst="rect">
            <a:avLst/>
          </a:prstGeom>
        </p:spPr>
      </p:pic>
      <p:pic>
        <p:nvPicPr>
          <p:cNvPr id="8" name="Picture 7"/>
          <p:cNvPicPr>
            <a:picLocks noChangeAspect="1"/>
          </p:cNvPicPr>
          <p:nvPr/>
        </p:nvPicPr>
        <p:blipFill>
          <a:blip r:embed="rId4"/>
          <a:stretch>
            <a:fillRect/>
          </a:stretch>
        </p:blipFill>
        <p:spPr>
          <a:xfrm>
            <a:off x="6807757" y="3226003"/>
            <a:ext cx="3523793" cy="3517697"/>
          </a:xfrm>
          <a:prstGeom prst="rect">
            <a:avLst/>
          </a:prstGeom>
        </p:spPr>
      </p:pic>
    </p:spTree>
    <p:extLst>
      <p:ext uri="{BB962C8B-B14F-4D97-AF65-F5344CB8AC3E}">
        <p14:creationId xmlns:p14="http://schemas.microsoft.com/office/powerpoint/2010/main" val="31717307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214753"/>
          </a:xfrm>
          <a:prstGeom prst="rect">
            <a:avLst/>
          </a:prstGeom>
        </p:spPr>
        <p:txBody>
          <a:bodyPr wrap="square" lIns="540000" tIns="540000" rIns="540000" bIns="54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COLUMBUS RECOUNTS FIRST ENCOUNTERS WITH NATIVE PEOPLE OF CARIBBEAN, 1493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How does Columbus ‘sell’ the Caribbean to the Spanish crown?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What </a:t>
            </a: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does </a:t>
            </a: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he describe </a:t>
            </a: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as the pertinent geographical features of Hispaniola and Cuba?</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What items of trade does Columbus identify as being present on the islands?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How does Columbus describe the native inhabitants? What does he say about </a:t>
            </a: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their: </a:t>
            </a:r>
          </a:p>
        </p:txBody>
      </p:sp>
      <p:sp>
        <p:nvSpPr>
          <p:cNvPr id="3" name="Rectangle 2"/>
          <p:cNvSpPr/>
          <p:nvPr/>
        </p:nvSpPr>
        <p:spPr>
          <a:xfrm>
            <a:off x="3048000" y="4674476"/>
            <a:ext cx="6096000" cy="1785104"/>
          </a:xfrm>
          <a:prstGeom prst="rect">
            <a:avLst/>
          </a:prstGeom>
        </p:spPr>
        <p:txBody>
          <a:bodyPr numCol="2">
            <a:spAutoFit/>
          </a:bodyPr>
          <a:lstStyle/>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Physical </a:t>
            </a: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features</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Behavioural</a:t>
            </a:r>
            <a:r>
              <a:rPr kumimoji="0" lang="cy-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 </a:t>
            </a: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characteristics</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Social organisation </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Religion</a:t>
            </a: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Attitude towards property</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rPr>
              <a:t>Attitude towards the </a:t>
            </a:r>
            <a:r>
              <a:rPr kumimoji="0" lang="en-GB" sz="2200" b="0" i="0" u="none" strike="noStrike" kern="1200" cap="none" spc="0" normalizeH="0" baseline="0" noProof="0" dirty="0" smtClean="0">
                <a:ln>
                  <a:noFill/>
                </a:ln>
                <a:solidFill>
                  <a:prstClr val="black"/>
                </a:solidFill>
                <a:effectLst/>
                <a:uLnTx/>
                <a:uFillTx/>
                <a:latin typeface="Elephant" panose="02020904090505020303" pitchFamily="18" charset="0"/>
                <a:ea typeface="+mn-ea"/>
                <a:cs typeface="+mn-cs"/>
              </a:rPr>
              <a:t>Spanish?</a:t>
            </a:r>
            <a:endParaRPr kumimoji="0" lang="en-GB" sz="22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p:txBody>
      </p:sp>
    </p:spTree>
    <p:extLst>
      <p:ext uri="{BB962C8B-B14F-4D97-AF65-F5344CB8AC3E}">
        <p14:creationId xmlns:p14="http://schemas.microsoft.com/office/powerpoint/2010/main" val="14929162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9766"/>
          <a:stretch/>
        </p:blipFill>
        <p:spPr>
          <a:xfrm>
            <a:off x="963384" y="0"/>
            <a:ext cx="9976759" cy="6879064"/>
          </a:xfrm>
          <a:prstGeom prst="rect">
            <a:avLst/>
          </a:prstGeom>
        </p:spPr>
      </p:pic>
    </p:spTree>
    <p:extLst>
      <p:ext uri="{BB962C8B-B14F-4D97-AF65-F5344CB8AC3E}">
        <p14:creationId xmlns:p14="http://schemas.microsoft.com/office/powerpoint/2010/main" val="14220872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678398" y="4710517"/>
            <a:ext cx="2411644" cy="1600438"/>
          </a:xfrm>
          <a:prstGeom prst="rect">
            <a:avLst/>
          </a:prstGeom>
        </p:spPr>
        <p:txBody>
          <a:bodyPr wrap="square">
            <a:spAutoFit/>
          </a:bodyPr>
          <a:lstStyle/>
          <a:p>
            <a:r>
              <a:rPr lang="en-GB" sz="1400" dirty="0"/>
              <a:t>Defaced Columbus statue in Washington DC, 2002 (top) and Boston, 2015  (see also: ‘Christopher’ episode, </a:t>
            </a:r>
            <a:r>
              <a:rPr lang="en-GB" sz="1400" i="1" dirty="0"/>
              <a:t>The Sopranos </a:t>
            </a:r>
            <a:r>
              <a:rPr lang="en-GB" sz="1400" dirty="0"/>
              <a:t>(</a:t>
            </a:r>
            <a:r>
              <a:rPr lang="en-GB" sz="1400" dirty="0">
                <a:hlinkClick r:id="rId3"/>
              </a:rPr>
              <a:t>https://www.youtube.com/watch?v=jBD61skoMk8</a:t>
            </a:r>
            <a:r>
              <a:rPr lang="en-GB" sz="1400" dirty="0"/>
              <a:t>) </a:t>
            </a:r>
          </a:p>
        </p:txBody>
      </p:sp>
      <p:pic>
        <p:nvPicPr>
          <p:cNvPr id="2052" name="Picture 4" descr="http://samdurant.net/defaced_monuments/Images/DC/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8800" y="47581"/>
            <a:ext cx="4863200" cy="3647401"/>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2381" y="3531679"/>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10"/>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4411"/>
          <a:stretch/>
        </p:blipFill>
        <p:spPr bwMode="auto">
          <a:xfrm>
            <a:off x="752561" y="231670"/>
            <a:ext cx="4263319" cy="3735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65884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411"/>
            <a:ext cx="12192000" cy="5774567"/>
          </a:xfrm>
          <a:prstGeom prst="rect">
            <a:avLst/>
          </a:prstGeom>
        </p:spPr>
        <p:txBody>
          <a:bodyPr wrap="square" lIns="540000" tIns="360000" rIns="540000" bIns="360000">
            <a:spAutoFit/>
          </a:bodyPr>
          <a:lstStyle/>
          <a:p>
            <a:pPr algn="ctr"/>
            <a:r>
              <a:rPr lang="en-GB" sz="2400" dirty="0" smtClean="0">
                <a:latin typeface="Elephant" panose="02020904090505020303" pitchFamily="18" charset="0"/>
              </a:rPr>
              <a:t>European Conquest of </a:t>
            </a:r>
            <a:r>
              <a:rPr lang="en-GB" sz="2400" dirty="0">
                <a:latin typeface="Elephant" panose="02020904090505020303" pitchFamily="18" charset="0"/>
              </a:rPr>
              <a:t>the </a:t>
            </a:r>
            <a:r>
              <a:rPr lang="en-GB" sz="2400" dirty="0">
                <a:latin typeface="Elephant" panose="02020904090505020303" pitchFamily="18" charset="0"/>
              </a:rPr>
              <a:t>Americas: Search for </a:t>
            </a:r>
            <a:r>
              <a:rPr lang="en-GB" sz="2400" dirty="0" smtClean="0">
                <a:latin typeface="Elephant" panose="02020904090505020303" pitchFamily="18" charset="0"/>
              </a:rPr>
              <a:t>Routes to </a:t>
            </a:r>
            <a:r>
              <a:rPr lang="en-GB" sz="2400" dirty="0">
                <a:latin typeface="Elephant" panose="02020904090505020303" pitchFamily="18" charset="0"/>
              </a:rPr>
              <a:t>the East</a:t>
            </a:r>
            <a:endParaRPr lang="en-GB" sz="2400" dirty="0">
              <a:latin typeface="Elephant" panose="02020904090505020303" pitchFamily="18" charset="0"/>
            </a:endParaRP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8" name="Rectangle 7"/>
          <p:cNvSpPr/>
          <p:nvPr/>
        </p:nvSpPr>
        <p:spPr>
          <a:xfrm>
            <a:off x="9429750" y="5657867"/>
            <a:ext cx="2762250" cy="954107"/>
          </a:xfrm>
          <a:prstGeom prst="rect">
            <a:avLst/>
          </a:prstGeom>
        </p:spPr>
        <p:txBody>
          <a:bodyPr wrap="square">
            <a:spAutoFit/>
          </a:bodyPr>
          <a:lstStyle/>
          <a:p>
            <a:pPr algn="r"/>
            <a:r>
              <a:rPr lang="en-GB" sz="1400" b="1" dirty="0"/>
              <a:t>The ‘Old World’ c. 1492 </a:t>
            </a:r>
          </a:p>
          <a:p>
            <a:pPr algn="r"/>
            <a:r>
              <a:rPr lang="en-GB" sz="1400" dirty="0"/>
              <a:t>(http://</a:t>
            </a:r>
            <a:r>
              <a:rPr lang="en-GB" sz="1400" dirty="0"/>
              <a:t>www.wwnorton.com/college/history/give-me-liberty3/ch/01/imaps.aspx</a:t>
            </a:r>
            <a:r>
              <a:rPr lang="en-GB" sz="1400" b="1" dirty="0"/>
              <a:t>)</a:t>
            </a:r>
            <a:endParaRPr lang="en-GB" sz="14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755" y="1118266"/>
            <a:ext cx="9014490" cy="4368133"/>
          </a:xfrm>
          <a:prstGeom prst="rect">
            <a:avLst/>
          </a:prstGeom>
        </p:spPr>
      </p:pic>
    </p:spTree>
    <p:extLst>
      <p:ext uri="{BB962C8B-B14F-4D97-AF65-F5344CB8AC3E}">
        <p14:creationId xmlns:p14="http://schemas.microsoft.com/office/powerpoint/2010/main" val="35732107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 y="0"/>
            <a:ext cx="8813801" cy="6082343"/>
          </a:xfrm>
          <a:prstGeom prst="rect">
            <a:avLst/>
          </a:prstGeom>
        </p:spPr>
        <p:txBody>
          <a:bodyPr wrap="square" lIns="540000" tIns="360000" rIns="540000" bIns="360000">
            <a:spAutoFit/>
          </a:bodyPr>
          <a:lstStyle/>
          <a:p>
            <a:r>
              <a:rPr lang="cy-GB" sz="3600" dirty="0" err="1" smtClean="0">
                <a:latin typeface="Elephant" panose="02020904090505020303" pitchFamily="18" charset="0"/>
              </a:rPr>
              <a:t>Old</a:t>
            </a:r>
            <a:r>
              <a:rPr lang="cy-GB" sz="3600" dirty="0" smtClean="0">
                <a:latin typeface="Elephant" panose="02020904090505020303" pitchFamily="18" charset="0"/>
              </a:rPr>
              <a:t> </a:t>
            </a:r>
            <a:r>
              <a:rPr lang="cy-GB" sz="3600" dirty="0" err="1" smtClean="0">
                <a:latin typeface="Elephant" panose="02020904090505020303" pitchFamily="18" charset="0"/>
              </a:rPr>
              <a:t>World</a:t>
            </a:r>
            <a:r>
              <a:rPr lang="cy-GB" sz="3600" dirty="0" smtClean="0">
                <a:latin typeface="Elephant" panose="02020904090505020303" pitchFamily="18" charset="0"/>
              </a:rPr>
              <a:t>: </a:t>
            </a:r>
          </a:p>
          <a:p>
            <a:r>
              <a:rPr lang="cy-GB" sz="3600" dirty="0" err="1" smtClean="0">
                <a:latin typeface="Elephant" panose="02020904090505020303" pitchFamily="18" charset="0"/>
              </a:rPr>
              <a:t>Ottoman</a:t>
            </a:r>
            <a:r>
              <a:rPr lang="cy-GB" sz="3600" dirty="0" smtClean="0">
                <a:latin typeface="Elephant" panose="02020904090505020303" pitchFamily="18" charset="0"/>
              </a:rPr>
              <a:t> </a:t>
            </a:r>
            <a:r>
              <a:rPr lang="cy-GB" sz="3600" dirty="0" err="1" smtClean="0">
                <a:latin typeface="Elephant" panose="02020904090505020303" pitchFamily="18" charset="0"/>
              </a:rPr>
              <a:t>Empire</a:t>
            </a:r>
            <a:endParaRPr lang="cy-GB" sz="3600" dirty="0">
              <a:latin typeface="Elephant" panose="02020904090505020303" pitchFamily="18" charset="0"/>
            </a:endParaRPr>
          </a:p>
          <a:p>
            <a:endParaRPr lang="cy-GB" sz="3600" u="sng" dirty="0" smtClean="0">
              <a:latin typeface="Elephant" panose="02020904090505020303" pitchFamily="18" charset="0"/>
            </a:endParaRPr>
          </a:p>
          <a:p>
            <a:pPr marL="285750" indent="-285750">
              <a:buFont typeface="Arial" panose="020B0604020202020204" pitchFamily="34" charset="0"/>
              <a:buChar char="•"/>
            </a:pPr>
            <a:r>
              <a:rPr lang="cy-GB" dirty="0" err="1" smtClean="0">
                <a:latin typeface="Elephant" panose="02020904090505020303" pitchFamily="18" charset="0"/>
              </a:rPr>
              <a:t>Conquest</a:t>
            </a:r>
            <a:r>
              <a:rPr lang="cy-GB" dirty="0" smtClean="0">
                <a:latin typeface="Elephant" panose="02020904090505020303" pitchFamily="18" charset="0"/>
              </a:rPr>
              <a:t> of  Istanbul, 1453</a:t>
            </a:r>
            <a:endParaRPr lang="en-GB" dirty="0" smtClean="0">
              <a:latin typeface="Elephant" panose="02020904090505020303" pitchFamily="18" charset="0"/>
            </a:endParaRPr>
          </a:p>
          <a:p>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5" name="Picture 4"/>
          <p:cNvPicPr>
            <a:picLocks noChangeAspect="1"/>
          </p:cNvPicPr>
          <p:nvPr/>
        </p:nvPicPr>
        <p:blipFill>
          <a:blip r:embed="rId3"/>
          <a:stretch>
            <a:fillRect/>
          </a:stretch>
        </p:blipFill>
        <p:spPr>
          <a:xfrm>
            <a:off x="-1" y="3760838"/>
            <a:ext cx="5506065" cy="3097162"/>
          </a:xfrm>
          <a:prstGeom prst="rect">
            <a:avLst/>
          </a:prstGeom>
        </p:spPr>
      </p:pic>
      <p:pic>
        <p:nvPicPr>
          <p:cNvPr id="7" name="Picture 2"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8413" y="0"/>
            <a:ext cx="6823587" cy="4870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224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00515" y="6411"/>
            <a:ext cx="9144000" cy="6451675"/>
          </a:xfrm>
          <a:prstGeom prst="rect">
            <a:avLst/>
          </a:prstGeom>
        </p:spPr>
        <p:txBody>
          <a:bodyPr wrap="square" lIns="540000" tIns="360000" rIns="540000" bIns="360000">
            <a:spAutoFit/>
          </a:bodyPr>
          <a:lstStyle/>
          <a:p>
            <a:pPr algn="ctr"/>
            <a:r>
              <a:rPr lang="cy-GB" sz="3600" dirty="0" err="1" smtClean="0">
                <a:latin typeface="Elephant" panose="02020904090505020303" pitchFamily="18" charset="0"/>
              </a:rPr>
              <a:t>Old</a:t>
            </a:r>
            <a:r>
              <a:rPr lang="cy-GB" sz="3600" dirty="0" smtClean="0">
                <a:latin typeface="Elephant" panose="02020904090505020303" pitchFamily="18" charset="0"/>
              </a:rPr>
              <a:t> </a:t>
            </a:r>
            <a:r>
              <a:rPr lang="cy-GB" sz="3600" dirty="0" err="1" smtClean="0">
                <a:latin typeface="Elephant" panose="02020904090505020303" pitchFamily="18" charset="0"/>
              </a:rPr>
              <a:t>World</a:t>
            </a:r>
            <a:r>
              <a:rPr lang="cy-GB" sz="3600" dirty="0" smtClean="0">
                <a:latin typeface="Elephant" panose="02020904090505020303" pitchFamily="18" charset="0"/>
              </a:rPr>
              <a:t>: Europe </a:t>
            </a:r>
            <a:r>
              <a:rPr lang="cy-GB" sz="3600" dirty="0" err="1" smtClean="0">
                <a:latin typeface="Elephant" panose="02020904090505020303" pitchFamily="18" charset="0"/>
              </a:rPr>
              <a:t>and</a:t>
            </a:r>
            <a:r>
              <a:rPr lang="cy-GB" sz="3600" dirty="0" smtClean="0">
                <a:latin typeface="Elephant" panose="02020904090505020303" pitchFamily="18" charset="0"/>
              </a:rPr>
              <a:t> ‘the </a:t>
            </a:r>
            <a:r>
              <a:rPr lang="cy-GB" sz="3600" dirty="0" err="1" smtClean="0">
                <a:latin typeface="Elephant" panose="02020904090505020303" pitchFamily="18" charset="0"/>
              </a:rPr>
              <a:t>East</a:t>
            </a:r>
            <a:r>
              <a:rPr lang="cy-GB" sz="3600" dirty="0" smtClean="0">
                <a:latin typeface="Elephant" panose="02020904090505020303" pitchFamily="18" charset="0"/>
              </a:rPr>
              <a:t>’ </a:t>
            </a:r>
            <a:endParaRPr lang="en-GB" sz="1600" u="sng" dirty="0"/>
          </a:p>
          <a:p>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279" y="2647399"/>
            <a:ext cx="5889721" cy="4116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72376"/>
            <a:ext cx="6493752" cy="29500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92114" y="4650368"/>
            <a:ext cx="4159844" cy="954107"/>
          </a:xfrm>
          <a:prstGeom prst="rect">
            <a:avLst/>
          </a:prstGeom>
        </p:spPr>
        <p:txBody>
          <a:bodyPr wrap="square">
            <a:spAutoFit/>
          </a:bodyPr>
          <a:lstStyle/>
          <a:p>
            <a:r>
              <a:rPr lang="en-GB" sz="1400" b="1" dirty="0"/>
              <a:t>European trade with the East</a:t>
            </a:r>
          </a:p>
          <a:p>
            <a:r>
              <a:rPr lang="en-GB" sz="1400" dirty="0"/>
              <a:t>Maps showing route of Silk Road (top) and voyages of Marco Polo (c. 1271–1295) and Ibn Battuta (14</a:t>
            </a:r>
            <a:r>
              <a:rPr lang="en-GB" sz="1400" baseline="30000" dirty="0"/>
              <a:t>th</a:t>
            </a:r>
            <a:r>
              <a:rPr lang="en-GB" sz="1400" dirty="0"/>
              <a:t> century) (bottom)</a:t>
            </a:r>
          </a:p>
        </p:txBody>
      </p:sp>
    </p:spTree>
    <p:extLst>
      <p:ext uri="{BB962C8B-B14F-4D97-AF65-F5344CB8AC3E}">
        <p14:creationId xmlns:p14="http://schemas.microsoft.com/office/powerpoint/2010/main" val="12367426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5601" y="-1"/>
            <a:ext cx="6756400" cy="6867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99455" y="2479878"/>
            <a:ext cx="4495290" cy="954107"/>
          </a:xfrm>
          <a:prstGeom prst="rect">
            <a:avLst/>
          </a:prstGeom>
        </p:spPr>
        <p:txBody>
          <a:bodyPr wrap="square">
            <a:spAutoFit/>
          </a:bodyPr>
          <a:lstStyle/>
          <a:p>
            <a:pPr algn="r"/>
            <a:r>
              <a:rPr lang="en-GB" sz="1400" b="1" dirty="0"/>
              <a:t>Map showing Portuguese slave trade in Africa, plus Cape of Good Hope,  15</a:t>
            </a:r>
            <a:r>
              <a:rPr lang="en-GB" sz="1400" b="1" baseline="30000" dirty="0"/>
              <a:t>th</a:t>
            </a:r>
            <a:r>
              <a:rPr lang="en-GB" sz="1400" b="1" dirty="0"/>
              <a:t> century – note significance of Cape of Good Hope, controlled by Portuguese after voyage of  </a:t>
            </a:r>
            <a:r>
              <a:rPr lang="en-GB" sz="1400" b="1" dirty="0" err="1"/>
              <a:t>Bartolomeu</a:t>
            </a:r>
            <a:r>
              <a:rPr lang="en-GB" sz="1400" b="1" dirty="0"/>
              <a:t> Dias, 1487–1488</a:t>
            </a:r>
          </a:p>
        </p:txBody>
      </p:sp>
      <p:sp>
        <p:nvSpPr>
          <p:cNvPr id="4" name="Rectangle 3"/>
          <p:cNvSpPr/>
          <p:nvPr/>
        </p:nvSpPr>
        <p:spPr>
          <a:xfrm>
            <a:off x="-1" y="0"/>
            <a:ext cx="8813801" cy="5282124"/>
          </a:xfrm>
          <a:prstGeom prst="rect">
            <a:avLst/>
          </a:prstGeom>
        </p:spPr>
        <p:txBody>
          <a:bodyPr wrap="square" lIns="540000" tIns="360000" rIns="540000" bIns="360000">
            <a:spAutoFit/>
          </a:bodyPr>
          <a:lstStyle/>
          <a:p>
            <a:r>
              <a:rPr lang="cy-GB" sz="3600" dirty="0" err="1" smtClean="0">
                <a:latin typeface="Elephant" panose="02020904090505020303" pitchFamily="18" charset="0"/>
              </a:rPr>
              <a:t>Old</a:t>
            </a:r>
            <a:r>
              <a:rPr lang="cy-GB" sz="3600" dirty="0" smtClean="0">
                <a:latin typeface="Elephant" panose="02020904090505020303" pitchFamily="18" charset="0"/>
              </a:rPr>
              <a:t> </a:t>
            </a:r>
            <a:r>
              <a:rPr lang="cy-GB" sz="3600" dirty="0" err="1" smtClean="0">
                <a:latin typeface="Elephant" panose="02020904090505020303" pitchFamily="18" charset="0"/>
              </a:rPr>
              <a:t>World</a:t>
            </a:r>
            <a:r>
              <a:rPr lang="cy-GB" sz="3600" dirty="0" smtClean="0">
                <a:latin typeface="Elephant" panose="02020904090505020303" pitchFamily="18" charset="0"/>
              </a:rPr>
              <a:t>: </a:t>
            </a:r>
          </a:p>
          <a:p>
            <a:r>
              <a:rPr lang="cy-GB" sz="3600" dirty="0" smtClean="0">
                <a:latin typeface="Elephant" panose="02020904090505020303" pitchFamily="18" charset="0"/>
              </a:rPr>
              <a:t>Europe </a:t>
            </a:r>
            <a:r>
              <a:rPr lang="cy-GB" sz="3600" dirty="0" err="1" smtClean="0">
                <a:latin typeface="Elephant" panose="02020904090505020303" pitchFamily="18" charset="0"/>
              </a:rPr>
              <a:t>and</a:t>
            </a:r>
            <a:r>
              <a:rPr lang="cy-GB" sz="3600" dirty="0" smtClean="0">
                <a:latin typeface="Elephant" panose="02020904090505020303" pitchFamily="18" charset="0"/>
              </a:rPr>
              <a:t> </a:t>
            </a:r>
            <a:r>
              <a:rPr lang="cy-GB" sz="3600" dirty="0" err="1" smtClean="0">
                <a:latin typeface="Elephant" panose="02020904090505020303" pitchFamily="18" charset="0"/>
              </a:rPr>
              <a:t>Africa</a:t>
            </a:r>
            <a:endParaRPr lang="en-GB" sz="1600" u="sng" dirty="0" smtClean="0">
              <a:latin typeface="Elephant" panose="02020904090505020303" pitchFamily="18" charset="0"/>
            </a:endParaRPr>
          </a:p>
          <a:p>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Tree>
    <p:extLst>
      <p:ext uri="{BB962C8B-B14F-4D97-AF65-F5344CB8AC3E}">
        <p14:creationId xmlns:p14="http://schemas.microsoft.com/office/powerpoint/2010/main" val="19751664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411"/>
            <a:ext cx="10644515" cy="5159014"/>
          </a:xfrm>
          <a:prstGeom prst="rect">
            <a:avLst/>
          </a:prstGeom>
        </p:spPr>
        <p:txBody>
          <a:bodyPr wrap="square" lIns="540000" tIns="360000" rIns="540000" bIns="360000">
            <a:spAutoFit/>
          </a:bodyPr>
          <a:lstStyle/>
          <a:p>
            <a:r>
              <a:rPr lang="en-GB" sz="1600" b="1" i="1" u="sng" dirty="0" smtClean="0"/>
              <a:t>Conquista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0708"/>
            <a:ext cx="11445333" cy="5964637"/>
          </a:xfrm>
          <a:prstGeom prst="rect">
            <a:avLst/>
          </a:prstGeom>
        </p:spPr>
      </p:pic>
      <p:sp>
        <p:nvSpPr>
          <p:cNvPr id="6" name="Rectangle 5"/>
          <p:cNvSpPr/>
          <p:nvPr/>
        </p:nvSpPr>
        <p:spPr>
          <a:xfrm>
            <a:off x="1810643" y="692697"/>
            <a:ext cx="4495290" cy="738664"/>
          </a:xfrm>
          <a:prstGeom prst="rect">
            <a:avLst/>
          </a:prstGeom>
        </p:spPr>
        <p:txBody>
          <a:bodyPr wrap="square">
            <a:spAutoFit/>
          </a:bodyPr>
          <a:lstStyle/>
          <a:p>
            <a:pPr algn="r"/>
            <a:endParaRPr lang="en-GB" sz="1400" dirty="0"/>
          </a:p>
          <a:p>
            <a:pPr algn="r"/>
            <a:r>
              <a:rPr lang="en-GB" sz="1400" dirty="0"/>
              <a:t>Maps showing Spanish West Indies c. 1600 (top), and the total historic extent of </a:t>
            </a:r>
            <a:r>
              <a:rPr lang="en-GB" sz="1400" dirty="0" smtClean="0"/>
              <a:t>Iberian Empires </a:t>
            </a:r>
            <a:r>
              <a:rPr lang="en-GB" sz="1400" dirty="0"/>
              <a:t>(bottom</a:t>
            </a:r>
            <a:r>
              <a:rPr lang="en-GB" sz="1400" b="1" dirty="0"/>
              <a:t>)</a:t>
            </a:r>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16576" y="0"/>
            <a:ext cx="4032448" cy="240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45043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800851" cy="6847672"/>
          </a:xfrm>
          <a:prstGeom prst="rect">
            <a:avLst/>
          </a:prstGeom>
        </p:spPr>
      </p:pic>
      <p:pic>
        <p:nvPicPr>
          <p:cNvPr id="2" name="Picture 1"/>
          <p:cNvPicPr>
            <a:picLocks noChangeAspect="1"/>
          </p:cNvPicPr>
          <p:nvPr/>
        </p:nvPicPr>
        <p:blipFill>
          <a:blip r:embed="rId4"/>
          <a:stretch>
            <a:fillRect/>
          </a:stretch>
        </p:blipFill>
        <p:spPr>
          <a:xfrm>
            <a:off x="6800851" y="1"/>
            <a:ext cx="5391149" cy="6348968"/>
          </a:xfrm>
          <a:prstGeom prst="rect">
            <a:avLst/>
          </a:prstGeom>
        </p:spPr>
      </p:pic>
    </p:spTree>
    <p:extLst>
      <p:ext uri="{BB962C8B-B14F-4D97-AF65-F5344CB8AC3E}">
        <p14:creationId xmlns:p14="http://schemas.microsoft.com/office/powerpoint/2010/main" val="138253088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00515" y="6411"/>
            <a:ext cx="9144000" cy="5159014"/>
          </a:xfrm>
          <a:prstGeom prst="rect">
            <a:avLst/>
          </a:prstGeom>
        </p:spPr>
        <p:txBody>
          <a:bodyPr wrap="square" lIns="540000" tIns="360000" rIns="540000" bIns="360000">
            <a:spAutoFit/>
          </a:bodyPr>
          <a:lstStyle/>
          <a:p>
            <a:pPr algn="r"/>
            <a:r>
              <a:rPr lang="en-GB" sz="1600" b="1" u="sng" dirty="0"/>
              <a:t>C</a:t>
            </a:r>
            <a:r>
              <a:rPr lang="en-GB" sz="1600" b="1" i="1" u="sng" dirty="0" smtClean="0"/>
              <a:t>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5735960" y="3081550"/>
            <a:ext cx="4495290" cy="738664"/>
          </a:xfrm>
          <a:prstGeom prst="rect">
            <a:avLst/>
          </a:prstGeom>
        </p:spPr>
        <p:txBody>
          <a:bodyPr wrap="square">
            <a:spAutoFit/>
          </a:bodyPr>
          <a:lstStyle/>
          <a:p>
            <a:pPr algn="r"/>
            <a:r>
              <a:rPr lang="en-GB" sz="1400" dirty="0"/>
              <a:t>Aztec Temple of </a:t>
            </a:r>
            <a:r>
              <a:rPr lang="en-GB" sz="1400" dirty="0" err="1"/>
              <a:t>Kukulcan</a:t>
            </a:r>
            <a:r>
              <a:rPr lang="en-GB" sz="1400" dirty="0"/>
              <a:t> </a:t>
            </a:r>
            <a:r>
              <a:rPr lang="en-GB" sz="1400" dirty="0" smtClean="0"/>
              <a:t>aka </a:t>
            </a:r>
            <a:r>
              <a:rPr lang="en-GB" sz="1400" dirty="0" err="1" smtClean="0"/>
              <a:t>Chichen</a:t>
            </a:r>
            <a:r>
              <a:rPr lang="en-GB" sz="1400" dirty="0" smtClean="0"/>
              <a:t> </a:t>
            </a:r>
            <a:r>
              <a:rPr lang="en-GB" sz="1400" dirty="0"/>
              <a:t>Itza, Yucatán, Mexico (top); </a:t>
            </a:r>
          </a:p>
          <a:p>
            <a:pPr algn="r"/>
            <a:r>
              <a:rPr lang="en-GB" sz="1400" dirty="0"/>
              <a:t>Incan city of Machu </a:t>
            </a:r>
            <a:r>
              <a:rPr lang="en-GB" sz="1400" dirty="0" err="1"/>
              <a:t>Pichu</a:t>
            </a:r>
            <a:r>
              <a:rPr lang="en-GB" sz="1400" dirty="0"/>
              <a:t>, Peru (bottom</a:t>
            </a:r>
            <a:r>
              <a:rPr lang="en-GB" sz="1400" b="1" dirty="0"/>
              <a:t>)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477" y="86598"/>
            <a:ext cx="4689987" cy="6728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35960" y="692696"/>
            <a:ext cx="4595566" cy="23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0736" y="3820214"/>
            <a:ext cx="4386015" cy="2924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15083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50428" y="0"/>
            <a:ext cx="10205544" cy="6875986"/>
          </a:xfrm>
          <a:prstGeom prst="rect">
            <a:avLst/>
          </a:prstGeom>
        </p:spPr>
      </p:pic>
      <p:sp>
        <p:nvSpPr>
          <p:cNvPr id="3" name="Rectangle 2"/>
          <p:cNvSpPr/>
          <p:nvPr/>
        </p:nvSpPr>
        <p:spPr>
          <a:xfrm>
            <a:off x="1" y="1960665"/>
            <a:ext cx="1450428" cy="1569660"/>
          </a:xfrm>
          <a:prstGeom prst="rect">
            <a:avLst/>
          </a:prstGeom>
        </p:spPr>
        <p:txBody>
          <a:bodyPr wrap="square">
            <a:spAutoFit/>
          </a:bodyPr>
          <a:lstStyle/>
          <a:p>
            <a:r>
              <a:rPr lang="en-GB" sz="1600" dirty="0" smtClean="0"/>
              <a:t>Anonymous, </a:t>
            </a:r>
            <a:r>
              <a:rPr lang="en-GB" sz="1600" i="1" dirty="0" smtClean="0"/>
              <a:t>The </a:t>
            </a:r>
            <a:r>
              <a:rPr lang="en-GB" sz="1600" i="1" dirty="0"/>
              <a:t>Conquest of </a:t>
            </a:r>
            <a:r>
              <a:rPr lang="en-GB" sz="1600" i="1" dirty="0" err="1" smtClean="0"/>
              <a:t>Tenochtitlán</a:t>
            </a:r>
            <a:r>
              <a:rPr lang="en-GB" sz="1600" i="1" dirty="0" smtClean="0"/>
              <a:t>, 1521 </a:t>
            </a:r>
            <a:r>
              <a:rPr lang="en-GB" sz="1600" dirty="0" smtClean="0"/>
              <a:t>(16</a:t>
            </a:r>
            <a:r>
              <a:rPr lang="en-GB" sz="1600" baseline="30000" dirty="0" smtClean="0"/>
              <a:t>th</a:t>
            </a:r>
            <a:r>
              <a:rPr lang="en-GB" sz="1600" dirty="0" smtClean="0"/>
              <a:t> century)</a:t>
            </a:r>
            <a:endParaRPr lang="en-GB" sz="1600" dirty="0"/>
          </a:p>
        </p:txBody>
      </p:sp>
    </p:spTree>
    <p:extLst>
      <p:ext uri="{BB962C8B-B14F-4D97-AF65-F5344CB8AC3E}">
        <p14:creationId xmlns:p14="http://schemas.microsoft.com/office/powerpoint/2010/main" val="32325402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Autofit/>
          </a:bodyPr>
          <a:lstStyle/>
          <a:p>
            <a:pPr algn="ctr"/>
            <a:r>
              <a:rPr lang="en-GB" sz="2800" dirty="0" smtClean="0">
                <a:latin typeface="Elephant" panose="02020904090505020303" pitchFamily="18" charset="0"/>
              </a:rPr>
              <a:t>Aztec Chronicler in Ray </a:t>
            </a:r>
            <a:r>
              <a:rPr lang="en-GB" sz="2800" dirty="0" err="1" smtClean="0">
                <a:latin typeface="Elephant" panose="02020904090505020303" pitchFamily="18" charset="0"/>
              </a:rPr>
              <a:t>Bernardinho</a:t>
            </a:r>
            <a:r>
              <a:rPr lang="en-GB" sz="2800" dirty="0" smtClean="0">
                <a:latin typeface="Elephant" panose="02020904090505020303" pitchFamily="18" charset="0"/>
              </a:rPr>
              <a:t> de </a:t>
            </a:r>
            <a:r>
              <a:rPr lang="en-GB" sz="2800" dirty="0" err="1" smtClean="0">
                <a:latin typeface="Elephant" panose="02020904090505020303" pitchFamily="18" charset="0"/>
              </a:rPr>
              <a:t>Bernardinho</a:t>
            </a:r>
            <a:r>
              <a:rPr lang="en-GB" sz="2800" dirty="0" smtClean="0">
                <a:latin typeface="Elephant" panose="02020904090505020303" pitchFamily="18" charset="0"/>
              </a:rPr>
              <a:t> de </a:t>
            </a:r>
            <a:r>
              <a:rPr lang="en-GB" sz="2800" dirty="0" err="1" smtClean="0">
                <a:latin typeface="Elephant" panose="02020904090505020303" pitchFamily="18" charset="0"/>
              </a:rPr>
              <a:t>Sahagun</a:t>
            </a:r>
            <a:r>
              <a:rPr lang="en-GB" sz="2800" dirty="0" smtClean="0">
                <a:latin typeface="Elephant" panose="02020904090505020303" pitchFamily="18" charset="0"/>
              </a:rPr>
              <a:t>, </a:t>
            </a:r>
            <a:r>
              <a:rPr lang="en-GB" sz="2800" i="1" dirty="0" smtClean="0">
                <a:latin typeface="Elephant" panose="02020904090505020303" pitchFamily="18" charset="0"/>
              </a:rPr>
              <a:t>General History of Things in New Spain </a:t>
            </a:r>
            <a:r>
              <a:rPr lang="en-GB" sz="2800" dirty="0" smtClean="0">
                <a:latin typeface="Elephant" panose="02020904090505020303" pitchFamily="18" charset="0"/>
              </a:rPr>
              <a:t>(1582)</a:t>
            </a:r>
            <a:endParaRPr lang="en-GB" sz="2800" dirty="0">
              <a:latin typeface="Elephant" panose="02020904090505020303" pitchFamily="18" charset="0"/>
            </a:endParaRPr>
          </a:p>
        </p:txBody>
      </p:sp>
      <p:sp>
        <p:nvSpPr>
          <p:cNvPr id="3" name="Content Placeholder 2"/>
          <p:cNvSpPr>
            <a:spLocks noGrp="1"/>
          </p:cNvSpPr>
          <p:nvPr>
            <p:ph idx="1"/>
          </p:nvPr>
        </p:nvSpPr>
        <p:spPr>
          <a:xfrm>
            <a:off x="838200" y="1325562"/>
            <a:ext cx="10515600" cy="5532437"/>
          </a:xfrm>
        </p:spPr>
        <p:txBody>
          <a:bodyPr/>
          <a:lstStyle/>
          <a:p>
            <a:r>
              <a:rPr lang="en-GB" dirty="0" smtClean="0"/>
              <a:t>How does the chronicler describe the Spanish conquest </a:t>
            </a:r>
            <a:r>
              <a:rPr lang="en-GB" dirty="0"/>
              <a:t>of Cholula </a:t>
            </a:r>
            <a:r>
              <a:rPr lang="en-GB" dirty="0" smtClean="0"/>
              <a:t>and </a:t>
            </a:r>
            <a:r>
              <a:rPr lang="en-GB" dirty="0" err="1" smtClean="0"/>
              <a:t>Tenōchtitlan</a:t>
            </a:r>
            <a:r>
              <a:rPr lang="en-GB" dirty="0" smtClean="0"/>
              <a:t>?</a:t>
            </a:r>
          </a:p>
          <a:p>
            <a:endParaRPr lang="en-GB" dirty="0" smtClean="0"/>
          </a:p>
          <a:p>
            <a:r>
              <a:rPr lang="en-GB" dirty="0" smtClean="0"/>
              <a:t>What happens to </a:t>
            </a:r>
            <a:r>
              <a:rPr lang="en-GB" dirty="0" err="1" smtClean="0"/>
              <a:t>Moctezuma</a:t>
            </a:r>
            <a:r>
              <a:rPr lang="en-GB" dirty="0" smtClean="0"/>
              <a:t> during the conquest </a:t>
            </a:r>
            <a:r>
              <a:rPr lang="en-GB" dirty="0"/>
              <a:t>of </a:t>
            </a:r>
            <a:r>
              <a:rPr lang="en-GB" dirty="0" err="1" smtClean="0"/>
              <a:t>Tenōchtitlan</a:t>
            </a:r>
            <a:r>
              <a:rPr lang="en-GB" dirty="0" smtClean="0"/>
              <a:t>?</a:t>
            </a:r>
          </a:p>
          <a:p>
            <a:endParaRPr lang="en-GB" dirty="0"/>
          </a:p>
          <a:p>
            <a:r>
              <a:rPr lang="en-GB" dirty="0"/>
              <a:t>Who is </a:t>
            </a:r>
            <a:r>
              <a:rPr lang="en-GB" dirty="0" err="1" smtClean="0"/>
              <a:t>Cuitlehuac</a:t>
            </a:r>
            <a:r>
              <a:rPr lang="en-GB" dirty="0" smtClean="0"/>
              <a:t> and why is he significant?</a:t>
            </a:r>
          </a:p>
          <a:p>
            <a:endParaRPr lang="en-GB" dirty="0"/>
          </a:p>
          <a:p>
            <a:r>
              <a:rPr lang="en-GB" dirty="0" smtClean="0"/>
              <a:t>What ultimately accounts for the Spanish defeat of the Aztecs in this short account?</a:t>
            </a:r>
            <a:endParaRPr lang="en-GB" dirty="0"/>
          </a:p>
          <a:p>
            <a:endParaRPr lang="en-GB" dirty="0"/>
          </a:p>
          <a:p>
            <a:endParaRPr lang="en-GB" dirty="0"/>
          </a:p>
        </p:txBody>
      </p:sp>
    </p:spTree>
    <p:extLst>
      <p:ext uri="{BB962C8B-B14F-4D97-AF65-F5344CB8AC3E}">
        <p14:creationId xmlns:p14="http://schemas.microsoft.com/office/powerpoint/2010/main" val="22125617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00515" y="6411"/>
            <a:ext cx="9144000" cy="5159014"/>
          </a:xfrm>
          <a:prstGeom prst="rect">
            <a:avLst/>
          </a:prstGeom>
        </p:spPr>
        <p:txBody>
          <a:bodyPr wrap="square" lIns="540000" tIns="360000" rIns="540000" bIns="360000">
            <a:spAutoFit/>
          </a:bodyPr>
          <a:lstStyle/>
          <a:p>
            <a:pPr algn="r"/>
            <a:r>
              <a:rPr lang="en-GB" sz="1600" b="1" u="sng" dirty="0" smtClean="0"/>
              <a:t>New </a:t>
            </a:r>
            <a:r>
              <a:rPr lang="en-GB" sz="1600" b="1" u="sng" dirty="0"/>
              <a:t>Spain</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66630" b="50000"/>
          <a:stretch/>
        </p:blipFill>
        <p:spPr>
          <a:xfrm>
            <a:off x="5485908" y="2886951"/>
            <a:ext cx="5201092" cy="3955961"/>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0803" y="692697"/>
            <a:ext cx="4303713" cy="2865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6477" y="86598"/>
            <a:ext cx="4689987" cy="6728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55121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1" y="0"/>
            <a:ext cx="9761220" cy="6958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flipH="1">
            <a:off x="1679575" y="2585919"/>
            <a:ext cx="1386408" cy="1475293"/>
          </a:xfrm>
          <a:prstGeom prst="rect">
            <a:avLst/>
          </a:prstGeom>
        </p:spPr>
        <p:txBody>
          <a:bodyPr wrap="square">
            <a:spAutoFit/>
          </a:bodyPr>
          <a:lstStyle/>
          <a:p>
            <a:endParaRPr lang="en-GB" b="1" i="1" u="sng" dirty="0"/>
          </a:p>
          <a:p>
            <a:r>
              <a:rPr lang="en-GB" i="1" dirty="0"/>
              <a:t>Map showing New France, c. 1750</a:t>
            </a:r>
          </a:p>
        </p:txBody>
      </p:sp>
    </p:spTree>
    <p:extLst>
      <p:ext uri="{BB962C8B-B14F-4D97-AF65-F5344CB8AC3E}">
        <p14:creationId xmlns:p14="http://schemas.microsoft.com/office/powerpoint/2010/main" val="9799885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411"/>
            <a:ext cx="12192000" cy="5282124"/>
          </a:xfrm>
          <a:prstGeom prst="rect">
            <a:avLst/>
          </a:prstGeom>
        </p:spPr>
        <p:txBody>
          <a:bodyPr wrap="square" lIns="540000" tIns="360000" rIns="540000" bIns="360000">
            <a:spAutoFit/>
          </a:bodyPr>
          <a:lstStyle/>
          <a:p>
            <a:pPr algn="ctr"/>
            <a:r>
              <a:rPr lang="en-GB" sz="2400" b="1" dirty="0" smtClean="0">
                <a:latin typeface="Elephant" panose="02020904090505020303" pitchFamily="18" charset="0"/>
              </a:rPr>
              <a:t>New </a:t>
            </a:r>
            <a:r>
              <a:rPr lang="en-GB" sz="2400" b="1" dirty="0">
                <a:latin typeface="Elephant" panose="02020904090505020303" pitchFamily="18" charset="0"/>
              </a:rPr>
              <a:t>Sweden and New Netherland</a:t>
            </a:r>
            <a:endParaRPr lang="en-GB" sz="2400" b="1" i="1" dirty="0">
              <a:latin typeface="Elephant" panose="02020904090505020303" pitchFamily="18" charset="0"/>
            </a:endParaRPr>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0808" y="811064"/>
            <a:ext cx="3910779" cy="50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31975" y="811064"/>
            <a:ext cx="4060330" cy="591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8211988" y="4031279"/>
            <a:ext cx="2380000" cy="2554545"/>
          </a:xfrm>
          <a:prstGeom prst="rect">
            <a:avLst/>
          </a:prstGeom>
        </p:spPr>
        <p:txBody>
          <a:bodyPr wrap="square">
            <a:spAutoFit/>
          </a:bodyPr>
          <a:lstStyle/>
          <a:p>
            <a:pPr algn="r"/>
            <a:r>
              <a:rPr lang="en-GB" sz="1600" b="1" dirty="0">
                <a:effectLst>
                  <a:outerShdw blurRad="38100" dist="38100" dir="2700000" algn="tl">
                    <a:srgbClr val="000000">
                      <a:alpha val="43137"/>
                    </a:srgbClr>
                  </a:outerShdw>
                </a:effectLst>
              </a:rPr>
              <a:t>New Sweden (around Delaware River), 1638–1655;</a:t>
            </a:r>
          </a:p>
          <a:p>
            <a:pPr algn="r"/>
            <a:r>
              <a:rPr lang="en-GB" sz="1600" b="1" dirty="0">
                <a:effectLst>
                  <a:outerShdw blurRad="38100" dist="38100" dir="2700000" algn="tl">
                    <a:srgbClr val="000000">
                      <a:alpha val="43137"/>
                    </a:srgbClr>
                  </a:outerShdw>
                </a:effectLst>
              </a:rPr>
              <a:t>ceded to Dutch in 1655</a:t>
            </a:r>
          </a:p>
          <a:p>
            <a:pPr algn="r"/>
            <a:endParaRPr lang="en-GB" sz="1600" b="1" dirty="0">
              <a:effectLst>
                <a:outerShdw blurRad="38100" dist="38100" dir="2700000" algn="tl">
                  <a:srgbClr val="000000">
                    <a:alpha val="43137"/>
                  </a:srgbClr>
                </a:outerShdw>
              </a:effectLst>
            </a:endParaRPr>
          </a:p>
          <a:p>
            <a:pPr algn="r"/>
            <a:r>
              <a:rPr lang="en-GB" sz="1600" b="1" dirty="0">
                <a:effectLst>
                  <a:outerShdw blurRad="38100" dist="38100" dir="2700000" algn="tl">
                    <a:srgbClr val="000000">
                      <a:alpha val="43137"/>
                    </a:srgbClr>
                  </a:outerShdw>
                </a:effectLst>
              </a:rPr>
              <a:t>New Netherland , 1614–1667,1673–1674; eventual defeat and concession to England </a:t>
            </a:r>
          </a:p>
          <a:p>
            <a:pPr algn="r"/>
            <a:r>
              <a:rPr lang="en-GB" sz="1600" b="1" dirty="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7708782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863587" y="244009"/>
            <a:ext cx="3328411" cy="7159561"/>
          </a:xfrm>
          <a:prstGeom prst="rect">
            <a:avLst/>
          </a:prstGeom>
        </p:spPr>
        <p:txBody>
          <a:bodyPr wrap="square" lIns="540000" tIns="360000" rIns="540000" bIns="360000">
            <a:spAutoFit/>
          </a:bodyPr>
          <a:lstStyle/>
          <a:p>
            <a:pPr algn="r"/>
            <a:endParaRPr lang="en-GB" sz="1600" b="1" u="sng" dirty="0"/>
          </a:p>
          <a:p>
            <a:pPr algn="r"/>
            <a:endParaRPr lang="en-GB" sz="1000" b="1" u="sng" dirty="0"/>
          </a:p>
          <a:p>
            <a:pPr algn="r"/>
            <a:r>
              <a:rPr lang="en-GB" b="1" dirty="0"/>
              <a:t>1584 – Sir Walter Raleigh </a:t>
            </a:r>
            <a:r>
              <a:rPr lang="en-GB" dirty="0"/>
              <a:t>(pictured below) </a:t>
            </a:r>
            <a:r>
              <a:rPr lang="en-GB" b="1" dirty="0"/>
              <a:t>lands at Roanoke Island, names surrounding territory Virginia</a:t>
            </a:r>
          </a:p>
          <a:p>
            <a:pPr algn="r"/>
            <a:r>
              <a:rPr lang="en-GB" b="1" dirty="0"/>
              <a:t>1588 – Thomas Harriot, </a:t>
            </a:r>
            <a:r>
              <a:rPr lang="en-GB" b="1" i="1" dirty="0"/>
              <a:t>A Brief and True Report of the New Found Land of Virginia</a:t>
            </a:r>
            <a:r>
              <a:rPr lang="en-GB" b="1" dirty="0"/>
              <a:t>  published </a:t>
            </a:r>
            <a:r>
              <a:rPr lang="en-GB" dirty="0"/>
              <a:t>(see </a:t>
            </a:r>
            <a:r>
              <a:rPr lang="en-GB" dirty="0" smtClean="0"/>
              <a:t>frontispiece)</a:t>
            </a:r>
            <a:endParaRPr lang="en-GB" u="sng" dirty="0"/>
          </a:p>
          <a:p>
            <a:pPr algn="r"/>
            <a:r>
              <a:rPr lang="en-GB" b="1" dirty="0"/>
              <a:t>1587–1590 – Failure of English colony at Roanoke Island</a:t>
            </a:r>
          </a:p>
          <a:p>
            <a:endParaRPr lang="en-GB" sz="1600" b="1" u="sng" dirty="0"/>
          </a:p>
          <a:p>
            <a:endParaRPr lang="en-GB" sz="2000" b="1" i="1" u="sng" dirty="0"/>
          </a:p>
          <a:p>
            <a:pPr algn="just"/>
            <a:endParaRPr lang="en-GB" sz="2000"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2394" y="1333532"/>
            <a:ext cx="2887667" cy="41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1660" y="916806"/>
            <a:ext cx="3509588" cy="5010739"/>
          </a:xfrm>
          <a:prstGeom prst="rect">
            <a:avLst/>
          </a:prstGeom>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8080" y="4291933"/>
            <a:ext cx="2004346" cy="2448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4396719" y="5173537"/>
            <a:ext cx="1064186" cy="643638"/>
          </a:xfrm>
          <a:prstGeom prst="ellipse">
            <a:avLst/>
          </a:prstGeom>
          <a:solidFill>
            <a:srgbClr val="FF0000">
              <a:alpha val="0"/>
            </a:srgbClr>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9052"/>
            <a:ext cx="12270826" cy="1342584"/>
          </a:xfrm>
          <a:prstGeom prst="rect">
            <a:avLst/>
          </a:prstGeom>
        </p:spPr>
        <p:txBody>
          <a:bodyPr wrap="square" lIns="540000" tIns="360000" rIns="540000" bIns="360000">
            <a:spAutoFit/>
          </a:bodyPr>
          <a:lstStyle/>
          <a:p>
            <a:r>
              <a:rPr lang="en-GB" sz="2400" u="sng" dirty="0" smtClean="0">
                <a:effectLst>
                  <a:outerShdw blurRad="38100" dist="38100" dir="2700000" algn="tl">
                    <a:srgbClr val="000000">
                      <a:alpha val="43137"/>
                    </a:srgbClr>
                  </a:outerShdw>
                </a:effectLst>
                <a:latin typeface="Elephant" panose="02020904090505020303" pitchFamily="18" charset="0"/>
              </a:rPr>
              <a:t>English </a:t>
            </a:r>
            <a:r>
              <a:rPr lang="en-GB" sz="2400" u="sng" dirty="0">
                <a:effectLst>
                  <a:outerShdw blurRad="38100" dist="38100" dir="2700000" algn="tl">
                    <a:srgbClr val="000000">
                      <a:alpha val="43137"/>
                    </a:srgbClr>
                  </a:outerShdw>
                </a:effectLst>
                <a:latin typeface="Elephant" panose="02020904090505020303" pitchFamily="18" charset="0"/>
              </a:rPr>
              <a:t>settlement in North America: Raleigh and Roanoke </a:t>
            </a:r>
            <a:endParaRPr lang="en-GB" sz="2400" i="1" u="sng" dirty="0">
              <a:effectLst>
                <a:outerShdw blurRad="38100" dist="38100" dir="2700000" algn="tl">
                  <a:srgbClr val="000000">
                    <a:alpha val="43137"/>
                  </a:srgbClr>
                </a:outerShdw>
              </a:effectLst>
              <a:latin typeface="Elephant" panose="02020904090505020303" pitchFamily="18" charset="0"/>
            </a:endParaRPr>
          </a:p>
          <a:p>
            <a:endParaRPr lang="en-GB" sz="1600" b="1" dirty="0"/>
          </a:p>
        </p:txBody>
      </p:sp>
    </p:spTree>
    <p:extLst>
      <p:ext uri="{BB962C8B-B14F-4D97-AF65-F5344CB8AC3E}">
        <p14:creationId xmlns:p14="http://schemas.microsoft.com/office/powerpoint/2010/main" val="41276553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0" y="6411"/>
            <a:ext cx="12013324" cy="1281029"/>
          </a:xfrm>
          <a:prstGeom prst="rect">
            <a:avLst/>
          </a:prstGeom>
        </p:spPr>
        <p:txBody>
          <a:bodyPr wrap="square" lIns="540000" tIns="360000" rIns="540000" bIns="360000">
            <a:spAutoFit/>
          </a:bodyPr>
          <a:lstStyle/>
          <a:p>
            <a:r>
              <a:rPr lang="en-GB" sz="2000" dirty="0" smtClean="0">
                <a:latin typeface="Elephant" panose="02020904090505020303" pitchFamily="18" charset="0"/>
              </a:rPr>
              <a:t>English </a:t>
            </a:r>
            <a:r>
              <a:rPr lang="en-GB" sz="2000" dirty="0">
                <a:latin typeface="Elephant" panose="02020904090505020303" pitchFamily="18" charset="0"/>
              </a:rPr>
              <a:t>settlement in North America: ‘Old’ World Fascination with ‘New’ World</a:t>
            </a:r>
            <a:endParaRPr lang="en-GB" sz="2000" i="1" dirty="0">
              <a:latin typeface="Elephant" panose="02020904090505020303" pitchFamily="18" charset="0"/>
            </a:endParaRPr>
          </a:p>
          <a:p>
            <a:endParaRPr lang="en-GB" sz="1600" b="1" dirty="0"/>
          </a:p>
        </p:txBody>
      </p:sp>
      <p:pic>
        <p:nvPicPr>
          <p:cNvPr id="6" name="Picture 5"/>
          <p:cNvPicPr>
            <a:picLocks noChangeAspect="1"/>
          </p:cNvPicPr>
          <p:nvPr/>
        </p:nvPicPr>
        <p:blipFill>
          <a:blip r:embed="rId3"/>
          <a:stretch>
            <a:fillRect/>
          </a:stretch>
        </p:blipFill>
        <p:spPr>
          <a:xfrm>
            <a:off x="4655009" y="790871"/>
            <a:ext cx="6223197" cy="4803872"/>
          </a:xfrm>
          <a:prstGeom prst="rect">
            <a:avLst/>
          </a:prstGeom>
        </p:spPr>
      </p:pic>
      <p:sp>
        <p:nvSpPr>
          <p:cNvPr id="7" name="Rectangle 6"/>
          <p:cNvSpPr/>
          <p:nvPr/>
        </p:nvSpPr>
        <p:spPr>
          <a:xfrm>
            <a:off x="5591944" y="5868602"/>
            <a:ext cx="4968552" cy="923330"/>
          </a:xfrm>
          <a:prstGeom prst="rect">
            <a:avLst/>
          </a:prstGeom>
        </p:spPr>
        <p:txBody>
          <a:bodyPr wrap="square">
            <a:spAutoFit/>
          </a:bodyPr>
          <a:lstStyle/>
          <a:p>
            <a:r>
              <a:rPr lang="en-US" dirty="0"/>
              <a:t>1951 Royal Shakespeare Company production of </a:t>
            </a:r>
            <a:r>
              <a:rPr lang="en-US" i="1" dirty="0"/>
              <a:t>The Tempest</a:t>
            </a:r>
            <a:r>
              <a:rPr lang="en-US" dirty="0"/>
              <a:t>; images from </a:t>
            </a:r>
            <a:r>
              <a:rPr lang="en-US" dirty="0" err="1"/>
              <a:t>Hariot’s</a:t>
            </a:r>
            <a:r>
              <a:rPr lang="en-US" dirty="0"/>
              <a:t> </a:t>
            </a:r>
            <a:r>
              <a:rPr lang="en-US" i="1" dirty="0"/>
              <a:t>Brief Report; </a:t>
            </a:r>
            <a:r>
              <a:rPr lang="en-US" dirty="0"/>
              <a:t>Raleigh brand tobacco</a:t>
            </a:r>
          </a:p>
        </p:txBody>
      </p:sp>
      <p:pic>
        <p:nvPicPr>
          <p:cNvPr id="8" name="Picture 7"/>
          <p:cNvPicPr>
            <a:picLocks noChangeAspect="1"/>
          </p:cNvPicPr>
          <p:nvPr/>
        </p:nvPicPr>
        <p:blipFill>
          <a:blip r:embed="rId4"/>
          <a:stretch>
            <a:fillRect/>
          </a:stretch>
        </p:blipFill>
        <p:spPr>
          <a:xfrm>
            <a:off x="246436" y="855672"/>
            <a:ext cx="4107338" cy="2988878"/>
          </a:xfrm>
          <a:prstGeom prst="rect">
            <a:avLst/>
          </a:prstGeom>
        </p:spPr>
      </p:pic>
      <p:pic>
        <p:nvPicPr>
          <p:cNvPr id="9" name="Picture 8"/>
          <p:cNvPicPr>
            <a:picLocks noChangeAspect="1"/>
          </p:cNvPicPr>
          <p:nvPr/>
        </p:nvPicPr>
        <p:blipFill>
          <a:blip r:embed="rId5"/>
          <a:stretch>
            <a:fillRect/>
          </a:stretch>
        </p:blipFill>
        <p:spPr>
          <a:xfrm>
            <a:off x="246436" y="3844550"/>
            <a:ext cx="4107338" cy="2887775"/>
          </a:xfrm>
          <a:prstGeom prst="rect">
            <a:avLst/>
          </a:prstGeom>
        </p:spPr>
      </p:pic>
      <p:pic>
        <p:nvPicPr>
          <p:cNvPr id="12" name="Picture 11"/>
          <p:cNvPicPr>
            <a:picLocks noChangeAspect="1"/>
          </p:cNvPicPr>
          <p:nvPr/>
        </p:nvPicPr>
        <p:blipFill rotWithShape="1">
          <a:blip r:embed="rId6"/>
          <a:srcRect l="11202" t="11574" r="8142" b="8672"/>
          <a:stretch/>
        </p:blipFill>
        <p:spPr>
          <a:xfrm>
            <a:off x="10357139" y="719088"/>
            <a:ext cx="1656185" cy="2392266"/>
          </a:xfrm>
          <a:prstGeom prst="rect">
            <a:avLst/>
          </a:prstGeom>
        </p:spPr>
      </p:pic>
    </p:spTree>
    <p:extLst>
      <p:ext uri="{BB962C8B-B14F-4D97-AF65-F5344CB8AC3E}">
        <p14:creationId xmlns:p14="http://schemas.microsoft.com/office/powerpoint/2010/main" val="19948104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146084"/>
            <a:ext cx="12192000" cy="1958138"/>
          </a:xfrm>
          <a:prstGeom prst="rect">
            <a:avLst/>
          </a:prstGeom>
        </p:spPr>
        <p:txBody>
          <a:bodyPr wrap="square" lIns="540000" tIns="360000" rIns="540000" bIns="360000">
            <a:spAutoFit/>
          </a:bodyPr>
          <a:lstStyle/>
          <a:p>
            <a:pPr algn="just"/>
            <a:r>
              <a:rPr lang="en-GB" sz="2000" b="1" dirty="0"/>
              <a:t>1607 – Jamestown established (first permanent English settlement in North America)</a:t>
            </a:r>
          </a:p>
          <a:p>
            <a:pPr algn="just"/>
            <a:r>
              <a:rPr lang="en-GB" sz="2000" b="1" dirty="0"/>
              <a:t>1611 – First Virginia tobacco crop; leads to expansion of Virginia economy</a:t>
            </a:r>
          </a:p>
          <a:p>
            <a:pPr algn="just"/>
            <a:r>
              <a:rPr lang="en-GB" sz="2000" b="1" dirty="0"/>
              <a:t>1632 – Maryland chartered</a:t>
            </a:r>
          </a:p>
          <a:p>
            <a:pPr algn="r"/>
            <a:r>
              <a:rPr lang="en-GB" sz="2000" b="1" dirty="0">
                <a:solidFill>
                  <a:srgbClr val="00B050"/>
                </a:solidFill>
              </a:rPr>
              <a:t>(On map, green indicates English settlement, c. 1650)</a:t>
            </a: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0" y="6412"/>
            <a:ext cx="10644515" cy="1588806"/>
          </a:xfrm>
          <a:prstGeom prst="rect">
            <a:avLst/>
          </a:prstGeom>
        </p:spPr>
        <p:txBody>
          <a:bodyPr wrap="square" lIns="540000" tIns="360000" rIns="540000" bIns="360000">
            <a:spAutoFit/>
          </a:bodyPr>
          <a:lstStyle/>
          <a:p>
            <a:r>
              <a:rPr lang="en-GB" sz="2400" dirty="0" smtClean="0">
                <a:latin typeface="Elephant" panose="02020904090505020303" pitchFamily="18" charset="0"/>
              </a:rPr>
              <a:t>English </a:t>
            </a:r>
            <a:r>
              <a:rPr lang="en-GB" sz="2400" dirty="0">
                <a:latin typeface="Elephant" panose="02020904090505020303" pitchFamily="18" charset="0"/>
              </a:rPr>
              <a:t>settlement in North America: Jamestown</a:t>
            </a:r>
          </a:p>
          <a:p>
            <a:endParaRPr lang="en-GB" sz="1600" b="1" i="1" u="sng" dirty="0"/>
          </a:p>
          <a:p>
            <a:endParaRPr lang="en-GB" sz="1600"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9575" y="800815"/>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3091"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11452" y="6412"/>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2482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411"/>
            <a:ext cx="10644515" cy="8359890"/>
          </a:xfrm>
          <a:prstGeom prst="rect">
            <a:avLst/>
          </a:prstGeom>
        </p:spPr>
        <p:txBody>
          <a:bodyPr wrap="square" lIns="540000" tIns="360000" rIns="540000" bIns="360000">
            <a:spAutoFit/>
          </a:bodyPr>
          <a:lstStyle/>
          <a:p>
            <a:pPr algn="just"/>
            <a:r>
              <a:rPr lang="en-GB" sz="2800" b="1" dirty="0" smtClean="0">
                <a:latin typeface="Elephant" panose="02020904090505020303" pitchFamily="18" charset="0"/>
              </a:rPr>
              <a:t>Pilgrim </a:t>
            </a:r>
            <a:r>
              <a:rPr lang="en-GB" sz="2800" b="1" dirty="0">
                <a:latin typeface="Elephant" panose="02020904090505020303" pitchFamily="18" charset="0"/>
              </a:rPr>
              <a:t>Fathers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7" name="Rectangle 6"/>
          <p:cNvSpPr/>
          <p:nvPr/>
        </p:nvSpPr>
        <p:spPr>
          <a:xfrm>
            <a:off x="8976320" y="4025861"/>
            <a:ext cx="1583316" cy="2677656"/>
          </a:xfrm>
          <a:prstGeom prst="rect">
            <a:avLst/>
          </a:prstGeom>
        </p:spPr>
        <p:txBody>
          <a:bodyPr wrap="square">
            <a:spAutoFit/>
          </a:bodyPr>
          <a:lstStyle/>
          <a:p>
            <a:r>
              <a:rPr lang="en-GB" sz="1400" b="1" dirty="0"/>
              <a:t>Landing of the Pilgrim </a:t>
            </a:r>
            <a:r>
              <a:rPr lang="en-GB" sz="1400" b="1" dirty="0"/>
              <a:t>Fathers </a:t>
            </a:r>
            <a:r>
              <a:rPr lang="en-GB" sz="1400" b="1" dirty="0"/>
              <a:t>by Charles Lucy </a:t>
            </a:r>
            <a:r>
              <a:rPr lang="en-GB" sz="1400" b="1" dirty="0"/>
              <a:t>(c. 1868)</a:t>
            </a:r>
          </a:p>
          <a:p>
            <a:endParaRPr lang="en-GB" sz="1400" b="1" dirty="0"/>
          </a:p>
          <a:p>
            <a:pPr lvl="0"/>
            <a:r>
              <a:rPr lang="en-GB" sz="1400" dirty="0"/>
              <a:t>(see </a:t>
            </a:r>
            <a:r>
              <a:rPr lang="en-GB" sz="1400" dirty="0"/>
              <a:t>William Bradford, extracts from </a:t>
            </a:r>
            <a:r>
              <a:rPr lang="en-GB" sz="1400" i="1" dirty="0"/>
              <a:t>Of Plymouth Plantation</a:t>
            </a:r>
            <a:r>
              <a:rPr lang="en-GB" sz="1400" dirty="0"/>
              <a:t>, originally written </a:t>
            </a:r>
            <a:r>
              <a:rPr lang="en-GB" sz="1400" dirty="0"/>
              <a:t>1630)</a:t>
            </a:r>
            <a:endParaRPr lang="en-GB" sz="1400" dirty="0"/>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5634" y="6411"/>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459050" y="936399"/>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38870" y="936399"/>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76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6201748" y="5229201"/>
            <a:ext cx="1583316" cy="1169551"/>
          </a:xfrm>
          <a:prstGeom prst="rect">
            <a:avLst/>
          </a:prstGeom>
        </p:spPr>
        <p:txBody>
          <a:bodyPr wrap="square">
            <a:spAutoFit/>
          </a:bodyPr>
          <a:lstStyle/>
          <a:p>
            <a:r>
              <a:rPr lang="en-GB" sz="1400" b="1" i="1" dirty="0"/>
              <a:t>The First Thanksgiving 1621</a:t>
            </a:r>
            <a:r>
              <a:rPr lang="en-GB" sz="1400" b="1" dirty="0"/>
              <a:t>, by Jean Leon Gerome Ferris (1899)</a:t>
            </a:r>
            <a:endParaRPr lang="en-GB" sz="1400" b="1" dirty="0"/>
          </a:p>
        </p:txBody>
      </p:sp>
    </p:spTree>
    <p:extLst>
      <p:ext uri="{BB962C8B-B14F-4D97-AF65-F5344CB8AC3E}">
        <p14:creationId xmlns:p14="http://schemas.microsoft.com/office/powerpoint/2010/main" val="26888419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3429000" cy="7621226"/>
          </a:xfrm>
          <a:prstGeom prst="rect">
            <a:avLst/>
          </a:prstGeom>
        </p:spPr>
        <p:txBody>
          <a:bodyPr wrap="square" lIns="540000" tIns="360000" rIns="540000" bIns="360000">
            <a:spAutoFit/>
          </a:bodyPr>
          <a:lstStyle/>
          <a:p>
            <a:pPr algn="just"/>
            <a:r>
              <a:rPr lang="en-GB" sz="2400" u="sng" dirty="0" smtClean="0">
                <a:latin typeface="Elephant" panose="02020904090505020303" pitchFamily="18" charset="0"/>
              </a:rPr>
              <a:t>Native Americans in future United States</a:t>
            </a:r>
            <a:endParaRPr lang="en-GB" sz="2400" u="sng" dirty="0">
              <a:latin typeface="Elephant" panose="02020904090505020303" pitchFamily="18" charset="0"/>
            </a:endParaRPr>
          </a:p>
          <a:p>
            <a:pPr algn="just"/>
            <a:endParaRPr lang="en-GB" sz="2400" u="sng" dirty="0">
              <a:latin typeface="Elephant" panose="02020904090505020303" pitchFamily="18" charset="0"/>
            </a:endParaRPr>
          </a:p>
          <a:p>
            <a:pPr algn="just"/>
            <a:endParaRPr lang="en-GB" sz="2400" u="sng" dirty="0">
              <a:latin typeface="Elephant" panose="02020904090505020303" pitchFamily="18" charset="0"/>
            </a:endParaRPr>
          </a:p>
          <a:p>
            <a:pPr algn="just"/>
            <a:r>
              <a:rPr lang="en-GB" sz="1600" dirty="0" smtClean="0">
                <a:latin typeface="Elephant" panose="02020904090505020303" pitchFamily="18" charset="0"/>
              </a:rPr>
              <a:t>Map </a:t>
            </a:r>
            <a:r>
              <a:rPr lang="en-GB" sz="1600" dirty="0">
                <a:latin typeface="Elephant" panose="02020904090505020303" pitchFamily="18" charset="0"/>
              </a:rPr>
              <a:t>showing Native American tribes and ways of life, c. </a:t>
            </a:r>
            <a:r>
              <a:rPr lang="en-GB" sz="1600" dirty="0">
                <a:latin typeface="Elephant" panose="02020904090505020303" pitchFamily="18" charset="0"/>
              </a:rPr>
              <a:t>1515 AD. From </a:t>
            </a:r>
            <a:r>
              <a:rPr lang="en-GB" sz="1600" dirty="0" err="1">
                <a:latin typeface="Elephant" panose="02020904090505020303" pitchFamily="18" charset="0"/>
              </a:rPr>
              <a:t>Foner</a:t>
            </a:r>
            <a:r>
              <a:rPr lang="en-GB" sz="1600" dirty="0">
                <a:latin typeface="Elephant" panose="02020904090505020303" pitchFamily="18" charset="0"/>
              </a:rPr>
              <a:t>, </a:t>
            </a:r>
            <a:r>
              <a:rPr lang="en-GB" sz="1600" i="1" dirty="0">
                <a:latin typeface="Elephant" panose="02020904090505020303" pitchFamily="18" charset="0"/>
              </a:rPr>
              <a:t>Give Me Liberty!</a:t>
            </a:r>
            <a:r>
              <a:rPr lang="en-GB" sz="1600" dirty="0">
                <a:latin typeface="Elephant" panose="02020904090505020303" pitchFamily="18" charset="0"/>
              </a:rPr>
              <a:t> (</a:t>
            </a:r>
            <a:r>
              <a:rPr lang="en-GB" sz="1600" dirty="0">
                <a:latin typeface="Elephant" panose="02020904090505020303" pitchFamily="18" charset="0"/>
                <a:hlinkClick r:id="rId3"/>
              </a:rPr>
              <a:t>http://www.wwnorton.com/college/history/give-me-liberty4/ch/01/imaps.aspx</a:t>
            </a:r>
            <a:r>
              <a:rPr lang="en-GB" sz="1600" dirty="0">
                <a:latin typeface="Elephant" panose="02020904090505020303" pitchFamily="18" charset="0"/>
              </a:rPr>
              <a:t>) </a:t>
            </a:r>
          </a:p>
          <a:p>
            <a:pPr algn="just"/>
            <a:endParaRPr lang="en-GB" sz="1600" u="sng" dirty="0">
              <a:latin typeface="Elephant" panose="02020904090505020303" pitchFamily="18" charset="0"/>
            </a:endParaRPr>
          </a:p>
          <a:p>
            <a:pPr algn="just"/>
            <a:endParaRPr lang="en-GB" sz="1600" u="sng" dirty="0">
              <a:latin typeface="Elephant" panose="02020904090505020303" pitchFamily="18" charset="0"/>
            </a:endParaRPr>
          </a:p>
          <a:p>
            <a:pPr algn="just"/>
            <a:endParaRPr lang="en-GB" sz="1600" dirty="0">
              <a:latin typeface="Elephant" panose="02020904090505020303" pitchFamily="18" charset="0"/>
            </a:endParaRPr>
          </a:p>
          <a:p>
            <a:pPr marL="285750" indent="-285750" algn="ctr">
              <a:buFont typeface="Arial" panose="020B0604020202020204" pitchFamily="34" charset="0"/>
              <a:buChar char="•"/>
            </a:pPr>
            <a:endParaRPr lang="en-GB" sz="1600" dirty="0">
              <a:latin typeface="Elephant" panose="02020904090505020303" pitchFamily="18" charset="0"/>
            </a:endParaRPr>
          </a:p>
          <a:p>
            <a:pPr algn="just"/>
            <a:endParaRPr lang="en-GB" sz="1600" dirty="0">
              <a:latin typeface="Elephant" panose="02020904090505020303" pitchFamily="18" charset="0"/>
            </a:endParaRPr>
          </a:p>
          <a:p>
            <a:pPr marL="285750" indent="-285750" algn="just">
              <a:buFont typeface="Arial" panose="020B0604020202020204" pitchFamily="34" charset="0"/>
              <a:buChar char="•"/>
            </a:pPr>
            <a:endParaRPr lang="en-GB" sz="1600" dirty="0">
              <a:latin typeface="Elephant" panose="02020904090505020303" pitchFamily="18" charset="0"/>
            </a:endParaRPr>
          </a:p>
          <a:p>
            <a:endParaRPr lang="en-GB" sz="2400" dirty="0">
              <a:latin typeface="Elephant" panose="02020904090505020303" pitchFamily="18" charset="0"/>
            </a:endParaRPr>
          </a:p>
          <a:p>
            <a:endParaRPr lang="en-GB" sz="2400" dirty="0">
              <a:latin typeface="Elephant" panose="02020904090505020303" pitchFamily="18"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9000" y="21697"/>
            <a:ext cx="8604200" cy="6821347"/>
          </a:xfrm>
          <a:prstGeom prst="rect">
            <a:avLst/>
          </a:prstGeom>
        </p:spPr>
      </p:pic>
    </p:spTree>
    <p:extLst>
      <p:ext uri="{BB962C8B-B14F-4D97-AF65-F5344CB8AC3E}">
        <p14:creationId xmlns:p14="http://schemas.microsoft.com/office/powerpoint/2010/main" val="15908464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410"/>
            <a:ext cx="12192000" cy="1896582"/>
          </a:xfrm>
          <a:prstGeom prst="rect">
            <a:avLst/>
          </a:prstGeom>
        </p:spPr>
        <p:txBody>
          <a:bodyPr wrap="square" lIns="540000" tIns="360000" rIns="540000" bIns="360000">
            <a:spAutoFit/>
          </a:bodyPr>
          <a:lstStyle/>
          <a:p>
            <a:r>
              <a:rPr lang="en-GB" sz="2000" b="1" u="sng" dirty="0" smtClean="0">
                <a:solidFill>
                  <a:prstClr val="black"/>
                </a:solidFill>
                <a:latin typeface="Elephant" panose="02020904090505020303" pitchFamily="18" charset="0"/>
              </a:rPr>
              <a:t>Consolidation </a:t>
            </a:r>
            <a:r>
              <a:rPr lang="en-GB" sz="2000" b="1" u="sng" dirty="0">
                <a:solidFill>
                  <a:prstClr val="black"/>
                </a:solidFill>
                <a:latin typeface="Elephant" panose="02020904090505020303" pitchFamily="18" charset="0"/>
              </a:rPr>
              <a:t>of First British Empire: Wars with Native Americans</a:t>
            </a:r>
          </a:p>
          <a:p>
            <a:r>
              <a:rPr lang="en-GB" sz="2000" b="1" dirty="0">
                <a:solidFill>
                  <a:prstClr val="black"/>
                </a:solidFill>
                <a:latin typeface="Elephant" panose="02020904090505020303" pitchFamily="18" charset="0"/>
                <a:ea typeface="Calibri"/>
                <a:cs typeface="Times New Roman"/>
              </a:rPr>
              <a:t>Expansion westward of English settlements</a:t>
            </a:r>
            <a:endParaRPr lang="en-GB" sz="2000" dirty="0">
              <a:latin typeface="Elephant" panose="02020904090505020303" pitchFamily="18" charset="0"/>
              <a:ea typeface="Calibri"/>
              <a:cs typeface="Times New Roman"/>
            </a:endParaRPr>
          </a:p>
          <a:p>
            <a:endParaRPr lang="en-GB" sz="2000" b="1" u="sng" dirty="0">
              <a:solidFill>
                <a:prstClr val="black"/>
              </a:solidFill>
            </a:endParaRPr>
          </a:p>
          <a:p>
            <a:pPr algn="just"/>
            <a:endParaRPr lang="en-GB" sz="1600" dirty="0"/>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8669" y="1052736"/>
            <a:ext cx="3946860" cy="4037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Image result for Pequot War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9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500517" y="4813069"/>
            <a:ext cx="9018345" cy="2031325"/>
          </a:xfrm>
          <a:prstGeom prst="rect">
            <a:avLst/>
          </a:prstGeom>
        </p:spPr>
        <p:txBody>
          <a:bodyPr wrap="square" lIns="457200" tIns="457200" rIns="457200" bIns="457200" numCol="2">
            <a:spAutoFit/>
          </a:bodyPr>
          <a:lstStyle/>
          <a:p>
            <a:pPr marL="457200" indent="-457200"/>
            <a:r>
              <a:rPr lang="en-GB" dirty="0"/>
              <a:t>1620 – Plymouth colony founded</a:t>
            </a:r>
            <a:endParaRPr lang="en-US" dirty="0"/>
          </a:p>
          <a:p>
            <a:pPr marL="457200" indent="-457200"/>
            <a:r>
              <a:rPr lang="en-GB" dirty="0"/>
              <a:t>1630 – Massachusetts Bay colony founded</a:t>
            </a:r>
            <a:endParaRPr lang="en-US" dirty="0"/>
          </a:p>
          <a:p>
            <a:pPr marL="457200" indent="-457200"/>
            <a:r>
              <a:rPr lang="en-GB" dirty="0"/>
              <a:t>1634 – Maryland founded</a:t>
            </a:r>
            <a:endParaRPr lang="en-US" dirty="0"/>
          </a:p>
          <a:p>
            <a:pPr marL="457200" indent="-457200"/>
            <a:r>
              <a:rPr lang="en-GB" dirty="0"/>
              <a:t>1636 – Rhode Island, Connecticut founded</a:t>
            </a:r>
            <a:endParaRPr lang="en-US" dirty="0"/>
          </a:p>
          <a:p>
            <a:pPr marL="457200" indent="-457200"/>
            <a:r>
              <a:rPr lang="en-GB" dirty="0"/>
              <a:t>1663 – Carolina chartered</a:t>
            </a:r>
            <a:endParaRPr lang="en-US" dirty="0"/>
          </a:p>
          <a:p>
            <a:pPr marL="457200" indent="-457200"/>
            <a:r>
              <a:rPr lang="en-GB" dirty="0"/>
              <a:t>1664 – English conquer New Netherlands; New York, New Jersey founded</a:t>
            </a:r>
            <a:endParaRPr lang="en-US" dirty="0"/>
          </a:p>
          <a:p>
            <a:pPr marL="457200" indent="-457200"/>
            <a:r>
              <a:rPr lang="en-GB" dirty="0"/>
              <a:t>1681 – Pennsylvania chartered</a:t>
            </a:r>
            <a:endParaRPr lang="en-US" dirty="0"/>
          </a:p>
        </p:txBody>
      </p:sp>
      <p:sp>
        <p:nvSpPr>
          <p:cNvPr id="3" name="Rectangle 2"/>
          <p:cNvSpPr/>
          <p:nvPr/>
        </p:nvSpPr>
        <p:spPr>
          <a:xfrm>
            <a:off x="4295800" y="1124744"/>
            <a:ext cx="1296144" cy="923330"/>
          </a:xfrm>
          <a:prstGeom prst="rect">
            <a:avLst/>
          </a:prstGeom>
        </p:spPr>
        <p:txBody>
          <a:bodyPr wrap="square">
            <a:spAutoFit/>
          </a:bodyPr>
          <a:lstStyle/>
          <a:p>
            <a:pPr algn="ctr"/>
            <a:r>
              <a:rPr lang="en-GB" b="1" dirty="0">
                <a:solidFill>
                  <a:srgbClr val="7030A0"/>
                </a:solidFill>
                <a:effectLst>
                  <a:outerShdw blurRad="38100" dist="38100" dir="2700000" algn="tl">
                    <a:srgbClr val="000000">
                      <a:alpha val="43137"/>
                    </a:srgbClr>
                  </a:outerShdw>
                </a:effectLst>
                <a:ea typeface="Calibri"/>
                <a:cs typeface="Times New Roman"/>
              </a:rPr>
              <a:t>New England, c. 1637</a:t>
            </a:r>
            <a:endParaRPr lang="en-GB" dirty="0">
              <a:solidFill>
                <a:srgbClr val="7030A0"/>
              </a:solidFill>
              <a:effectLst>
                <a:outerShdw blurRad="38100" dist="38100" dir="2700000" algn="tl">
                  <a:srgbClr val="000000">
                    <a:alpha val="43137"/>
                  </a:srgbClr>
                </a:outerShdw>
              </a:effectLst>
              <a:ea typeface="Calibri"/>
              <a:cs typeface="Times New Roman"/>
            </a:endParaRPr>
          </a:p>
        </p:txBody>
      </p:sp>
      <p:sp>
        <p:nvSpPr>
          <p:cNvPr id="12" name="Rectangle 11"/>
          <p:cNvSpPr/>
          <p:nvPr/>
        </p:nvSpPr>
        <p:spPr>
          <a:xfrm>
            <a:off x="6501276" y="1196752"/>
            <a:ext cx="1296144" cy="923330"/>
          </a:xfrm>
          <a:prstGeom prst="rect">
            <a:avLst/>
          </a:prstGeom>
        </p:spPr>
        <p:txBody>
          <a:bodyPr wrap="square">
            <a:spAutoFit/>
          </a:bodyPr>
          <a:lstStyle/>
          <a:p>
            <a:pPr algn="ctr"/>
            <a:r>
              <a:rPr lang="en-GB" b="1" dirty="0">
                <a:solidFill>
                  <a:srgbClr val="FFFF00"/>
                </a:solidFill>
                <a:effectLst>
                  <a:outerShdw blurRad="38100" dist="38100" dir="2700000" algn="tl">
                    <a:srgbClr val="000000">
                      <a:alpha val="43137"/>
                    </a:srgbClr>
                  </a:outerShdw>
                </a:effectLst>
                <a:ea typeface="Calibri"/>
                <a:cs typeface="Times New Roman"/>
              </a:rPr>
              <a:t>English settlement, c. 1689</a:t>
            </a:r>
            <a:endParaRPr lang="en-GB" dirty="0">
              <a:solidFill>
                <a:srgbClr val="FFFF00"/>
              </a:solidFill>
              <a:effectLst>
                <a:outerShdw blurRad="38100" dist="38100" dir="2700000" algn="tl">
                  <a:srgbClr val="000000">
                    <a:alpha val="43137"/>
                  </a:srgbClr>
                </a:outerShdw>
              </a:effectLst>
              <a:ea typeface="Calibri"/>
              <a:cs typeface="Times New Roman"/>
            </a:endParaRPr>
          </a:p>
        </p:txBody>
      </p:sp>
    </p:spTree>
    <p:extLst>
      <p:ext uri="{BB962C8B-B14F-4D97-AF65-F5344CB8AC3E}">
        <p14:creationId xmlns:p14="http://schemas.microsoft.com/office/powerpoint/2010/main" val="290267965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024516" y="-39570"/>
            <a:ext cx="9167484" cy="2512135"/>
          </a:xfrm>
          <a:prstGeom prst="rect">
            <a:avLst/>
          </a:prstGeom>
        </p:spPr>
        <p:txBody>
          <a:bodyPr wrap="square" lIns="540000" tIns="360000" rIns="540000" bIns="360000">
            <a:spAutoFit/>
          </a:bodyPr>
          <a:lstStyle/>
          <a:p>
            <a:pPr algn="r"/>
            <a:r>
              <a:rPr lang="en-GB" sz="2000" u="sng" dirty="0" smtClean="0">
                <a:solidFill>
                  <a:prstClr val="black"/>
                </a:solidFill>
                <a:latin typeface="Elephant" panose="02020904090505020303" pitchFamily="18" charset="0"/>
              </a:rPr>
              <a:t>Consolidation </a:t>
            </a:r>
            <a:r>
              <a:rPr lang="en-GB" sz="2000" u="sng" dirty="0">
                <a:solidFill>
                  <a:prstClr val="black"/>
                </a:solidFill>
                <a:latin typeface="Elephant" panose="02020904090505020303" pitchFamily="18" charset="0"/>
              </a:rPr>
              <a:t>of First British Empire</a:t>
            </a:r>
            <a:r>
              <a:rPr lang="en-GB" sz="2000" u="sng" dirty="0" smtClean="0">
                <a:solidFill>
                  <a:prstClr val="black"/>
                </a:solidFill>
                <a:latin typeface="Elephant" panose="02020904090505020303" pitchFamily="18" charset="0"/>
              </a:rPr>
              <a:t>:</a:t>
            </a:r>
          </a:p>
          <a:p>
            <a:pPr algn="r"/>
            <a:r>
              <a:rPr lang="en-GB" sz="2000" u="sng" dirty="0" smtClean="0">
                <a:solidFill>
                  <a:prstClr val="black"/>
                </a:solidFill>
                <a:latin typeface="Elephant" panose="02020904090505020303" pitchFamily="18" charset="0"/>
              </a:rPr>
              <a:t> </a:t>
            </a:r>
            <a:r>
              <a:rPr lang="en-GB" sz="2000" u="sng" dirty="0">
                <a:solidFill>
                  <a:prstClr val="black"/>
                </a:solidFill>
                <a:latin typeface="Elephant" panose="02020904090505020303" pitchFamily="18" charset="0"/>
              </a:rPr>
              <a:t>Wars with Native </a:t>
            </a:r>
            <a:r>
              <a:rPr lang="en-GB" sz="2000" u="sng" dirty="0" smtClean="0">
                <a:solidFill>
                  <a:prstClr val="black"/>
                </a:solidFill>
                <a:latin typeface="Elephant" panose="02020904090505020303" pitchFamily="18" charset="0"/>
              </a:rPr>
              <a:t>Americans</a:t>
            </a:r>
          </a:p>
          <a:p>
            <a:pPr algn="r"/>
            <a:endParaRPr lang="en-GB" sz="2000" u="sng" dirty="0">
              <a:solidFill>
                <a:prstClr val="black"/>
              </a:solidFill>
              <a:latin typeface="Elephant" panose="02020904090505020303" pitchFamily="18" charset="0"/>
            </a:endParaRPr>
          </a:p>
          <a:p>
            <a:pPr marL="342900" indent="-342900" algn="r">
              <a:buFont typeface="Arial" panose="020B0604020202020204" pitchFamily="34" charset="0"/>
              <a:buChar char="•"/>
            </a:pPr>
            <a:r>
              <a:rPr lang="en-GB" sz="2000" dirty="0">
                <a:solidFill>
                  <a:prstClr val="black"/>
                </a:solidFill>
                <a:latin typeface="Elephant" panose="02020904090505020303" pitchFamily="18" charset="0"/>
                <a:ea typeface="Calibri"/>
                <a:cs typeface="Times New Roman"/>
              </a:rPr>
              <a:t>Territorial disputes with indigenous tribes</a:t>
            </a:r>
          </a:p>
          <a:p>
            <a:endParaRPr lang="en-GB" sz="2000" u="sng" dirty="0">
              <a:solidFill>
                <a:prstClr val="black"/>
              </a:solidFill>
              <a:latin typeface="Elephant" panose="02020904090505020303" pitchFamily="18" charset="0"/>
            </a:endParaRPr>
          </a:p>
          <a:p>
            <a:pPr algn="just"/>
            <a:endParaRPr lang="en-GB" sz="1600" dirty="0">
              <a:latin typeface="Elephant" panose="02020904090505020303" pitchFamily="18" charset="0"/>
            </a:endParaRPr>
          </a:p>
        </p:txBody>
      </p:sp>
      <p:sp>
        <p:nvSpPr>
          <p:cNvPr id="7" name="Rectangle 6"/>
          <p:cNvSpPr/>
          <p:nvPr/>
        </p:nvSpPr>
        <p:spPr>
          <a:xfrm>
            <a:off x="6108665" y="1642901"/>
            <a:ext cx="5709955" cy="4789682"/>
          </a:xfrm>
          <a:prstGeom prst="rect">
            <a:avLst/>
          </a:prstGeom>
        </p:spPr>
        <p:txBody>
          <a:bodyPr wrap="square" lIns="360000" tIns="360000" rIns="360000" bIns="360000" numCol="1">
            <a:spAutoFit/>
          </a:bodyPr>
          <a:lstStyle/>
          <a:p>
            <a:pPr marL="800100" lvl="1" indent="-342900" algn="r">
              <a:buFontTx/>
              <a:buChar char="-"/>
            </a:pPr>
            <a:r>
              <a:rPr lang="en-GB" sz="2200" dirty="0">
                <a:solidFill>
                  <a:prstClr val="black"/>
                </a:solidFill>
                <a:ea typeface="Calibri"/>
                <a:cs typeface="Times New Roman"/>
              </a:rPr>
              <a:t>Jamestown Massacre of 1622</a:t>
            </a:r>
          </a:p>
          <a:p>
            <a:pPr marL="800100" lvl="1" indent="-342900" algn="r">
              <a:buFontTx/>
              <a:buChar char="-"/>
            </a:pPr>
            <a:r>
              <a:rPr lang="en-GB" sz="2200" b="1" dirty="0">
                <a:solidFill>
                  <a:srgbClr val="FF0000"/>
                </a:solidFill>
                <a:ea typeface="Calibri"/>
                <a:cs typeface="Times New Roman"/>
              </a:rPr>
              <a:t>Pequot War of 1636–1638</a:t>
            </a:r>
          </a:p>
          <a:p>
            <a:pPr marL="800100" lvl="1" indent="-342900" algn="r">
              <a:buFontTx/>
              <a:buChar char="-"/>
            </a:pPr>
            <a:r>
              <a:rPr lang="en-GB" sz="2200" dirty="0">
                <a:solidFill>
                  <a:prstClr val="black"/>
                </a:solidFill>
                <a:ea typeface="Calibri"/>
                <a:cs typeface="Times New Roman"/>
              </a:rPr>
              <a:t>Anglo-Powhatan Wars (1610–14, 1622–32, 1644–46)</a:t>
            </a:r>
          </a:p>
          <a:p>
            <a:pPr marL="800100" lvl="1" indent="-342900" algn="r">
              <a:buFontTx/>
              <a:buChar char="-"/>
            </a:pPr>
            <a:r>
              <a:rPr lang="en-GB" sz="2200" b="1" dirty="0">
                <a:solidFill>
                  <a:srgbClr val="FF0000"/>
                </a:solidFill>
                <a:ea typeface="Calibri"/>
                <a:cs typeface="Times New Roman"/>
              </a:rPr>
              <a:t>King Philip’s War (1675–78)</a:t>
            </a:r>
          </a:p>
          <a:p>
            <a:pPr marL="800100" lvl="1" indent="-342900" algn="r">
              <a:buFontTx/>
              <a:buChar char="-"/>
            </a:pPr>
            <a:r>
              <a:rPr lang="en-GB" sz="2200" dirty="0">
                <a:solidFill>
                  <a:prstClr val="black"/>
                </a:solidFill>
                <a:ea typeface="Calibri"/>
                <a:cs typeface="Times New Roman"/>
              </a:rPr>
              <a:t>King William's War (1688–97)</a:t>
            </a:r>
          </a:p>
          <a:p>
            <a:pPr marL="800100" lvl="1" indent="-342900" algn="r">
              <a:buFontTx/>
              <a:buChar char="-"/>
            </a:pPr>
            <a:r>
              <a:rPr lang="en-GB" sz="2200" dirty="0">
                <a:solidFill>
                  <a:prstClr val="black"/>
                </a:solidFill>
                <a:ea typeface="Calibri"/>
                <a:cs typeface="Times New Roman"/>
              </a:rPr>
              <a:t>Tuscarora War (1711–1715)</a:t>
            </a:r>
          </a:p>
          <a:p>
            <a:pPr marL="800100" lvl="1" indent="-342900" algn="r">
              <a:buFontTx/>
              <a:buChar char="-"/>
            </a:pPr>
            <a:r>
              <a:rPr lang="en-GB" sz="2200" dirty="0">
                <a:solidFill>
                  <a:prstClr val="black"/>
                </a:solidFill>
                <a:ea typeface="Calibri"/>
                <a:cs typeface="Times New Roman"/>
              </a:rPr>
              <a:t>Yamasee War (1715—1717)</a:t>
            </a:r>
          </a:p>
          <a:p>
            <a:pPr marL="800100" lvl="1" indent="-342900" algn="r">
              <a:buFontTx/>
              <a:buChar char="-"/>
            </a:pPr>
            <a:r>
              <a:rPr lang="en-GB" sz="2200" dirty="0">
                <a:solidFill>
                  <a:prstClr val="black"/>
                </a:solidFill>
                <a:ea typeface="Calibri"/>
                <a:cs typeface="Times New Roman"/>
              </a:rPr>
              <a:t>Father Le </a:t>
            </a:r>
            <a:r>
              <a:rPr lang="en-GB" sz="2200" dirty="0" err="1">
                <a:solidFill>
                  <a:prstClr val="black"/>
                </a:solidFill>
                <a:ea typeface="Calibri"/>
                <a:cs typeface="Times New Roman"/>
              </a:rPr>
              <a:t>Loutre's</a:t>
            </a:r>
            <a:r>
              <a:rPr lang="en-GB" sz="2200" dirty="0">
                <a:solidFill>
                  <a:prstClr val="black"/>
                </a:solidFill>
                <a:ea typeface="Calibri"/>
                <a:cs typeface="Times New Roman"/>
              </a:rPr>
              <a:t> War (1749–1755)</a:t>
            </a:r>
          </a:p>
          <a:p>
            <a:pPr marL="800100" lvl="1" indent="-342900" algn="r">
              <a:buFontTx/>
              <a:buChar char="-"/>
            </a:pPr>
            <a:r>
              <a:rPr lang="en-GB" sz="2200" dirty="0">
                <a:solidFill>
                  <a:prstClr val="black"/>
                </a:solidFill>
                <a:ea typeface="Calibri"/>
                <a:cs typeface="Times New Roman"/>
              </a:rPr>
              <a:t>Pontiac's War (1763–1766)</a:t>
            </a:r>
          </a:p>
          <a:p>
            <a:pPr lvl="1"/>
            <a:endParaRPr lang="en-GB" sz="2200" dirty="0">
              <a:solidFill>
                <a:srgbClr val="FFFF00"/>
              </a:solidFill>
              <a:cs typeface="Times New Roman"/>
            </a:endParaRPr>
          </a:p>
          <a:p>
            <a:pPr lvl="1"/>
            <a:r>
              <a:rPr lang="en-GB" sz="2200" dirty="0">
                <a:solidFill>
                  <a:srgbClr val="FF0000"/>
                </a:solidFill>
                <a:cs typeface="Times New Roman"/>
              </a:rPr>
              <a:t> </a:t>
            </a:r>
            <a:endParaRPr lang="en-GB" sz="2200" dirty="0">
              <a:solidFill>
                <a:srgbClr val="FF0000"/>
              </a:solidFill>
            </a:endParaRPr>
          </a:p>
        </p:txBody>
      </p:sp>
      <p:pic>
        <p:nvPicPr>
          <p:cNvPr id="10" name="Picture 4" descr="Image result for Pequot War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125" y="0"/>
            <a:ext cx="3632535" cy="38396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123" y="3879186"/>
            <a:ext cx="5207162" cy="2852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30289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7930055" y="-45123"/>
            <a:ext cx="4298256" cy="3343132"/>
          </a:xfrm>
          <a:prstGeom prst="rect">
            <a:avLst/>
          </a:prstGeom>
        </p:spPr>
        <p:txBody>
          <a:bodyPr wrap="square" lIns="540000" tIns="360000" rIns="540000" bIns="360000">
            <a:spAutoFit/>
          </a:bodyPr>
          <a:lstStyle/>
          <a:p>
            <a:pPr algn="r"/>
            <a:r>
              <a:rPr lang="en-GB" sz="3200" b="1" dirty="0" smtClean="0">
                <a:solidFill>
                  <a:prstClr val="black"/>
                </a:solidFill>
                <a:latin typeface="Elephant" panose="02020904090505020303" pitchFamily="18" charset="0"/>
              </a:rPr>
              <a:t>Consolidation </a:t>
            </a:r>
            <a:r>
              <a:rPr lang="en-GB" sz="3200" b="1" dirty="0">
                <a:solidFill>
                  <a:prstClr val="black"/>
                </a:solidFill>
                <a:latin typeface="Elephant" panose="02020904090505020303" pitchFamily="18" charset="0"/>
              </a:rPr>
              <a:t>of First British Empire: </a:t>
            </a:r>
            <a:endParaRPr lang="en-GB" sz="3200" b="1" dirty="0" smtClean="0">
              <a:solidFill>
                <a:prstClr val="black"/>
              </a:solidFill>
              <a:latin typeface="Elephant" panose="02020904090505020303" pitchFamily="18" charset="0"/>
            </a:endParaRPr>
          </a:p>
          <a:p>
            <a:pPr algn="r"/>
            <a:r>
              <a:rPr lang="en-GB" sz="3200" b="1" dirty="0" smtClean="0">
                <a:solidFill>
                  <a:prstClr val="black"/>
                </a:solidFill>
                <a:latin typeface="Elephant" panose="02020904090505020303" pitchFamily="18" charset="0"/>
              </a:rPr>
              <a:t>Mercantilism</a:t>
            </a:r>
            <a:endParaRPr lang="en-GB" sz="3200" dirty="0">
              <a:latin typeface="Elephant" panose="02020904090505020303" pitchFamily="18" charset="0"/>
              <a:ea typeface="Calibri"/>
              <a:cs typeface="Times New Roman"/>
            </a:endParaRPr>
          </a:p>
          <a:p>
            <a:pPr algn="just"/>
            <a:endParaRPr lang="en-GB" sz="2400" dirty="0">
              <a:latin typeface="Elephant" panose="02020904090505020303" pitchFamily="18" charset="0"/>
            </a:endParaRPr>
          </a:p>
          <a:p>
            <a:pPr algn="just"/>
            <a:endParaRPr lang="en-GB" sz="2000" dirty="0">
              <a:latin typeface="Elephant" panose="02020904090505020303" pitchFamily="18"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665384" cy="4970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2230" y="2995060"/>
            <a:ext cx="5142690"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19678"/>
            <a:ext cx="4832463" cy="1636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540289" y="3669254"/>
            <a:ext cx="2794116" cy="3989463"/>
          </a:xfrm>
          <a:prstGeom prst="rect">
            <a:avLst/>
          </a:prstGeom>
        </p:spPr>
        <p:txBody>
          <a:bodyPr wrap="square" lIns="540000" tIns="360000" rIns="540000" bIns="360000">
            <a:spAutoFit/>
          </a:bodyPr>
          <a:lstStyle/>
          <a:p>
            <a:pPr algn="r"/>
            <a:r>
              <a:rPr lang="en-GB" sz="2000" b="1" i="1" u="sng" dirty="0">
                <a:solidFill>
                  <a:srgbClr val="FF0000"/>
                </a:solidFill>
              </a:rPr>
              <a:t>Critiques:</a:t>
            </a:r>
            <a:r>
              <a:rPr lang="en-GB" sz="2000" b="1" i="1" dirty="0">
                <a:solidFill>
                  <a:srgbClr val="FF0000"/>
                </a:solidFill>
              </a:rPr>
              <a:t> </a:t>
            </a:r>
            <a:r>
              <a:rPr lang="en-GB" sz="2000" b="1" dirty="0">
                <a:solidFill>
                  <a:srgbClr val="FF0000"/>
                </a:solidFill>
              </a:rPr>
              <a:t>Adam Smith, </a:t>
            </a:r>
            <a:r>
              <a:rPr lang="en-GB" sz="2000" b="1" i="1" dirty="0">
                <a:solidFill>
                  <a:srgbClr val="FF0000"/>
                </a:solidFill>
              </a:rPr>
              <a:t>The Wealth of Nations </a:t>
            </a:r>
            <a:r>
              <a:rPr lang="en-GB" sz="2000" b="1" dirty="0">
                <a:solidFill>
                  <a:srgbClr val="FF0000"/>
                </a:solidFill>
              </a:rPr>
              <a:t>(1776); Free Trade ideology underpins Second British Empire</a:t>
            </a:r>
            <a:endParaRPr lang="en-GB" sz="2000" i="1" dirty="0">
              <a:solidFill>
                <a:srgbClr val="FF0000"/>
              </a:solidFill>
              <a:ea typeface="Calibri"/>
              <a:cs typeface="Times New Roman"/>
            </a:endParaRPr>
          </a:p>
          <a:p>
            <a:pPr algn="just"/>
            <a:endParaRPr lang="en-GB" sz="1600" dirty="0"/>
          </a:p>
          <a:p>
            <a:pPr algn="just"/>
            <a:endParaRPr lang="en-GB" sz="1600" dirty="0"/>
          </a:p>
        </p:txBody>
      </p:sp>
    </p:spTree>
    <p:extLst>
      <p:ext uri="{BB962C8B-B14F-4D97-AF65-F5344CB8AC3E}">
        <p14:creationId xmlns:p14="http://schemas.microsoft.com/office/powerpoint/2010/main" val="125496038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8772"/>
            <a:ext cx="12192000" cy="1143000"/>
          </a:xfrm>
        </p:spPr>
        <p:txBody>
          <a:bodyPr vert="horz" lIns="457200" tIns="45720" rIns="457200" bIns="45720" rtlCol="0" anchor="ctr">
            <a:normAutofit/>
          </a:bodyPr>
          <a:lstStyle/>
          <a:p>
            <a:pPr algn="l"/>
            <a:r>
              <a:rPr lang="en-GB" sz="2800" b="1" u="sng" dirty="0" smtClean="0">
                <a:solidFill>
                  <a:prstClr val="black"/>
                </a:solidFill>
                <a:latin typeface="Elephant" panose="02020904090505020303" pitchFamily="18" charset="0"/>
              </a:rPr>
              <a:t>Consolidation </a:t>
            </a:r>
            <a:r>
              <a:rPr lang="en-GB" sz="2800" b="1" u="sng" dirty="0">
                <a:solidFill>
                  <a:prstClr val="black"/>
                </a:solidFill>
                <a:latin typeface="Elephant" panose="02020904090505020303" pitchFamily="18" charset="0"/>
              </a:rPr>
              <a:t>of First British Empire: European </a:t>
            </a:r>
            <a:r>
              <a:rPr lang="en-GB" sz="2800" b="1" u="sng" dirty="0" smtClean="0">
                <a:solidFill>
                  <a:prstClr val="black"/>
                </a:solidFill>
                <a:latin typeface="Elephant" panose="02020904090505020303" pitchFamily="18" charset="0"/>
              </a:rPr>
              <a:t>Rivalries</a:t>
            </a:r>
            <a:endParaRPr lang="en-GB" sz="2800" b="1" u="sng" dirty="0">
              <a:solidFill>
                <a:prstClr val="black"/>
              </a:solidFill>
              <a:latin typeface="Elephant" panose="02020904090505020303" pitchFamily="18" charset="0"/>
            </a:endParaRPr>
          </a:p>
        </p:txBody>
      </p:sp>
      <p:sp>
        <p:nvSpPr>
          <p:cNvPr id="6" name="Content Placeholder 1"/>
          <p:cNvSpPr txBox="1">
            <a:spLocks/>
          </p:cNvSpPr>
          <p:nvPr/>
        </p:nvSpPr>
        <p:spPr>
          <a:xfrm>
            <a:off x="311613" y="1273504"/>
            <a:ext cx="5661928" cy="5098568"/>
          </a:xfrm>
          <a:prstGeom prst="rect">
            <a:avLst/>
          </a:prstGeom>
        </p:spPr>
        <p:txBody>
          <a:bodyPr vert="horz" lIns="68580" tIns="34290" rIns="68580" bIns="34290" rtlCol="0">
            <a:normAutofit fontScale="6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defRPr/>
            </a:pPr>
            <a:r>
              <a:rPr lang="en-GB" sz="3000" dirty="0">
                <a:solidFill>
                  <a:prstClr val="black"/>
                </a:solidFill>
                <a:latin typeface="Elephant" panose="02020904090505020303" pitchFamily="18" charset="0"/>
              </a:rPr>
              <a:t>Competition between European powers, and especially France and Britain in North America</a:t>
            </a:r>
          </a:p>
          <a:p>
            <a:pPr marL="45720" indent="0">
              <a:buClr>
                <a:srgbClr val="C66951"/>
              </a:buClr>
              <a:buNone/>
              <a:defRPr/>
            </a:pPr>
            <a:endParaRPr lang="en-GB" sz="3000" dirty="0">
              <a:solidFill>
                <a:prstClr val="black"/>
              </a:solidFill>
              <a:latin typeface="Elephant" panose="02020904090505020303" pitchFamily="18" charset="0"/>
            </a:endParaRPr>
          </a:p>
          <a:p>
            <a:pPr marL="800100" lvl="1" indent="-342900">
              <a:buFontTx/>
              <a:buChar char="-"/>
            </a:pPr>
            <a:r>
              <a:rPr lang="en-GB" sz="3000" dirty="0">
                <a:solidFill>
                  <a:prstClr val="black"/>
                </a:solidFill>
                <a:latin typeface="Elephant" panose="02020904090505020303" pitchFamily="18" charset="0"/>
                <a:ea typeface="Calibri"/>
                <a:cs typeface="Times New Roman"/>
              </a:rPr>
              <a:t>War of League of Augsburg (1689–1697)</a:t>
            </a:r>
          </a:p>
          <a:p>
            <a:pPr marL="800100" lvl="1" indent="-342900">
              <a:buFontTx/>
              <a:buChar char="-"/>
            </a:pPr>
            <a:r>
              <a:rPr lang="en-GB" sz="3000" dirty="0">
                <a:solidFill>
                  <a:prstClr val="black"/>
                </a:solidFill>
                <a:latin typeface="Elephant" panose="02020904090505020303" pitchFamily="18" charset="0"/>
                <a:ea typeface="Calibri"/>
                <a:cs typeface="Times New Roman"/>
              </a:rPr>
              <a:t>War of the Spanish Succession (1702–1713)</a:t>
            </a:r>
          </a:p>
          <a:p>
            <a:pPr marL="800100" lvl="1" indent="-342900">
              <a:buFontTx/>
              <a:buChar char="-"/>
            </a:pPr>
            <a:r>
              <a:rPr lang="en-GB" sz="3000" dirty="0">
                <a:solidFill>
                  <a:prstClr val="black"/>
                </a:solidFill>
                <a:latin typeface="Elephant" panose="02020904090505020303" pitchFamily="18" charset="0"/>
                <a:ea typeface="Calibri"/>
                <a:cs typeface="Times New Roman"/>
              </a:rPr>
              <a:t>War of the Austrian Succession (1744–1748)]</a:t>
            </a:r>
          </a:p>
          <a:p>
            <a:pPr marL="800100" lvl="1" indent="-342900">
              <a:buFontTx/>
              <a:buChar char="-"/>
            </a:pPr>
            <a:r>
              <a:rPr lang="en-GB" sz="3000" dirty="0">
                <a:solidFill>
                  <a:srgbClr val="FF0000"/>
                </a:solidFill>
                <a:latin typeface="Elephant" panose="02020904090505020303" pitchFamily="18" charset="0"/>
                <a:ea typeface="Calibri"/>
                <a:cs typeface="Times New Roman"/>
              </a:rPr>
              <a:t>Seven Years’ War (1756–1763)</a:t>
            </a:r>
          </a:p>
          <a:p>
            <a:pPr marL="800100" lvl="1" indent="-342900">
              <a:buFontTx/>
              <a:buChar char="-"/>
            </a:pPr>
            <a:endParaRPr lang="en-GB" sz="3000" spc="150" dirty="0">
              <a:solidFill>
                <a:prstClr val="black"/>
              </a:solidFill>
              <a:latin typeface="Elephant" panose="02020904090505020303" pitchFamily="18" charset="0"/>
            </a:endParaRPr>
          </a:p>
          <a:p>
            <a:pPr>
              <a:buClr>
                <a:srgbClr val="C66951"/>
              </a:buClr>
              <a:defRPr/>
            </a:pPr>
            <a:r>
              <a:rPr lang="en-GB" sz="3000" dirty="0">
                <a:solidFill>
                  <a:prstClr val="black"/>
                </a:solidFill>
                <a:latin typeface="Elephant" panose="02020904090505020303" pitchFamily="18" charset="0"/>
              </a:rPr>
              <a:t>Britain allies with Native American tribes in French and Indian War (1756–1763), North American theatre of Seven Years’ War</a:t>
            </a:r>
          </a:p>
          <a:p>
            <a:pPr>
              <a:buClr>
                <a:srgbClr val="C66951"/>
              </a:buClr>
              <a:defRPr/>
            </a:pPr>
            <a:endParaRPr lang="en-GB" sz="3000" dirty="0">
              <a:solidFill>
                <a:prstClr val="black"/>
              </a:solidFill>
              <a:latin typeface="Elephant" panose="02020904090505020303" pitchFamily="18" charset="0"/>
            </a:endParaRPr>
          </a:p>
          <a:p>
            <a:pPr>
              <a:buClr>
                <a:srgbClr val="C66951"/>
              </a:buClr>
              <a:defRPr/>
            </a:pPr>
            <a:r>
              <a:rPr lang="en-GB" sz="3000" dirty="0">
                <a:solidFill>
                  <a:prstClr val="black"/>
                </a:solidFill>
                <a:latin typeface="Elephant" panose="02020904090505020303" pitchFamily="18" charset="0"/>
              </a:rPr>
              <a:t>Canada ceded to Britain in resolution to Seven Years’ War</a:t>
            </a:r>
          </a:p>
          <a:p>
            <a:pPr>
              <a:buClr>
                <a:srgbClr val="C66951"/>
              </a:buClr>
              <a:defRPr/>
            </a:pPr>
            <a:endParaRPr lang="en-GB" sz="1950" dirty="0">
              <a:solidFill>
                <a:srgbClr val="F79646">
                  <a:lumMod val="75000"/>
                </a:srgbClr>
              </a:solidFill>
              <a:latin typeface="Calibri"/>
            </a:endParaRPr>
          </a:p>
          <a:p>
            <a:pPr marL="34290" indent="0">
              <a:buClr>
                <a:srgbClr val="C66951"/>
              </a:buClr>
              <a:buNone/>
              <a:defRPr/>
            </a:pPr>
            <a:endParaRPr lang="en-GB" sz="1950" dirty="0">
              <a:solidFill>
                <a:srgbClr val="F79646">
                  <a:lumMod val="75000"/>
                </a:srgbClr>
              </a:solidFill>
              <a:latin typeface="Calibri"/>
            </a:endParaRPr>
          </a:p>
          <a:p>
            <a:pPr marL="34290" indent="0">
              <a:buClr>
                <a:srgbClr val="C66951"/>
              </a:buClr>
              <a:buNone/>
              <a:defRPr/>
            </a:pPr>
            <a:endParaRPr lang="en-GB" sz="1950" dirty="0">
              <a:solidFill>
                <a:srgbClr val="FF0000"/>
              </a:solidFill>
              <a:latin typeface="Calibri"/>
            </a:endParaRPr>
          </a:p>
          <a:p>
            <a:pPr>
              <a:buClr>
                <a:srgbClr val="C66951"/>
              </a:buClr>
              <a:buFontTx/>
              <a:buChar char="-"/>
              <a:defRPr/>
            </a:pPr>
            <a:endParaRPr lang="en-GB" sz="1950" dirty="0">
              <a:solidFill>
                <a:srgbClr val="FF0000"/>
              </a:solidFill>
              <a:latin typeface="Calibri"/>
            </a:endParaRPr>
          </a:p>
          <a:p>
            <a:pPr>
              <a:buClr>
                <a:srgbClr val="C66951"/>
              </a:buClr>
              <a:buFontTx/>
              <a:buChar char="-"/>
              <a:defRPr/>
            </a:pPr>
            <a:endParaRPr lang="en-GB" sz="1950" dirty="0">
              <a:solidFill>
                <a:srgbClr val="FF0000"/>
              </a:solidFill>
              <a:latin typeface="Calibri"/>
            </a:endParaRPr>
          </a:p>
          <a:p>
            <a:pPr marL="34290" indent="0">
              <a:buClr>
                <a:srgbClr val="C66951"/>
              </a:buClr>
              <a:buNone/>
              <a:defRPr/>
            </a:pPr>
            <a:endParaRPr lang="en-GB" sz="1950" dirty="0">
              <a:solidFill>
                <a:srgbClr val="FF0000"/>
              </a:solidFill>
              <a:latin typeface="Calibri"/>
            </a:endParaRPr>
          </a:p>
        </p:txBody>
      </p:sp>
      <p:sp>
        <p:nvSpPr>
          <p:cNvPr id="7" name="Rectangle 6"/>
          <p:cNvSpPr/>
          <p:nvPr/>
        </p:nvSpPr>
        <p:spPr>
          <a:xfrm>
            <a:off x="4030122" y="1021216"/>
            <a:ext cx="6045579" cy="1281029"/>
          </a:xfrm>
          <a:prstGeom prst="rect">
            <a:avLst/>
          </a:prstGeom>
        </p:spPr>
        <p:txBody>
          <a:bodyPr wrap="square" lIns="540000" tIns="360000" rIns="540000" bIns="360000" numCol="3">
            <a:spAutoFit/>
          </a:bodyPr>
          <a:lstStyle/>
          <a:p>
            <a:pPr lvl="1"/>
            <a:endParaRPr lang="en-GB" sz="2000" b="1" dirty="0">
              <a:solidFill>
                <a:srgbClr val="FF0000"/>
              </a:solidFill>
              <a:ea typeface="Calibri"/>
              <a:cs typeface="Times New Roman"/>
            </a:endParaRPr>
          </a:p>
          <a:p>
            <a:pPr algn="just"/>
            <a:endParaRPr lang="en-GB" sz="1600" dirty="0"/>
          </a:p>
        </p:txBody>
      </p:sp>
      <p:pic>
        <p:nvPicPr>
          <p:cNvPr id="2" name="Picture 1"/>
          <p:cNvPicPr>
            <a:picLocks noChangeAspect="1"/>
          </p:cNvPicPr>
          <p:nvPr/>
        </p:nvPicPr>
        <p:blipFill>
          <a:blip r:embed="rId3"/>
          <a:stretch>
            <a:fillRect/>
          </a:stretch>
        </p:blipFill>
        <p:spPr>
          <a:xfrm>
            <a:off x="5846541" y="1273504"/>
            <a:ext cx="6218459" cy="3767655"/>
          </a:xfrm>
          <a:prstGeom prst="rect">
            <a:avLst/>
          </a:prstGeom>
        </p:spPr>
      </p:pic>
      <p:pic>
        <p:nvPicPr>
          <p:cNvPr id="4" name="Picture 3"/>
          <p:cNvPicPr>
            <a:picLocks noChangeAspect="1"/>
          </p:cNvPicPr>
          <p:nvPr/>
        </p:nvPicPr>
        <p:blipFill>
          <a:blip r:embed="rId4"/>
          <a:stretch>
            <a:fillRect/>
          </a:stretch>
        </p:blipFill>
        <p:spPr>
          <a:xfrm>
            <a:off x="5563349" y="5212796"/>
            <a:ext cx="6145301" cy="493819"/>
          </a:xfrm>
          <a:prstGeom prst="rect">
            <a:avLst/>
          </a:prstGeom>
        </p:spPr>
      </p:pic>
    </p:spTree>
    <p:extLst>
      <p:ext uri="{BB962C8B-B14F-4D97-AF65-F5344CB8AC3E}">
        <p14:creationId xmlns:p14="http://schemas.microsoft.com/office/powerpoint/2010/main" val="261752039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87939" y="0"/>
            <a:ext cx="10394637" cy="1034808"/>
          </a:xfrm>
          <a:prstGeom prst="rect">
            <a:avLst/>
          </a:prstGeom>
        </p:spPr>
        <p:txBody>
          <a:bodyPr wrap="square" lIns="540000" tIns="360000" rIns="540000" bIns="360000">
            <a:spAutoFit/>
          </a:bodyPr>
          <a:lstStyle/>
          <a:p>
            <a:r>
              <a:rPr lang="en-GB" sz="2000" b="1" dirty="0" smtClean="0">
                <a:solidFill>
                  <a:prstClr val="black"/>
                </a:solidFill>
                <a:latin typeface="Elephant" panose="02020904090505020303" pitchFamily="18" charset="0"/>
              </a:rPr>
              <a:t>American </a:t>
            </a:r>
            <a:r>
              <a:rPr lang="en-GB" sz="2000" b="1" dirty="0">
                <a:solidFill>
                  <a:prstClr val="black"/>
                </a:solidFill>
                <a:latin typeface="Elephant" panose="02020904090505020303" pitchFamily="18" charset="0"/>
              </a:rPr>
              <a:t>Revolution: Proclamation of 1763</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939" y="764704"/>
            <a:ext cx="5411268" cy="5453216"/>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999871668"/>
              </p:ext>
            </p:extLst>
          </p:nvPr>
        </p:nvGraphicFramePr>
        <p:xfrm>
          <a:off x="5774754" y="764704"/>
          <a:ext cx="5609525" cy="5453216"/>
        </p:xfrm>
        <a:graphic>
          <a:graphicData uri="http://schemas.openxmlformats.org/drawingml/2006/table">
            <a:tbl>
              <a:tblPr/>
              <a:tblGrid>
                <a:gridCol w="1370535">
                  <a:extLst>
                    <a:ext uri="{9D8B030D-6E8A-4147-A177-3AD203B41FA5}">
                      <a16:colId xmlns:a16="http://schemas.microsoft.com/office/drawing/2014/main" val="20000"/>
                    </a:ext>
                  </a:extLst>
                </a:gridCol>
                <a:gridCol w="4238990">
                  <a:extLst>
                    <a:ext uri="{9D8B030D-6E8A-4147-A177-3AD203B41FA5}">
                      <a16:colId xmlns:a16="http://schemas.microsoft.com/office/drawing/2014/main" val="20001"/>
                    </a:ext>
                  </a:extLst>
                </a:gridCol>
              </a:tblGrid>
              <a:tr h="881968">
                <a:tc>
                  <a:txBody>
                    <a:bodyPr/>
                    <a:lstStyle/>
                    <a:p>
                      <a:pPr algn="r"/>
                      <a:r>
                        <a:rPr lang="en-GB" sz="2000" b="1" dirty="0"/>
                        <a:t>1763</a:t>
                      </a:r>
                      <a:br>
                        <a:rPr lang="en-GB" sz="2000" b="1" dirty="0"/>
                      </a:br>
                      <a:r>
                        <a:rPr lang="en-GB" sz="2000" dirty="0" smtClean="0"/>
                        <a:t>February</a:t>
                      </a:r>
                      <a:endParaRPr lang="en-GB" sz="20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2000" b="1" dirty="0"/>
                        <a:t>Signing of the Treaty of Paris</a:t>
                      </a:r>
                      <a:r>
                        <a:rPr lang="en-GB" sz="2000" dirty="0"/>
                        <a:t/>
                      </a:r>
                      <a:br>
                        <a:rPr lang="en-GB" sz="2000" dirty="0"/>
                      </a:br>
                      <a:endParaRPr lang="en-GB" sz="2000"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r h="4571248">
                <a:tc>
                  <a:txBody>
                    <a:bodyPr/>
                    <a:lstStyle/>
                    <a:p>
                      <a:pPr algn="r"/>
                      <a:r>
                        <a:rPr lang="en-GB" sz="2000" b="1" dirty="0"/>
                        <a:t>1763</a:t>
                      </a:r>
                      <a:r>
                        <a:rPr lang="en-GB" sz="2000" dirty="0"/>
                        <a:t/>
                      </a:r>
                      <a:br>
                        <a:rPr lang="en-GB" sz="2000" dirty="0"/>
                      </a:br>
                      <a:r>
                        <a:rPr lang="en-GB" sz="2000" dirty="0" smtClean="0"/>
                        <a:t>October</a:t>
                      </a:r>
                      <a:r>
                        <a:rPr lang="en-GB" sz="2000" dirty="0"/>
                        <a:t> </a:t>
                      </a:r>
                      <a:br>
                        <a:rPr lang="en-GB" sz="2000" dirty="0"/>
                      </a:br>
                      <a:endParaRPr lang="en-GB" sz="20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2000" b="1" dirty="0"/>
                        <a:t>Proclamation of 1763</a:t>
                      </a:r>
                      <a:r>
                        <a:rPr lang="en-GB" sz="2000" dirty="0"/>
                        <a:t/>
                      </a:r>
                      <a:br>
                        <a:rPr lang="en-GB" sz="2000" dirty="0"/>
                      </a:br>
                      <a:r>
                        <a:rPr lang="en-GB" sz="2000" dirty="0"/>
                        <a:t>Wary of the cost of defending the colonies, George III </a:t>
                      </a:r>
                      <a:r>
                        <a:rPr lang="en-GB" sz="2000" dirty="0">
                          <a:solidFill>
                            <a:srgbClr val="FF0000"/>
                          </a:solidFill>
                        </a:rPr>
                        <a:t>prohibited all settlement west of the Appalachian mountains without guarantees of security from local Native American nations</a:t>
                      </a:r>
                      <a:r>
                        <a:rPr lang="en-GB" sz="2000" dirty="0"/>
                        <a:t>. The intervention in colonial affairs offended the thirteen </a:t>
                      </a:r>
                      <a:r>
                        <a:rPr lang="en-GB" sz="2000" dirty="0" smtClean="0"/>
                        <a:t>colonies’ </a:t>
                      </a:r>
                      <a:r>
                        <a:rPr lang="en-GB" sz="2000" dirty="0"/>
                        <a:t>claim to the exclusive right to govern lands to their </a:t>
                      </a:r>
                      <a:r>
                        <a:rPr lang="en-GB" sz="2000" dirty="0" smtClean="0"/>
                        <a:t>west</a:t>
                      </a:r>
                      <a:r>
                        <a:rPr lang="en-GB" sz="2000" baseline="0" dirty="0" smtClean="0"/>
                        <a:t> (e.g. Ohio Company of Virginia, whose disputes with French claimants helped precipitate the Seven Years’ War)</a:t>
                      </a:r>
                      <a:endParaRPr lang="en-GB" sz="2000"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4597212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9450"/>
            <a:ext cx="9167484" cy="5589901"/>
          </a:xfrm>
          <a:prstGeom prst="rect">
            <a:avLst/>
          </a:prstGeom>
        </p:spPr>
        <p:txBody>
          <a:bodyPr wrap="square" lIns="540000" tIns="360000" rIns="540000" bIns="360000">
            <a:spAutoFit/>
          </a:bodyPr>
          <a:lstStyle/>
          <a:p>
            <a:r>
              <a:rPr lang="en-GB" sz="2000" dirty="0" smtClean="0">
                <a:solidFill>
                  <a:prstClr val="black"/>
                </a:solidFill>
                <a:latin typeface="Elephant" panose="02020904090505020303" pitchFamily="18" charset="0"/>
              </a:rPr>
              <a:t>American </a:t>
            </a:r>
            <a:r>
              <a:rPr lang="en-GB" sz="2000" dirty="0">
                <a:solidFill>
                  <a:prstClr val="black"/>
                </a:solidFill>
                <a:latin typeface="Elephant" panose="02020904090505020303" pitchFamily="18" charset="0"/>
              </a:rPr>
              <a:t>Revolution: ‘Intolerable Acts’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r>
              <a:rPr lang="en-GB" sz="2000" b="1" dirty="0">
                <a:solidFill>
                  <a:prstClr val="black"/>
                </a:solidFill>
              </a:rPr>
              <a:t>1763 – Treaty of Paris, Royal Proclamation</a:t>
            </a:r>
          </a:p>
          <a:p>
            <a:r>
              <a:rPr lang="en-GB" sz="2000" b="1" dirty="0">
                <a:solidFill>
                  <a:prstClr val="black"/>
                </a:solidFill>
              </a:rPr>
              <a:t>1764 – Sugar Act</a:t>
            </a:r>
          </a:p>
          <a:p>
            <a:r>
              <a:rPr lang="en-GB" sz="2000" b="1" dirty="0">
                <a:solidFill>
                  <a:prstClr val="black"/>
                </a:solidFill>
              </a:rPr>
              <a:t>1765 – Stamp Act</a:t>
            </a:r>
          </a:p>
          <a:p>
            <a:r>
              <a:rPr lang="en-GB" sz="2000" b="1" dirty="0">
                <a:solidFill>
                  <a:prstClr val="black"/>
                </a:solidFill>
              </a:rPr>
              <a:t>1766 – Declaratory Act </a:t>
            </a:r>
          </a:p>
          <a:p>
            <a:r>
              <a:rPr lang="en-GB" sz="1600" i="1" dirty="0">
                <a:solidFill>
                  <a:prstClr val="black"/>
                </a:solidFill>
              </a:rPr>
              <a:t>(Parliament repeals Stamp Act, but declares right to tax colonies)</a:t>
            </a:r>
          </a:p>
          <a:p>
            <a:r>
              <a:rPr lang="en-GB" sz="2000" b="1" dirty="0">
                <a:solidFill>
                  <a:prstClr val="black"/>
                </a:solidFill>
              </a:rPr>
              <a:t>1767 – Townshend Duties </a:t>
            </a:r>
            <a:r>
              <a:rPr lang="en-GB" sz="1600" i="1" dirty="0">
                <a:solidFill>
                  <a:prstClr val="black"/>
                </a:solidFill>
              </a:rPr>
              <a:t>(Repealed 1770)</a:t>
            </a:r>
            <a:endParaRPr lang="en-GB" sz="2000" b="1" dirty="0">
              <a:solidFill>
                <a:prstClr val="black"/>
              </a:solidFill>
            </a:endParaRPr>
          </a:p>
          <a:p>
            <a:r>
              <a:rPr lang="en-GB" sz="2000" b="1" dirty="0">
                <a:solidFill>
                  <a:prstClr val="black"/>
                </a:solidFill>
              </a:rPr>
              <a:t>1768 – Stationing on British troops in Boston</a:t>
            </a:r>
          </a:p>
          <a:p>
            <a:r>
              <a:rPr lang="en-GB" sz="2000" b="1" dirty="0">
                <a:solidFill>
                  <a:prstClr val="black"/>
                </a:solidFill>
              </a:rPr>
              <a:t>1770 – Boston Massacre </a:t>
            </a:r>
            <a:r>
              <a:rPr lang="en-GB" sz="1600" i="1" dirty="0">
                <a:solidFill>
                  <a:prstClr val="black"/>
                </a:solidFill>
              </a:rPr>
              <a:t>(five civilians killed; pictured above)</a:t>
            </a:r>
            <a:endParaRPr lang="en-GB" sz="1600" b="1" i="1" dirty="0">
              <a:solidFill>
                <a:prstClr val="black"/>
              </a:solidFill>
            </a:endParaRPr>
          </a:p>
          <a:p>
            <a:r>
              <a:rPr lang="en-GB" sz="2000" b="1" dirty="0">
                <a:solidFill>
                  <a:prstClr val="black"/>
                </a:solidFill>
              </a:rPr>
              <a:t>1773 – Tea Act; Boston Tea Party </a:t>
            </a:r>
            <a:r>
              <a:rPr lang="en-GB" sz="1600" i="1" dirty="0">
                <a:solidFill>
                  <a:prstClr val="black"/>
                </a:solidFill>
              </a:rPr>
              <a:t>(picture below)</a:t>
            </a:r>
          </a:p>
          <a:p>
            <a:r>
              <a:rPr lang="en-GB" sz="2000" b="1" dirty="0">
                <a:solidFill>
                  <a:prstClr val="black"/>
                </a:solidFill>
              </a:rPr>
              <a:t>1774 – Intolerable Acts</a:t>
            </a:r>
          </a:p>
          <a:p>
            <a:r>
              <a:rPr lang="en-GB" sz="2000" b="1" dirty="0">
                <a:solidFill>
                  <a:prstClr val="black"/>
                </a:solidFill>
              </a:rPr>
              <a:t>1776 – Paine’s </a:t>
            </a:r>
            <a:r>
              <a:rPr lang="en-GB" sz="2000" b="1" i="1" dirty="0">
                <a:solidFill>
                  <a:prstClr val="black"/>
                </a:solidFill>
              </a:rPr>
              <a:t>Common Sense </a:t>
            </a:r>
            <a:r>
              <a:rPr lang="en-GB" sz="2000" b="1" dirty="0">
                <a:solidFill>
                  <a:prstClr val="black"/>
                </a:solidFill>
              </a:rPr>
              <a:t>published</a:t>
            </a:r>
          </a:p>
          <a:p>
            <a:endParaRPr lang="en-GB" sz="2000" b="1" u="sng" dirty="0">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188" y="0"/>
            <a:ext cx="4496924" cy="41221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7149" y="3703320"/>
            <a:ext cx="3548915" cy="3005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75520" y="5134647"/>
            <a:ext cx="4572000" cy="646331"/>
          </a:xfrm>
          <a:prstGeom prst="rect">
            <a:avLst/>
          </a:prstGeom>
        </p:spPr>
        <p:txBody>
          <a:bodyPr>
            <a:spAutoFit/>
          </a:bodyPr>
          <a:lstStyle/>
          <a:p>
            <a:pPr algn="r"/>
            <a:r>
              <a:rPr lang="en-GB" b="1" i="1" u="sng" dirty="0">
                <a:solidFill>
                  <a:srgbClr val="FF0000"/>
                </a:solidFill>
              </a:rPr>
              <a:t>Critiques:</a:t>
            </a:r>
            <a:r>
              <a:rPr lang="en-GB" b="1" i="1" dirty="0">
                <a:solidFill>
                  <a:srgbClr val="FF0000"/>
                </a:solidFill>
              </a:rPr>
              <a:t> </a:t>
            </a:r>
            <a:r>
              <a:rPr lang="en-GB" b="1" dirty="0">
                <a:solidFill>
                  <a:srgbClr val="FF0000"/>
                </a:solidFill>
              </a:rPr>
              <a:t>‘No Taxation Without Representation’ mantra</a:t>
            </a:r>
            <a:endParaRPr lang="en-GB" i="1" dirty="0">
              <a:solidFill>
                <a:srgbClr val="FF0000"/>
              </a:solidFill>
              <a:ea typeface="Calibri"/>
              <a:cs typeface="Times New Roman"/>
            </a:endParaRPr>
          </a:p>
        </p:txBody>
      </p:sp>
      <p:sp>
        <p:nvSpPr>
          <p:cNvPr id="6" name="Rectangle 5"/>
          <p:cNvSpPr/>
          <p:nvPr/>
        </p:nvSpPr>
        <p:spPr>
          <a:xfrm>
            <a:off x="1920995" y="836713"/>
            <a:ext cx="4572000" cy="646331"/>
          </a:xfrm>
          <a:prstGeom prst="rect">
            <a:avLst/>
          </a:prstGeom>
        </p:spPr>
        <p:txBody>
          <a:bodyPr>
            <a:spAutoFit/>
          </a:bodyPr>
          <a:lstStyle/>
          <a:p>
            <a:pPr algn="r"/>
            <a:r>
              <a:rPr lang="en-GB" b="1" i="1" dirty="0">
                <a:solidFill>
                  <a:srgbClr val="FF0000"/>
                </a:solidFill>
              </a:rPr>
              <a:t>War debts total £150 million – crown decides to introduce new taxes in colonies</a:t>
            </a:r>
            <a:endParaRPr lang="en-GB" i="1" dirty="0">
              <a:solidFill>
                <a:srgbClr val="FF0000"/>
              </a:solidFill>
              <a:ea typeface="Calibri"/>
              <a:cs typeface="Times New Roman"/>
            </a:endParaRPr>
          </a:p>
        </p:txBody>
      </p:sp>
    </p:spTree>
    <p:extLst>
      <p:ext uri="{BB962C8B-B14F-4D97-AF65-F5344CB8AC3E}">
        <p14:creationId xmlns:p14="http://schemas.microsoft.com/office/powerpoint/2010/main" val="128627826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410"/>
            <a:ext cx="7524750" cy="4543461"/>
          </a:xfrm>
          <a:prstGeom prst="rect">
            <a:avLst/>
          </a:prstGeom>
        </p:spPr>
        <p:txBody>
          <a:bodyPr wrap="square" lIns="540000" tIns="360000" rIns="540000" bIns="360000">
            <a:spAutoFit/>
          </a:bodyPr>
          <a:lstStyle/>
          <a:p>
            <a:pPr algn="ctr"/>
            <a:r>
              <a:rPr lang="en-GB" sz="2800" dirty="0" smtClean="0">
                <a:solidFill>
                  <a:prstClr val="black"/>
                </a:solidFill>
                <a:latin typeface="Elephant" panose="02020904090505020303" pitchFamily="18" charset="0"/>
              </a:rPr>
              <a:t>American Revolution</a:t>
            </a:r>
          </a:p>
          <a:p>
            <a:endParaRPr lang="en-GB" sz="2000" b="1" u="sng" dirty="0">
              <a:solidFill>
                <a:prstClr val="black"/>
              </a:solidFill>
            </a:endParaRPr>
          </a:p>
          <a:p>
            <a:r>
              <a:rPr lang="en-GB" sz="2000" b="1" dirty="0">
                <a:solidFill>
                  <a:prstClr val="black"/>
                </a:solidFill>
              </a:rPr>
              <a:t>1774 – First Continental Congress </a:t>
            </a:r>
            <a:r>
              <a:rPr lang="en-GB" sz="2000" dirty="0">
                <a:solidFill>
                  <a:prstClr val="black"/>
                </a:solidFill>
              </a:rPr>
              <a:t>(September)</a:t>
            </a:r>
            <a:endParaRPr lang="en-GB" sz="2000" b="1" dirty="0">
              <a:solidFill>
                <a:prstClr val="black"/>
              </a:solidFill>
            </a:endParaRPr>
          </a:p>
          <a:p>
            <a:pPr marL="457200" indent="-457200">
              <a:buAutoNum type="arabicPlain" startAt="1775"/>
            </a:pPr>
            <a:r>
              <a:rPr lang="en-GB" sz="2000" b="1" dirty="0">
                <a:solidFill>
                  <a:prstClr val="black"/>
                </a:solidFill>
              </a:rPr>
              <a:t> – Battles of Lexington and Concord </a:t>
            </a:r>
            <a:r>
              <a:rPr lang="en-GB" sz="2000" dirty="0">
                <a:solidFill>
                  <a:prstClr val="black"/>
                </a:solidFill>
              </a:rPr>
              <a:t>(April); </a:t>
            </a:r>
            <a:r>
              <a:rPr lang="en-GB" sz="2000" b="1" dirty="0">
                <a:solidFill>
                  <a:prstClr val="black"/>
                </a:solidFill>
              </a:rPr>
              <a:t>siege of Boston</a:t>
            </a:r>
          </a:p>
          <a:p>
            <a:pPr algn="r"/>
            <a:r>
              <a:rPr lang="en-GB" sz="2000" b="1" dirty="0">
                <a:solidFill>
                  <a:prstClr val="black"/>
                </a:solidFill>
              </a:rPr>
              <a:t>	 – Second Continental Congress appoints George Washington commander-in-chief of armed forces </a:t>
            </a:r>
            <a:r>
              <a:rPr lang="en-GB" sz="2000" dirty="0">
                <a:solidFill>
                  <a:prstClr val="black"/>
                </a:solidFill>
              </a:rPr>
              <a:t>(June)</a:t>
            </a:r>
          </a:p>
          <a:p>
            <a:pPr marL="342900" indent="-342900" algn="r">
              <a:buFontTx/>
              <a:buChar char="-"/>
            </a:pPr>
            <a:r>
              <a:rPr lang="en-GB" sz="2000" b="1" dirty="0">
                <a:solidFill>
                  <a:prstClr val="black"/>
                </a:solidFill>
              </a:rPr>
              <a:t>Battle of Bunker Hill </a:t>
            </a:r>
            <a:r>
              <a:rPr lang="en-GB" sz="2000" dirty="0">
                <a:solidFill>
                  <a:prstClr val="black"/>
                </a:solidFill>
              </a:rPr>
              <a:t>(June)</a:t>
            </a:r>
          </a:p>
          <a:p>
            <a:pPr marL="342900" indent="-342900" algn="r">
              <a:buFontTx/>
              <a:buChar char="-"/>
            </a:pPr>
            <a:r>
              <a:rPr lang="en-GB" sz="2000" b="1" dirty="0">
                <a:solidFill>
                  <a:prstClr val="black"/>
                </a:solidFill>
              </a:rPr>
              <a:t>King George III rejects </a:t>
            </a:r>
            <a:r>
              <a:rPr lang="en-GB" sz="2000" b="1" dirty="0"/>
              <a:t>Olive-Brach Petition </a:t>
            </a:r>
            <a:r>
              <a:rPr lang="en-GB" sz="2000" dirty="0"/>
              <a:t>(July)</a:t>
            </a:r>
          </a:p>
          <a:p>
            <a:pPr algn="just"/>
            <a:r>
              <a:rPr lang="en-GB" sz="2000" b="1" dirty="0">
                <a:solidFill>
                  <a:prstClr val="black"/>
                </a:solidFill>
              </a:rPr>
              <a:t>1776 –  </a:t>
            </a:r>
            <a:r>
              <a:rPr lang="en-GB" sz="2000" b="1" dirty="0">
                <a:solidFill>
                  <a:prstClr val="black"/>
                </a:solidFill>
              </a:rPr>
              <a:t>Declaration of Independence </a:t>
            </a:r>
            <a:r>
              <a:rPr lang="en-GB" sz="2000" dirty="0">
                <a:solidFill>
                  <a:prstClr val="black"/>
                </a:solidFill>
              </a:rPr>
              <a:t>(July</a:t>
            </a:r>
            <a:r>
              <a:rPr lang="en-GB" sz="2000" dirty="0" smtClean="0">
                <a:solidFill>
                  <a:prstClr val="black"/>
                </a:solidFill>
              </a:rPr>
              <a:t>)</a:t>
            </a:r>
          </a:p>
          <a:p>
            <a:pPr algn="just"/>
            <a:r>
              <a:rPr lang="en-GB" sz="2000" b="1" dirty="0">
                <a:solidFill>
                  <a:prstClr val="black"/>
                </a:solidFill>
              </a:rPr>
              <a:t>1783 – Treaty of Paris formally ends Revolutionary War</a:t>
            </a:r>
          </a:p>
          <a:p>
            <a:pPr algn="just"/>
            <a:endParaRPr lang="en-GB" sz="2000" b="1" dirty="0">
              <a:solidFill>
                <a:prstClr val="black"/>
              </a:solidFill>
            </a:endParaRPr>
          </a:p>
        </p:txBody>
      </p:sp>
      <p:pic>
        <p:nvPicPr>
          <p:cNvPr id="2" name="Picture 1"/>
          <p:cNvPicPr>
            <a:picLocks noChangeAspect="1"/>
          </p:cNvPicPr>
          <p:nvPr/>
        </p:nvPicPr>
        <p:blipFill>
          <a:blip r:embed="rId3"/>
          <a:stretch>
            <a:fillRect/>
          </a:stretch>
        </p:blipFill>
        <p:spPr>
          <a:xfrm>
            <a:off x="7524750" y="6410"/>
            <a:ext cx="4667250" cy="4736566"/>
          </a:xfrm>
          <a:prstGeom prst="rect">
            <a:avLst/>
          </a:prstGeom>
        </p:spPr>
      </p:pic>
      <p:pic>
        <p:nvPicPr>
          <p:cNvPr id="5"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1125" y="4206440"/>
            <a:ext cx="5210625" cy="2651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36873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1798" b="11573"/>
          <a:stretch/>
        </p:blipFill>
        <p:spPr>
          <a:xfrm>
            <a:off x="205740" y="200610"/>
            <a:ext cx="11818620" cy="6349935"/>
          </a:xfrm>
          <a:prstGeom prst="rect">
            <a:avLst/>
          </a:prstGeom>
        </p:spPr>
      </p:pic>
    </p:spTree>
    <p:extLst>
      <p:ext uri="{BB962C8B-B14F-4D97-AF65-F5344CB8AC3E}">
        <p14:creationId xmlns:p14="http://schemas.microsoft.com/office/powerpoint/2010/main" val="11944749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1174</TotalTime>
  <Words>4109</Words>
  <Application>Microsoft Office PowerPoint</Application>
  <PresentationFormat>Widescreen</PresentationFormat>
  <Paragraphs>723</Paragraphs>
  <Slides>41</Slides>
  <Notes>41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Arial Black</vt:lpstr>
      <vt:lpstr>Calibri</vt:lpstr>
      <vt:lpstr>Calibri Light</vt:lpstr>
      <vt:lpstr>Courier New</vt:lpstr>
      <vt:lpstr>Elephant</vt:lpstr>
      <vt:lpstr>Times New Roman</vt:lpstr>
      <vt:lpstr>Wingdings 2</vt:lpstr>
      <vt:lpstr>Office Theme</vt:lpstr>
      <vt:lpstr>1492 AND ALL THAT: EUROPEAN COLONISATION OF THE AMERICAS</vt:lpstr>
      <vt:lpstr>PowerPoint Presentation</vt:lpstr>
      <vt:lpstr>PowerPoint Presentation</vt:lpstr>
      <vt:lpstr>Why 1492?</vt:lpstr>
      <vt:lpstr>PowerPoint Presentation</vt:lpstr>
      <vt:lpstr>PowerPoint Presentation</vt:lpstr>
      <vt:lpstr>PowerPoint Presentation</vt:lpstr>
      <vt:lpstr>PowerPoint Presentation</vt:lpstr>
      <vt:lpstr>Why 1492?</vt:lpstr>
      <vt:lpstr>Why 1492?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Aztec Chronicler in Ray Bernardinho de Bernardinho de Sahagun, General History of Things in New Spain (1582)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Consolidation of First British Empire: European Rivalries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1492 AND ALL THAT: EUROPEAN COLONISATION OF THE AMERICAS</dc:title>
  <dc:creator>Alexander Scott</dc:creator>
  <cp:lastModifiedBy>Alexander Scott</cp:lastModifiedBy>
  <cp:revision>28</cp:revision>
  <dcterms:created xsi:type="dcterms:W3CDTF">2019-05-01T10:28:53Z</dcterms:created>
  <dcterms:modified xsi:type="dcterms:W3CDTF">2019-05-13T10:27:41Z</dcterms:modified>
</cp:coreProperties>
</file>