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0DB926-8381-4FB4-9C32-16FDAD22C7B4}" v="3" dt="2026-03-19T11:48:09.8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ricia Chidimma Anucha (2412552)" userId="663e60f6-cc91-4e1e-ba30-e9e50474a036" providerId="ADAL" clId="{56497ECC-9E4F-4CB2-BD18-5D4DDD1FDE0D}"/>
    <pc:docChg chg="modSld">
      <pc:chgData name="Patricia Chidimma Anucha (2412552)" userId="663e60f6-cc91-4e1e-ba30-e9e50474a036" providerId="ADAL" clId="{56497ECC-9E4F-4CB2-BD18-5D4DDD1FDE0D}" dt="2026-03-19T11:48:23.722" v="24" actId="20577"/>
      <pc:docMkLst>
        <pc:docMk/>
      </pc:docMkLst>
      <pc:sldChg chg="modSp mod">
        <pc:chgData name="Patricia Chidimma Anucha (2412552)" userId="663e60f6-cc91-4e1e-ba30-e9e50474a036" providerId="ADAL" clId="{56497ECC-9E4F-4CB2-BD18-5D4DDD1FDE0D}" dt="2026-03-19T11:48:23.722" v="24" actId="20577"/>
        <pc:sldMkLst>
          <pc:docMk/>
          <pc:sldMk cId="2531147815" sldId="257"/>
        </pc:sldMkLst>
        <pc:spChg chg="mod">
          <ac:chgData name="Patricia Chidimma Anucha (2412552)" userId="663e60f6-cc91-4e1e-ba30-e9e50474a036" providerId="ADAL" clId="{56497ECC-9E4F-4CB2-BD18-5D4DDD1FDE0D}" dt="2026-03-19T11:48:23.722" v="24" actId="20577"/>
          <ac:spMkLst>
            <pc:docMk/>
            <pc:sldMk cId="2531147815" sldId="257"/>
            <ac:spMk id="3" creationId="{7A08CF1F-17EF-1463-99D6-30542A40D08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6677A-05AF-4331-D35B-C013E21A3C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72F20B-3D01-9149-6831-9DAB67209E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3F5FF0-BBA7-0959-6F94-A582148CC3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37A9F-1FA3-4048-82B2-AE61722BB2A9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43B1D-C6E7-44F6-6CC8-67FBC33CC2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D1E96B-16F5-6A61-38EC-32C858A86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80E42-0246-4EA3-A32A-EF6DF5B45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123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EA4DE-10FD-2EC5-4A9E-EACC37CE9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ECB10-525E-976D-1EC4-70598E36F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D0FA4A-8A12-728C-7B6F-930DE983A5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37A9F-1FA3-4048-82B2-AE61722BB2A9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C00017-D76D-5D2F-08A0-6862683ED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87DB93-C171-F3FA-147A-AB18F4FB1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80E42-0246-4EA3-A32A-EF6DF5B45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672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FF9C0-9C69-90EC-1DD8-D85B1B47E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061029-CEB3-909D-A66D-0C098DCB9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70A984-E982-A91E-C3A0-07DD901FDD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37A9F-1FA3-4048-82B2-AE61722BB2A9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66188-0618-3789-06D6-D7CBEEFED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F64ED3-C7E1-E6C7-95C5-80104DA10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80E42-0246-4EA3-A32A-EF6DF5B45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681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1A686-7CCD-F4B1-5B20-625B11B0E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BA4A5-0874-1714-2D16-FC4B229CD4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16D42C-A79E-70E0-01EE-A880C268A3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C60898-E248-CDF7-0128-917037BD90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37A9F-1FA3-4048-82B2-AE61722BB2A9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C32D14-3671-28DA-E325-AA93B40A22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AD689C-6892-C67C-8212-5EC1B07C4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80E42-0246-4EA3-A32A-EF6DF5B45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751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6E166-75AA-FAC8-6C36-841AEED8C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5CCD01-8F00-E8D5-14A1-DA4005A54A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97EE4A-F484-A82B-04C0-0DE59983A0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8B2EB1-0BCF-8F7F-3CF7-555877E8BB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75E1F4-F2D9-136A-2212-D78F81B342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2853CD-293B-0A8D-9A13-ECDC177F0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37A9F-1FA3-4048-82B2-AE61722BB2A9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FF7CC6-3B5C-B089-FA17-54376DC50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64F9D4-53C6-850B-9F06-CEF1F60BB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80E42-0246-4EA3-A32A-EF6DF5B45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635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92CBD-4072-195F-EB4C-FA061E2838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416A3A-2970-85B2-85DD-E3CD9A7BC4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37A9F-1FA3-4048-82B2-AE61722BB2A9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8DBAE4-138F-74C0-3F0F-5A7D2F8BF3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FCEB93-5ECA-8200-8218-F4327F9883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80E42-0246-4EA3-A32A-EF6DF5B45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687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083801-3737-12FB-9D83-05584EDFB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37A9F-1FA3-4048-82B2-AE61722BB2A9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CAE083-529A-3F9C-FD48-80C64ACB97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4966B4-A0EC-0FEC-8E0C-DD463D35F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80E42-0246-4EA3-A32A-EF6DF5B45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130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B7E5F-B447-EDBA-B093-2C9672E7B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7AC03-ADD6-764F-0027-FE8658802B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800704-E89F-44EF-0858-911E190256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B78237-FE41-FED5-B54E-EEE5680EF3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37A9F-1FA3-4048-82B2-AE61722BB2A9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04A487-1EA9-93F1-DFF8-389D1C8B87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2CDB58-FC1D-27D7-33B5-3195B36A0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80E42-0246-4EA3-A32A-EF6DF5B45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069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3E9E5-FEB9-40BF-7373-F786BE9DF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C8CFC5-AA8D-42A0-91DB-D714E7EC36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EF0B51-E6B2-82E6-9B56-438C7C68D4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C2A340-E754-D350-6FE0-4EF21EA029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37A9F-1FA3-4048-82B2-AE61722BB2A9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78DFC8-CCE7-4927-C2C4-103CCEE41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B5B9CC-8520-F19C-FE09-282014F79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80E42-0246-4EA3-A32A-EF6DF5B45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957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8EEC9-7BF1-B8C2-1EB1-09AE0B783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B799A4-0426-0CE5-9713-C9B55BDF19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596A46-AE58-715F-1B76-15A857CDEE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37A9F-1FA3-4048-82B2-AE61722BB2A9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8EED96-8B3D-7543-6A05-388936BCA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342984-1134-7FEA-08AE-AEAB272229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80E42-0246-4EA3-A32A-EF6DF5B45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552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8995B2-F5C8-EFDB-834B-CFA3705B7E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2ED018-92DB-7260-3690-D4D6D2C3E4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4F3ECF-6CBD-C1CD-6434-990E174BBA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37A9F-1FA3-4048-82B2-AE61722BB2A9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C63FF-98E5-2CB0-A407-D6E52218F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309EA-188F-5BEE-7BA7-13F3D9B94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80E42-0246-4EA3-A32A-EF6DF5B45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045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35159F-391B-88EB-2D2C-987F1B1F3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023D4C-B28B-13CF-265E-8DF719BC5E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B7113E-1E84-FF8A-B327-9C040719D4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137A9F-1FA3-4048-82B2-AE61722BB2A9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9C98D4-4489-33D6-EBD9-5C86E9658E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BFF098-D406-94C6-DEDF-161F1E3496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C80E42-0246-4EA3-A32A-EF6DF5B45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594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8CF1F-17EF-1463-99D6-30542A40D0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19540"/>
            <a:ext cx="11038114" cy="4351338"/>
          </a:xfrm>
        </p:spPr>
        <p:txBody>
          <a:bodyPr>
            <a:normAutofit fontScale="77500" lnSpcReduction="20000"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Module Title: Introduction to Children Right and Parenting</a:t>
            </a:r>
          </a:p>
          <a:p>
            <a:endParaRPr lang="en-US" b="1" spc="-1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spc="-1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Module Name: BMHP5021</a:t>
            </a:r>
            <a:br>
              <a:rPr lang="en-US" b="1" spc="-1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br>
              <a:rPr lang="en-US" b="1" spc="-1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spc="-1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Assessment N0: Component Group Presentation </a:t>
            </a:r>
          </a:p>
          <a:p>
            <a:endParaRPr lang="en-US" b="1" spc="-1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spc="-10" dirty="0">
                <a:latin typeface="Arial" panose="020B0604020202020204" pitchFamily="34" charset="0"/>
                <a:cs typeface="Arial" panose="020B0604020202020204" pitchFamily="34" charset="0"/>
              </a:rPr>
              <a:t>Student Name : Patricia Anucha </a:t>
            </a:r>
          </a:p>
          <a:p>
            <a:endParaRPr lang="en-US" b="1" spc="-1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spc="-10" dirty="0">
                <a:latin typeface="Arial" panose="020B0604020202020204" pitchFamily="34" charset="0"/>
                <a:cs typeface="Arial" panose="020B0604020202020204" pitchFamily="34" charset="0"/>
              </a:rPr>
              <a:t>Student ID: 2412552 </a:t>
            </a:r>
          </a:p>
          <a:p>
            <a:endParaRPr lang="en-US" b="1" spc="-1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spc="-10" dirty="0">
                <a:latin typeface="Arial"/>
                <a:cs typeface="Arial"/>
              </a:rPr>
              <a:t>Lecture Name: Dr </a:t>
            </a:r>
            <a:r>
              <a:rPr lang="en-GB" b="1" spc="-10" dirty="0">
                <a:latin typeface="Arial"/>
                <a:cs typeface="Arial"/>
              </a:rPr>
              <a:t>Amanda Jones</a:t>
            </a:r>
            <a:endParaRPr lang="en-GB" dirty="0">
              <a:latin typeface="Arial"/>
              <a:cs typeface="Arial"/>
            </a:endParaRPr>
          </a:p>
          <a:p>
            <a:endParaRPr lang="en-GB" dirty="0"/>
          </a:p>
        </p:txBody>
      </p:sp>
      <p:pic>
        <p:nvPicPr>
          <p:cNvPr id="4" name="Picture 2" descr="University of wales Logos">
            <a:extLst>
              <a:ext uri="{FF2B5EF4-FFF2-40B4-BE49-F238E27FC236}">
                <a16:creationId xmlns:a16="http://schemas.microsoft.com/office/drawing/2014/main" id="{D1C2BA06-B699-DC83-A042-4A7F2B4DA0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0975" y="219076"/>
            <a:ext cx="3892261" cy="1478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11478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30254-C3D0-2DDB-B954-F1FA0BE03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03426"/>
            <a:ext cx="10515600" cy="830717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98170-7669-5111-FEDD-A28EE577B8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253330"/>
            <a:ext cx="10940143" cy="5495813"/>
          </a:xfrm>
        </p:spPr>
        <p:txBody>
          <a:bodyPr>
            <a:normAutofit fontScale="25000" lnSpcReduction="20000"/>
          </a:bodyPr>
          <a:lstStyle/>
          <a:p>
            <a:r>
              <a:rPr lang="en-US" sz="4000" dirty="0"/>
              <a:t>Azem, L., Nabulsi, L., Ghandour, L. and Karam, E. (2023), ‘Social media use and depression in adolescents: A scoping review’, Behavioral Sciences, 13(6), p. 475. Available at: https://doi.org/10.3390/bs13060475 </a:t>
            </a:r>
          </a:p>
          <a:p>
            <a:r>
              <a:rPr lang="en-US" sz="4000" dirty="0"/>
              <a:t>Grund, A., Krüger, L. and Pascu, T. (2025), ‘Social media use and adolescent depressive symptoms: The moderating roles of gender and parental monitoring’, International Journal of Mental Health and Addiction. Available at: https://doi.org/10.1007/s11469-025-01566-3 </a:t>
            </a:r>
          </a:p>
          <a:p>
            <a:r>
              <a:rPr lang="en-US" sz="4000" dirty="0"/>
              <a:t>Yang, Z. (2025), ‘The influence of social media on the mental health of teenagers’, Lecture Notes in Education Psychology, pp. 1–8. Available at: https://doi.org/10.54254/2753-7048/2025.BO25227 </a:t>
            </a:r>
          </a:p>
          <a:p>
            <a:r>
              <a:rPr lang="en-US" sz="4000" dirty="0"/>
              <a:t>Pew Research Center (2025), Teens, social media and mental health. Available at: https://www.pewresearch.org/internet/2025/04/22/teens-social-media-and-mental-health/ </a:t>
            </a:r>
          </a:p>
          <a:p>
            <a:r>
              <a:rPr lang="en-US" sz="4000" dirty="0"/>
              <a:t>Sala, G., et al. (2024), ‘The effects of social media use on adolescent mental health: A systematic review’, Behavioral Sciences. Available at: https://www.mdpi.com/2076-328X/15/5/574 </a:t>
            </a:r>
          </a:p>
          <a:p>
            <a:r>
              <a:rPr lang="en-US" sz="4000" dirty="0"/>
              <a:t>Arora, A., Bansal, R. and Singh, P. (2024), ‘Psychological impacts of algorithmic and AI-driven social media on teenagers’, </a:t>
            </a:r>
            <a:r>
              <a:rPr lang="en-US" sz="4000" dirty="0" err="1"/>
              <a:t>arXiv</a:t>
            </a:r>
            <a:r>
              <a:rPr lang="en-US" sz="4000" dirty="0"/>
              <a:t> preprint. Available at: https://arxiv.org/abs/2408.10351 </a:t>
            </a:r>
          </a:p>
          <a:p>
            <a:r>
              <a:rPr lang="en-US" sz="4000" dirty="0" err="1"/>
              <a:t>Baidawi</a:t>
            </a:r>
            <a:r>
              <a:rPr lang="en-US" sz="4000" dirty="0"/>
              <a:t>, S., Sheehan, R. and Flynn, C. (2020) ‘Criminal exploitation of child protection-involved youth’, Children and Youth Services Review, 118, p. 105396. Available at: https://doi.org/10.1016/j.childyouth.2020.105396.</a:t>
            </a:r>
          </a:p>
          <a:p>
            <a:r>
              <a:rPr lang="en-US" sz="4000" dirty="0"/>
              <a:t>Kaip, D., Ireland, L. and Harvey, J. (2023) ‘“I don’t think a lot of people respect us” – police and social worker experiences of interagency working with looked-after children’, Journal of Social Work Practice, 37(1), pp. 29–44. Available at: https://doi.org/10.1080/02650533.2022.2036478.</a:t>
            </a:r>
          </a:p>
          <a:p>
            <a:r>
              <a:rPr lang="en-US" sz="4000" dirty="0"/>
              <a:t>MacAlister, J. (2022) The independent review of children’s social care. London: UK Government, pp. 29–40. Available at: https://www.gov.uk/government/publications/independent-review-of-childrens-social-care-final-report.</a:t>
            </a:r>
          </a:p>
          <a:p>
            <a:r>
              <a:rPr lang="en-US" sz="4000" dirty="0"/>
              <a:t>Cocker, C., Cooper, A., Holmes, D. and Bateman, F., 2021. Transitional Safeguarding: presenting the case for developing Making Safeguarding Personal for young people in England. The Journal of Adult Protection, 23(3), pp.144-157.</a:t>
            </a:r>
          </a:p>
          <a:p>
            <a:r>
              <a:rPr lang="en-US" sz="4000" dirty="0"/>
              <a:t>CPOMS (2023) The crucial role of multi agency collaboration during the summer holidays [online]. Available at: https://www.cpoms.co.uk/the crucial role of multi agency collaboration during the summer holidays/  </a:t>
            </a:r>
          </a:p>
          <a:p>
            <a:r>
              <a:rPr lang="en-US" sz="4000" dirty="0"/>
              <a:t>Else, M. (2025) UK safeguarding legislation, guidance and case reviews explained [online]. </a:t>
            </a:r>
            <a:r>
              <a:rPr lang="en-US" sz="4000" dirty="0" err="1"/>
              <a:t>UnlockingChildren</a:t>
            </a:r>
            <a:r>
              <a:rPr lang="en-US" sz="4000" dirty="0"/>
              <a:t>. Available at: https://unlockingchildren.co.uk/cat/safeguarding-children/uk-safeguarding-legislation-and-guidance  </a:t>
            </a:r>
          </a:p>
          <a:p>
            <a:r>
              <a:rPr lang="en-US" sz="4000" dirty="0"/>
              <a:t>NM Family Friendly Business (2020) Listen Care Act: A true employee retention strategy [online]. Available at: https://nmfamilyfriendlybusiness.org/employee-retention-listen-care-act/  </a:t>
            </a:r>
          </a:p>
          <a:p>
            <a:r>
              <a:rPr lang="en-US" sz="4000" dirty="0" err="1"/>
              <a:t>PersonalFN</a:t>
            </a:r>
            <a:r>
              <a:rPr lang="en-US" sz="4000" dirty="0"/>
              <a:t> (2026) 360 ONE Focused Equity Fund: Outscoring with its high conviction bets [online]. Available at: https://www.personalfn.com/dwl/Fund-Of-The-Week/360-one-focused-equity-fund-outscoring-with-its-high-conviction-bets </a:t>
            </a:r>
          </a:p>
          <a:p>
            <a:r>
              <a:rPr lang="en-US" sz="4000" dirty="0" err="1"/>
              <a:t>PNGTree</a:t>
            </a:r>
            <a:r>
              <a:rPr lang="en-US" sz="4000" dirty="0"/>
              <a:t> (n.d.) Police officer helping children cross the street [online image]. Available at: https://pngtree.com/freebackground/police-officer-helping-children-cross-the-street_16572779.html </a:t>
            </a:r>
          </a:p>
          <a:p>
            <a:r>
              <a:rPr lang="en-US" sz="4000" dirty="0"/>
              <a:t>Schola (n.d.) Police officer job overview [online]. Available at: https://schola.org.my/en/jobs/police-officer  </a:t>
            </a:r>
          </a:p>
          <a:p>
            <a:r>
              <a:rPr lang="en-US" sz="4000" dirty="0"/>
              <a:t>Tian, T., Hyslop, I.K. and de Haan, I. (2025) ‘Drawing out the relationship: An art informed study of collaboration between social workers and other professionals in the child protection multi disciplinary process’, Qualitative Social Work, 25(1), pp. 117–141. Available at: https://doi.org/10.1177/14733250251382648  </a:t>
            </a:r>
          </a:p>
          <a:p>
            <a:r>
              <a:rPr lang="en-US" sz="4000" dirty="0"/>
              <a:t>Worcestershire Safeguarding Boards (n.d.) What is safeguarding &amp; getting help [online]. Available at: https://www.safeguardingworcestershire.org.uk/home/wscp/parents carers/what is safeguarding getting help/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2766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824</Words>
  <Application>Microsoft Office PowerPoint</Application>
  <PresentationFormat>Widescreen</PresentationFormat>
  <Paragraphs>28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Patricia Chidimma Anucha (2412552)</dc:creator>
  <cp:lastModifiedBy>Patricia Chidimma Anucha (2412552)</cp:lastModifiedBy>
  <cp:revision>1</cp:revision>
  <dcterms:created xsi:type="dcterms:W3CDTF">2026-03-19T11:27:39Z</dcterms:created>
  <dcterms:modified xsi:type="dcterms:W3CDTF">2026-03-19T11:48:33Z</dcterms:modified>
</cp:coreProperties>
</file>