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43" r:id="rId2"/>
    <p:sldId id="798" r:id="rId3"/>
    <p:sldId id="397" r:id="rId4"/>
    <p:sldId id="402" r:id="rId5"/>
    <p:sldId id="545" r:id="rId6"/>
    <p:sldId id="538" r:id="rId7"/>
    <p:sldId id="276" r:id="rId8"/>
    <p:sldId id="401" r:id="rId9"/>
    <p:sldId id="434" r:id="rId10"/>
    <p:sldId id="689" r:id="rId11"/>
    <p:sldId id="859" r:id="rId12"/>
    <p:sldId id="860" r:id="rId13"/>
    <p:sldId id="790" r:id="rId14"/>
    <p:sldId id="861" r:id="rId15"/>
    <p:sldId id="800" r:id="rId16"/>
    <p:sldId id="801" r:id="rId17"/>
    <p:sldId id="802" r:id="rId18"/>
    <p:sldId id="803" r:id="rId19"/>
    <p:sldId id="804" r:id="rId20"/>
    <p:sldId id="834" r:id="rId21"/>
    <p:sldId id="862" r:id="rId22"/>
    <p:sldId id="858" r:id="rId23"/>
    <p:sldId id="891" r:id="rId24"/>
    <p:sldId id="882" r:id="rId25"/>
    <p:sldId id="888" r:id="rId26"/>
    <p:sldId id="890" r:id="rId27"/>
    <p:sldId id="887" r:id="rId28"/>
    <p:sldId id="883" r:id="rId29"/>
    <p:sldId id="884" r:id="rId30"/>
    <p:sldId id="885" r:id="rId31"/>
    <p:sldId id="886" r:id="rId32"/>
    <p:sldId id="889" r:id="rId33"/>
    <p:sldId id="892" r:id="rId34"/>
    <p:sldId id="893" r:id="rId35"/>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6562" autoAdjust="0"/>
    <p:restoredTop sz="88578" autoAdjust="0"/>
  </p:normalViewPr>
  <p:slideViewPr>
    <p:cSldViewPr>
      <p:cViewPr>
        <p:scale>
          <a:sx n="81" d="100"/>
          <a:sy n="81" d="100"/>
        </p:scale>
        <p:origin x="-1680"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938" y="504"/>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BD431825-AFD1-43C1-A032-4E1538C8AD6E}" type="slidenum">
              <a:rPr lang="en-GB"/>
              <a:pPr>
                <a:defRPr/>
              </a:pPr>
              <a:t>‹#›</a:t>
            </a:fld>
            <a:endParaRPr lang="en-GB"/>
          </a:p>
        </p:txBody>
      </p:sp>
    </p:spTree>
    <p:extLst>
      <p:ext uri="{BB962C8B-B14F-4D97-AF65-F5344CB8AC3E}">
        <p14:creationId xmlns:p14="http://schemas.microsoft.com/office/powerpoint/2010/main" val="40858234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777F5162-649C-4C5D-AA83-4A597B0A097C}" type="datetimeFigureOut">
              <a:rPr lang="en-GB"/>
              <a:pPr>
                <a:defRPr/>
              </a:pPr>
              <a:t>05/08/2016</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8BCE3287-9974-4FB8-9249-E94BCC28ACD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4868725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852AFEF-6D52-4316-82AB-BE9F88561575}" type="slidenum">
              <a:rPr lang="en-US" smtClean="0"/>
              <a:pPr/>
              <a:t>1</a:t>
            </a:fld>
            <a:endParaRPr lang="en-US" smtClean="0"/>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40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Shareholders carry all/more risks and their return depends on the underlying performance of the business.</a:t>
            </a:r>
            <a:endParaRPr lang="en-GB" sz="1800" smtClean="0">
              <a:latin typeface="Arial" pitchFamily="34" charset="0"/>
            </a:endParaRPr>
          </a:p>
          <a:p>
            <a:r>
              <a:rPr lang="en-GB" smtClean="0">
                <a:latin typeface="Arial" pitchFamily="34" charset="0"/>
              </a:rPr>
              <a:t>The purpose of the business is to fill a </a:t>
            </a:r>
            <a:r>
              <a:rPr lang="en-GB" b="1" i="1" u="sng" smtClean="0">
                <a:latin typeface="Arial" pitchFamily="34" charset="0"/>
              </a:rPr>
              <a:t>need</a:t>
            </a:r>
            <a:r>
              <a:rPr lang="en-GB" smtClean="0">
                <a:latin typeface="Arial" pitchFamily="34" charset="0"/>
              </a:rPr>
              <a:t>. Money comes after - secondary. </a:t>
            </a:r>
          </a:p>
          <a:p>
            <a:r>
              <a:rPr lang="en-GB" smtClean="0">
                <a:latin typeface="Arial" pitchFamily="34" charset="0"/>
              </a:rPr>
              <a:t>You should focus on a </a:t>
            </a:r>
            <a:r>
              <a:rPr lang="en-GB" b="1" i="1" u="sng" smtClean="0">
                <a:latin typeface="Arial" pitchFamily="34" charset="0"/>
              </a:rPr>
              <a:t>need</a:t>
            </a:r>
            <a:r>
              <a:rPr lang="en-GB" smtClean="0">
                <a:latin typeface="Arial" pitchFamily="34" charset="0"/>
              </a:rPr>
              <a:t> to succeed the business. </a:t>
            </a:r>
          </a:p>
          <a:p>
            <a:r>
              <a:rPr lang="en-GB" smtClean="0">
                <a:latin typeface="Arial" pitchFamily="34" charset="0"/>
              </a:rPr>
              <a:t>Filling that </a:t>
            </a:r>
            <a:r>
              <a:rPr lang="en-GB" b="1" i="1" u="sng" smtClean="0">
                <a:latin typeface="Arial" pitchFamily="34" charset="0"/>
              </a:rPr>
              <a:t>need</a:t>
            </a:r>
            <a:r>
              <a:rPr lang="en-GB" smtClean="0">
                <a:latin typeface="Arial" pitchFamily="34" charset="0"/>
              </a:rPr>
              <a:t> with something that makes money will make the business grow and succeedTed Levitt, Peter Drucker, et. al.:</a:t>
            </a:r>
          </a:p>
          <a:p>
            <a:pPr>
              <a:buFontTx/>
              <a:buAutoNum type="arabicPeriod"/>
            </a:pPr>
            <a:r>
              <a:rPr lang="en-GB" smtClean="0">
                <a:latin typeface="Arial" pitchFamily="34" charset="0"/>
              </a:rPr>
              <a:t>The purpose of a business is to </a:t>
            </a:r>
            <a:r>
              <a:rPr lang="en-GB" b="1" i="1" u="sng" smtClean="0">
                <a:latin typeface="Arial" pitchFamily="34" charset="0"/>
              </a:rPr>
              <a:t>create and keep a customer</a:t>
            </a:r>
            <a:r>
              <a:rPr lang="en-GB" smtClean="0">
                <a:latin typeface="Arial" pitchFamily="34" charset="0"/>
              </a:rPr>
              <a:t>.</a:t>
            </a:r>
          </a:p>
          <a:p>
            <a:pPr>
              <a:buFontTx/>
              <a:buAutoNum type="arabicPeriod" startAt="2"/>
            </a:pPr>
            <a:r>
              <a:rPr lang="en-GB" smtClean="0">
                <a:latin typeface="Arial" pitchFamily="34" charset="0"/>
              </a:rPr>
              <a:t>To do that you have to </a:t>
            </a:r>
            <a:r>
              <a:rPr lang="en-GB" b="1" i="1" u="sng" smtClean="0">
                <a:latin typeface="Arial" pitchFamily="34" charset="0"/>
              </a:rPr>
              <a:t>produce and deliver goods and services that people want </a:t>
            </a:r>
            <a:r>
              <a:rPr lang="en-GB" smtClean="0">
                <a:latin typeface="Arial" pitchFamily="34" charset="0"/>
              </a:rPr>
              <a:t>and value at prices and under conditions that are reasonably attractive relative to those offered by others to a proportion of customers large enough to make those prices and conditions possible.</a:t>
            </a:r>
          </a:p>
          <a:p>
            <a:pPr>
              <a:buFontTx/>
              <a:buAutoNum type="arabicPeriod" startAt="2"/>
            </a:pPr>
            <a:r>
              <a:rPr lang="en-GB" smtClean="0">
                <a:latin typeface="Arial" pitchFamily="34" charset="0"/>
              </a:rPr>
              <a:t> To continue to do that, the enterprise </a:t>
            </a:r>
            <a:r>
              <a:rPr lang="en-GB" b="1" i="1" u="sng" smtClean="0">
                <a:latin typeface="Arial" pitchFamily="34" charset="0"/>
              </a:rPr>
              <a:t>must produce revenue in excess of costs </a:t>
            </a:r>
            <a:r>
              <a:rPr lang="en-GB" smtClean="0">
                <a:latin typeface="Arial" pitchFamily="34" charset="0"/>
              </a:rPr>
              <a:t>in sufficient quantity and with sufficient regularity to attract and hold investors in the enterprise, and must keep at least abreast and sometimes ahead of competitive offerings.</a:t>
            </a:r>
          </a:p>
          <a:p>
            <a:r>
              <a:rPr lang="en-GB" smtClean="0">
                <a:latin typeface="Arial" pitchFamily="34" charset="0"/>
              </a:rPr>
              <a:t>4. No enterprise, no matter how small, can do any of this by mere instinct or accident. It has to clarify </a:t>
            </a:r>
            <a:r>
              <a:rPr lang="en-GB" b="1" i="1" u="sng" smtClean="0">
                <a:latin typeface="Arial" pitchFamily="34" charset="0"/>
              </a:rPr>
              <a:t>its purposes, strategies, and plans</a:t>
            </a:r>
            <a:r>
              <a:rPr lang="en-GB" smtClean="0">
                <a:latin typeface="Arial" pitchFamily="34" charset="0"/>
              </a:rPr>
              <a:t>, and the larger the enterprise the greater the necessity that these be clearly written down, clearly communicated, and frequently reviewed by the senior members of the enterprise.</a:t>
            </a:r>
          </a:p>
          <a:p>
            <a:r>
              <a:rPr lang="en-GB" smtClean="0">
                <a:latin typeface="Arial" pitchFamily="34" charset="0"/>
              </a:rPr>
              <a:t>5. In all cases there must be an </a:t>
            </a:r>
            <a:r>
              <a:rPr lang="en-GB" b="1" i="1" u="sng" smtClean="0">
                <a:latin typeface="Arial" pitchFamily="34" charset="0"/>
              </a:rPr>
              <a:t>appropriate system </a:t>
            </a:r>
            <a:r>
              <a:rPr lang="en-GB" smtClean="0">
                <a:latin typeface="Arial" pitchFamily="34" charset="0"/>
              </a:rPr>
              <a:t>of rewards, audits, and controls to assure that what’s intended gets properly done, and when not, that it gets quickly rectified</a:t>
            </a:r>
          </a:p>
          <a:p>
            <a:pPr eaLnBrk="1" hangingPunct="1">
              <a:buFontTx/>
              <a:buChar char="•"/>
            </a:pPr>
            <a:endParaRPr 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1EA9D05-B892-4342-BCA0-9DFB1594CD76}" type="slidenum">
              <a:rPr lang="en-US" smtClean="0"/>
              <a:pPr/>
              <a:t>2</a:t>
            </a:fld>
            <a:endParaRPr lang="en-US" smtClean="0"/>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latin typeface="Arial" pitchFamily="34" charset="0"/>
              </a:rPr>
              <a:t>Chapter 15 in Slack</a:t>
            </a:r>
          </a:p>
          <a:p>
            <a:r>
              <a:rPr lang="en-GB" b="1" smtClean="0">
                <a:latin typeface="Arial" pitchFamily="34" charset="0"/>
              </a:rPr>
              <a:t>Prior to 1750 products were manufactured quite differently than they are today. Most production took place in the homes, cottages and workshops of independently trading craftsmen, hence the descriptive terms we tend to use nowadays of ‘the cottage system’ and ‘cottage industries’. </a:t>
            </a:r>
          </a:p>
          <a:p>
            <a:r>
              <a:rPr lang="en-GB" b="1" smtClean="0">
                <a:latin typeface="Arial" pitchFamily="34" charset="0"/>
              </a:rPr>
              <a:t>Production before the advent of the Industrial Revolution can be characterized by direct contact between producers and consumers, little mechanization, and the production of bespoke, custom-made and personalized products.</a:t>
            </a:r>
          </a:p>
          <a:p>
            <a:r>
              <a:rPr lang="en-GB" smtClean="0">
                <a:latin typeface="Arial" pitchFamily="34" charset="0"/>
              </a:rPr>
              <a:t>The Industrial Revolution began in England in the 1700s with the substitution of machine for human power and the widespread establishment of the ‘factory system’.</a:t>
            </a:r>
          </a:p>
          <a:p>
            <a:r>
              <a:rPr lang="en-GB" smtClean="0">
                <a:latin typeface="Arial" pitchFamily="34" charset="0"/>
              </a:rPr>
              <a:t>Adam Smith’s ‘The Wealth of Nations’ (1776) proclaimed the benefits of the division and specialization of labour. Thus</a:t>
            </a:r>
          </a:p>
          <a:p>
            <a:r>
              <a:rPr lang="en-GB" smtClean="0">
                <a:latin typeface="Arial" pitchFamily="34" charset="0"/>
              </a:rPr>
              <a:t>production activities came to be broken into small, specialized tasks assigned to workers through the manufacturing process, as</a:t>
            </a:r>
          </a:p>
          <a:p>
            <a:r>
              <a:rPr lang="en-GB" smtClean="0">
                <a:latin typeface="Arial" pitchFamily="34" charset="0"/>
              </a:rPr>
              <a:t>opposed to the craftsman’s ‘make-complete’ approach. </a:t>
            </a:r>
          </a:p>
          <a:p>
            <a:r>
              <a:rPr lang="en-GB" smtClean="0">
                <a:latin typeface="Arial" pitchFamily="34" charset="0"/>
              </a:rPr>
              <a:t>Increased capital intensity through mechanization and new ways of planning and controlling production workers using the principles of specialization led to a move away from the cottage system to that of factory working.</a:t>
            </a:r>
          </a:p>
          <a:p>
            <a:r>
              <a:rPr lang="en-GB" smtClean="0">
                <a:latin typeface="Arial" pitchFamily="34" charset="0"/>
              </a:rPr>
              <a:t>A notable developments occurred in the nineteenth century. First was the concept of </a:t>
            </a:r>
            <a:r>
              <a:rPr lang="en-GB" i="1" smtClean="0">
                <a:latin typeface="Arial" pitchFamily="34" charset="0"/>
              </a:rPr>
              <a:t>interchangeability</a:t>
            </a:r>
            <a:r>
              <a:rPr lang="en-GB" smtClean="0">
                <a:latin typeface="Arial" pitchFamily="34" charset="0"/>
              </a:rPr>
              <a:t>. </a:t>
            </a:r>
          </a:p>
          <a:p>
            <a:r>
              <a:rPr lang="en-GB" smtClean="0">
                <a:latin typeface="Arial" pitchFamily="34" charset="0"/>
              </a:rPr>
              <a:t>By 1850 the cottage system was almost completely replaced by factory working. </a:t>
            </a:r>
          </a:p>
          <a:p>
            <a:r>
              <a:rPr lang="en-GB" smtClean="0">
                <a:latin typeface="Arial" pitchFamily="34" charset="0"/>
              </a:rPr>
              <a:t>By 1900 the high level of capital and production capacity, the expanded urbanworkforce, new Wester nmarkets and increasingly effective</a:t>
            </a:r>
          </a:p>
          <a:p>
            <a:r>
              <a:rPr lang="en-GB" smtClean="0">
                <a:latin typeface="Arial" pitchFamily="34" charset="0"/>
              </a:rPr>
              <a:t>transportation and communication set the stage for the great production output explosion of the twentieth century.</a:t>
            </a:r>
          </a:p>
          <a:p>
            <a:endParaRPr lang="en-GB" smtClean="0">
              <a:latin typeface="Arial" pitchFamily="34" charset="0"/>
            </a:endParaRPr>
          </a:p>
          <a:p>
            <a:r>
              <a:rPr lang="en-GB" smtClean="0">
                <a:latin typeface="Arial" pitchFamily="34" charset="0"/>
              </a:rPr>
              <a:t>Around 1900 the Scientific Management approach was being developed. This was initially based upon the pioneering work of</a:t>
            </a:r>
          </a:p>
          <a:p>
            <a:r>
              <a:rPr lang="en-GB" smtClean="0">
                <a:latin typeface="Arial" pitchFamily="34" charset="0"/>
              </a:rPr>
              <a:t>Frederick Winslow Taylor (1856–1915), outlined in his ‘Principles of Scientific Management’ (Taylor, 1911). The work of Taylor, Lilian and Frank Gilbreth and Henry Gantt, amongst others, was analytical and stressed the need for the development of standards for work and improved efficiency.</a:t>
            </a:r>
          </a:p>
          <a:p>
            <a:r>
              <a:rPr lang="en-GB" b="1" smtClean="0">
                <a:latin typeface="Arial" pitchFamily="34" charset="0"/>
              </a:rPr>
              <a:t>There was little consideration, however, of human feelings and most practitioners of scientific management viewed operators as mere extensions of their machines working within a wider, controlled system.</a:t>
            </a:r>
          </a:p>
          <a:p>
            <a:r>
              <a:rPr lang="en-GB" smtClean="0">
                <a:latin typeface="Arial" pitchFamily="34" charset="0"/>
              </a:rPr>
              <a:t>A number of ideas and techniques were developed at this time including piecework payment systems, time and motion study, the principles of efficiency, standards and management by exception.</a:t>
            </a:r>
          </a:p>
          <a:p>
            <a:endParaRPr lang="en-GB" smtClean="0">
              <a:latin typeface="Arial" pitchFamily="34" charset="0"/>
            </a:endParaRPr>
          </a:p>
          <a:p>
            <a:r>
              <a:rPr lang="en-GB" smtClean="0">
                <a:latin typeface="Arial" pitchFamily="34" charset="0"/>
              </a:rPr>
              <a:t>Scientific management principles culminated with the opening of the Ford Motor Company’s Rouge plant in Detroit for the production of theModel-T (seeWomack </a:t>
            </a:r>
            <a:r>
              <a:rPr lang="en-GB" i="1" smtClean="0">
                <a:latin typeface="Arial" pitchFamily="34" charset="0"/>
              </a:rPr>
              <a:t>et al.</a:t>
            </a:r>
            <a:r>
              <a:rPr lang="en-GB" smtClean="0">
                <a:latin typeface="Arial" pitchFamily="34" charset="0"/>
              </a:rPr>
              <a:t>, 1991 for an interesting discussion of the rationale behind early Ford systems). The Rouge plant featured standardized product designs using interchangeable parts; mass production; low manufacturing costs; mechanized assembly lines; and high</a:t>
            </a:r>
          </a:p>
          <a:p>
            <a:r>
              <a:rPr lang="en-GB" smtClean="0">
                <a:latin typeface="Arial" pitchFamily="34" charset="0"/>
              </a:rPr>
              <a:t>specialization of labour. Ford was an adapter rather than an inventor of scientific management and the Rouge plant formed the model for factory design and work organization well into the twentieth century (the approach now commonly known as ‘Fordism’). </a:t>
            </a:r>
          </a:p>
          <a:p>
            <a:endParaRPr lang="en-GB" smtClean="0">
              <a:latin typeface="Arial" pitchFamily="34" charset="0"/>
            </a:endParaRPr>
          </a:p>
          <a:p>
            <a:r>
              <a:rPr lang="en-GB" b="1" smtClean="0">
                <a:latin typeface="Arial" pitchFamily="34" charset="0"/>
              </a:rPr>
              <a:t>So, around the 1920s, was born the era of mass manufacture and standardized, low variety products.</a:t>
            </a:r>
          </a:p>
          <a:p>
            <a:r>
              <a:rPr lang="en-GB" smtClean="0">
                <a:latin typeface="Arial" pitchFamily="34" charset="0"/>
              </a:rPr>
              <a:t>In the 1930s an opposing view to scientific management began to emerge in which behavioural issues were identified as being important to productivity. The </a:t>
            </a:r>
            <a:r>
              <a:rPr lang="en-GB" i="1" smtClean="0">
                <a:latin typeface="Arial" pitchFamily="34" charset="0"/>
              </a:rPr>
              <a:t>Hawthorne Studies </a:t>
            </a:r>
            <a:r>
              <a:rPr lang="en-GB" smtClean="0">
                <a:latin typeface="Arial" pitchFamily="34" charset="0"/>
              </a:rPr>
              <a:t>were a series of experiments conducted by researchers from the Harvard Business School at Western</a:t>
            </a:r>
          </a:p>
          <a:p>
            <a:r>
              <a:rPr lang="en-GB" smtClean="0">
                <a:latin typeface="Arial" pitchFamily="34" charset="0"/>
              </a:rPr>
              <a:t>Electric Company which illustrated the importance of human aspects in determining output and productivity (Roethlisberger</a:t>
            </a:r>
          </a:p>
          <a:p>
            <a:r>
              <a:rPr lang="en-GB" smtClean="0">
                <a:latin typeface="Arial" pitchFamily="34" charset="0"/>
              </a:rPr>
              <a:t>and Dickson, 1939). These were later followed by further theories of motivation (see, e.g., Maslow, 1943; McGregor, 1960;</a:t>
            </a:r>
          </a:p>
          <a:p>
            <a:r>
              <a:rPr lang="en-GB" smtClean="0">
                <a:latin typeface="Arial" pitchFamily="34" charset="0"/>
              </a:rPr>
              <a:t>Likert, 1961; and Herzberg, 1966).</a:t>
            </a:r>
          </a:p>
          <a:p>
            <a:endParaRPr lang="en-GB" smtClean="0">
              <a:latin typeface="Arial" pitchFamily="34" charset="0"/>
            </a:endParaRPr>
          </a:p>
          <a:p>
            <a:r>
              <a:rPr lang="en-GB" smtClean="0">
                <a:latin typeface="Arial" pitchFamily="34" charset="0"/>
              </a:rPr>
              <a:t>The economic expansion of Asia, and most notably Japan, since the 1960s has stimulated the development of alternative operations</a:t>
            </a:r>
          </a:p>
          <a:p>
            <a:r>
              <a:rPr lang="en-GB" smtClean="0">
                <a:latin typeface="Arial" pitchFamily="34" charset="0"/>
              </a:rPr>
              <a:t>theory and practice. New concepts such as ‘just-in-time’ management, new approaches to quality and design management</a:t>
            </a:r>
          </a:p>
          <a:p>
            <a:r>
              <a:rPr lang="en-GB" smtClean="0">
                <a:latin typeface="Arial" pitchFamily="34" charset="0"/>
              </a:rPr>
              <a:t>(such as Total Quality and Kaizen) and the encapsulation of these principles into ‘lean operations’ were evolved, in Japan</a:t>
            </a:r>
          </a:p>
          <a:p>
            <a:r>
              <a:rPr lang="en-GB" smtClean="0">
                <a:latin typeface="Arial" pitchFamily="34" charset="0"/>
              </a:rPr>
              <a:t>particularly.</a:t>
            </a:r>
          </a:p>
          <a:p>
            <a:endParaRPr lang="en-GB" smtClean="0">
              <a:latin typeface="Arial" pitchFamily="34" charset="0"/>
            </a:endParaRPr>
          </a:p>
          <a:p>
            <a:r>
              <a:rPr lang="en-GB" smtClean="0">
                <a:latin typeface="Arial" pitchFamily="34" charset="0"/>
              </a:rPr>
              <a:t>Businesses that expect to remain competitive now need to grasp this, and ensure that product service and delivery live up to the claims made in advertising and promotion campaigns.</a:t>
            </a:r>
          </a:p>
          <a:p>
            <a:endParaRPr lang="en-GB" smtClean="0">
              <a:latin typeface="Arial" pitchFamily="34" charset="0"/>
            </a:endParaRPr>
          </a:p>
          <a:p>
            <a:r>
              <a:rPr lang="en-GB" smtClean="0">
                <a:latin typeface="Arial" pitchFamily="34" charset="0"/>
              </a:rPr>
              <a:t>Referring back to Figure 1.5, it has been illustrated how the development of operations management has been closely tied with the emergence of a number of schools of thought over the last 200 to 300 years. </a:t>
            </a:r>
          </a:p>
          <a:p>
            <a:r>
              <a:rPr lang="en-GB" smtClean="0">
                <a:latin typeface="Arial" pitchFamily="34" charset="0"/>
              </a:rPr>
              <a:t>In the 1800s the prime focus was the management of the factory, but as scientific management practices became more widespread in the early twentieth century the discipline changed from general factory management to production management. </a:t>
            </a:r>
          </a:p>
          <a:p>
            <a:r>
              <a:rPr lang="en-GB" smtClean="0">
                <a:latin typeface="Arial" pitchFamily="34" charset="0"/>
              </a:rPr>
              <a:t>The wider operational perspective brought in by OR to encompass transportation, logistics and supply plus the growing need to incorporate and learn from service operations has broadened the discipline further.</a:t>
            </a:r>
          </a:p>
          <a:p>
            <a:r>
              <a:rPr lang="en-GB" smtClean="0">
                <a:latin typeface="Arial" pitchFamily="34" charset="0"/>
              </a:rPr>
              <a:t>Now, subject to the influence of computer developments and Japanese approaches, the theory and practice of operations and quality management continues to develop under the influence of a number of different, and often conflicting, schools and paradigms.</a:t>
            </a:r>
            <a:endParaRPr lang="en-GB" sz="1000" smtClean="0">
              <a:latin typeface="Arial" pitchFamily="34" charset="0"/>
            </a:endParaRPr>
          </a:p>
          <a:p>
            <a:pPr eaLnBrk="1" hangingPunct="1"/>
            <a:endParaRPr lang="en-GB" sz="1000"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B2D7DA3-93A6-4095-9164-F81F7A891C51}"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10109EA-81F3-4580-A19F-A1A8B8275042}"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8D9951D-B68F-42FB-8BE0-147BCB1BECCD}" type="slidenum">
              <a:rPr lang="en-US" smtClean="0"/>
              <a:pPr/>
              <a:t>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94D417F-D69E-4E15-BB80-E988BC5A2C2F}"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9A65ABC-EA04-4A62-8B2E-9345FD57F516}" type="slidenum">
              <a:rPr lang="en-US" smtClean="0"/>
              <a:pPr/>
              <a:t>7</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z="2400" b="1" i="1" u="sng" smtClean="0">
                <a:latin typeface="Arial" pitchFamily="34" charset="0"/>
              </a:rPr>
              <a:t>I</a:t>
            </a:r>
            <a:r>
              <a:rPr lang="en-US" sz="1600" b="1" i="1" u="sng" smtClean="0">
                <a:latin typeface="Arial" pitchFamily="34" charset="0"/>
              </a:rPr>
              <a:t>nput</a:t>
            </a:r>
          </a:p>
          <a:p>
            <a:pPr lvl="1">
              <a:lnSpc>
                <a:spcPct val="90000"/>
              </a:lnSpc>
            </a:pPr>
            <a:r>
              <a:rPr lang="en-US" sz="1400" smtClean="0">
                <a:latin typeface="Arial" pitchFamily="34" charset="0"/>
              </a:rPr>
              <a:t>A resource required for the manufacture of a product or service.</a:t>
            </a:r>
          </a:p>
          <a:p>
            <a:pPr>
              <a:lnSpc>
                <a:spcPct val="90000"/>
              </a:lnSpc>
            </a:pPr>
            <a:r>
              <a:rPr lang="en-US" sz="1600" b="1" i="1" u="sng" smtClean="0">
                <a:latin typeface="Arial" pitchFamily="34" charset="0"/>
              </a:rPr>
              <a:t>Conversion System</a:t>
            </a:r>
          </a:p>
          <a:p>
            <a:pPr lvl="1">
              <a:lnSpc>
                <a:spcPct val="90000"/>
              </a:lnSpc>
            </a:pPr>
            <a:r>
              <a:rPr lang="en-US" sz="1400" smtClean="0">
                <a:latin typeface="Arial" pitchFamily="34" charset="0"/>
              </a:rPr>
              <a:t>A production system that converts inputs (material and human resources) into outputs (products or services); also the production process or technology.</a:t>
            </a:r>
          </a:p>
          <a:p>
            <a:pPr>
              <a:lnSpc>
                <a:spcPct val="90000"/>
              </a:lnSpc>
            </a:pPr>
            <a:r>
              <a:rPr lang="en-US" sz="1600" b="1" i="1" u="sng" smtClean="0">
                <a:latin typeface="Arial" pitchFamily="34" charset="0"/>
              </a:rPr>
              <a:t>Output</a:t>
            </a:r>
          </a:p>
          <a:p>
            <a:pPr lvl="1">
              <a:lnSpc>
                <a:spcPct val="90000"/>
              </a:lnSpc>
            </a:pPr>
            <a:r>
              <a:rPr lang="en-US" sz="1400" smtClean="0">
                <a:latin typeface="Arial" pitchFamily="34" charset="0"/>
              </a:rPr>
              <a:t>A direct outcome (actual product or service) or indirect outcome (taxes, wages, salaries) of a production system.</a:t>
            </a:r>
          </a:p>
          <a:p>
            <a:endParaRPr lang="en-GB" smtClean="0">
              <a:latin typeface="Arial" pitchFamily="34" charset="0"/>
            </a:endParaRPr>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56DE786-1C88-403C-AE95-BA20ABD4B88E}"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smtClean="0">
                <a:latin typeface="Arial" pitchFamily="34" charset="0"/>
              </a:rPr>
              <a:t>Intermittent Production Systems</a:t>
            </a:r>
          </a:p>
          <a:p>
            <a:pPr eaLnBrk="1" hangingPunct="1"/>
            <a:r>
              <a:rPr lang="en-GB" b="1" smtClean="0">
                <a:latin typeface="Arial" pitchFamily="34" charset="0"/>
              </a:rPr>
              <a:t>	- Production is undertaken in a stop/start fashion.</a:t>
            </a:r>
          </a:p>
          <a:p>
            <a:pPr eaLnBrk="1" hangingPunct="1"/>
            <a:r>
              <a:rPr lang="en-GB" b="1" smtClean="0">
                <a:latin typeface="Arial" pitchFamily="34" charset="0"/>
              </a:rPr>
              <a:t>	- Typical of batch or made-to-order systems</a:t>
            </a:r>
          </a:p>
          <a:p>
            <a:pPr eaLnBrk="1" hangingPunct="1"/>
            <a:r>
              <a:rPr lang="en-GB" b="1" smtClean="0">
                <a:latin typeface="Arial" pitchFamily="34" charset="0"/>
              </a:rPr>
              <a:t>Mass Production Systems</a:t>
            </a:r>
          </a:p>
          <a:p>
            <a:pPr eaLnBrk="1" hangingPunct="1"/>
            <a:r>
              <a:rPr lang="en-GB" b="1" smtClean="0">
                <a:latin typeface="Arial" pitchFamily="34" charset="0"/>
              </a:rPr>
              <a:t>	- A system typically based on the almost  continuous production of product 	using standardised methods and “single-use/special  purpose” equipment for 	long product manufacturing runs.</a:t>
            </a:r>
          </a:p>
          <a:p>
            <a:pPr eaLnBrk="1" hangingPunct="1"/>
            <a:r>
              <a:rPr lang="en-GB" b="1" smtClean="0">
                <a:latin typeface="Arial" pitchFamily="34" charset="0"/>
              </a:rPr>
              <a:t>Mass Customization</a:t>
            </a:r>
          </a:p>
          <a:p>
            <a:pPr eaLnBrk="1" hangingPunct="1"/>
            <a:r>
              <a:rPr lang="en-GB" b="1" smtClean="0">
                <a:latin typeface="Arial" pitchFamily="34" charset="0"/>
              </a:rPr>
              <a:t>	- Designing, producing, and delivering customized</a:t>
            </a:r>
          </a:p>
          <a:p>
            <a:pPr eaLnBrk="1" hangingPunct="1"/>
            <a:r>
              <a:rPr lang="en-GB" b="1" smtClean="0">
                <a:latin typeface="Arial" pitchFamily="34" charset="0"/>
              </a:rPr>
              <a:t>	products to customers for at or near the cost and 	convenience of mass-	produced items.</a:t>
            </a:r>
          </a:p>
          <a:p>
            <a:pPr eaLnBrk="1" hangingPunct="1"/>
            <a:r>
              <a:rPr lang="en-GB" b="1" smtClean="0">
                <a:latin typeface="Arial" pitchFamily="34" charset="0"/>
              </a:rPr>
              <a:t>	- Combines high production volume with high product variety.</a:t>
            </a:r>
          </a:p>
          <a:p>
            <a:pPr eaLnBrk="1" hangingPunct="1"/>
            <a:r>
              <a:rPr lang="en-GB" b="1" smtClean="0">
                <a:latin typeface="Arial" pitchFamily="34" charset="0"/>
              </a:rPr>
              <a:t>	- Key elements</a:t>
            </a:r>
          </a:p>
          <a:p>
            <a:pPr eaLnBrk="1" hangingPunct="1"/>
            <a:r>
              <a:rPr lang="en-GB" b="1" smtClean="0">
                <a:latin typeface="Arial" pitchFamily="34" charset="0"/>
              </a:rPr>
              <a:t>		- Modular product design</a:t>
            </a:r>
          </a:p>
          <a:p>
            <a:pPr eaLnBrk="1" hangingPunct="1"/>
            <a:r>
              <a:rPr lang="en-GB" b="1" smtClean="0">
                <a:latin typeface="Arial" pitchFamily="34" charset="0"/>
              </a:rPr>
              <a:t>		- Modular process design</a:t>
            </a:r>
          </a:p>
          <a:p>
            <a:pPr eaLnBrk="1" hangingPunct="1"/>
            <a:r>
              <a:rPr lang="en-GB" b="1" smtClean="0">
                <a:latin typeface="Arial" pitchFamily="34" charset="0"/>
              </a:rPr>
              <a:t>		- Agile supply networks</a:t>
            </a:r>
          </a:p>
          <a:p>
            <a:pPr eaLnBrk="1" hangingPunct="1"/>
            <a:r>
              <a:rPr lang="en-GB" b="1" smtClean="0">
                <a:latin typeface="Arial" pitchFamily="34" charset="0"/>
              </a:rPr>
              <a:t>Continuous Production Processes</a:t>
            </a:r>
          </a:p>
          <a:p>
            <a:pPr eaLnBrk="1" hangingPunct="1"/>
            <a:r>
              <a:rPr lang="en-GB" b="1" smtClean="0">
                <a:latin typeface="Arial" pitchFamily="34" charset="0"/>
              </a:rPr>
              <a:t>	- Production processes that typically operate for 	very long periods without the 	start-and-stop 	behaviour of intermittent production</a:t>
            </a:r>
          </a:p>
          <a:p>
            <a:pPr eaLnBrk="1" hangingPunct="1"/>
            <a:r>
              <a:rPr lang="en-GB" b="1" smtClean="0">
                <a:latin typeface="Arial" pitchFamily="34" charset="0"/>
              </a:rPr>
              <a:t>	- Huge capital investments are required</a:t>
            </a:r>
          </a:p>
          <a:p>
            <a:pPr eaLnBrk="1" hangingPunct="1"/>
            <a:r>
              <a:rPr lang="en-GB" b="1" smtClean="0">
                <a:latin typeface="Arial" pitchFamily="34" charset="0"/>
              </a:rPr>
              <a:t>	- Typically highly automated facilities</a:t>
            </a:r>
          </a:p>
          <a:p>
            <a:pPr eaLnBrk="1" hangingPunct="1"/>
            <a:r>
              <a:rPr lang="en-GB" b="1" smtClean="0">
                <a:latin typeface="Arial" pitchFamily="34" charset="0"/>
              </a:rPr>
              <a:t>	- Utilises special-purpose equipment designed for	 high volumes of production 	&amp; little/no variation in outputs</a:t>
            </a:r>
          </a:p>
          <a:p>
            <a:pPr eaLnBrk="1" hangingPunct="1"/>
            <a:r>
              <a:rPr lang="en-GB" b="1" smtClean="0">
                <a:latin typeface="Arial" pitchFamily="34" charset="0"/>
              </a:rPr>
              <a:t>	- Typical of processes - chemical/steel plants, oil 	refineries, etc.</a:t>
            </a:r>
          </a:p>
          <a:p>
            <a:pPr eaLnBrk="1" hangingPunct="1">
              <a:lnSpc>
                <a:spcPct val="90000"/>
              </a:lnSpc>
              <a:spcBef>
                <a:spcPct val="20000"/>
              </a:spcBef>
            </a:pPr>
            <a:r>
              <a:rPr lang="en-GB" b="1" i="1" u="sng" smtClean="0">
                <a:latin typeface="Arial" pitchFamily="34" charset="0"/>
                <a:cs typeface="Arial" pitchFamily="34" charset="0"/>
              </a:rPr>
              <a:t>Low quantity production (1 – 100 units/year)</a:t>
            </a:r>
          </a:p>
          <a:p>
            <a:pPr eaLnBrk="1" hangingPunct="1">
              <a:lnSpc>
                <a:spcPct val="90000"/>
              </a:lnSpc>
              <a:spcBef>
                <a:spcPct val="20000"/>
              </a:spcBef>
            </a:pPr>
            <a:r>
              <a:rPr lang="en-GB" smtClean="0">
                <a:solidFill>
                  <a:srgbClr val="FF0000"/>
                </a:solidFill>
                <a:latin typeface="Arial" pitchFamily="34" charset="0"/>
                <a:cs typeface="Arial" pitchFamily="34" charset="0"/>
              </a:rPr>
              <a:t>	</a:t>
            </a:r>
            <a:r>
              <a:rPr lang="en-GB" smtClean="0">
                <a:latin typeface="Arial" pitchFamily="34" charset="0"/>
                <a:cs typeface="Arial" pitchFamily="34" charset="0"/>
                <a:sym typeface="Wingdings" pitchFamily="2" charset="2"/>
              </a:rPr>
              <a:t>Job shop </a:t>
            </a:r>
          </a:p>
          <a:p>
            <a:pPr eaLnBrk="1" hangingPunct="1">
              <a:lnSpc>
                <a:spcPct val="90000"/>
              </a:lnSpc>
              <a:spcBef>
                <a:spcPct val="20000"/>
              </a:spcBef>
            </a:pPr>
            <a:r>
              <a:rPr lang="en-GB" smtClean="0">
                <a:latin typeface="Arial" pitchFamily="34" charset="0"/>
                <a:cs typeface="Arial" pitchFamily="34" charset="0"/>
                <a:sym typeface="Wingdings" pitchFamily="2" charset="2"/>
              </a:rPr>
              <a:t>	Maximum flexibility, fixed-position layout and often also 		process layout</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aircraft, ships, heavy machinery</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Medium quantity production (10</a:t>
            </a:r>
            <a:r>
              <a:rPr lang="en-GB" b="1" i="1" u="sng" baseline="30000" smtClean="0">
                <a:latin typeface="Arial" pitchFamily="34" charset="0"/>
                <a:cs typeface="Arial" pitchFamily="34" charset="0"/>
                <a:sym typeface="Wingdings" pitchFamily="2" charset="2"/>
              </a:rPr>
              <a:t>2</a:t>
            </a:r>
            <a:r>
              <a:rPr lang="en-GB" b="1" i="1" u="sng" smtClean="0">
                <a:latin typeface="Arial" pitchFamily="34" charset="0"/>
                <a:cs typeface="Arial" pitchFamily="34" charset="0"/>
                <a:sym typeface="Wingdings" pitchFamily="2" charset="2"/>
              </a:rPr>
              <a:t> – 10</a:t>
            </a:r>
            <a:r>
              <a:rPr lang="en-GB" b="1" i="1" u="sng" baseline="30000" smtClean="0">
                <a:latin typeface="Arial" pitchFamily="34" charset="0"/>
                <a:cs typeface="Arial" pitchFamily="34" charset="0"/>
                <a:sym typeface="Wingdings" pitchFamily="2" charset="2"/>
              </a:rPr>
              <a:t>4</a:t>
            </a:r>
            <a:r>
              <a:rPr lang="en-GB" b="1" i="1" u="sng" smtClean="0">
                <a:latin typeface="Arial" pitchFamily="34" charset="0"/>
                <a:cs typeface="Arial" pitchFamily="34" charset="0"/>
                <a:sym typeface="Wingdings" pitchFamily="2" charset="2"/>
              </a:rPr>
              <a:t>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Batch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Process layout or cellular layout, usually make-to-stock</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pumps, lathes, gear drives </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High quantity production (&gt; 10.000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Flow line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Product layout </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Automobiles, household appliances </a:t>
            </a:r>
            <a:endParaRPr lang="en-GB" smtClean="0">
              <a:latin typeface="Arial" pitchFamily="34" charset="0"/>
              <a:cs typeface="Arial" pitchFamily="34" charset="0"/>
            </a:endParaRPr>
          </a:p>
          <a:p>
            <a:endParaRPr lang="en-GB" smtClean="0">
              <a:latin typeface="Arial" pitchFamily="34" charset="0"/>
            </a:endParaRPr>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DE9D49-6396-485D-9D73-AA6CC26822E6}" type="slidenum">
              <a:rPr lang="en-US" smtClean="0"/>
              <a:pPr/>
              <a:t>9</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F28F5E-10FF-4F2D-92EA-F019D0C2ABC4}" type="slidenum">
              <a:rPr lang="en-US" smtClean="0"/>
              <a:pPr/>
              <a:t>10</a:t>
            </a:fld>
            <a:endParaRPr lang="en-US" smtClean="0"/>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8253A7-8094-4CF7-A54E-29D71563C0CC}" type="slidenum">
              <a:rPr lang="en-US" smtClean="0">
                <a:latin typeface="Times New Roman" pitchFamily="18" charset="0"/>
              </a:rPr>
              <a:pPr/>
              <a:t>11</a:t>
            </a:fld>
            <a:endParaRPr lang="en-US" smtClean="0">
              <a:latin typeface="Times New Roman" pitchFamily="18"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56971739-1EE2-4E39-BBAC-2EF269503CBE}" type="slidenum">
              <a:rPr lang="en-US" smtClean="0">
                <a:latin typeface="Times" pitchFamily="18" charset="0"/>
              </a:rPr>
              <a:pPr defTabSz="928688" eaLnBrk="0" hangingPunct="0"/>
              <a:t>12</a:t>
            </a:fld>
            <a:endParaRPr lang="en-US" smtClean="0">
              <a:latin typeface="Times"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76F1EC6-C771-4EBD-BB05-0A7C81769847}"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57348"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1DDDBC4C-9345-49ED-9CA9-9797F7DD2D8B}" type="slidenum">
              <a:rPr lang="en-US" smtClean="0">
                <a:latin typeface="Times" pitchFamily="18" charset="0"/>
              </a:rPr>
              <a:pPr defTabSz="928688" eaLnBrk="0" hangingPunct="0"/>
              <a:t>14</a:t>
            </a:fld>
            <a:endParaRPr lang="en-US" smtClean="0">
              <a:latin typeface="Times"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733612A-0AF7-4E9E-AC51-E26030E10E29}" type="slidenum">
              <a:rPr lang="en-US" smtClean="0"/>
              <a:pPr/>
              <a:t>15</a:t>
            </a:fld>
            <a:endParaRPr lang="en-US" smtClean="0"/>
          </a:p>
        </p:txBody>
      </p:sp>
      <p:sp>
        <p:nvSpPr>
          <p:cNvPr id="58371" name="Rectangle 2"/>
          <p:cNvSpPr>
            <a:spLocks noGrp="1" noRot="1" noChangeAspect="1" noChangeArrowheads="1" noTextEdit="1"/>
          </p:cNvSpPr>
          <p:nvPr>
            <p:ph type="sldImg"/>
          </p:nvPr>
        </p:nvSpPr>
        <p:spPr bwMode="auto">
          <a:xfrm>
            <a:off x="346075" y="571500"/>
            <a:ext cx="6048375" cy="4537075"/>
          </a:xfrm>
          <a:noFill/>
          <a:ln>
            <a:solidFill>
              <a:srgbClr val="000000"/>
            </a:solidFill>
            <a:miter lim="800000"/>
            <a:headEnd/>
            <a:tailEnd/>
          </a:ln>
        </p:spPr>
      </p:sp>
      <p:sp>
        <p:nvSpPr>
          <p:cNvPr id="64516" name="Rectangle 3"/>
          <p:cNvSpPr>
            <a:spLocks noGrp="1" noChangeArrowheads="1"/>
          </p:cNvSpPr>
          <p:nvPr>
            <p:ph type="body" idx="1"/>
          </p:nvPr>
        </p:nvSpPr>
        <p:spPr>
          <a:xfrm>
            <a:off x="508000" y="5324475"/>
            <a:ext cx="5335588" cy="1323975"/>
          </a:xfrm>
        </p:spPr>
        <p:txBody>
          <a:bodyPr/>
          <a:lstStyle/>
          <a:p>
            <a:pPr eaLnBrk="1" hangingPunct="1">
              <a:defRPr/>
            </a:pPr>
            <a:r>
              <a:rPr lang="en-US" dirty="0" smtClean="0">
                <a:latin typeface="Times New Roman" pitchFamily="18" charset="0"/>
              </a:rPr>
              <a:t>The Ford Motor Company (and the industries that grew to support it) was directly responsible for making the United States the wealthiest and most powerful nation on earth.</a:t>
            </a:r>
          </a:p>
          <a:p>
            <a:pPr eaLnBrk="1" hangingPunct="1">
              <a:defRPr/>
            </a:pPr>
            <a:r>
              <a:rPr lang="en-US" dirty="0" smtClean="0">
                <a:latin typeface="Times New Roman" pitchFamily="18" charset="0"/>
              </a:rPr>
              <a:t>The U.S. surpassed the British Empire some time during the 1910s.</a:t>
            </a:r>
          </a:p>
          <a:p>
            <a:pPr eaLnBrk="1" hangingPunct="1">
              <a:defRPr/>
            </a:pPr>
            <a:r>
              <a:rPr lang="en-US" dirty="0" smtClean="0">
                <a:latin typeface="Times New Roman" pitchFamily="18" charset="0"/>
              </a:rPr>
              <a:t>During the Model T's 19 years of production, it created more prosperity than the estimated wealth of 35 of the country's 48 states (Ford, 1930, </a:t>
            </a:r>
            <a:r>
              <a:rPr lang="en-US" i="1" dirty="0" smtClean="0">
                <a:latin typeface="Times New Roman" pitchFamily="18" charset="0"/>
              </a:rPr>
              <a:t>Moving Forward</a:t>
            </a:r>
            <a:r>
              <a:rPr lang="en-US" dirty="0" smtClean="0">
                <a:latin typeface="Times New Roman" pitchFamily="18" charset="0"/>
              </a:rPr>
              <a:t>).</a:t>
            </a:r>
          </a:p>
          <a:p>
            <a:pPr eaLnBrk="1" hangingPunct="1">
              <a:defRPr/>
            </a:pPr>
            <a:r>
              <a:rPr lang="en-US" dirty="0" smtClean="0">
                <a:latin typeface="Times New Roman" pitchFamily="18" charset="0"/>
              </a:rPr>
              <a:t>The Ford Motor Company sold 1.25 million cars during the 1920-1921 depression that followed the First World War and the 1918 influenza epidemic: </a:t>
            </a:r>
            <a:r>
              <a:rPr lang="en-US" i="1" dirty="0" smtClean="0">
                <a:latin typeface="Times New Roman" pitchFamily="18" charset="0"/>
              </a:rPr>
              <a:t>five times as many cars as the company sold during 1913-1914</a:t>
            </a:r>
            <a:r>
              <a:rPr lang="en-US" dirty="0" smtClean="0">
                <a:latin typeface="Times New Roman" pitchFamily="18" charset="0"/>
              </a:rPr>
              <a:t>.</a:t>
            </a:r>
          </a:p>
          <a:p>
            <a:pPr eaLnBrk="1" hangingPunct="1">
              <a:defRPr/>
            </a:pPr>
            <a:r>
              <a:rPr lang="en-US" dirty="0" smtClean="0">
                <a:latin typeface="Times New Roman" pitchFamily="18" charset="0"/>
              </a:rPr>
              <a:t>A dollar's worth of Ford stock purchased in 1903 returned $2500 when Ford bought his stockholders out in 1919.</a:t>
            </a:r>
          </a:p>
          <a:p>
            <a:pPr marL="228600" indent="-228600" eaLnBrk="1" hangingPunct="1">
              <a:defRPr/>
            </a:pPr>
            <a:r>
              <a:rPr lang="en-US" i="1" dirty="0" smtClean="0">
                <a:latin typeface="Times New Roman" pitchFamily="18" charset="0"/>
              </a:rPr>
              <a:t>My Life and Work</a:t>
            </a:r>
            <a:r>
              <a:rPr lang="en-US" dirty="0" smtClean="0">
                <a:latin typeface="Times New Roman" pitchFamily="18" charset="0"/>
              </a:rPr>
              <a:t> (1922) described all the basic principles of JIT:</a:t>
            </a:r>
          </a:p>
          <a:p>
            <a:pPr marL="685800" lvl="1" indent="-228600" eaLnBrk="1" hangingPunct="1">
              <a:defRPr/>
            </a:pPr>
            <a:r>
              <a:rPr lang="en-US" dirty="0" smtClean="0">
                <a:latin typeface="Times New Roman" pitchFamily="18" charset="0"/>
              </a:rPr>
              <a:t>We have found in buying materials that it is not worth while to buy for other than immediate needs. We buy only enough to fit into the plan of production, taking into consideration the state of transportation at the time. If transportation were perfect and an even flow of materials could be assured, it would not be necessary to carry any stock whatsoever. The carloads of raw materials would arrive on schedule and in the planned order and amounts, and go from the railway cars into production. That would save a great deal of money, for it would give a very rapid turnover and thus decrease the amount of money tied up in materials. With bad transportation one has to carry larger stocks.</a:t>
            </a:r>
          </a:p>
          <a:p>
            <a:pPr marL="228600" indent="-228600" eaLnBrk="1" hangingPunct="1">
              <a:buFontTx/>
              <a:buAutoNum type="arabicPeriod"/>
              <a:defRPr/>
            </a:pPr>
            <a:r>
              <a:rPr lang="en-US" dirty="0" smtClean="0">
                <a:latin typeface="Times New Roman" pitchFamily="18" charset="0"/>
              </a:rPr>
              <a:t>Materials arrive exactly, and only, when the production line needs them.</a:t>
            </a:r>
          </a:p>
          <a:p>
            <a:pPr marL="228600" indent="-228600" eaLnBrk="1" hangingPunct="1">
              <a:buFontTx/>
              <a:buAutoNum type="arabicPeriod"/>
              <a:defRPr/>
            </a:pPr>
            <a:r>
              <a:rPr lang="en-US" dirty="0" smtClean="0">
                <a:latin typeface="Times New Roman" pitchFamily="18" charset="0"/>
              </a:rPr>
              <a:t>Materials go, not from dock to stock, but from dock to factory floor.</a:t>
            </a:r>
          </a:p>
          <a:p>
            <a:pPr marL="228600" indent="-228600" eaLnBrk="1" hangingPunct="1">
              <a:buFontTx/>
              <a:buAutoNum type="arabicPeriod"/>
              <a:defRPr/>
            </a:pPr>
            <a:r>
              <a:rPr lang="en-US" dirty="0" smtClean="0">
                <a:latin typeface="Times New Roman" pitchFamily="18" charset="0"/>
              </a:rPr>
              <a:t>JIT requires reliable transportation and a supporting logistics system. </a:t>
            </a:r>
          </a:p>
          <a:p>
            <a:pPr marL="685800" lvl="1" indent="-228600" eaLnBrk="1" hangingPunct="1">
              <a:buFontTx/>
              <a:buChar char="•"/>
              <a:defRPr/>
            </a:pPr>
            <a:r>
              <a:rPr lang="en-US" dirty="0" smtClean="0">
                <a:latin typeface="Times New Roman" pitchFamily="18" charset="0"/>
              </a:rPr>
              <a:t>Bad transportation (e.g. lack of a good freight management system) requires the plant to keep more inventory.</a:t>
            </a:r>
          </a:p>
          <a:p>
            <a:pPr marL="228600" indent="-228600" eaLnBrk="1" hangingPunct="1">
              <a:buFontTx/>
              <a:buAutoNum type="arabicPeriod"/>
              <a:defRPr/>
            </a:pPr>
            <a:r>
              <a:rPr lang="en-US" dirty="0" smtClean="0">
                <a:latin typeface="Times New Roman" pitchFamily="18" charset="0"/>
              </a:rPr>
              <a:t>Inventory reduction frees capital.</a:t>
            </a:r>
          </a:p>
          <a:p>
            <a:pPr marL="228600" indent="-228600" eaLnBrk="1" hangingPunct="1">
              <a:buFontTx/>
              <a:buAutoNum type="arabicPeriod"/>
              <a:defRPr/>
            </a:pPr>
            <a:r>
              <a:rPr lang="en-US" dirty="0" smtClean="0">
                <a:latin typeface="Times New Roman" pitchFamily="18" charset="0"/>
              </a:rPr>
              <a:t>Cycle time reduction frees capital.</a:t>
            </a:r>
          </a:p>
          <a:p>
            <a:pPr eaLnBrk="1" hangingPunct="1">
              <a:defRPr/>
            </a:pPr>
            <a:endParaRPr lang="en-US" dirty="0"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14FCBE-545D-4F8F-99FA-10FA4FFD2962}" type="slidenum">
              <a:rPr lang="en-US" smtClean="0"/>
              <a:pPr/>
              <a:t>16</a:t>
            </a:fld>
            <a:endParaRPr lang="en-US" smtClean="0"/>
          </a:p>
        </p:txBody>
      </p:sp>
      <p:sp>
        <p:nvSpPr>
          <p:cNvPr id="59395" name="Rectangle 2"/>
          <p:cNvSpPr>
            <a:spLocks noGrp="1" noRot="1" noChangeAspect="1" noChangeArrowheads="1" noTextEdit="1"/>
          </p:cNvSpPr>
          <p:nvPr>
            <p:ph type="sldImg"/>
          </p:nvPr>
        </p:nvSpPr>
        <p:spPr bwMode="auto">
          <a:xfrm>
            <a:off x="-73025" y="642938"/>
            <a:ext cx="6815138" cy="5113337"/>
          </a:xfrm>
          <a:noFill/>
          <a:ln>
            <a:solidFill>
              <a:srgbClr val="000000"/>
            </a:solidFill>
            <a:miter lim="800000"/>
            <a:headEnd/>
            <a:tailEnd/>
          </a:ln>
        </p:spPr>
      </p:sp>
      <p:sp>
        <p:nvSpPr>
          <p:cNvPr id="59396" name="Rectangle 3"/>
          <p:cNvSpPr>
            <a:spLocks noGrp="1" noChangeArrowheads="1"/>
          </p:cNvSpPr>
          <p:nvPr>
            <p:ph type="body" idx="1"/>
          </p:nvPr>
        </p:nvSpPr>
        <p:spPr bwMode="auto">
          <a:xfrm>
            <a:off x="579438" y="6116638"/>
            <a:ext cx="5335587" cy="1074737"/>
          </a:xfrm>
          <a:noFill/>
        </p:spPr>
        <p:txBody>
          <a:bodyPr wrap="square" numCol="1" anchor="t" anchorCtr="0" compatLnSpc="1">
            <a:prstTxWarp prst="textNoShape">
              <a:avLst/>
            </a:prstTxWarp>
          </a:bodyPr>
          <a:lstStyle/>
          <a:p>
            <a:pPr eaLnBrk="1" hangingPunct="1"/>
            <a:r>
              <a:rPr lang="en-US" smtClean="0">
                <a:latin typeface="Arial" pitchFamily="34" charset="0"/>
              </a:rPr>
              <a:t>Benefits of Lean Manufacturing</a:t>
            </a:r>
          </a:p>
          <a:p>
            <a:pPr eaLnBrk="1" hangingPunct="1"/>
            <a:r>
              <a:rPr lang="en-US" smtClean="0">
                <a:latin typeface="Arial" pitchFamily="34" charset="0"/>
              </a:rPr>
              <a:t>Lean manufacturing delivers an </a:t>
            </a:r>
            <a:r>
              <a:rPr lang="en-US" i="1" smtClean="0">
                <a:latin typeface="Arial" pitchFamily="34" charset="0"/>
              </a:rPr>
              <a:t>insurmountable competitive advantage</a:t>
            </a:r>
            <a:r>
              <a:rPr lang="en-US" smtClean="0">
                <a:latin typeface="Arial" pitchFamily="34" charset="0"/>
              </a:rPr>
              <a:t> over competitors who don't use it effectively.</a:t>
            </a:r>
          </a:p>
          <a:p>
            <a:pPr eaLnBrk="1" hangingPunct="1"/>
            <a:r>
              <a:rPr lang="en-US" smtClean="0">
                <a:latin typeface="Times New Roman" pitchFamily="18" charset="0"/>
              </a:rPr>
              <a:t>Lower production costs and shorter cycle times encompass the key competitive advantages.</a:t>
            </a:r>
          </a:p>
          <a:p>
            <a:pPr eaLnBrk="1" hangingPunct="1"/>
            <a:r>
              <a:rPr lang="en-US" smtClean="0">
                <a:latin typeface="Times New Roman" pitchFamily="18" charset="0"/>
              </a:rPr>
              <a:t>1 </a:t>
            </a:r>
            <a:r>
              <a:rPr lang="en-US" smtClean="0">
                <a:latin typeface="Arial" pitchFamily="34" charset="0"/>
              </a:rPr>
              <a:t>Lower production cost </a:t>
            </a:r>
            <a:r>
              <a:rPr lang="en-US" smtClean="0">
                <a:latin typeface="Arial" pitchFamily="34" charset="0"/>
                <a:sym typeface="Wingdings" pitchFamily="2" charset="2"/>
              </a:rPr>
              <a:t> higher profits and wages – </a:t>
            </a:r>
            <a:r>
              <a:rPr lang="en-US" smtClean="0">
                <a:latin typeface="Arial" pitchFamily="34" charset="0"/>
              </a:rPr>
              <a:t>Cost avoidance flows directly to the bottom line.</a:t>
            </a:r>
          </a:p>
          <a:p>
            <a:pPr eaLnBrk="1" hangingPunct="1"/>
            <a:r>
              <a:rPr lang="en-US" smtClean="0">
                <a:latin typeface="Arial" pitchFamily="34" charset="0"/>
              </a:rPr>
              <a:t>2 Supports ISO 14001 and "green" manufacturing - Reduction of material waste and associated disposal costs </a:t>
            </a:r>
            <a:r>
              <a:rPr lang="en-US" smtClean="0">
                <a:latin typeface="Arial" pitchFamily="34" charset="0"/>
                <a:sym typeface="Wingdings" pitchFamily="2" charset="2"/>
              </a:rPr>
              <a:t> higher profits</a:t>
            </a:r>
          </a:p>
          <a:p>
            <a:pPr eaLnBrk="1" hangingPunct="1"/>
            <a:r>
              <a:rPr lang="en-US" smtClean="0">
                <a:latin typeface="Arial" pitchFamily="34" charset="0"/>
                <a:sym typeface="Wingdings" pitchFamily="2" charset="2"/>
              </a:rPr>
              <a:t>3 </a:t>
            </a:r>
            <a:r>
              <a:rPr lang="en-US" smtClean="0">
                <a:latin typeface="Arial" pitchFamily="34" charset="0"/>
              </a:rPr>
              <a:t>Shorter cycle times: make-to-order vs. make-to-stock - </a:t>
            </a:r>
            <a:r>
              <a:rPr lang="en-US" smtClean="0">
                <a:latin typeface="Times New Roman" pitchFamily="18" charset="0"/>
              </a:rPr>
              <a:t>Make-to-order (facilitated by shorter cycle times and JIT) crushes make-to-forecast through lower cost and better customer satisfaction.</a:t>
            </a:r>
          </a:p>
          <a:p>
            <a:pPr eaLnBrk="1" hangingPunct="1"/>
            <a:r>
              <a:rPr lang="en-US" smtClean="0">
                <a:latin typeface="Times New Roman" pitchFamily="18" charset="0"/>
              </a:rPr>
              <a:t>Comprehensive lean Manufacturing actually includes many elements of Six Sigma, such as standardization and best practice deployment.</a:t>
            </a:r>
          </a:p>
          <a:p>
            <a:pPr marL="0" lvl="1" eaLnBrk="1" hangingPunct="1"/>
            <a:r>
              <a:rPr lang="en-US" smtClean="0">
                <a:latin typeface="Times New Roman" pitchFamily="18" charset="0"/>
              </a:rPr>
              <a:t>Lean Manufacturing includes total quality management (TQM).</a:t>
            </a:r>
          </a:p>
          <a:p>
            <a:pPr eaLnBrk="1" hangingPunct="1">
              <a:lnSpc>
                <a:spcPct val="90000"/>
              </a:lnSpc>
            </a:pPr>
            <a:r>
              <a:rPr lang="en-US" b="1" smtClean="0">
                <a:latin typeface="Arial" pitchFamily="34" charset="0"/>
              </a:rPr>
              <a:t>What is Lean Manufacturing?</a:t>
            </a:r>
          </a:p>
          <a:p>
            <a:pPr eaLnBrk="1" hangingPunct="1">
              <a:lnSpc>
                <a:spcPct val="90000"/>
              </a:lnSpc>
            </a:pPr>
            <a:r>
              <a:rPr lang="en-US" smtClean="0">
                <a:latin typeface="Arial" pitchFamily="34" charset="0"/>
              </a:rPr>
              <a:t>A </a:t>
            </a:r>
            <a:r>
              <a:rPr lang="en-US" i="1" smtClean="0">
                <a:latin typeface="Arial" pitchFamily="34" charset="0"/>
              </a:rPr>
              <a:t>systematic approach</a:t>
            </a:r>
            <a:r>
              <a:rPr lang="en-US" smtClean="0">
                <a:latin typeface="Arial" pitchFamily="34" charset="0"/>
              </a:rPr>
              <a:t> to </a:t>
            </a:r>
            <a:r>
              <a:rPr lang="en-US" i="1" smtClean="0">
                <a:latin typeface="Arial" pitchFamily="34" charset="0"/>
              </a:rPr>
              <a:t>the identification and elimination all forms of waste</a:t>
            </a:r>
            <a:r>
              <a:rPr lang="en-US" smtClean="0">
                <a:latin typeface="Arial" pitchFamily="34" charset="0"/>
              </a:rPr>
              <a:t> from the value stream.</a:t>
            </a:r>
          </a:p>
          <a:p>
            <a:pPr eaLnBrk="1" hangingPunct="1"/>
            <a:r>
              <a:rPr lang="en-US" b="1" i="1" u="sng" smtClean="0">
                <a:latin typeface="Arial" pitchFamily="34" charset="0"/>
              </a:rPr>
              <a:t>Understanding of waste, or muda is the foundation of the lean Manufacturing.</a:t>
            </a:r>
          </a:p>
          <a:p>
            <a:pPr eaLnBrk="1" hangingPunct="1"/>
            <a:r>
              <a:rPr lang="en-US" b="1" i="1" u="sng" smtClean="0">
                <a:latin typeface="Arial" pitchFamily="34" charset="0"/>
              </a:rPr>
              <a:t>We cannot eliminate the waste of material, labor, or other resources until we recognize it as waste.</a:t>
            </a:r>
          </a:p>
          <a:p>
            <a:pPr eaLnBrk="1" hangingPunct="1"/>
            <a:r>
              <a:rPr lang="en-US" b="1" i="1" u="sng" smtClean="0">
                <a:latin typeface="Arial" pitchFamily="34" charset="0"/>
              </a:rPr>
              <a:t>Waste Often Hides in Plain View</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ECD6033-527A-4261-8620-E484D3BC776C}" type="slidenum">
              <a:rPr lang="en-US" smtClean="0"/>
              <a:pPr/>
              <a:t>17</a:t>
            </a:fld>
            <a:endParaRPr lang="en-US" smtClean="0"/>
          </a:p>
        </p:txBody>
      </p:sp>
      <p:sp>
        <p:nvSpPr>
          <p:cNvPr id="60419"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0420"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smtClean="0">
                <a:latin typeface="Times New Roman" pitchFamily="18" charset="0"/>
              </a:rPr>
              <a:t>The brick weighs about five pounds (2.3 kg). How much does the worker actually raise and lower every time he bends over for another brick?</a:t>
            </a:r>
          </a:p>
          <a:p>
            <a:pPr eaLnBrk="1" hangingPunct="1"/>
            <a:r>
              <a:rPr lang="en-US" smtClean="0">
                <a:latin typeface="Times New Roman" pitchFamily="18" charset="0"/>
              </a:rPr>
              <a:t>This animation illustrates the virtue of videotaping workplace activities. The people who are doing the job may have become accustomed to the waste that is built into the job but, when they watch themselves in the videotape, the waste may become obvious.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FEF7FC-1C49-4B01-B4B0-863D4544A80F}" type="slidenum">
              <a:rPr lang="en-US" smtClean="0"/>
              <a:pPr/>
              <a:t>18</a:t>
            </a:fld>
            <a:endParaRPr lang="en-US" smtClean="0"/>
          </a:p>
        </p:txBody>
      </p:sp>
      <p:sp>
        <p:nvSpPr>
          <p:cNvPr id="61443" name="Rectangle 2"/>
          <p:cNvSpPr>
            <a:spLocks noGrp="1" noRot="1" noChangeAspect="1" noChangeArrowheads="1" noTextEdit="1"/>
          </p:cNvSpPr>
          <p:nvPr>
            <p:ph type="sldImg"/>
          </p:nvPr>
        </p:nvSpPr>
        <p:spPr bwMode="auto">
          <a:xfrm>
            <a:off x="-344488" y="827088"/>
            <a:ext cx="7277101" cy="5459412"/>
          </a:xfrm>
          <a:noFill/>
          <a:ln>
            <a:solidFill>
              <a:srgbClr val="000000"/>
            </a:solidFill>
            <a:miter lim="800000"/>
            <a:headEnd/>
            <a:tailEnd/>
          </a:ln>
        </p:spPr>
      </p:sp>
      <p:sp>
        <p:nvSpPr>
          <p:cNvPr id="61444"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EA22E6A-0C1F-4CBF-B160-171AD93C701F}" type="slidenum">
              <a:rPr lang="en-US" smtClean="0"/>
              <a:pPr/>
              <a:t>19</a:t>
            </a:fld>
            <a:endParaRPr lang="en-US" smtClean="0"/>
          </a:p>
        </p:txBody>
      </p:sp>
      <p:sp>
        <p:nvSpPr>
          <p:cNvPr id="62467"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2468"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b="1" smtClean="0">
                <a:latin typeface="Arial" pitchFamily="34" charset="0"/>
              </a:rPr>
              <a:t>Waste often hides in plain view.</a:t>
            </a:r>
          </a:p>
          <a:p>
            <a:pPr lvl="1" eaLnBrk="1" hangingPunct="1"/>
            <a:r>
              <a:rPr lang="en-US" smtClean="0">
                <a:latin typeface="Arial" pitchFamily="34" charset="0"/>
              </a:rPr>
              <a:t>People become used to "living with it" or "working around it."</a:t>
            </a:r>
          </a:p>
          <a:p>
            <a:pPr lvl="1" eaLnBrk="1" hangingPunct="1"/>
            <a:r>
              <a:rPr lang="en-US" smtClean="0">
                <a:latin typeface="Arial" pitchFamily="34" charset="0"/>
              </a:rPr>
              <a:t>Definition for employees at all levels:  </a:t>
            </a:r>
            <a:r>
              <a:rPr lang="en-US" b="1" smtClean="0">
                <a:latin typeface="Arial" pitchFamily="34" charset="0"/>
              </a:rPr>
              <a:t>If it's frustrating, a chronic annoyance, or a chronic inefficiency, it's friction.</a:t>
            </a:r>
            <a:r>
              <a:rPr lang="en-US" smtClean="0">
                <a:latin typeface="Arial" pitchFamily="34" charset="0"/>
              </a:rPr>
              <a:t> (Levinson and Tumbelty, 1997, </a:t>
            </a:r>
            <a:r>
              <a:rPr lang="en-US" i="1" smtClean="0">
                <a:latin typeface="Arial" pitchFamily="34" charset="0"/>
              </a:rPr>
              <a:t>SPC Essentials and Productivity Improvement</a:t>
            </a:r>
            <a:r>
              <a:rPr lang="en-US" smtClean="0">
                <a:latin typeface="Arial" pitchFamily="34" charset="0"/>
              </a:rPr>
              <a:t>, ASQ Quality Press) </a:t>
            </a:r>
          </a:p>
          <a:p>
            <a:pPr eaLnBrk="1" hangingPunct="1"/>
            <a:endParaRPr lang="en-US" smtClean="0">
              <a:latin typeface="Arial" pitchFamily="34" charset="0"/>
            </a:endParaRPr>
          </a:p>
          <a:p>
            <a:pPr eaLnBrk="1" hangingPunct="1"/>
            <a:r>
              <a:rPr lang="en-US" smtClean="0">
                <a:latin typeface="Times New Roman" pitchFamily="18" charset="0"/>
              </a:rPr>
              <a:t>"I believe that the average farmer puts to a really useful purpose only about 5 per cent. of the energy he expends. … Not only is everything done by hand, but seldom is a thought given to a logical arrangement. [Time for a kaizen blitz?] </a:t>
            </a:r>
            <a:r>
              <a:rPr lang="en-US" u="sng" smtClean="0">
                <a:latin typeface="Times New Roman" pitchFamily="18" charset="0"/>
              </a:rPr>
              <a:t>A farmer doing his chores will walk up and down a rickety ladder a dozen times. He will carry water for years instead of putting in a few lengths of pipe</a:t>
            </a:r>
            <a:r>
              <a:rPr lang="en-US" smtClean="0">
                <a:latin typeface="Times New Roman" pitchFamily="18" charset="0"/>
              </a:rPr>
              <a:t>. His whole idea, when there is extra work to do, is to hire extra men. </a:t>
            </a:r>
            <a:r>
              <a:rPr lang="en-US" u="sng" smtClean="0">
                <a:latin typeface="Times New Roman" pitchFamily="18" charset="0"/>
              </a:rPr>
              <a:t>He thinks of putting money into improvements as an expense</a:t>
            </a:r>
            <a:r>
              <a:rPr lang="en-US" smtClean="0">
                <a:latin typeface="Times New Roman" pitchFamily="18" charset="0"/>
              </a:rPr>
              <a:t>. … It is waste motion— waste effort— that makes farm prices high and profits low" (Henry Ford, 1922, </a:t>
            </a:r>
            <a:r>
              <a:rPr lang="en-US" i="1" smtClean="0">
                <a:latin typeface="Times New Roman" pitchFamily="18" charset="0"/>
              </a:rPr>
              <a:t>My Life and Work</a:t>
            </a:r>
            <a:r>
              <a:rPr lang="en-US" smtClean="0">
                <a:latin typeface="Times New Roman" pitchFamily="18" charset="0"/>
              </a:rPr>
              <a:t>).</a:t>
            </a:r>
            <a:endParaRPr lang="en-US" i="1" smtClean="0">
              <a:latin typeface="Times New Roman" pitchFamily="18" charset="0"/>
            </a:endParaRPr>
          </a:p>
          <a:p>
            <a:pPr eaLnBrk="1" hangingPunct="1"/>
            <a:endParaRPr lang="en-US" smtClean="0">
              <a:latin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0BC152A-76B1-48E1-9740-583454009ED6}" type="slidenum">
              <a:rPr lang="en-US" smtClean="0">
                <a:latin typeface="Times" pitchFamily="18" charset="0"/>
                <a:ea typeface="MS PGothic" pitchFamily="34" charset="-128"/>
              </a:rPr>
              <a:pPr/>
              <a:t>20</a:t>
            </a:fld>
            <a:endParaRPr lang="en-US" smtClean="0">
              <a:latin typeface="Times" pitchFamily="18" charset="0"/>
              <a:ea typeface="MS PGothic" pitchFamily="34" charset="-128"/>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a:t>
            </a:r>
          </a:p>
          <a:p>
            <a:pPr eaLnBrk="1" hangingPunct="1"/>
            <a:r>
              <a:rPr lang="en-US" smtClean="0">
                <a:latin typeface="Arial" pitchFamily="34" charset="0"/>
              </a:rPr>
              <a:t>Maximising quality (accuracy)</a:t>
            </a:r>
          </a:p>
          <a:p>
            <a:pPr eaLnBrk="1" hangingPunct="1"/>
            <a:r>
              <a:rPr lang="en-US" smtClean="0">
                <a:latin typeface="Arial" pitchFamily="34" charset="0"/>
              </a:rPr>
              <a:t>Minimising cost</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645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93EEBF4-EB0C-4C90-8452-B77EAEF60241}" type="slidenum">
              <a:rPr lang="en-US" smtClean="0"/>
              <a:pPr/>
              <a:t>21</a:t>
            </a:fld>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1B04D25-554D-427E-822A-A0B2EFC81441}" type="slidenum">
              <a:rPr lang="en-US" smtClean="0"/>
              <a:pPr/>
              <a:t>22</a:t>
            </a:fld>
            <a:endParaRPr lang="en-US" smtClean="0"/>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2905F39-6AD0-4F99-8F49-7EF86161C030}" type="slidenum">
              <a:rPr lang="en-US" smtClean="0"/>
              <a:pPr/>
              <a:t>23</a:t>
            </a:fld>
            <a:endParaRPr lang="en-US" smtClean="0"/>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(1) Cost of Poor Quality</a:t>
            </a:r>
          </a:p>
          <a:p>
            <a:pPr lvl="1" eaLnBrk="1" hangingPunct="1">
              <a:defRPr/>
            </a:pPr>
            <a:r>
              <a:rPr lang="en-US" dirty="0" smtClean="0">
                <a:latin typeface="Times New Roman" pitchFamily="18" charset="0"/>
              </a:rPr>
              <a:t>Prevention: activities whose purpose is to prevent defects</a:t>
            </a:r>
          </a:p>
          <a:p>
            <a:pPr lvl="1" eaLnBrk="1" hangingPunct="1">
              <a:defRPr/>
            </a:pPr>
            <a:r>
              <a:rPr lang="en-US" dirty="0" smtClean="0">
                <a:latin typeface="Times New Roman" pitchFamily="18" charset="0"/>
              </a:rPr>
              <a:t>Appraisal: inspection or testing to protect the customer from defects</a:t>
            </a:r>
          </a:p>
          <a:p>
            <a:pPr lvl="1" eaLnBrk="1" hangingPunct="1">
              <a:defRPr/>
            </a:pPr>
            <a:r>
              <a:rPr lang="en-US" dirty="0" smtClean="0">
                <a:latin typeface="Times New Roman" pitchFamily="18" charset="0"/>
              </a:rPr>
              <a:t>Internal Failure: rework and scrap</a:t>
            </a:r>
          </a:p>
          <a:p>
            <a:pPr lvl="1" eaLnBrk="1" hangingPunct="1">
              <a:defRPr/>
            </a:pPr>
            <a:r>
              <a:rPr lang="en-US" dirty="0" smtClean="0">
                <a:latin typeface="Times New Roman" pitchFamily="18" charset="0"/>
              </a:rPr>
              <a:t>External Failure: failure in the customer's hands.</a:t>
            </a:r>
          </a:p>
          <a:p>
            <a:pPr>
              <a:buClr>
                <a:schemeClr val="hlink"/>
              </a:buClr>
              <a:buSzPct val="120000"/>
              <a:defRPr/>
            </a:pPr>
            <a:endParaRPr lang="en-US" sz="2000" b="1" dirty="0" smtClean="0">
              <a:latin typeface="Arial Narrow" pitchFamily="-106" charset="0"/>
            </a:endParaRPr>
          </a:p>
          <a:p>
            <a:pPr>
              <a:buClr>
                <a:schemeClr val="hlink"/>
              </a:buClr>
              <a:buSzPct val="120000"/>
              <a:defRPr/>
            </a:pPr>
            <a:endParaRPr lang="en-US" sz="2000" b="1" dirty="0" smtClean="0">
              <a:latin typeface="Arial Narrow" pitchFamily="-106" charset="0"/>
            </a:endParaRPr>
          </a:p>
          <a:p>
            <a:pPr>
              <a:buClr>
                <a:schemeClr val="hlink"/>
              </a:buClr>
              <a:buSzPct val="120000"/>
              <a:defRPr/>
            </a:pPr>
            <a:r>
              <a:rPr lang="en-US" sz="2000" b="1" dirty="0" smtClean="0">
                <a:latin typeface="Arial Narrow" pitchFamily="-106" charset="0"/>
              </a:rPr>
              <a:t>Waste of inspection, repair and scrapping of material to which value has already been added.</a:t>
            </a:r>
          </a:p>
          <a:p>
            <a:pPr>
              <a:buClr>
                <a:schemeClr val="hlink"/>
              </a:buClr>
              <a:buSzPct val="120000"/>
              <a:defRPr/>
            </a:pPr>
            <a:r>
              <a:rPr lang="en-US" sz="2000" b="1" dirty="0" smtClean="0">
                <a:latin typeface="Arial Narrow" pitchFamily="-106" charset="0"/>
              </a:rPr>
              <a:t>Causes of defects</a:t>
            </a:r>
          </a:p>
          <a:p>
            <a:pPr lvl="1" eaLnBrk="1" hangingPunct="1">
              <a:lnSpc>
                <a:spcPct val="90000"/>
              </a:lnSpc>
              <a:spcAft>
                <a:spcPct val="30000"/>
              </a:spcAft>
              <a:buClr>
                <a:schemeClr val="hlink"/>
              </a:buClr>
              <a:defRPr/>
            </a:pPr>
            <a:r>
              <a:rPr lang="en-US" sz="2000" b="1" dirty="0" smtClean="0"/>
              <a:t>Weak process control</a:t>
            </a:r>
          </a:p>
          <a:p>
            <a:pPr lvl="1" eaLnBrk="1" hangingPunct="1">
              <a:lnSpc>
                <a:spcPct val="90000"/>
              </a:lnSpc>
              <a:spcAft>
                <a:spcPct val="30000"/>
              </a:spcAft>
              <a:buClr>
                <a:schemeClr val="hlink"/>
              </a:buClr>
              <a:defRPr/>
            </a:pPr>
            <a:r>
              <a:rPr lang="en-US" sz="2000" b="1" dirty="0" smtClean="0"/>
              <a:t>Poor quality system</a:t>
            </a:r>
          </a:p>
          <a:p>
            <a:pPr lvl="1" eaLnBrk="1" hangingPunct="1">
              <a:lnSpc>
                <a:spcPct val="90000"/>
              </a:lnSpc>
              <a:spcAft>
                <a:spcPct val="30000"/>
              </a:spcAft>
              <a:buClr>
                <a:schemeClr val="hlink"/>
              </a:buClr>
              <a:defRPr/>
            </a:pPr>
            <a:r>
              <a:rPr lang="en-US" sz="2000" b="1" dirty="0" smtClean="0"/>
              <a:t>Deficient planned maintenance</a:t>
            </a:r>
          </a:p>
          <a:p>
            <a:pPr lvl="1" eaLnBrk="1" hangingPunct="1">
              <a:lnSpc>
                <a:spcPct val="90000"/>
              </a:lnSpc>
              <a:spcAft>
                <a:spcPct val="30000"/>
              </a:spcAft>
              <a:buClr>
                <a:schemeClr val="hlink"/>
              </a:buClr>
              <a:defRPr/>
            </a:pPr>
            <a:r>
              <a:rPr lang="en-US" sz="2000" b="1" dirty="0" smtClean="0"/>
              <a:t>Inadequate education/training/work instructions</a:t>
            </a:r>
          </a:p>
          <a:p>
            <a:pPr lvl="1" eaLnBrk="1" hangingPunct="1">
              <a:lnSpc>
                <a:spcPct val="90000"/>
              </a:lnSpc>
              <a:spcAft>
                <a:spcPct val="30000"/>
              </a:spcAft>
              <a:buClr>
                <a:schemeClr val="hlink"/>
              </a:buClr>
              <a:defRPr/>
            </a:pPr>
            <a:r>
              <a:rPr lang="en-US" sz="2000" b="1" dirty="0" smtClean="0"/>
              <a:t>Product design</a:t>
            </a:r>
          </a:p>
          <a:p>
            <a:pPr lvl="1" eaLnBrk="1" hangingPunct="1">
              <a:lnSpc>
                <a:spcPct val="90000"/>
              </a:lnSpc>
              <a:spcAft>
                <a:spcPct val="30000"/>
              </a:spcAft>
              <a:buClr>
                <a:schemeClr val="hlink"/>
              </a:buClr>
              <a:defRPr/>
            </a:pPr>
            <a:r>
              <a:rPr lang="en-US" sz="2000" b="1" dirty="0" smtClean="0"/>
              <a:t>Customer needs not understood</a:t>
            </a:r>
          </a:p>
          <a:p>
            <a:pPr lvl="1" eaLnBrk="1" hangingPunct="1">
              <a:lnSpc>
                <a:spcPct val="90000"/>
              </a:lnSpc>
              <a:spcAft>
                <a:spcPct val="30000"/>
              </a:spcAft>
              <a:buClr>
                <a:schemeClr val="hlink"/>
              </a:buClr>
              <a:defRPr/>
            </a:pPr>
            <a:r>
              <a:rPr lang="en-US" sz="2000" b="1" dirty="0" smtClean="0">
                <a:effectLst>
                  <a:outerShdw blurRad="38100" dist="38100" dir="2700000" algn="tl">
                    <a:srgbClr val="C0C0C0"/>
                  </a:outerShdw>
                </a:effectLst>
              </a:rPr>
              <a:t>Defective information</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This type of waste includes both the materials and labour involved in correcting quality problems.</a:t>
            </a: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3AE475A-8EA4-4FF6-9CF7-13618BAFEA01}" type="slidenum">
              <a:rPr lang="en-US" smtClean="0"/>
              <a:pPr/>
              <a:t>24</a:t>
            </a:fld>
            <a:endParaRPr lang="en-US" smtClean="0"/>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(2) Overproduction</a:t>
            </a:r>
          </a:p>
          <a:p>
            <a:pPr lvl="1" eaLnBrk="1" hangingPunct="1">
              <a:defRPr/>
            </a:pPr>
            <a:r>
              <a:rPr lang="en-US" dirty="0" smtClean="0">
                <a:latin typeface="Times New Roman" pitchFamily="18" charset="0"/>
              </a:rPr>
              <a:t>"Just-in-case" production driven by long-term market forecasts, instead of just-in-time</a:t>
            </a:r>
          </a:p>
          <a:p>
            <a:pPr lvl="1" eaLnBrk="1" hangingPunct="1">
              <a:defRPr/>
            </a:pPr>
            <a:r>
              <a:rPr lang="en-US" dirty="0" smtClean="0">
                <a:latin typeface="Times New Roman" pitchFamily="18" charset="0"/>
              </a:rPr>
              <a:t>Dysfunctional performance measurements that demand that personnel and equipment keep busy.</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Over Processing</a:t>
            </a:r>
            <a:r>
              <a:rPr lang="en-GB" sz="1000" dirty="0" smtClean="0">
                <a:latin typeface="Verdana" pitchFamily="34" charset="0"/>
              </a:rPr>
              <a:t> waste literally means putting more content into the part than is desired or valued by the customer. Examples include unnecessary applications of paints or coatings, excessive use of fasteners, washing and cleaning processes, etc.</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6AFD17-8083-4A4C-8FC9-C9D48BF0F23D}" type="slidenum">
              <a:rPr lang="en-US" smtClean="0"/>
              <a:pPr/>
              <a:t>25</a:t>
            </a:fld>
            <a:endParaRPr lang="en-US" smtClean="0"/>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(3) Waiting: time in queue</a:t>
            </a:r>
          </a:p>
          <a:p>
            <a:pPr lvl="1" eaLnBrk="1" hangingPunct="1">
              <a:defRPr/>
            </a:pPr>
            <a:r>
              <a:rPr lang="en-US" dirty="0" smtClean="0">
                <a:latin typeface="Times New Roman" pitchFamily="18" charset="0"/>
              </a:rPr>
              <a:t>Aggravated by batch-and-queue operations. (Heat-treatment seems notorious for this.)</a:t>
            </a:r>
          </a:p>
          <a:p>
            <a:pPr lvl="1" eaLnBrk="1" hangingPunct="1">
              <a:defRPr/>
            </a:pPr>
            <a:r>
              <a:rPr lang="en-US" dirty="0" smtClean="0">
                <a:latin typeface="Times New Roman" pitchFamily="18" charset="0"/>
              </a:rPr>
              <a:t>Alleviated by single-unit processing</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Waiting / Idle Time</a:t>
            </a:r>
            <a:r>
              <a:rPr lang="en-GB" sz="1000" dirty="0" smtClean="0">
                <a:latin typeface="Verdana" pitchFamily="34" charset="0"/>
              </a:rPr>
              <a:t> waste results from inefficient work sequence or process.</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Established processes may keep some employees waiting idle while others are fully utilised.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AE0CCED-212F-42FE-BCF0-9394E7D32DAC}" type="slidenum">
              <a:rPr lang="en-US" smtClean="0"/>
              <a:pPr/>
              <a:t>26</a:t>
            </a:fld>
            <a:endParaRPr lang="en-US" smtClean="0"/>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defRPr/>
            </a:pPr>
            <a:r>
              <a:rPr lang="en-US" smtClean="0">
                <a:latin typeface="Times New Roman" pitchFamily="18" charset="0"/>
              </a:rPr>
              <a:t>(4) Non-value-adding activities</a:t>
            </a:r>
          </a:p>
          <a:p>
            <a:pPr lvl="1" eaLnBrk="1" hangingPunct="1">
              <a:defRPr/>
            </a:pPr>
            <a:r>
              <a:rPr lang="en-US" smtClean="0">
                <a:latin typeface="Times New Roman" pitchFamily="18" charset="0"/>
              </a:rPr>
              <a:t>Paperwork and bureaucracy</a:t>
            </a:r>
          </a:p>
          <a:p>
            <a:pPr lvl="1" eaLnBrk="1" hangingPunct="1">
              <a:defRPr/>
            </a:pPr>
            <a:r>
              <a:rPr lang="en-US" smtClean="0">
                <a:latin typeface="Times New Roman" pitchFamily="18" charset="0"/>
              </a:rPr>
              <a:t>Value analysis: words like position, reorient, adjust, set up, and handle imply non-value-adding activities.</a:t>
            </a:r>
          </a:p>
          <a:p>
            <a:pPr eaLnBrk="1" hangingPunct="1">
              <a:lnSpc>
                <a:spcPct val="90000"/>
              </a:lnSpc>
              <a:spcAft>
                <a:spcPct val="30000"/>
              </a:spcAft>
              <a:buClr>
                <a:schemeClr val="hlink"/>
              </a:buClr>
              <a:defRPr/>
            </a:pPr>
            <a:endParaRPr lang="en-US" sz="2400" b="1" smtClean="0">
              <a:latin typeface="Arial Narrow" pitchFamily="34" charset="0"/>
            </a:endParaRPr>
          </a:p>
          <a:p>
            <a:pPr eaLnBrk="1" hangingPunct="1">
              <a:lnSpc>
                <a:spcPct val="90000"/>
              </a:lnSpc>
              <a:spcAft>
                <a:spcPct val="30000"/>
              </a:spcAft>
              <a:buClr>
                <a:schemeClr val="hlink"/>
              </a:buClr>
              <a:defRPr/>
            </a:pPr>
            <a:r>
              <a:rPr lang="en-US" sz="2400" b="1" smtClean="0">
                <a:latin typeface="Arial Narrow" pitchFamily="34" charset="0"/>
              </a:rPr>
              <a:t>The waste of making </a:t>
            </a:r>
            <a:r>
              <a:rPr lang="en-US" sz="2400" b="1" u="sng" smtClean="0">
                <a:latin typeface="Arial Narrow" pitchFamily="34" charset="0"/>
              </a:rPr>
              <a:t>too much,</a:t>
            </a:r>
            <a:r>
              <a:rPr lang="en-US" sz="2400" b="1" smtClean="0">
                <a:latin typeface="Arial Narrow" pitchFamily="34" charset="0"/>
              </a:rPr>
              <a:t>  </a:t>
            </a:r>
            <a:r>
              <a:rPr lang="en-US" sz="2400" b="1" u="sng" smtClean="0">
                <a:latin typeface="Arial Narrow" pitchFamily="34" charset="0"/>
              </a:rPr>
              <a:t>too soon,</a:t>
            </a:r>
            <a:r>
              <a:rPr lang="en-US" sz="2400" b="1" smtClean="0">
                <a:latin typeface="Arial Narrow" pitchFamily="34" charset="0"/>
              </a:rPr>
              <a:t> </a:t>
            </a:r>
            <a:r>
              <a:rPr lang="en-US" sz="2400" b="1" u="sng" smtClean="0">
                <a:latin typeface="Arial Narrow" pitchFamily="34" charset="0"/>
              </a:rPr>
              <a:t>too fast</a:t>
            </a:r>
            <a:r>
              <a:rPr lang="en-US" sz="2400" b="1" smtClean="0">
                <a:latin typeface="Arial Narrow" pitchFamily="34" charset="0"/>
              </a:rPr>
              <a:t> compared to the needs of the next process.</a:t>
            </a:r>
          </a:p>
          <a:p>
            <a:pPr>
              <a:buClr>
                <a:schemeClr val="hlink"/>
              </a:buClr>
              <a:defRPr/>
            </a:pPr>
            <a:r>
              <a:rPr lang="en-US" sz="2400" b="1" smtClean="0">
                <a:latin typeface="Arial Narrow" pitchFamily="34" charset="0"/>
              </a:rPr>
              <a:t>Causes of overproduction</a:t>
            </a:r>
            <a:endParaRPr lang="en-US" sz="2400" b="1" smtClean="0">
              <a:effectLst>
                <a:outerShdw blurRad="38100" dist="38100" dir="2700000" algn="tl">
                  <a:srgbClr val="C0C0C0"/>
                </a:outerShdw>
              </a:effectLst>
              <a:latin typeface="Arial Narrow" pitchFamily="34" charset="0"/>
            </a:endParaRPr>
          </a:p>
          <a:p>
            <a:pPr lvl="1" eaLnBrk="1" hangingPunct="1">
              <a:lnSpc>
                <a:spcPct val="90000"/>
              </a:lnSpc>
              <a:spcBef>
                <a:spcPct val="25000"/>
              </a:spcBef>
              <a:spcAft>
                <a:spcPct val="30000"/>
              </a:spcAft>
              <a:buClr>
                <a:schemeClr val="hlink"/>
              </a:buClr>
              <a:defRPr/>
            </a:pPr>
            <a:r>
              <a:rPr lang="en-US" sz="2000" b="1" smtClean="0">
                <a:latin typeface="Arial" pitchFamily="34" charset="0"/>
              </a:rPr>
              <a:t>Just-in-case logic</a:t>
            </a:r>
          </a:p>
          <a:p>
            <a:pPr lvl="1" eaLnBrk="1" hangingPunct="1">
              <a:lnSpc>
                <a:spcPct val="90000"/>
              </a:lnSpc>
              <a:spcAft>
                <a:spcPct val="30000"/>
              </a:spcAft>
              <a:buClr>
                <a:schemeClr val="hlink"/>
              </a:buClr>
              <a:defRPr/>
            </a:pPr>
            <a:r>
              <a:rPr lang="en-US" sz="2000" b="1" smtClean="0">
                <a:latin typeface="Arial" pitchFamily="34" charset="0"/>
              </a:rPr>
              <a:t>Misuse of automation</a:t>
            </a:r>
          </a:p>
          <a:p>
            <a:pPr lvl="1" eaLnBrk="1" hangingPunct="1">
              <a:lnSpc>
                <a:spcPct val="90000"/>
              </a:lnSpc>
              <a:spcAft>
                <a:spcPct val="30000"/>
              </a:spcAft>
              <a:buClr>
                <a:schemeClr val="hlink"/>
              </a:buClr>
              <a:defRPr/>
            </a:pPr>
            <a:r>
              <a:rPr lang="en-US" sz="2000" b="1" smtClean="0">
                <a:latin typeface="Arial" pitchFamily="34" charset="0"/>
              </a:rPr>
              <a:t>Long process setup</a:t>
            </a:r>
          </a:p>
          <a:p>
            <a:pPr lvl="1" eaLnBrk="1" hangingPunct="1">
              <a:lnSpc>
                <a:spcPct val="90000"/>
              </a:lnSpc>
              <a:spcAft>
                <a:spcPct val="30000"/>
              </a:spcAft>
              <a:buClr>
                <a:schemeClr val="hlink"/>
              </a:buClr>
              <a:defRPr/>
            </a:pPr>
            <a:r>
              <a:rPr lang="en-US" sz="2000" b="1" smtClean="0">
                <a:latin typeface="Arial" pitchFamily="34" charset="0"/>
              </a:rPr>
              <a:t>Non-level scheduling</a:t>
            </a:r>
          </a:p>
          <a:p>
            <a:pPr lvl="1" eaLnBrk="1" hangingPunct="1">
              <a:lnSpc>
                <a:spcPct val="90000"/>
              </a:lnSpc>
              <a:spcAft>
                <a:spcPct val="30000"/>
              </a:spcAft>
              <a:buClr>
                <a:schemeClr val="hlink"/>
              </a:buClr>
              <a:defRPr/>
            </a:pPr>
            <a:r>
              <a:rPr lang="en-US" sz="2000" b="1" smtClean="0">
                <a:latin typeface="Arial" pitchFamily="34" charset="0"/>
              </a:rPr>
              <a:t>Unbalanced workload</a:t>
            </a:r>
          </a:p>
          <a:p>
            <a:pPr lvl="1" eaLnBrk="1" hangingPunct="1">
              <a:lnSpc>
                <a:spcPct val="90000"/>
              </a:lnSpc>
              <a:spcAft>
                <a:spcPct val="30000"/>
              </a:spcAft>
              <a:buClr>
                <a:schemeClr val="hlink"/>
              </a:buClr>
              <a:defRPr/>
            </a:pPr>
            <a:r>
              <a:rPr lang="en-US" sz="2000" b="1" smtClean="0">
                <a:latin typeface="Arial" pitchFamily="34" charset="0"/>
              </a:rPr>
              <a:t>Misunderstood communications</a:t>
            </a:r>
          </a:p>
          <a:p>
            <a:pPr lvl="1" eaLnBrk="1" hangingPunct="1">
              <a:lnSpc>
                <a:spcPct val="90000"/>
              </a:lnSpc>
              <a:spcAft>
                <a:spcPct val="30000"/>
              </a:spcAft>
              <a:buClr>
                <a:schemeClr val="hlink"/>
              </a:buClr>
              <a:defRPr/>
            </a:pPr>
            <a:r>
              <a:rPr lang="en-US" sz="2000" b="1" smtClean="0">
                <a:latin typeface="Arial" pitchFamily="34" charset="0"/>
              </a:rPr>
              <a:t>Reward system</a:t>
            </a:r>
          </a:p>
          <a:p>
            <a:pPr lvl="1" eaLnBrk="1" hangingPunct="1">
              <a:lnSpc>
                <a:spcPct val="90000"/>
              </a:lnSpc>
              <a:spcAft>
                <a:spcPct val="30000"/>
              </a:spcAft>
              <a:buClr>
                <a:schemeClr val="hlink"/>
              </a:buClr>
              <a:defRPr/>
            </a:pPr>
            <a:r>
              <a:rPr lang="en-US" sz="2000" b="1" smtClean="0">
                <a:latin typeface="Arial" pitchFamily="34" charset="0"/>
              </a:rPr>
              <a:t>Unreliable shipment by suppliers</a:t>
            </a:r>
          </a:p>
          <a:p>
            <a:pPr eaLnBrk="1" hangingPunct="1">
              <a:buFontTx/>
              <a:buChar char="•"/>
              <a:defRPr/>
            </a:pPr>
            <a:endParaRPr lang="en-GB" sz="1000" smtClean="0">
              <a:latin typeface="Arial" pitchFamily="34" charset="0"/>
            </a:endParaRPr>
          </a:p>
          <a:p>
            <a:pPr eaLnBrk="1" hangingPunct="1">
              <a:buFontTx/>
              <a:buChar char="•"/>
              <a:defRPr/>
            </a:pPr>
            <a:r>
              <a:rPr lang="en-GB" sz="1000" smtClean="0">
                <a:effectLst>
                  <a:outerShdw blurRad="38100" dist="38100" dir="2700000" algn="tl">
                    <a:srgbClr val="C0C0C0"/>
                  </a:outerShdw>
                </a:effectLst>
                <a:latin typeface="Verdana" pitchFamily="34" charset="0"/>
              </a:rPr>
              <a:t>Overproduction</a:t>
            </a:r>
            <a:r>
              <a:rPr lang="en-GB" sz="1000" smtClean="0">
                <a:latin typeface="Verdana" pitchFamily="34" charset="0"/>
              </a:rPr>
              <a:t> waste results from producing more than is required or buying equipment and/ or designing processes with more capacity than necessary.</a:t>
            </a:r>
          </a:p>
          <a:p>
            <a:pPr eaLnBrk="1" hangingPunct="1">
              <a:spcBef>
                <a:spcPct val="20000"/>
              </a:spcBef>
              <a:buClr>
                <a:schemeClr val="accent2"/>
              </a:buClr>
              <a:buFont typeface="Wingdings" pitchFamily="2" charset="2"/>
              <a:buNone/>
              <a:defRPr/>
            </a:pPr>
            <a:r>
              <a:rPr lang="en-US" sz="1000" b="1" smtClean="0">
                <a:solidFill>
                  <a:srgbClr val="3366FF"/>
                </a:solidFill>
                <a:latin typeface="Arial" pitchFamily="34" charset="0"/>
              </a:rPr>
              <a:t>Results of overproduction</a:t>
            </a:r>
            <a:r>
              <a:rPr lang="en-US" sz="1000" b="1" smtClean="0">
                <a:latin typeface="Arial" pitchFamily="34" charset="0"/>
              </a:rPr>
              <a:t>:</a:t>
            </a:r>
          </a:p>
          <a:p>
            <a:pPr eaLnBrk="1" hangingPunct="1">
              <a:spcBef>
                <a:spcPct val="20000"/>
              </a:spcBef>
              <a:buClr>
                <a:schemeClr val="tx1"/>
              </a:buClr>
              <a:buSzPct val="90000"/>
              <a:buFontTx/>
              <a:buChar char="•"/>
              <a:defRPr/>
            </a:pPr>
            <a:r>
              <a:rPr lang="en-US" sz="1000" b="1" smtClean="0">
                <a:latin typeface="Arial" pitchFamily="34" charset="0"/>
              </a:rPr>
              <a:t>Higher Inventory</a:t>
            </a:r>
          </a:p>
          <a:p>
            <a:pPr eaLnBrk="1" hangingPunct="1">
              <a:spcBef>
                <a:spcPct val="20000"/>
              </a:spcBef>
              <a:buClr>
                <a:schemeClr val="tx1"/>
              </a:buClr>
              <a:buSzPct val="90000"/>
              <a:buFontTx/>
              <a:buChar char="•"/>
              <a:defRPr/>
            </a:pPr>
            <a:r>
              <a:rPr lang="en-US" sz="1000" b="1" smtClean="0">
                <a:latin typeface="Arial" pitchFamily="34" charset="0"/>
              </a:rPr>
              <a:t>Additional Handling</a:t>
            </a:r>
          </a:p>
          <a:p>
            <a:pPr eaLnBrk="1" hangingPunct="1">
              <a:spcBef>
                <a:spcPct val="20000"/>
              </a:spcBef>
              <a:buClr>
                <a:schemeClr val="tx1"/>
              </a:buClr>
              <a:buSzPct val="90000"/>
              <a:buFontTx/>
              <a:buChar char="•"/>
              <a:defRPr/>
            </a:pPr>
            <a:r>
              <a:rPr lang="en-US" sz="1000" b="1" smtClean="0">
                <a:latin typeface="Arial" pitchFamily="34" charset="0"/>
              </a:rPr>
              <a:t>More Quality Issues</a:t>
            </a:r>
          </a:p>
          <a:p>
            <a:pPr eaLnBrk="1" hangingPunct="1">
              <a:spcBef>
                <a:spcPct val="20000"/>
              </a:spcBef>
              <a:buClr>
                <a:schemeClr val="tx1"/>
              </a:buClr>
              <a:buSzPct val="90000"/>
              <a:buFontTx/>
              <a:buChar char="•"/>
              <a:defRPr/>
            </a:pPr>
            <a:r>
              <a:rPr lang="en-US" sz="1000" b="1" smtClean="0">
                <a:latin typeface="Arial" pitchFamily="34" charset="0"/>
              </a:rPr>
              <a:t>More Equipment</a:t>
            </a:r>
          </a:p>
          <a:p>
            <a:pPr eaLnBrk="1" hangingPunct="1">
              <a:spcBef>
                <a:spcPct val="20000"/>
              </a:spcBef>
              <a:buClr>
                <a:schemeClr val="tx1"/>
              </a:buClr>
              <a:buSzPct val="90000"/>
              <a:buFontTx/>
              <a:buChar char="•"/>
              <a:defRPr/>
            </a:pPr>
            <a:r>
              <a:rPr lang="en-US" sz="1000" b="1" smtClean="0">
                <a:latin typeface="Arial" pitchFamily="34" charset="0"/>
              </a:rPr>
              <a:t>More Space</a:t>
            </a:r>
          </a:p>
          <a:p>
            <a:pPr eaLnBrk="1" hangingPunct="1">
              <a:spcBef>
                <a:spcPct val="20000"/>
              </a:spcBef>
              <a:buClr>
                <a:schemeClr val="tx1"/>
              </a:buClr>
              <a:buSzPct val="90000"/>
              <a:buFontTx/>
              <a:buChar char="•"/>
              <a:defRPr/>
            </a:pPr>
            <a:r>
              <a:rPr lang="en-US" sz="1000" b="1" smtClean="0">
                <a:latin typeface="Arial" pitchFamily="34" charset="0"/>
              </a:rPr>
              <a:t>More Overhead</a:t>
            </a:r>
          </a:p>
          <a:p>
            <a:pPr eaLnBrk="1" hangingPunct="1">
              <a:spcBef>
                <a:spcPct val="20000"/>
              </a:spcBef>
              <a:buClr>
                <a:schemeClr val="tx1"/>
              </a:buClr>
              <a:buSzPct val="90000"/>
              <a:buFontTx/>
              <a:buChar char="•"/>
              <a:defRPr/>
            </a:pPr>
            <a:r>
              <a:rPr lang="en-US" sz="1000" b="1" smtClean="0">
                <a:latin typeface="Arial" pitchFamily="34" charset="0"/>
              </a:rPr>
              <a:t>More Employees</a:t>
            </a:r>
          </a:p>
          <a:p>
            <a:pPr eaLnBrk="1" hangingPunct="1">
              <a:spcBef>
                <a:spcPct val="20000"/>
              </a:spcBef>
              <a:buClr>
                <a:schemeClr val="tx1"/>
              </a:buClr>
              <a:buSzPct val="90000"/>
              <a:buFontTx/>
              <a:buChar char="•"/>
              <a:defRPr/>
            </a:pPr>
            <a:r>
              <a:rPr lang="en-US" sz="1000" b="1" smtClean="0">
                <a:latin typeface="Arial" pitchFamily="34" charset="0"/>
              </a:rPr>
              <a:t>More Bureaucracy</a:t>
            </a:r>
          </a:p>
          <a:p>
            <a:pPr eaLnBrk="1" hangingPunct="1">
              <a:buFontTx/>
              <a:buChar char="•"/>
              <a:defRPr/>
            </a:pPr>
            <a:endParaRPr lang="en-GB" sz="1000" smtClean="0">
              <a:latin typeface="Arial" pitchFamily="34" charset="0"/>
            </a:endParaRPr>
          </a:p>
          <a:p>
            <a:pPr eaLnBrk="1" hangingPunct="1">
              <a:buFontTx/>
              <a:buChar char="•"/>
              <a:defRPr/>
            </a:pPr>
            <a:endParaRPr lang="en-US" sz="1000" smtClean="0">
              <a:latin typeface="Arial"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76C1A20-CA50-4322-8154-2D3714984D14}" type="slidenum">
              <a:rPr lang="en-US" smtClean="0"/>
              <a:pPr/>
              <a:t>27</a:t>
            </a:fld>
            <a:endParaRPr lang="en-US" smtClean="0"/>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(5) Transportation</a:t>
            </a:r>
          </a:p>
          <a:p>
            <a:pPr lvl="1" eaLnBrk="1" hangingPunct="1">
              <a:defRPr/>
            </a:pPr>
            <a:r>
              <a:rPr lang="en-US" dirty="0" smtClean="0">
                <a:latin typeface="Times New Roman" pitchFamily="18" charset="0"/>
              </a:rPr>
              <a:t>Hand trucks and forklifts for moving parts from one part of the factory to another: no value added, opportunity for handling damage.</a:t>
            </a:r>
          </a:p>
          <a:p>
            <a:pPr lvl="1" eaLnBrk="1" hangingPunct="1">
              <a:defRPr/>
            </a:pPr>
            <a:r>
              <a:rPr lang="en-US" dirty="0" smtClean="0">
                <a:latin typeface="Times New Roman" pitchFamily="18" charset="0"/>
              </a:rPr>
              <a:t>Transportation introduces cycle time and lead time, e.g. container ships from China add six or seven </a:t>
            </a:r>
            <a:r>
              <a:rPr lang="en-US" i="1" dirty="0" smtClean="0">
                <a:latin typeface="Times New Roman" pitchFamily="18" charset="0"/>
              </a:rPr>
              <a:t>weeks</a:t>
            </a:r>
            <a:r>
              <a:rPr lang="en-US" dirty="0" smtClean="0">
                <a:latin typeface="Times New Roman" pitchFamily="18" charset="0"/>
              </a:rPr>
              <a:t>.</a:t>
            </a:r>
          </a:p>
          <a:p>
            <a:pPr lvl="2" eaLnBrk="1" hangingPunct="1">
              <a:defRPr/>
            </a:pPr>
            <a:r>
              <a:rPr lang="en-US" dirty="0" smtClean="0">
                <a:latin typeface="Times New Roman" pitchFamily="18" charset="0"/>
              </a:rPr>
              <a:t>Mortal enemy of make-to-order, assemble-to-order, and JIT</a:t>
            </a:r>
          </a:p>
          <a:p>
            <a:pPr lvl="2" eaLnBrk="1" hangingPunct="1">
              <a:defRPr/>
            </a:pPr>
            <a:r>
              <a:rPr lang="en-US" dirty="0" smtClean="0">
                <a:latin typeface="Times New Roman" pitchFamily="18" charset="0"/>
              </a:rPr>
              <a:t>Defects are not discovered promptly</a:t>
            </a:r>
          </a:p>
          <a:p>
            <a:pPr>
              <a:spcAft>
                <a:spcPct val="50000"/>
              </a:spcAft>
              <a:buClr>
                <a:schemeClr val="hlink"/>
              </a:buClr>
              <a:buSzPct val="120000"/>
              <a:defRPr/>
            </a:pPr>
            <a:endParaRPr lang="en-US" sz="2800" b="1" dirty="0" smtClean="0">
              <a:latin typeface="Arial Narrow" pitchFamily="-106" charset="0"/>
            </a:endParaRPr>
          </a:p>
          <a:p>
            <a:pPr>
              <a:spcAft>
                <a:spcPct val="50000"/>
              </a:spcAft>
              <a:buClr>
                <a:schemeClr val="hlink"/>
              </a:buClr>
              <a:buSzPct val="120000"/>
              <a:defRPr/>
            </a:pPr>
            <a:r>
              <a:rPr lang="en-US" sz="2800" b="1" dirty="0" smtClean="0">
                <a:latin typeface="Arial Narrow" pitchFamily="-106" charset="0"/>
              </a:rPr>
              <a:t>Transporting parts and materials around the plant, stacking and un-stacking, etc.</a:t>
            </a:r>
          </a:p>
          <a:p>
            <a:pPr>
              <a:spcAft>
                <a:spcPct val="50000"/>
              </a:spcAft>
              <a:buClr>
                <a:schemeClr val="hlink"/>
              </a:buClr>
              <a:buSzPct val="120000"/>
              <a:defRPr/>
            </a:pPr>
            <a:r>
              <a:rPr lang="en-US" sz="2800" b="1" dirty="0" smtClean="0">
                <a:latin typeface="Arial Narrow" pitchFamily="-106" charset="0"/>
              </a:rPr>
              <a:t>Causes of transportation waste </a:t>
            </a:r>
            <a:endParaRPr lang="en-US" sz="2800" b="1" dirty="0" smtClean="0">
              <a:effectLst>
                <a:outerShdw blurRad="38100" dist="38100" dir="2700000" algn="tl">
                  <a:srgbClr val="C0C0C0"/>
                </a:outerShdw>
              </a:effectLst>
              <a:latin typeface="Arial Narrow" pitchFamily="-106" charset="0"/>
            </a:endParaRPr>
          </a:p>
          <a:p>
            <a:pPr lvl="1" eaLnBrk="1" hangingPunct="1">
              <a:lnSpc>
                <a:spcPct val="90000"/>
              </a:lnSpc>
              <a:spcAft>
                <a:spcPct val="30000"/>
              </a:spcAft>
              <a:buClr>
                <a:schemeClr val="hlink"/>
              </a:buClr>
              <a:defRPr/>
            </a:pPr>
            <a:r>
              <a:rPr lang="en-US" b="1" dirty="0" smtClean="0"/>
              <a:t>Poor plant layout</a:t>
            </a:r>
          </a:p>
          <a:p>
            <a:pPr lvl="1" eaLnBrk="1" hangingPunct="1">
              <a:lnSpc>
                <a:spcPct val="90000"/>
              </a:lnSpc>
              <a:buClr>
                <a:schemeClr val="hlink"/>
              </a:buClr>
              <a:defRPr/>
            </a:pPr>
            <a:r>
              <a:rPr lang="en-US" b="1" dirty="0" smtClean="0"/>
              <a:t>Poor understanding of </a:t>
            </a:r>
          </a:p>
          <a:p>
            <a:pPr lvl="1" eaLnBrk="1" hangingPunct="1">
              <a:lnSpc>
                <a:spcPct val="90000"/>
              </a:lnSpc>
              <a:buClr>
                <a:schemeClr val="hlink"/>
              </a:buClr>
              <a:defRPr/>
            </a:pPr>
            <a:r>
              <a:rPr lang="en-US" b="1" dirty="0" smtClean="0"/>
              <a:t>   production process flow</a:t>
            </a:r>
          </a:p>
          <a:p>
            <a:pPr lvl="1" eaLnBrk="1" hangingPunct="1">
              <a:lnSpc>
                <a:spcPct val="90000"/>
              </a:lnSpc>
              <a:spcBef>
                <a:spcPct val="50000"/>
              </a:spcBef>
              <a:buClr>
                <a:schemeClr val="hlink"/>
              </a:buClr>
              <a:defRPr/>
            </a:pPr>
            <a:r>
              <a:rPr lang="en-US" b="1" dirty="0" smtClean="0"/>
              <a:t>Large batch size, long lead </a:t>
            </a:r>
          </a:p>
          <a:p>
            <a:pPr lvl="1" eaLnBrk="1" hangingPunct="1">
              <a:lnSpc>
                <a:spcPct val="90000"/>
              </a:lnSpc>
              <a:buClr>
                <a:schemeClr val="hlink"/>
              </a:buClr>
              <a:defRPr/>
            </a:pPr>
            <a:r>
              <a:rPr lang="en-US" b="1" dirty="0" smtClean="0"/>
              <a:t>   times, large storage areas</a:t>
            </a:r>
            <a:r>
              <a:rPr lang="en-US" dirty="0" smtClean="0">
                <a:effectLst>
                  <a:outerShdw blurRad="38100" dist="38100" dir="2700000" algn="tl">
                    <a:srgbClr val="C0C0C0"/>
                  </a:outerShdw>
                </a:effectLst>
              </a:rPr>
              <a:t>  </a:t>
            </a:r>
          </a:p>
          <a:p>
            <a:pPr eaLnBrk="1" hangingPunct="1">
              <a:buFontTx/>
              <a:buChar char="•"/>
              <a:defRPr/>
            </a:pPr>
            <a:r>
              <a:rPr lang="en-GB" sz="1000" dirty="0" smtClean="0">
                <a:effectLst>
                  <a:outerShdw blurRad="38100" dist="38100" dir="2700000" algn="tl">
                    <a:srgbClr val="C0C0C0"/>
                  </a:outerShdw>
                </a:effectLst>
                <a:latin typeface="Verdana" pitchFamily="34" charset="0"/>
              </a:rPr>
              <a:t>Transportation</a:t>
            </a:r>
            <a:r>
              <a:rPr lang="en-GB" sz="1000" dirty="0" smtClean="0">
                <a:latin typeface="Verdana" pitchFamily="34" charset="0"/>
              </a:rPr>
              <a:t> waste is any unnecessary handling and movement of parts, including all conveyance not essential to a smooth, direct work flow. Inefficient layouts result in excess conveying of parts and materials.</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B2EA6E4-E962-47B6-9AC6-0238C23467C0}" type="slidenum">
              <a:rPr lang="en-US" smtClean="0"/>
              <a:pPr/>
              <a:t>28</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(6) Inventory</a:t>
            </a:r>
          </a:p>
          <a:p>
            <a:pPr lvl="1" eaLnBrk="1" hangingPunct="1">
              <a:defRPr/>
            </a:pPr>
            <a:r>
              <a:rPr lang="en-US" dirty="0" smtClean="0">
                <a:latin typeface="Times New Roman" pitchFamily="18" charset="0"/>
              </a:rPr>
              <a:t>Carrying costs</a:t>
            </a:r>
          </a:p>
          <a:p>
            <a:pPr lvl="2" eaLnBrk="1" hangingPunct="1">
              <a:defRPr/>
            </a:pPr>
            <a:r>
              <a:rPr lang="en-US" dirty="0" smtClean="0">
                <a:latin typeface="Times New Roman" pitchFamily="18" charset="0"/>
              </a:rPr>
              <a:t>Inventory carrying costs add up to 25 percent to the cost of new cars.</a:t>
            </a:r>
          </a:p>
          <a:p>
            <a:pPr lvl="1" eaLnBrk="1" hangingPunct="1">
              <a:defRPr/>
            </a:pPr>
            <a:r>
              <a:rPr lang="en-US" dirty="0" smtClean="0">
                <a:latin typeface="Times New Roman" pitchFamily="18" charset="0"/>
              </a:rPr>
              <a:t>Obsolescence</a:t>
            </a:r>
          </a:p>
          <a:p>
            <a:pPr lvl="1" eaLnBrk="1" hangingPunct="1">
              <a:defRPr/>
            </a:pPr>
            <a:r>
              <a:rPr lang="en-US" dirty="0" smtClean="0">
                <a:latin typeface="Times New Roman" pitchFamily="18" charset="0"/>
              </a:rPr>
              <a:t>Opportunity for damage and loss</a:t>
            </a:r>
          </a:p>
          <a:p>
            <a:pPr lvl="1" eaLnBrk="1" hangingPunct="1">
              <a:defRPr/>
            </a:pPr>
            <a:r>
              <a:rPr lang="en-US" dirty="0" smtClean="0">
                <a:latin typeface="Times New Roman" pitchFamily="18" charset="0"/>
              </a:rPr>
              <a:t>Defects are not discovered until the inventory is used.</a:t>
            </a:r>
          </a:p>
          <a:p>
            <a:pPr lvl="2" eaLnBrk="1" hangingPunct="1">
              <a:defRPr/>
            </a:pPr>
            <a:r>
              <a:rPr lang="en-US" dirty="0" smtClean="0">
                <a:latin typeface="Times New Roman" pitchFamily="18" charset="0"/>
              </a:rPr>
              <a:t>Recall that a container ship is a warehouse in disguise</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Inventory</a:t>
            </a:r>
            <a:r>
              <a:rPr lang="en-GB" sz="1000" dirty="0" smtClean="0">
                <a:latin typeface="Verdana" pitchFamily="34" charset="0"/>
              </a:rPr>
              <a:t> waste is any stock held above the minimum required to meet immediate needs. </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A smooth flow of work throughout the system is an effective way to prevent any process from making more than is needed.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F2E5C05-0626-4B62-BFFA-DBF9390D2552}" type="slidenum">
              <a:rPr lang="en-US" smtClean="0">
                <a:latin typeface="Times New Roman" pitchFamily="18" charset="0"/>
              </a:rPr>
              <a:pPr/>
              <a:t>29</a:t>
            </a:fld>
            <a:endParaRPr lang="en-US" smtClean="0">
              <a:latin typeface="Times New Roman" pitchFamily="18"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A6E63-E7B6-4428-A39B-ADB196F50952}" type="slidenum">
              <a:rPr lang="en-US" smtClean="0">
                <a:latin typeface="Times New Roman" pitchFamily="18" charset="0"/>
              </a:rPr>
              <a:pPr/>
              <a:t>30</a:t>
            </a:fld>
            <a:endParaRPr lang="en-US" smtClean="0">
              <a:latin typeface="Times New Roman" pitchFamily="18" charset="0"/>
            </a:endParaRPr>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7AA45-241B-407E-99D8-9AE82DFCC51B}" type="slidenum">
              <a:rPr lang="en-US" smtClean="0">
                <a:latin typeface="Times New Roman" pitchFamily="18" charset="0"/>
              </a:rPr>
              <a:pPr/>
              <a:t>31</a:t>
            </a:fld>
            <a:endParaRPr lang="en-US" smtClean="0">
              <a:latin typeface="Times New Roman" pitchFamily="18"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405374-D12E-4B18-9BE9-708C95F4A3C4}" type="slidenum">
              <a:rPr lang="en-US" smtClean="0"/>
              <a:pPr/>
              <a:t>32</a:t>
            </a:fld>
            <a:endParaRPr lang="en-US" smtClean="0"/>
          </a:p>
        </p:txBody>
      </p:sp>
      <p:sp>
        <p:nvSpPr>
          <p:cNvPr id="757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defRPr/>
            </a:pPr>
            <a:r>
              <a:rPr lang="en-GB" sz="1000" dirty="0" smtClean="0">
                <a:solidFill>
                  <a:srgbClr val="000000"/>
                </a:solidFill>
                <a:effectLst>
                  <a:outerShdw blurRad="38100" dist="38100" dir="2700000" algn="tl">
                    <a:srgbClr val="C0C0C0"/>
                  </a:outerShdw>
                </a:effectLst>
                <a:latin typeface="Verdana" pitchFamily="34" charset="0"/>
              </a:rPr>
              <a:t>Wasted Motion</a:t>
            </a:r>
            <a:r>
              <a:rPr lang="en-GB" sz="1000" dirty="0" smtClean="0">
                <a:solidFill>
                  <a:srgbClr val="000000"/>
                </a:solidFill>
                <a:latin typeface="Verdana" pitchFamily="34" charset="0"/>
              </a:rPr>
              <a:t> includes any motion that does not add value to the part. Processes often involve more movement by people and machines than is really necessary.</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5A3B3DD-4D7E-43CA-BB20-B20500DA629F}" type="slidenum">
              <a:rPr lang="en-US" smtClean="0"/>
              <a:pPr/>
              <a:t>33</a:t>
            </a:fld>
            <a:endParaRPr lang="en-US" smtClean="0"/>
          </a:p>
        </p:txBody>
      </p:sp>
      <p:sp>
        <p:nvSpPr>
          <p:cNvPr id="768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Aft>
                <a:spcPct val="50000"/>
              </a:spcAft>
              <a:buClr>
                <a:schemeClr val="hlink"/>
              </a:buClr>
              <a:buSzPct val="120000"/>
            </a:pPr>
            <a:r>
              <a:rPr lang="en-US" sz="2400" b="1" smtClean="0">
                <a:latin typeface="Arial Narrow" pitchFamily="34" charset="0"/>
              </a:rPr>
              <a:t>Human effort that adds no value to the product or service from the customers’ viewpoint.</a:t>
            </a:r>
          </a:p>
          <a:p>
            <a:pPr>
              <a:spcAft>
                <a:spcPct val="50000"/>
              </a:spcAft>
              <a:buClr>
                <a:schemeClr val="hlink"/>
              </a:buClr>
              <a:buSzPct val="120000"/>
            </a:pPr>
            <a:r>
              <a:rPr lang="en-US" sz="2400" b="1" smtClean="0">
                <a:latin typeface="Arial Narrow" pitchFamily="34" charset="0"/>
              </a:rPr>
              <a:t>Not using people’s mental, creative, and physical abilities</a:t>
            </a:r>
          </a:p>
          <a:p>
            <a:pPr>
              <a:buClr>
                <a:schemeClr val="hlink"/>
              </a:buClr>
              <a:buSzPct val="120000"/>
            </a:pPr>
            <a:r>
              <a:rPr lang="en-US" sz="2400" b="1" smtClean="0">
                <a:latin typeface="Arial Narrow" pitchFamily="34" charset="0"/>
              </a:rPr>
              <a:t>Causes of labor waste</a:t>
            </a:r>
          </a:p>
          <a:p>
            <a:pPr lvl="1" eaLnBrk="1" hangingPunct="1">
              <a:lnSpc>
                <a:spcPct val="90000"/>
              </a:lnSpc>
              <a:spcAft>
                <a:spcPct val="30000"/>
              </a:spcAft>
              <a:buClr>
                <a:schemeClr val="hlink"/>
              </a:buClr>
            </a:pPr>
            <a:r>
              <a:rPr lang="en-US" sz="1600" b="1" smtClean="0">
                <a:latin typeface="Arial" pitchFamily="34" charset="0"/>
              </a:rPr>
              <a:t>Poor people/machine interface</a:t>
            </a:r>
          </a:p>
          <a:p>
            <a:pPr lvl="1" eaLnBrk="1" hangingPunct="1">
              <a:lnSpc>
                <a:spcPct val="90000"/>
              </a:lnSpc>
              <a:spcAft>
                <a:spcPct val="30000"/>
              </a:spcAft>
              <a:buClr>
                <a:schemeClr val="hlink"/>
              </a:buClr>
            </a:pPr>
            <a:r>
              <a:rPr lang="en-US" sz="1600" b="1" smtClean="0">
                <a:latin typeface="Arial" pitchFamily="34" charset="0"/>
              </a:rPr>
              <a:t>Inconsistent work methods</a:t>
            </a:r>
          </a:p>
          <a:p>
            <a:pPr lvl="1" eaLnBrk="1" hangingPunct="1">
              <a:lnSpc>
                <a:spcPct val="90000"/>
              </a:lnSpc>
              <a:spcAft>
                <a:spcPct val="30000"/>
              </a:spcAft>
              <a:buClr>
                <a:schemeClr val="hlink"/>
              </a:buClr>
            </a:pPr>
            <a:r>
              <a:rPr lang="en-US" sz="1600" b="1" smtClean="0">
                <a:latin typeface="Arial" pitchFamily="34" charset="0"/>
              </a:rPr>
              <a:t>Unfavorable workstation or cell layout</a:t>
            </a:r>
          </a:p>
          <a:p>
            <a:pPr lvl="1" eaLnBrk="1" hangingPunct="1">
              <a:lnSpc>
                <a:spcPct val="90000"/>
              </a:lnSpc>
              <a:spcAft>
                <a:spcPct val="30000"/>
              </a:spcAft>
              <a:buClr>
                <a:schemeClr val="hlink"/>
              </a:buClr>
            </a:pPr>
            <a:r>
              <a:rPr lang="en-US" sz="1600" b="1" smtClean="0">
                <a:latin typeface="Arial" pitchFamily="34" charset="0"/>
              </a:rPr>
              <a:t>Doing unnecessary/unneeded operations</a:t>
            </a:r>
          </a:p>
          <a:p>
            <a:pPr lvl="1" eaLnBrk="1" hangingPunct="1">
              <a:lnSpc>
                <a:spcPct val="90000"/>
              </a:lnSpc>
              <a:spcAft>
                <a:spcPct val="30000"/>
              </a:spcAft>
              <a:buClr>
                <a:schemeClr val="hlink"/>
              </a:buClr>
            </a:pPr>
            <a:r>
              <a:rPr lang="en-US" sz="1600" b="1" smtClean="0">
                <a:latin typeface="Arial" pitchFamily="34" charset="0"/>
              </a:rPr>
              <a:t>Poor workplace organization and housekeeping </a:t>
            </a:r>
          </a:p>
          <a:p>
            <a:pPr lvl="1" eaLnBrk="1" hangingPunct="1">
              <a:lnSpc>
                <a:spcPct val="90000"/>
              </a:lnSpc>
              <a:spcAft>
                <a:spcPct val="30000"/>
              </a:spcAft>
              <a:buClr>
                <a:schemeClr val="hlink"/>
              </a:buClr>
            </a:pPr>
            <a:r>
              <a:rPr lang="en-US" sz="1600" b="1" smtClean="0">
                <a:latin typeface="Arial" pitchFamily="34" charset="0"/>
              </a:rPr>
              <a:t>Redundant inspections/approvals</a:t>
            </a:r>
          </a:p>
          <a:p>
            <a:pPr lvl="1" eaLnBrk="1" hangingPunct="1">
              <a:lnSpc>
                <a:spcPct val="90000"/>
              </a:lnSpc>
              <a:spcAft>
                <a:spcPct val="30000"/>
              </a:spcAft>
              <a:buClr>
                <a:schemeClr val="hlink"/>
              </a:buClr>
            </a:pPr>
            <a:r>
              <a:rPr lang="en-US" sz="1600" b="1" smtClean="0">
                <a:latin typeface="Arial" pitchFamily="34" charset="0"/>
              </a:rPr>
              <a:t>Extra copies/excessive information </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11A86F8-0977-4B2C-B208-3B5FF101DA3F}" type="slidenum">
              <a:rPr lang="en-US" smtClean="0"/>
              <a:pPr/>
              <a:t>34</a:t>
            </a:fld>
            <a:endParaRPr lang="en-US" smtClean="0"/>
          </a:p>
        </p:txBody>
      </p:sp>
      <p:sp>
        <p:nvSpPr>
          <p:cNvPr id="778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78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AAE3237-BA10-4D48-995B-8A73A59B58EE}"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2823B3A-5239-4777-A945-950E1098182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03378C5-ACAC-4084-8FBF-BEA6F19C9DE4}"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016A8334-BD4C-4C16-984D-C8BC63FD26E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1ACB77DA-A87A-404A-8208-2059999D1E54}"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D883CAC-4F7A-4F89-A555-F017E600350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B10DADAD-8159-4F49-BD99-841D1D287CD1}"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02FC9C1-C9F7-4887-BAFB-FBDB2D5B854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8431C1A5-CFCC-4525-A484-4351EDFF2D3C}" type="datetime1">
              <a:rPr lang="en-US"/>
              <a:pPr>
                <a:defRPr/>
              </a:pPr>
              <a:t>05-Aug-16</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CC4A0663-49BC-4A34-9D4B-30C5C5FF6300}"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90936046-6748-440C-A63A-3E8AC7283038}" type="datetime1">
              <a:rPr lang="en-US"/>
              <a:pPr>
                <a:defRPr/>
              </a:pPr>
              <a:t>05-Aug-16</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7111187A-1AC8-43C4-A43A-9CF58521DDB8}"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BF1D1D98-CA2B-4444-A936-B21A7B1995A2}" type="datetime1">
              <a:rPr lang="en-US"/>
              <a:pPr>
                <a:defRPr/>
              </a:pPr>
              <a:t>05-Aug-16</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8DCB50C6-E816-4BA0-A531-F40FF3C4FC1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65BC1CCF-8634-4795-B3ED-FA0AF6A780AC}"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B47D06EC-228F-4F6A-B046-FB47B3CA1C41}"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06299213-9946-4730-BF1C-923171FFE455}"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05B36223-1529-45F8-8B20-53A40DB5DA9C}"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FD51C6F-5CF9-4AF7-A0E7-BB3CF6D85606}"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2DBCB22-9EEA-4C78-995A-15AE66920A1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933DBCE-12A1-46D1-9D65-689A67BF8967}"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1BB16AA-DA43-4610-8024-012F763826D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58BC4055-6C92-4794-9D10-4D234B2B4B63}"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4268165D-6F94-4981-B549-14E82400FAF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FA2A4B17-C90F-4195-99A1-39CBF8A2E837}" type="datetime1">
              <a:rPr lang="en-US"/>
              <a:pPr>
                <a:defRPr/>
              </a:pPr>
              <a:t>05-Aug-16</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C5F99286-9259-41FA-88F9-89F89D946E56}"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41C4041A-5648-4980-ACAB-0AA579773169}" type="datetime1">
              <a:rPr lang="en-US"/>
              <a:pPr>
                <a:defRPr/>
              </a:pPr>
              <a:t>05-Aug-16</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60EF8D43-CA8D-4A3C-9DB7-4880145B29E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r>
              <a:rPr lang="en-GB"/>
              <a:t>Prepared By: Anthony White September 2012</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2" name="Rectangle 6"/>
          <p:cNvSpPr>
            <a:spLocks noGrp="1" noChangeArrowheads="1"/>
          </p:cNvSpPr>
          <p:nvPr>
            <p:ph type="sldNum" sz="quarter" idx="11"/>
          </p:nvPr>
        </p:nvSpPr>
        <p:spPr>
          <a:noFill/>
        </p:spPr>
        <p:txBody>
          <a:bodyPr/>
          <a:lstStyle/>
          <a:p>
            <a:fld id="{27B6BD90-78D5-4AF8-B9C0-43885C61936E}" type="slidenum">
              <a:rPr lang="en-US" smtClean="0">
                <a:latin typeface="Arial" pitchFamily="34" charset="0"/>
              </a:rPr>
              <a:pPr/>
              <a:t>1</a:t>
            </a:fld>
            <a:endParaRPr lang="en-US" smtClean="0">
              <a:latin typeface="Arial" pitchFamily="34" charset="0"/>
            </a:endParaRPr>
          </a:p>
        </p:txBody>
      </p:sp>
      <p:sp>
        <p:nvSpPr>
          <p:cNvPr id="51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51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3A9428-E539-47DB-A262-8E0663E65F88}" type="slidenum">
              <a:rPr lang="en-US" sz="1400"/>
              <a:pPr algn="r"/>
              <a:t>1</a:t>
            </a:fld>
            <a:endParaRPr lang="en-US" sz="1400"/>
          </a:p>
        </p:txBody>
      </p:sp>
      <p:sp>
        <p:nvSpPr>
          <p:cNvPr id="5125" name="Rectangle 2"/>
          <p:cNvSpPr>
            <a:spLocks noGrp="1" noChangeArrowheads="1"/>
          </p:cNvSpPr>
          <p:nvPr>
            <p:ph type="title"/>
          </p:nvPr>
        </p:nvSpPr>
        <p:spPr/>
        <p:txBody>
          <a:bodyPr/>
          <a:lstStyle/>
          <a:p>
            <a:pPr eaLnBrk="1" hangingPunct="1"/>
            <a:r>
              <a:rPr lang="en-GB" sz="3600" smtClean="0"/>
              <a:t>Lean &amp; Agile Manufacturing Systems</a:t>
            </a:r>
            <a:endParaRPr lang="en-US" sz="3600" smtClean="0"/>
          </a:p>
        </p:txBody>
      </p:sp>
      <p:sp>
        <p:nvSpPr>
          <p:cNvPr id="5126" name="Rectangle 3"/>
          <p:cNvSpPr>
            <a:spLocks noGrp="1" noChangeArrowheads="1"/>
          </p:cNvSpPr>
          <p:nvPr>
            <p:ph type="body" sz="half" idx="1"/>
          </p:nvPr>
        </p:nvSpPr>
        <p:spPr>
          <a:xfrm>
            <a:off x="250825" y="1989138"/>
            <a:ext cx="5041900" cy="3595687"/>
          </a:xfrm>
        </p:spPr>
        <p:txBody>
          <a:bodyPr/>
          <a:lstStyle/>
          <a:p>
            <a:pPr marL="0" indent="0" algn="ctr">
              <a:buFontTx/>
              <a:buNone/>
            </a:pPr>
            <a:r>
              <a:rPr lang="en-GB" sz="6000" b="1" smtClean="0"/>
              <a:t>What is the purpose of any business?</a:t>
            </a:r>
          </a:p>
        </p:txBody>
      </p:sp>
      <p:pic>
        <p:nvPicPr>
          <p:cNvPr id="5127" name="Picture 2" descr="C:\Users\adam\AppData\Local\Microsoft\Windows\Temporary Internet Files\Content.IE5\8S8G2XCY\MC900434389[1].wmf"/>
          <p:cNvPicPr>
            <a:picLocks noChangeAspect="1" noChangeArrowheads="1"/>
          </p:cNvPicPr>
          <p:nvPr/>
        </p:nvPicPr>
        <p:blipFill>
          <a:blip r:embed="rId3" cstate="print"/>
          <a:srcRect/>
          <a:stretch>
            <a:fillRect/>
          </a:stretch>
        </p:blipFill>
        <p:spPr bwMode="auto">
          <a:xfrm>
            <a:off x="5724525" y="1412875"/>
            <a:ext cx="2962275" cy="4670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9E2605DF-2CC8-48C3-88FE-EC67DA9B8435}" type="slidenum">
              <a:rPr lang="en-US" smtClean="0">
                <a:latin typeface="Arial" pitchFamily="34" charset="0"/>
              </a:rPr>
              <a:pPr/>
              <a:t>2</a:t>
            </a:fld>
            <a:endParaRPr lang="en-US" smtClean="0">
              <a:latin typeface="Arial" pitchFamily="34" charset="0"/>
            </a:endParaRPr>
          </a:p>
        </p:txBody>
      </p:sp>
      <p:sp>
        <p:nvSpPr>
          <p:cNvPr id="614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614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5475E13-93D8-4A2A-8B0B-DF424E95818D}" type="slidenum">
              <a:rPr lang="en-US" sz="1400"/>
              <a:pPr algn="r"/>
              <a:t>2</a:t>
            </a:fld>
            <a:endParaRPr lang="en-US" sz="1400"/>
          </a:p>
        </p:txBody>
      </p:sp>
      <p:sp>
        <p:nvSpPr>
          <p:cNvPr id="614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50" name="Rectangle 2"/>
          <p:cNvSpPr>
            <a:spLocks noChangeArrowheads="1"/>
          </p:cNvSpPr>
          <p:nvPr/>
        </p:nvSpPr>
        <p:spPr bwMode="auto">
          <a:xfrm>
            <a:off x="250825" y="1268413"/>
            <a:ext cx="8613775" cy="585787"/>
          </a:xfrm>
          <a:prstGeom prst="rect">
            <a:avLst/>
          </a:prstGeom>
          <a:noFill/>
          <a:ln w="9525">
            <a:noFill/>
            <a:miter lim="800000"/>
            <a:headEnd/>
            <a:tailEnd/>
          </a:ln>
        </p:spPr>
        <p:txBody>
          <a:bodyPr>
            <a:spAutoFit/>
          </a:bodyPr>
          <a:lstStyle/>
          <a:p>
            <a:pPr algn="ctr"/>
            <a:r>
              <a:rPr lang="en-GB" sz="3200" b="1"/>
              <a:t>The evolution of operations management</a:t>
            </a:r>
          </a:p>
        </p:txBody>
      </p:sp>
      <p:pic>
        <p:nvPicPr>
          <p:cNvPr id="463874" name="Picture 2"/>
          <p:cNvPicPr>
            <a:picLocks noChangeAspect="1" noChangeArrowheads="1"/>
          </p:cNvPicPr>
          <p:nvPr/>
        </p:nvPicPr>
        <p:blipFill rotWithShape="1">
          <a:blip r:embed="rId3" cstate="print"/>
          <a:srcRect l="57851" t="10743" r="5182"/>
          <a:stretch/>
        </p:blipFill>
        <p:spPr bwMode="auto">
          <a:xfrm>
            <a:off x="4241800" y="1928813"/>
            <a:ext cx="4622800" cy="43211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2"/>
          <p:cNvPicPr>
            <a:picLocks noChangeAspect="1" noChangeArrowheads="1"/>
          </p:cNvPicPr>
          <p:nvPr/>
        </p:nvPicPr>
        <p:blipFill>
          <a:blip r:embed="rId4" cstate="print"/>
          <a:srcRect l="17921" t="21281" r="3600" b="6544"/>
          <a:stretch>
            <a:fillRect/>
          </a:stretch>
        </p:blipFill>
        <p:spPr bwMode="auto">
          <a:xfrm>
            <a:off x="250825" y="2205038"/>
            <a:ext cx="4738688" cy="32686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6"/>
          <p:cNvSpPr>
            <a:spLocks noGrp="1" noChangeArrowheads="1"/>
          </p:cNvSpPr>
          <p:nvPr>
            <p:ph type="sldNum" sz="quarter" idx="11"/>
          </p:nvPr>
        </p:nvSpPr>
        <p:spPr>
          <a:noFill/>
        </p:spPr>
        <p:txBody>
          <a:bodyPr/>
          <a:lstStyle/>
          <a:p>
            <a:fld id="{0AF70E04-06EE-4F55-B6DA-4A6A1921C51C}" type="slidenum">
              <a:rPr lang="en-US" smtClean="0">
                <a:latin typeface="Arial" pitchFamily="34" charset="0"/>
              </a:rPr>
              <a:pPr/>
              <a:t>3</a:t>
            </a:fld>
            <a:endParaRPr lang="en-US" smtClean="0">
              <a:latin typeface="Arial" pitchFamily="34" charset="0"/>
            </a:endParaRPr>
          </a:p>
        </p:txBody>
      </p:sp>
      <p:sp>
        <p:nvSpPr>
          <p:cNvPr id="71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7172"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Business Economy</a:t>
            </a:r>
          </a:p>
        </p:txBody>
      </p:sp>
      <p:pic>
        <p:nvPicPr>
          <p:cNvPr id="7173" name="Picture 6" descr="Rotation of Rotation of Fig1"/>
          <p:cNvPicPr>
            <a:picLocks noChangeAspect="1" noChangeArrowheads="1"/>
          </p:cNvPicPr>
          <p:nvPr/>
        </p:nvPicPr>
        <p:blipFill>
          <a:blip r:embed="rId3" cstate="print"/>
          <a:srcRect/>
          <a:stretch>
            <a:fillRect/>
          </a:stretch>
        </p:blipFill>
        <p:spPr bwMode="auto">
          <a:xfrm>
            <a:off x="928688" y="1989138"/>
            <a:ext cx="7243762" cy="3455987"/>
          </a:xfrm>
          <a:prstGeom prst="rect">
            <a:avLst/>
          </a:prstGeom>
          <a:noFill/>
          <a:ln w="9525">
            <a:noFill/>
            <a:miter lim="800000"/>
            <a:headEnd/>
            <a:tailEnd/>
          </a:ln>
        </p:spPr>
      </p:pic>
      <p:sp>
        <p:nvSpPr>
          <p:cNvPr id="717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3" name="Right Arrow 2"/>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6"/>
          <p:cNvSpPr>
            <a:spLocks noGrp="1" noChangeArrowheads="1"/>
          </p:cNvSpPr>
          <p:nvPr>
            <p:ph type="sldNum" sz="quarter" idx="11"/>
          </p:nvPr>
        </p:nvSpPr>
        <p:spPr>
          <a:noFill/>
        </p:spPr>
        <p:txBody>
          <a:bodyPr/>
          <a:lstStyle/>
          <a:p>
            <a:fld id="{24B45328-4333-4CC1-B2F9-76C4108DE48B}" type="slidenum">
              <a:rPr lang="en-US" smtClean="0">
                <a:latin typeface="Arial" pitchFamily="34" charset="0"/>
              </a:rPr>
              <a:pPr/>
              <a:t>4</a:t>
            </a:fld>
            <a:endParaRPr lang="en-US" smtClean="0">
              <a:latin typeface="Arial" pitchFamily="34" charset="0"/>
            </a:endParaRPr>
          </a:p>
        </p:txBody>
      </p:sp>
      <p:sp>
        <p:nvSpPr>
          <p:cNvPr id="819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819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pic>
        <p:nvPicPr>
          <p:cNvPr id="8197" name="Picture 4" descr="Rotation of Fig1"/>
          <p:cNvPicPr>
            <a:picLocks noChangeAspect="1" noChangeArrowheads="1"/>
          </p:cNvPicPr>
          <p:nvPr/>
        </p:nvPicPr>
        <p:blipFill>
          <a:blip r:embed="rId3" cstate="print"/>
          <a:srcRect/>
          <a:stretch>
            <a:fillRect/>
          </a:stretch>
        </p:blipFill>
        <p:spPr bwMode="auto">
          <a:xfrm>
            <a:off x="80963" y="1844675"/>
            <a:ext cx="8955087" cy="4176713"/>
          </a:xfrm>
          <a:prstGeom prst="rect">
            <a:avLst/>
          </a:prstGeom>
          <a:noFill/>
          <a:ln w="9525">
            <a:noFill/>
            <a:miter lim="800000"/>
            <a:headEnd/>
            <a:tailEnd/>
          </a:ln>
        </p:spPr>
      </p:pic>
      <p:sp>
        <p:nvSpPr>
          <p:cNvPr id="81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268288" y="5229225"/>
            <a:ext cx="4114800" cy="365125"/>
          </a:xfrm>
          <a:prstGeom prst="rect">
            <a:avLst/>
          </a:prstGeom>
          <a:noFill/>
          <a:ln w="9525">
            <a:noFill/>
            <a:miter lim="800000"/>
            <a:headEnd/>
            <a:tailEnd/>
          </a:ln>
          <a:effectLst/>
        </p:spPr>
        <p:txBody>
          <a:bodyPr anchor="b">
            <a:spAutoFit/>
          </a:bodyPr>
          <a:lstStyle/>
          <a:p>
            <a:r>
              <a:rPr lang="en-US" sz="900" i="1"/>
              <a:t>Source:</a:t>
            </a:r>
            <a:r>
              <a:rPr lang="en-US" sz="900"/>
              <a:t> Adapted from Jay Heizer and Barry Render, </a:t>
            </a:r>
            <a:r>
              <a:rPr lang="en-US" sz="900" i="1"/>
              <a:t>Operations Management</a:t>
            </a:r>
            <a:r>
              <a:rPr lang="en-US" sz="900"/>
              <a:t> (Upper Saddle River, NJ: Prentice Hall, 2001), p. 434.</a:t>
            </a:r>
          </a:p>
        </p:txBody>
      </p:sp>
      <p:pic>
        <p:nvPicPr>
          <p:cNvPr id="9219" name="Picture 5" descr="FIG15-15"/>
          <p:cNvPicPr>
            <a:picLocks noChangeAspect="1" noChangeArrowheads="1"/>
          </p:cNvPicPr>
          <p:nvPr/>
        </p:nvPicPr>
        <p:blipFill>
          <a:blip r:embed="rId3" cstate="print"/>
          <a:srcRect/>
          <a:stretch>
            <a:fillRect/>
          </a:stretch>
        </p:blipFill>
        <p:spPr bwMode="auto">
          <a:xfrm>
            <a:off x="250825" y="1989138"/>
            <a:ext cx="8615363" cy="3168650"/>
          </a:xfrm>
          <a:prstGeom prst="rect">
            <a:avLst/>
          </a:prstGeom>
          <a:noFill/>
          <a:ln w="9525">
            <a:noFill/>
            <a:miter lim="800000"/>
            <a:headEnd/>
            <a:tailEnd/>
          </a:ln>
        </p:spPr>
      </p:pic>
      <p:sp>
        <p:nvSpPr>
          <p:cNvPr id="9220" name="Text Box 5"/>
          <p:cNvSpPr txBox="1">
            <a:spLocks noChangeArrowheads="1"/>
          </p:cNvSpPr>
          <p:nvPr/>
        </p:nvSpPr>
        <p:spPr bwMode="auto">
          <a:xfrm>
            <a:off x="250825" y="1268413"/>
            <a:ext cx="8642350" cy="461962"/>
          </a:xfrm>
          <a:prstGeom prst="rect">
            <a:avLst/>
          </a:prstGeom>
          <a:noFill/>
          <a:ln w="9525" algn="ctr">
            <a:noFill/>
            <a:miter lim="800000"/>
            <a:headEnd/>
            <a:tailEnd/>
          </a:ln>
          <a:effectLst/>
        </p:spPr>
        <p:txBody>
          <a:bodyPr>
            <a:spAutoFit/>
          </a:bodyPr>
          <a:lstStyle/>
          <a:p>
            <a:pPr marL="342900" indent="-342900" algn="ctr">
              <a:spcBef>
                <a:spcPct val="50000"/>
              </a:spcBef>
            </a:pPr>
            <a:r>
              <a:rPr lang="en-GB" b="1"/>
              <a:t>Basic Manufacturing System – The Supply  Chain</a:t>
            </a:r>
          </a:p>
        </p:txBody>
      </p:sp>
      <p:sp>
        <p:nvSpPr>
          <p:cNvPr id="922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t>Lean &amp; Agile Manufacturing Systems</a:t>
            </a:r>
            <a:endParaRPr lang="en-US" sz="3600"/>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9223" name="Slide Number Placeholder 2"/>
          <p:cNvSpPr>
            <a:spLocks noGrp="1"/>
          </p:cNvSpPr>
          <p:nvPr>
            <p:ph type="sldNum" sz="quarter" idx="11"/>
          </p:nvPr>
        </p:nvSpPr>
        <p:spPr>
          <a:noFill/>
        </p:spPr>
        <p:txBody>
          <a:bodyPr/>
          <a:lstStyle/>
          <a:p>
            <a:fld id="{7F3FBDF6-2954-48BC-871F-62390392E682}" type="slidenum">
              <a:rPr lang="en-US" smtClean="0">
                <a:latin typeface="Arial" pitchFamily="34" charset="0"/>
              </a:rPr>
              <a:pPr/>
              <a:t>5</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250825" y="1268413"/>
            <a:ext cx="8642350" cy="3014662"/>
          </a:xfrm>
        </p:spPr>
        <p:txBody>
          <a:bodyPr/>
          <a:lstStyle/>
          <a:p>
            <a:pPr marL="0" indent="0">
              <a:buFontTx/>
              <a:buNone/>
            </a:pPr>
            <a:r>
              <a:rPr lang="en-US" sz="2000" smtClean="0"/>
              <a:t>Basic Operations Management</a:t>
            </a:r>
          </a:p>
          <a:p>
            <a:pPr marL="0" indent="0">
              <a:buFontTx/>
              <a:buNone/>
            </a:pPr>
            <a:r>
              <a:rPr lang="en-US" sz="2000" smtClean="0"/>
              <a:t>	- The process of managing</a:t>
            </a:r>
          </a:p>
          <a:p>
            <a:pPr marL="0" indent="0">
              <a:buFontTx/>
              <a:buNone/>
            </a:pPr>
            <a:r>
              <a:rPr lang="en-US" sz="2000" smtClean="0"/>
              <a:t>	the resources that are </a:t>
            </a:r>
          </a:p>
          <a:p>
            <a:pPr marL="0" indent="0">
              <a:buFontTx/>
              <a:buNone/>
            </a:pPr>
            <a:r>
              <a:rPr lang="en-US" sz="2000" smtClean="0"/>
              <a:t>	needed to produce an </a:t>
            </a:r>
          </a:p>
          <a:p>
            <a:pPr marL="0" indent="0">
              <a:buFontTx/>
              <a:buNone/>
            </a:pPr>
            <a:r>
              <a:rPr lang="en-US" sz="2000" smtClean="0"/>
              <a:t>	organization’s goods and </a:t>
            </a:r>
          </a:p>
          <a:p>
            <a:pPr marL="0" indent="0">
              <a:buFontTx/>
              <a:buNone/>
            </a:pPr>
            <a:r>
              <a:rPr lang="en-US" sz="2000" smtClean="0"/>
              <a:t>	services.”</a:t>
            </a:r>
          </a:p>
          <a:p>
            <a:pPr marL="0" indent="0">
              <a:buFontTx/>
              <a:buNone/>
            </a:pPr>
            <a:endParaRPr lang="en-US" sz="2000" smtClean="0"/>
          </a:p>
          <a:p>
            <a:pPr marL="0" lvl="1" indent="0">
              <a:buFontTx/>
              <a:buNone/>
            </a:pPr>
            <a:r>
              <a:rPr lang="en-US" sz="2000" smtClean="0"/>
              <a:t>Operations managers focus on managing the “five Ps” of the firm’s operations:</a:t>
            </a:r>
          </a:p>
          <a:p>
            <a:pPr lvl="2"/>
            <a:r>
              <a:rPr lang="en-US" sz="2000" smtClean="0"/>
              <a:t>People, </a:t>
            </a:r>
          </a:p>
          <a:p>
            <a:pPr lvl="2"/>
            <a:r>
              <a:rPr lang="en-US" sz="2000" smtClean="0"/>
              <a:t>Plants, </a:t>
            </a:r>
          </a:p>
          <a:p>
            <a:pPr lvl="2"/>
            <a:r>
              <a:rPr lang="en-US" sz="2000" smtClean="0"/>
              <a:t>Parts, Processes, and </a:t>
            </a:r>
          </a:p>
          <a:p>
            <a:pPr lvl="2"/>
            <a:r>
              <a:rPr lang="en-US" sz="2000" smtClean="0"/>
              <a:t>Planning and Control systems.</a:t>
            </a:r>
          </a:p>
          <a:p>
            <a:pPr marL="0" lvl="1" indent="0" algn="ctr">
              <a:buFontTx/>
              <a:buNone/>
            </a:pPr>
            <a:endParaRPr lang="en-US" sz="2000" smtClean="0"/>
          </a:p>
        </p:txBody>
      </p:sp>
      <p:sp>
        <p:nvSpPr>
          <p:cNvPr id="102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244" name="Picture 9" descr="C:\Users\adam\AppData\Local\Microsoft\Windows\Temporary Internet Files\Content.IE5\IO8OD9SX\MC900237486[1].wmf"/>
          <p:cNvPicPr>
            <a:picLocks noChangeAspect="1" noChangeArrowheads="1"/>
          </p:cNvPicPr>
          <p:nvPr/>
        </p:nvPicPr>
        <p:blipFill>
          <a:blip r:embed="rId3" cstate="print"/>
          <a:srcRect/>
          <a:stretch>
            <a:fillRect/>
          </a:stretch>
        </p:blipFill>
        <p:spPr bwMode="auto">
          <a:xfrm>
            <a:off x="5638800" y="1196975"/>
            <a:ext cx="3254375" cy="2736850"/>
          </a:xfrm>
          <a:prstGeom prst="rect">
            <a:avLst/>
          </a:prstGeom>
          <a:noFill/>
          <a:ln w="9525">
            <a:noFill/>
            <a:miter lim="800000"/>
            <a:headEnd/>
            <a:tailEnd/>
          </a:ln>
        </p:spPr>
      </p:pic>
      <p:sp>
        <p:nvSpPr>
          <p:cNvPr id="10245"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0246" name="Slide Number Placeholder 2"/>
          <p:cNvSpPr>
            <a:spLocks noGrp="1"/>
          </p:cNvSpPr>
          <p:nvPr>
            <p:ph type="sldNum" sz="quarter" idx="11"/>
          </p:nvPr>
        </p:nvSpPr>
        <p:spPr>
          <a:noFill/>
        </p:spPr>
        <p:txBody>
          <a:bodyPr/>
          <a:lstStyle/>
          <a:p>
            <a:fld id="{B5D129B5-C617-480B-8AF5-364257138E60}" type="slidenum">
              <a:rPr lang="en-US" smtClean="0">
                <a:latin typeface="Arial" pitchFamily="34" charset="0"/>
              </a:rPr>
              <a:pPr/>
              <a:t>6</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6AACB668-5359-4B1B-94B8-2A3521FE4122}" type="slidenum">
              <a:rPr lang="en-US" smtClean="0">
                <a:latin typeface="Arial" pitchFamily="34" charset="0"/>
              </a:rPr>
              <a:pPr/>
              <a:t>7</a:t>
            </a:fld>
            <a:endParaRPr lang="en-US" smtClean="0">
              <a:latin typeface="Arial" pitchFamily="34" charset="0"/>
            </a:endParaRPr>
          </a:p>
        </p:txBody>
      </p:sp>
      <p:sp>
        <p:nvSpPr>
          <p:cNvPr id="112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1268"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209A4F-04B3-4D6F-A55C-2A02933254F1}" type="slidenum">
              <a:rPr lang="en-US" sz="1400"/>
              <a:pPr algn="r"/>
              <a:t>7</a:t>
            </a:fld>
            <a:endParaRPr lang="en-US" sz="1400"/>
          </a:p>
        </p:txBody>
      </p:sp>
      <p:pic>
        <p:nvPicPr>
          <p:cNvPr id="11269" name="Picture 3"/>
          <p:cNvPicPr>
            <a:picLocks noGrp="1" noChangeAspect="1" noChangeArrowheads="1"/>
          </p:cNvPicPr>
          <p:nvPr>
            <p:ph type="body" idx="4294967295"/>
          </p:nvPr>
        </p:nvPicPr>
        <p:blipFill>
          <a:blip r:embed="rId3" cstate="print"/>
          <a:srcRect l="9741" t="34058" r="57002" b="29358"/>
          <a:stretch>
            <a:fillRect/>
          </a:stretch>
        </p:blipFill>
        <p:spPr>
          <a:xfrm>
            <a:off x="179388" y="1989138"/>
            <a:ext cx="4321175" cy="4319587"/>
          </a:xfrm>
        </p:spPr>
      </p:pic>
      <p:pic>
        <p:nvPicPr>
          <p:cNvPr id="11270" name="Picture 4"/>
          <p:cNvPicPr>
            <a:picLocks noGrp="1" noChangeAspect="1" noChangeArrowheads="1"/>
          </p:cNvPicPr>
          <p:nvPr>
            <p:ph idx="1"/>
          </p:nvPr>
        </p:nvPicPr>
        <p:blipFill>
          <a:blip r:embed="rId3" cstate="print"/>
          <a:srcRect l="53828" t="34058" r="5441" b="34129"/>
          <a:stretch>
            <a:fillRect/>
          </a:stretch>
        </p:blipFill>
        <p:spPr>
          <a:xfrm>
            <a:off x="4643438" y="1989138"/>
            <a:ext cx="4249737" cy="4319587"/>
          </a:xfrm>
          <a:noFill/>
        </p:spPr>
      </p:pic>
      <p:sp>
        <p:nvSpPr>
          <p:cNvPr id="11271" name="Text Box 8"/>
          <p:cNvSpPr txBox="1">
            <a:spLocks noChangeArrowheads="1"/>
          </p:cNvSpPr>
          <p:nvPr/>
        </p:nvSpPr>
        <p:spPr bwMode="auto">
          <a:xfrm>
            <a:off x="1325563" y="1341438"/>
            <a:ext cx="6492875" cy="646112"/>
          </a:xfrm>
          <a:prstGeom prst="rect">
            <a:avLst/>
          </a:prstGeom>
          <a:noFill/>
          <a:ln w="9525">
            <a:noFill/>
            <a:miter lim="800000"/>
            <a:headEnd/>
            <a:tailEnd/>
          </a:ln>
        </p:spPr>
        <p:txBody>
          <a:bodyPr wrap="none">
            <a:spAutoFit/>
          </a:bodyPr>
          <a:lstStyle/>
          <a:p>
            <a:pPr algn="ctr">
              <a:spcBef>
                <a:spcPct val="50000"/>
              </a:spcBef>
            </a:pPr>
            <a:r>
              <a:rPr lang="en-GB" sz="3600" b="1"/>
              <a:t>Basic Manufacturing System</a:t>
            </a:r>
          </a:p>
        </p:txBody>
      </p:sp>
      <p:sp>
        <p:nvSpPr>
          <p:cNvPr id="112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6"/>
          <p:cNvSpPr>
            <a:spLocks noGrp="1" noChangeArrowheads="1"/>
          </p:cNvSpPr>
          <p:nvPr>
            <p:ph type="sldNum" sz="quarter" idx="11"/>
          </p:nvPr>
        </p:nvSpPr>
        <p:spPr>
          <a:noFill/>
        </p:spPr>
        <p:txBody>
          <a:bodyPr/>
          <a:lstStyle/>
          <a:p>
            <a:fld id="{A79401AC-EF46-425E-A6DA-2E7661C0E5CB}" type="slidenum">
              <a:rPr lang="en-US" smtClean="0">
                <a:latin typeface="Arial" pitchFamily="34" charset="0"/>
              </a:rPr>
              <a:pPr/>
              <a:t>8</a:t>
            </a:fld>
            <a:endParaRPr lang="en-US" smtClean="0">
              <a:latin typeface="Arial" pitchFamily="34" charset="0"/>
            </a:endParaRPr>
          </a:p>
        </p:txBody>
      </p:sp>
      <p:sp>
        <p:nvSpPr>
          <p:cNvPr id="122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pic>
        <p:nvPicPr>
          <p:cNvPr id="12292" name="Picture 4" descr="Rotation of Rotation of Fig1"/>
          <p:cNvPicPr>
            <a:picLocks noChangeAspect="1" noChangeArrowheads="1"/>
          </p:cNvPicPr>
          <p:nvPr/>
        </p:nvPicPr>
        <p:blipFill>
          <a:blip r:embed="rId3" cstate="print"/>
          <a:srcRect/>
          <a:stretch>
            <a:fillRect/>
          </a:stretch>
        </p:blipFill>
        <p:spPr bwMode="auto">
          <a:xfrm>
            <a:off x="488950" y="1841500"/>
            <a:ext cx="8115300" cy="3532188"/>
          </a:xfrm>
          <a:prstGeom prst="rect">
            <a:avLst/>
          </a:prstGeom>
          <a:noFill/>
          <a:ln w="9525">
            <a:noFill/>
            <a:miter lim="800000"/>
            <a:headEnd/>
            <a:tailEnd/>
          </a:ln>
        </p:spPr>
      </p:pic>
      <p:sp>
        <p:nvSpPr>
          <p:cNvPr id="1229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4"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229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6"/>
          <p:cNvSpPr>
            <a:spLocks noGrp="1" noChangeArrowheads="1"/>
          </p:cNvSpPr>
          <p:nvPr>
            <p:ph type="sldNum" sz="quarter" idx="11"/>
          </p:nvPr>
        </p:nvSpPr>
        <p:spPr>
          <a:noFill/>
        </p:spPr>
        <p:txBody>
          <a:bodyPr/>
          <a:lstStyle/>
          <a:p>
            <a:fld id="{8931A0EF-2487-491D-A3C5-54724F5CE1E8}" type="slidenum">
              <a:rPr lang="en-US" smtClean="0">
                <a:latin typeface="Arial" pitchFamily="34" charset="0"/>
              </a:rPr>
              <a:pPr/>
              <a:t>9</a:t>
            </a:fld>
            <a:endParaRPr lang="en-US" smtClean="0">
              <a:latin typeface="Arial" pitchFamily="34" charset="0"/>
            </a:endParaRPr>
          </a:p>
        </p:txBody>
      </p:sp>
      <p:sp>
        <p:nvSpPr>
          <p:cNvPr id="13315" name="Footer Placeholder 4"/>
          <p:cNvSpPr>
            <a:spLocks noGrp="1"/>
          </p:cNvSpPr>
          <p:nvPr>
            <p:ph type="ftr" sz="quarter" idx="12"/>
          </p:nvPr>
        </p:nvSpPr>
        <p:spPr bwMode="auto">
          <a:xfrm>
            <a:off x="2267744" y="6165304"/>
            <a:ext cx="4752975" cy="476250"/>
          </a:xfrm>
          <a:noFill/>
          <a:ln>
            <a:miter lim="800000"/>
            <a:headEnd/>
            <a:tailEnd/>
          </a:ln>
        </p:spPr>
        <p:txBody>
          <a:bodyPr/>
          <a:lstStyle/>
          <a:p>
            <a:endParaRPr lang="en-US" dirty="0">
              <a:latin typeface="Arial" pitchFamily="34" charset="0"/>
            </a:endParaRPr>
          </a:p>
        </p:txBody>
      </p:sp>
      <p:sp>
        <p:nvSpPr>
          <p:cNvPr id="1331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3317" name="Rectangle 3"/>
          <p:cNvSpPr txBox="1">
            <a:spLocks noChangeArrowheads="1"/>
          </p:cNvSpPr>
          <p:nvPr/>
        </p:nvSpPr>
        <p:spPr bwMode="auto">
          <a:xfrm>
            <a:off x="684213" y="2852738"/>
            <a:ext cx="2159000" cy="30972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Raw Materials</a:t>
            </a:r>
          </a:p>
          <a:p>
            <a:pPr>
              <a:lnSpc>
                <a:spcPct val="90000"/>
              </a:lnSpc>
              <a:spcBef>
                <a:spcPct val="20000"/>
              </a:spcBef>
            </a:pPr>
            <a:r>
              <a:rPr lang="en-GB" sz="2000">
                <a:cs typeface="Arial" pitchFamily="34" charset="0"/>
                <a:sym typeface="Wingdings" pitchFamily="2" charset="2"/>
              </a:rPr>
              <a:t>Purchased Parts</a:t>
            </a:r>
          </a:p>
          <a:p>
            <a:pPr>
              <a:lnSpc>
                <a:spcPct val="90000"/>
              </a:lnSpc>
              <a:spcBef>
                <a:spcPct val="20000"/>
              </a:spcBef>
            </a:pPr>
            <a:r>
              <a:rPr lang="en-GB" sz="2000">
                <a:cs typeface="Arial" pitchFamily="34" charset="0"/>
                <a:sym typeface="Wingdings" pitchFamily="2" charset="2"/>
              </a:rPr>
              <a:t>People</a:t>
            </a:r>
          </a:p>
          <a:p>
            <a:pPr>
              <a:lnSpc>
                <a:spcPct val="90000"/>
              </a:lnSpc>
              <a:spcBef>
                <a:spcPct val="20000"/>
              </a:spcBef>
            </a:pPr>
            <a:r>
              <a:rPr lang="en-GB" sz="2000">
                <a:cs typeface="Arial" pitchFamily="34" charset="0"/>
                <a:sym typeface="Wingdings" pitchFamily="2" charset="2"/>
              </a:rPr>
              <a:t>Information</a:t>
            </a:r>
          </a:p>
          <a:p>
            <a:pPr>
              <a:lnSpc>
                <a:spcPct val="90000"/>
              </a:lnSpc>
              <a:spcBef>
                <a:spcPct val="20000"/>
              </a:spcBef>
            </a:pPr>
            <a:r>
              <a:rPr lang="en-GB" sz="2000">
                <a:cs typeface="Arial" pitchFamily="34" charset="0"/>
                <a:sym typeface="Wingdings" pitchFamily="2" charset="2"/>
              </a:rPr>
              <a:t>Customers</a:t>
            </a:r>
          </a:p>
          <a:p>
            <a:pPr>
              <a:lnSpc>
                <a:spcPct val="90000"/>
              </a:lnSpc>
              <a:spcBef>
                <a:spcPct val="20000"/>
              </a:spcBef>
            </a:pPr>
            <a:r>
              <a:rPr lang="en-GB" sz="2000">
                <a:cs typeface="Arial" pitchFamily="34" charset="0"/>
                <a:sym typeface="Wingdings" pitchFamily="2" charset="2"/>
              </a:rPr>
              <a:t>Shareholders</a:t>
            </a:r>
          </a:p>
          <a:p>
            <a:pPr>
              <a:lnSpc>
                <a:spcPct val="90000"/>
              </a:lnSpc>
              <a:spcBef>
                <a:spcPct val="20000"/>
              </a:spcBef>
            </a:pPr>
            <a:r>
              <a:rPr lang="en-GB" sz="2000">
                <a:cs typeface="Arial" pitchFamily="34" charset="0"/>
                <a:sym typeface="Wingdings" pitchFamily="2" charset="2"/>
              </a:rPr>
              <a:t>Machinery</a:t>
            </a:r>
          </a:p>
          <a:p>
            <a:pPr>
              <a:lnSpc>
                <a:spcPct val="90000"/>
              </a:lnSpc>
              <a:spcBef>
                <a:spcPct val="20000"/>
              </a:spcBef>
            </a:pPr>
            <a:r>
              <a:rPr lang="en-GB" sz="2000">
                <a:cs typeface="Arial" pitchFamily="34" charset="0"/>
                <a:sym typeface="Wingdings" pitchFamily="2" charset="2"/>
              </a:rPr>
              <a:t>Money</a:t>
            </a:r>
          </a:p>
          <a:p>
            <a:pPr>
              <a:lnSpc>
                <a:spcPct val="90000"/>
              </a:lnSpc>
              <a:spcBef>
                <a:spcPct val="20000"/>
              </a:spcBef>
            </a:pPr>
            <a:r>
              <a:rPr lang="en-GB" sz="2000">
                <a:cs typeface="Arial" pitchFamily="34" charset="0"/>
                <a:sym typeface="Wingdings" pitchFamily="2" charset="2"/>
              </a:rPr>
              <a:t>Plant and Utilities </a:t>
            </a:r>
            <a:endParaRPr lang="en-GB" sz="2000">
              <a:cs typeface="Arial" pitchFamily="34" charset="0"/>
            </a:endParaRP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TextBox 7"/>
          <p:cNvSpPr txBox="1">
            <a:spLocks noChangeArrowheads="1"/>
          </p:cNvSpPr>
          <p:nvPr/>
        </p:nvSpPr>
        <p:spPr bwMode="auto">
          <a:xfrm>
            <a:off x="1154113" y="2133600"/>
            <a:ext cx="6731000" cy="460375"/>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971550" y="1844675"/>
            <a:ext cx="7488238" cy="1079500"/>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p:cNvSpPr txBox="1">
            <a:spLocks noChangeArrowheads="1"/>
          </p:cNvSpPr>
          <p:nvPr/>
        </p:nvSpPr>
        <p:spPr bwMode="auto">
          <a:xfrm>
            <a:off x="6516688" y="2852738"/>
            <a:ext cx="2159000"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eaLnBrk="1" hangingPunct="1">
              <a:lnSpc>
                <a:spcPct val="90000"/>
              </a:lnSpc>
              <a:spcBef>
                <a:spcPct val="20000"/>
              </a:spcBef>
              <a:defRPr/>
            </a:pPr>
            <a:r>
              <a:rPr lang="en-GB" sz="2000" dirty="0" smtClean="0">
                <a:cs typeface="Arial" charset="0"/>
                <a:sym typeface="Wingdings" pitchFamily="2" charset="2"/>
              </a:rPr>
              <a:t>Direct</a:t>
            </a:r>
          </a:p>
          <a:p>
            <a:pPr marL="182563" indent="-182563" eaLnBrk="1" hangingPunct="1">
              <a:lnSpc>
                <a:spcPct val="90000"/>
              </a:lnSpc>
              <a:spcBef>
                <a:spcPct val="20000"/>
              </a:spcBef>
              <a:defRPr/>
            </a:pPr>
            <a:r>
              <a:rPr lang="en-GB" sz="2000" dirty="0" smtClean="0">
                <a:cs typeface="Arial" charset="0"/>
                <a:sym typeface="Wingdings" pitchFamily="2" charset="2"/>
              </a:rPr>
              <a:t>	Products, &amp;/or</a:t>
            </a:r>
          </a:p>
          <a:p>
            <a:pPr marL="182563" indent="-182563" eaLnBrk="1" hangingPunct="1">
              <a:lnSpc>
                <a:spcPct val="90000"/>
              </a:lnSpc>
              <a:spcBef>
                <a:spcPct val="20000"/>
              </a:spcBef>
              <a:defRPr/>
            </a:pPr>
            <a:r>
              <a:rPr lang="en-GB" sz="2000" dirty="0" smtClean="0">
                <a:cs typeface="Arial" charset="0"/>
                <a:sym typeface="Wingdings" pitchFamily="2" charset="2"/>
              </a:rPr>
              <a:t>	Services</a:t>
            </a:r>
          </a:p>
          <a:p>
            <a:pPr marL="182563" indent="-182563" eaLnBrk="1" hangingPunct="1">
              <a:lnSpc>
                <a:spcPct val="90000"/>
              </a:lnSpc>
              <a:spcBef>
                <a:spcPct val="20000"/>
              </a:spcBef>
              <a:defRPr/>
            </a:pPr>
            <a:endParaRPr lang="en-GB" sz="2000" dirty="0" smtClean="0">
              <a:cs typeface="Arial" charset="0"/>
              <a:sym typeface="Wingdings" pitchFamily="2" charset="2"/>
            </a:endParaRPr>
          </a:p>
          <a:p>
            <a:pPr marL="182563" indent="-182563" eaLnBrk="1" hangingPunct="1">
              <a:lnSpc>
                <a:spcPct val="90000"/>
              </a:lnSpc>
              <a:spcBef>
                <a:spcPct val="20000"/>
              </a:spcBef>
              <a:defRPr/>
            </a:pPr>
            <a:r>
              <a:rPr lang="en-GB" sz="2000" dirty="0" smtClean="0">
                <a:cs typeface="Arial" charset="0"/>
                <a:sym typeface="Wingdings" pitchFamily="2" charset="2"/>
              </a:rPr>
              <a:t>Indirect</a:t>
            </a:r>
          </a:p>
          <a:p>
            <a:pPr marL="182563" indent="-182563" eaLnBrk="1" hangingPunct="1">
              <a:lnSpc>
                <a:spcPct val="90000"/>
              </a:lnSpc>
              <a:spcBef>
                <a:spcPct val="20000"/>
              </a:spcBef>
              <a:defRPr/>
            </a:pPr>
            <a:r>
              <a:rPr lang="en-GB" sz="2000" dirty="0" smtClean="0">
                <a:cs typeface="Arial" charset="0"/>
                <a:sym typeface="Wingdings" pitchFamily="2" charset="2"/>
              </a:rPr>
              <a:t>	Employment</a:t>
            </a:r>
          </a:p>
          <a:p>
            <a:pPr marL="182563" indent="-182563" eaLnBrk="1" hangingPunct="1">
              <a:lnSpc>
                <a:spcPct val="90000"/>
              </a:lnSpc>
              <a:spcBef>
                <a:spcPct val="20000"/>
              </a:spcBef>
              <a:defRPr/>
            </a:pPr>
            <a:r>
              <a:rPr lang="en-GB" sz="2000" dirty="0" smtClean="0">
                <a:cs typeface="Arial" charset="0"/>
                <a:sym typeface="Wingdings" pitchFamily="2" charset="2"/>
              </a:rPr>
              <a:t>	Environmental</a:t>
            </a:r>
          </a:p>
          <a:p>
            <a:pPr marL="182563" indent="-182563" eaLnBrk="1" hangingPunct="1">
              <a:lnSpc>
                <a:spcPct val="90000"/>
              </a:lnSpc>
              <a:spcBef>
                <a:spcPct val="20000"/>
              </a:spcBef>
              <a:defRPr/>
            </a:pPr>
            <a:r>
              <a:rPr lang="en-GB" sz="2000" dirty="0" smtClean="0">
                <a:cs typeface="Arial" charset="0"/>
                <a:sym typeface="Wingdings" pitchFamily="2" charset="2"/>
              </a:rPr>
              <a:t>	Community</a:t>
            </a:r>
            <a:endParaRPr lang="en-GB" sz="2000" dirty="0" smtClean="0">
              <a:cs typeface="Arial" charset="0"/>
            </a:endParaRPr>
          </a:p>
        </p:txBody>
      </p:sp>
      <p:sp>
        <p:nvSpPr>
          <p:cNvPr id="13322" name="Rectangle 3"/>
          <p:cNvSpPr txBox="1">
            <a:spLocks noChangeArrowheads="1"/>
          </p:cNvSpPr>
          <p:nvPr/>
        </p:nvSpPr>
        <p:spPr bwMode="auto">
          <a:xfrm>
            <a:off x="3492500" y="2852738"/>
            <a:ext cx="2159000" cy="24495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Transportation</a:t>
            </a:r>
          </a:p>
          <a:p>
            <a:pPr>
              <a:lnSpc>
                <a:spcPct val="90000"/>
              </a:lnSpc>
              <a:spcBef>
                <a:spcPct val="20000"/>
              </a:spcBef>
            </a:pPr>
            <a:r>
              <a:rPr lang="en-GB" sz="2000">
                <a:cs typeface="Arial" pitchFamily="34" charset="0"/>
                <a:sym typeface="Wingdings" pitchFamily="2" charset="2"/>
              </a:rPr>
              <a:t>Storage</a:t>
            </a:r>
          </a:p>
          <a:p>
            <a:pPr>
              <a:lnSpc>
                <a:spcPct val="90000"/>
              </a:lnSpc>
              <a:spcBef>
                <a:spcPct val="20000"/>
              </a:spcBef>
            </a:pPr>
            <a:r>
              <a:rPr lang="en-GB" sz="2000">
                <a:cs typeface="Arial" pitchFamily="34" charset="0"/>
                <a:sym typeface="Wingdings" pitchFamily="2" charset="2"/>
              </a:rPr>
              <a:t>Manufacturing Processes</a:t>
            </a:r>
          </a:p>
          <a:p>
            <a:pPr>
              <a:lnSpc>
                <a:spcPct val="90000"/>
              </a:lnSpc>
              <a:spcBef>
                <a:spcPct val="20000"/>
              </a:spcBef>
            </a:pPr>
            <a:r>
              <a:rPr lang="en-GB" sz="2000">
                <a:cs typeface="Arial" pitchFamily="34" charset="0"/>
                <a:sym typeface="Wingdings" pitchFamily="2" charset="2"/>
              </a:rPr>
              <a:t>Technology</a:t>
            </a:r>
          </a:p>
          <a:p>
            <a:pPr>
              <a:lnSpc>
                <a:spcPct val="90000"/>
              </a:lnSpc>
              <a:spcBef>
                <a:spcPct val="20000"/>
              </a:spcBef>
            </a:pPr>
            <a:r>
              <a:rPr lang="en-GB" sz="2000">
                <a:cs typeface="Arial" pitchFamily="34" charset="0"/>
                <a:sym typeface="Wingdings" pitchFamily="2" charset="2"/>
              </a:rPr>
              <a:t>Policies</a:t>
            </a:r>
          </a:p>
          <a:p>
            <a:pPr>
              <a:lnSpc>
                <a:spcPct val="90000"/>
              </a:lnSpc>
              <a:spcBef>
                <a:spcPct val="20000"/>
              </a:spcBef>
            </a:pPr>
            <a:r>
              <a:rPr lang="en-GB" sz="2000">
                <a:cs typeface="Arial" pitchFamily="34" charset="0"/>
                <a:sym typeface="Wingdings" pitchFamily="2" charset="2"/>
              </a:rPr>
              <a:t>Procedures</a:t>
            </a:r>
          </a:p>
          <a:p>
            <a:pPr>
              <a:lnSpc>
                <a:spcPct val="90000"/>
              </a:lnSpc>
              <a:spcBef>
                <a:spcPct val="20000"/>
              </a:spcBef>
            </a:pPr>
            <a:r>
              <a:rPr lang="en-GB" sz="2000">
                <a:cs typeface="Arial" pitchFamily="34" charset="0"/>
                <a:sym typeface="Wingdings" pitchFamily="2" charset="2"/>
              </a:rPr>
              <a:t>Physical Layout</a:t>
            </a:r>
          </a:p>
          <a:p>
            <a:pPr>
              <a:lnSpc>
                <a:spcPct val="90000"/>
              </a:lnSpc>
              <a:spcBef>
                <a:spcPct val="20000"/>
              </a:spcBef>
            </a:pPr>
            <a:r>
              <a:rPr lang="en-GB" sz="2000">
                <a:cs typeface="Arial" pitchFamily="34" charset="0"/>
                <a:sym typeface="Wingdings" pitchFamily="2" charset="2"/>
              </a:rPr>
              <a:t>Supply Chain</a:t>
            </a:r>
            <a:endParaRPr lang="en-GB" sz="2000">
              <a:cs typeface="Arial" pitchFamily="34" charset="0"/>
            </a:endParaRPr>
          </a:p>
        </p:txBody>
      </p:sp>
      <p:sp>
        <p:nvSpPr>
          <p:cNvPr id="3" name="Right Arrow 2"/>
          <p:cNvSpPr/>
          <p:nvPr/>
        </p:nvSpPr>
        <p:spPr>
          <a:xfrm>
            <a:off x="2700338"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ight Arrow 12"/>
          <p:cNvSpPr/>
          <p:nvPr/>
        </p:nvSpPr>
        <p:spPr>
          <a:xfrm>
            <a:off x="5724525"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6"/>
          <p:cNvSpPr>
            <a:spLocks noGrp="1" noChangeArrowheads="1"/>
          </p:cNvSpPr>
          <p:nvPr>
            <p:ph type="sldNum" sz="quarter" idx="11"/>
          </p:nvPr>
        </p:nvSpPr>
        <p:spPr>
          <a:noFill/>
        </p:spPr>
        <p:txBody>
          <a:bodyPr/>
          <a:lstStyle/>
          <a:p>
            <a:fld id="{B0FB7838-7AF1-47D5-9215-044A0673F22D}" type="slidenum">
              <a:rPr lang="en-US" smtClean="0">
                <a:latin typeface="Arial" pitchFamily="34" charset="0"/>
              </a:rPr>
              <a:pPr/>
              <a:t>10</a:t>
            </a:fld>
            <a:endParaRPr lang="en-US" smtClean="0">
              <a:latin typeface="Arial" pitchFamily="34" charset="0"/>
            </a:endParaRPr>
          </a:p>
        </p:txBody>
      </p:sp>
      <p:sp>
        <p:nvSpPr>
          <p:cNvPr id="14339"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4340"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0BADC07-9ECF-48F0-B7D5-70FDC0825B8D}" type="slidenum">
              <a:rPr lang="en-US" sz="1400"/>
              <a:pPr algn="r"/>
              <a:t>10</a:t>
            </a:fld>
            <a:endParaRPr lang="en-US" sz="1400"/>
          </a:p>
        </p:txBody>
      </p:sp>
      <p:sp>
        <p:nvSpPr>
          <p:cNvPr id="1434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3427" name="Picture 3"/>
          <p:cNvPicPr>
            <a:picLocks noChangeAspect="1" noChangeArrowheads="1"/>
          </p:cNvPicPr>
          <p:nvPr/>
        </p:nvPicPr>
        <p:blipFill rotWithShape="1">
          <a:blip r:embed="rId3" cstate="print"/>
          <a:srcRect l="62268" t="38097" r="8719" b="15300"/>
          <a:stretch/>
        </p:blipFill>
        <p:spPr bwMode="auto">
          <a:xfrm>
            <a:off x="250825" y="1268413"/>
            <a:ext cx="8642350" cy="497681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eaLnBrk="1" hangingPunct="1"/>
            <a:r>
              <a:rPr lang="en-US" sz="36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5606" name="Group 17"/>
          <p:cNvGrpSpPr>
            <a:grpSpLocks/>
          </p:cNvGrpSpPr>
          <p:nvPr/>
        </p:nvGrpSpPr>
        <p:grpSpPr bwMode="auto">
          <a:xfrm>
            <a:off x="1236663" y="2516188"/>
            <a:ext cx="6604000" cy="1803400"/>
            <a:chOff x="795" y="976"/>
            <a:chExt cx="4160" cy="1136"/>
          </a:xfrm>
        </p:grpSpPr>
        <p:sp>
          <p:nvSpPr>
            <p:cNvPr id="15369"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5370"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5371"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5372"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5373"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536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5368" name="Slide Number Placeholder 2"/>
          <p:cNvSpPr>
            <a:spLocks noGrp="1"/>
          </p:cNvSpPr>
          <p:nvPr>
            <p:ph type="sldNum" sz="quarter" idx="11"/>
          </p:nvPr>
        </p:nvSpPr>
        <p:spPr>
          <a:noFill/>
        </p:spPr>
        <p:txBody>
          <a:bodyPr/>
          <a:lstStyle/>
          <a:p>
            <a:fld id="{DC089844-4A51-41F2-A27C-D070074B8426}" type="slidenum">
              <a:rPr lang="en-US" smtClean="0">
                <a:latin typeface="Arial" pitchFamily="34" charset="0"/>
              </a:rPr>
              <a:pPr/>
              <a:t>11</a:t>
            </a:fld>
            <a:endParaRPr lang="en-US"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5606"/>
                                        </p:tgtEl>
                                        <p:attrNameLst>
                                          <p:attrName>style.visibility</p:attrName>
                                        </p:attrNameLst>
                                      </p:cBhvr>
                                      <p:to>
                                        <p:strVal val="visible"/>
                                      </p:to>
                                    </p:set>
                                    <p:anim calcmode="lin" valueType="num">
                                      <p:cBhvr>
                                        <p:cTn id="37" dur="1000" fill="hold"/>
                                        <p:tgtEl>
                                          <p:spTgt spid="25606"/>
                                        </p:tgtEl>
                                        <p:attrNameLst>
                                          <p:attrName>ppt_w</p:attrName>
                                        </p:attrNameLst>
                                      </p:cBhvr>
                                      <p:tavLst>
                                        <p:tav tm="0">
                                          <p:val>
                                            <p:fltVal val="0"/>
                                          </p:val>
                                        </p:tav>
                                        <p:tav tm="100000">
                                          <p:val>
                                            <p:strVal val="#ppt_w"/>
                                          </p:val>
                                        </p:tav>
                                      </p:tavLst>
                                    </p:anim>
                                    <p:anim calcmode="lin" valueType="num">
                                      <p:cBhvr>
                                        <p:cTn id="38" dur="1000" fill="hold"/>
                                        <p:tgtEl>
                                          <p:spTgt spid="25606"/>
                                        </p:tgtEl>
                                        <p:attrNameLst>
                                          <p:attrName>ppt_h</p:attrName>
                                        </p:attrNameLst>
                                      </p:cBhvr>
                                      <p:tavLst>
                                        <p:tav tm="0">
                                          <p:val>
                                            <p:fltVal val="0"/>
                                          </p:val>
                                        </p:tav>
                                        <p:tav tm="100000">
                                          <p:val>
                                            <p:strVal val="#ppt_h"/>
                                          </p:val>
                                        </p:tav>
                                      </p:tavLst>
                                    </p:anim>
                                    <p:anim calcmode="lin" valueType="num">
                                      <p:cBhvr>
                                        <p:cTn id="39" dur="1000" fill="hold"/>
                                        <p:tgtEl>
                                          <p:spTgt spid="25606"/>
                                        </p:tgtEl>
                                        <p:attrNameLst>
                                          <p:attrName>style.rotation</p:attrName>
                                        </p:attrNameLst>
                                      </p:cBhvr>
                                      <p:tavLst>
                                        <p:tav tm="0">
                                          <p:val>
                                            <p:fltVal val="90"/>
                                          </p:val>
                                        </p:tav>
                                        <p:tav tm="100000">
                                          <p:val>
                                            <p:fltVal val="0"/>
                                          </p:val>
                                        </p:tav>
                                      </p:tavLst>
                                    </p:anim>
                                    <p:animEffect transition="in" filter="fade">
                                      <p:cBhvr>
                                        <p:cTn id="40" dur="1000"/>
                                        <p:tgtEl>
                                          <p:spTgt spid="25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422400"/>
          </a:xfrm>
        </p:spPr>
        <p:txBody>
          <a:bodyPr>
            <a:spAutoFit/>
          </a:bodyPr>
          <a:lstStyle/>
          <a:p>
            <a:pPr marL="231775" indent="-231775" eaLnBrk="1" hangingPunct="1">
              <a:spcBef>
                <a:spcPct val="60000"/>
              </a:spcBef>
              <a:buClr>
                <a:schemeClr val="tx1"/>
              </a:buClr>
              <a:buSzPct val="120000"/>
              <a:buFont typeface="Wingdings" pitchFamily="2" charset="2"/>
              <a:buChar char="§"/>
            </a:pPr>
            <a:r>
              <a:rPr lang="en-US" sz="2400" smtClean="0"/>
              <a:t>Definition: Throughput is the time it takes to convert raw material into finished goods.  </a:t>
            </a:r>
          </a:p>
          <a:p>
            <a:pPr marL="971550" lvl="2" indent="-231775" eaLnBrk="1" hangingPunct="1">
              <a:spcBef>
                <a:spcPct val="60000"/>
              </a:spcBef>
              <a:buClr>
                <a:schemeClr val="tx1"/>
              </a:buClr>
              <a:buSzPct val="120000"/>
              <a:buFont typeface="Wingdings" pitchFamily="2" charset="2"/>
              <a:buChar char="§"/>
            </a:pPr>
            <a:r>
              <a:rPr lang="en-US" smtClean="0"/>
              <a:t>when is that product going to be ready to ship?</a:t>
            </a:r>
          </a:p>
        </p:txBody>
      </p:sp>
      <p:grpSp>
        <p:nvGrpSpPr>
          <p:cNvPr id="16387" name="Group 19"/>
          <p:cNvGrpSpPr>
            <a:grpSpLocks/>
          </p:cNvGrpSpPr>
          <p:nvPr/>
        </p:nvGrpSpPr>
        <p:grpSpPr bwMode="auto">
          <a:xfrm>
            <a:off x="309563" y="3325813"/>
            <a:ext cx="8356600" cy="2560637"/>
            <a:chOff x="1104" y="1392"/>
            <a:chExt cx="3652" cy="1487"/>
          </a:xfrm>
        </p:grpSpPr>
        <p:sp>
          <p:nvSpPr>
            <p:cNvPr id="16393" name="Rectangle 8"/>
            <p:cNvSpPr>
              <a:spLocks noChangeArrowheads="1"/>
            </p:cNvSpPr>
            <p:nvPr/>
          </p:nvSpPr>
          <p:spPr bwMode="auto">
            <a:xfrm>
              <a:off x="1104" y="1392"/>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6394"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6395"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6"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7"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6398"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6399"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6400"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6388"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6389" name="Rectangle 2"/>
          <p:cNvSpPr>
            <a:spLocks noGrp="1" noChangeArrowheads="1"/>
          </p:cNvSpPr>
          <p:nvPr>
            <p:ph type="title"/>
          </p:nvPr>
        </p:nvSpPr>
        <p:spPr>
          <a:xfrm>
            <a:off x="288925" y="1268413"/>
            <a:ext cx="8604250" cy="720725"/>
          </a:xfrm>
        </p:spPr>
        <p:txBody>
          <a:bodyPr/>
          <a:lstStyle/>
          <a:p>
            <a:pPr eaLnBrk="1" hangingPunct="1"/>
            <a:r>
              <a:rPr lang="en-US" sz="3600" b="1" smtClean="0">
                <a:solidFill>
                  <a:schemeClr val="tx1"/>
                </a:solidFill>
              </a:rPr>
              <a:t>The Concept of Throughput</a:t>
            </a:r>
          </a:p>
        </p:txBody>
      </p:sp>
      <p:sp>
        <p:nvSpPr>
          <p:cNvPr id="1639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6392" name="Slide Number Placeholder 2"/>
          <p:cNvSpPr>
            <a:spLocks noGrp="1"/>
          </p:cNvSpPr>
          <p:nvPr>
            <p:ph type="sldNum" sz="quarter" idx="11"/>
          </p:nvPr>
        </p:nvSpPr>
        <p:spPr>
          <a:noFill/>
        </p:spPr>
        <p:txBody>
          <a:bodyPr/>
          <a:lstStyle/>
          <a:p>
            <a:fld id="{5E8E74EB-EEA5-4136-8DE7-D3E32D46AF35}" type="slidenum">
              <a:rPr lang="en-US" smtClean="0">
                <a:latin typeface="Arial" pitchFamily="34" charset="0"/>
              </a:rPr>
              <a:pPr/>
              <a:t>12</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0825" y="1268413"/>
            <a:ext cx="8642350" cy="720725"/>
          </a:xfrm>
        </p:spPr>
        <p:txBody>
          <a:bodyPr/>
          <a:lstStyle/>
          <a:p>
            <a:pPr eaLnBrk="1" hangingPunct="1"/>
            <a:r>
              <a:rPr lang="en-US" sz="3200" b="1" smtClean="0">
                <a:solidFill>
                  <a:schemeClr val="tx1"/>
                </a:solidFill>
              </a:rPr>
              <a:t>Concept of Value-Added Activity</a:t>
            </a:r>
          </a:p>
        </p:txBody>
      </p:sp>
      <p:sp>
        <p:nvSpPr>
          <p:cNvPr id="17411"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74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7414" name="Slide Number Placeholder 2"/>
          <p:cNvSpPr>
            <a:spLocks noGrp="1"/>
          </p:cNvSpPr>
          <p:nvPr>
            <p:ph type="sldNum" sz="quarter" idx="11"/>
          </p:nvPr>
        </p:nvSpPr>
        <p:spPr>
          <a:noFill/>
        </p:spPr>
        <p:txBody>
          <a:bodyPr/>
          <a:lstStyle/>
          <a:p>
            <a:fld id="{BB135776-5447-4BAD-8A3C-20101740620E}" type="slidenum">
              <a:rPr lang="en-US" smtClean="0">
                <a:latin typeface="Arial" pitchFamily="34" charset="0"/>
              </a:rPr>
              <a:pPr/>
              <a:t>13</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8435"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8436"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8437"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37"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8438" name="Group 1"/>
          <p:cNvGrpSpPr>
            <a:grpSpLocks/>
          </p:cNvGrpSpPr>
          <p:nvPr/>
        </p:nvGrpSpPr>
        <p:grpSpPr bwMode="auto">
          <a:xfrm>
            <a:off x="6286500" y="4605338"/>
            <a:ext cx="2514600" cy="957262"/>
            <a:chOff x="5715000" y="4572000"/>
            <a:chExt cx="2819400" cy="957263"/>
          </a:xfrm>
        </p:grpSpPr>
        <p:sp>
          <p:nvSpPr>
            <p:cNvPr id="18443"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8444"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8445"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8446"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8447"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8448"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8449"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8439" name="Rectangle 2"/>
          <p:cNvSpPr>
            <a:spLocks noGrp="1" noChangeArrowheads="1"/>
          </p:cNvSpPr>
          <p:nvPr>
            <p:ph type="title"/>
          </p:nvPr>
        </p:nvSpPr>
        <p:spPr>
          <a:xfrm>
            <a:off x="284163" y="1219200"/>
            <a:ext cx="8516937" cy="820738"/>
          </a:xfrm>
        </p:spPr>
        <p:txBody>
          <a:bodyPr/>
          <a:lstStyle/>
          <a:p>
            <a:pPr eaLnBrk="1" hangingPunct="1"/>
            <a:r>
              <a:rPr lang="en-US" sz="3200" b="1" smtClean="0">
                <a:solidFill>
                  <a:schemeClr val="tx1"/>
                </a:solidFill>
              </a:rPr>
              <a:t>Concept of Value-Added Activity</a:t>
            </a:r>
          </a:p>
        </p:txBody>
      </p:sp>
      <p:sp>
        <p:nvSpPr>
          <p:cNvPr id="184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4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8442" name="Slide Number Placeholder 2"/>
          <p:cNvSpPr>
            <a:spLocks noGrp="1"/>
          </p:cNvSpPr>
          <p:nvPr>
            <p:ph type="sldNum" sz="quarter" idx="11"/>
          </p:nvPr>
        </p:nvSpPr>
        <p:spPr>
          <a:noFill/>
        </p:spPr>
        <p:txBody>
          <a:bodyPr/>
          <a:lstStyle/>
          <a:p>
            <a:fld id="{1F987CDA-CE3C-45D7-BC73-1C57351B046F}" type="slidenum">
              <a:rPr lang="en-US" smtClean="0">
                <a:latin typeface="Arial" pitchFamily="34" charset="0"/>
              </a:rPr>
              <a:pPr/>
              <a:t>14</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1"/>
          </p:nvPr>
        </p:nvSpPr>
        <p:spPr>
          <a:noFill/>
        </p:spPr>
        <p:txBody>
          <a:bodyPr/>
          <a:lstStyle/>
          <a:p>
            <a:fld id="{CCD0DAE8-9297-4FD8-B260-BCC3DA4716A3}" type="slidenum">
              <a:rPr lang="en-US" smtClean="0">
                <a:solidFill>
                  <a:schemeClr val="bg1"/>
                </a:solidFill>
                <a:latin typeface="Arial" pitchFamily="34" charset="0"/>
              </a:rPr>
              <a:pPr/>
              <a:t>15</a:t>
            </a:fld>
            <a:endParaRPr lang="en-US" smtClean="0">
              <a:solidFill>
                <a:schemeClr val="bg1"/>
              </a:solidFill>
              <a:latin typeface="Arial" pitchFamily="34" charset="0"/>
            </a:endParaRPr>
          </a:p>
        </p:txBody>
      </p:sp>
      <p:sp>
        <p:nvSpPr>
          <p:cNvPr id="19459" name="Rectangle 4"/>
          <p:cNvSpPr>
            <a:spLocks noGrp="1" noChangeArrowheads="1"/>
          </p:cNvSpPr>
          <p:nvPr>
            <p:ph type="ctrTitle"/>
          </p:nvPr>
        </p:nvSpPr>
        <p:spPr>
          <a:xfrm>
            <a:off x="250825" y="620713"/>
            <a:ext cx="8642350" cy="576262"/>
          </a:xfrm>
        </p:spPr>
        <p:txBody>
          <a:bodyPr/>
          <a:lstStyle/>
          <a:p>
            <a:pPr eaLnBrk="1" hangingPunct="1"/>
            <a:r>
              <a:rPr lang="en-US" sz="3600" b="1" smtClean="0"/>
              <a:t>The Origin of Lean Manufacturing</a:t>
            </a:r>
          </a:p>
        </p:txBody>
      </p:sp>
      <p:sp>
        <p:nvSpPr>
          <p:cNvPr id="8197" name="Rectangle 5"/>
          <p:cNvSpPr>
            <a:spLocks noGrp="1" noChangeArrowheads="1"/>
          </p:cNvSpPr>
          <p:nvPr>
            <p:ph type="subTitle" idx="1"/>
          </p:nvPr>
        </p:nvSpPr>
        <p:spPr>
          <a:xfrm>
            <a:off x="611188" y="4941888"/>
            <a:ext cx="3843337" cy="1366837"/>
          </a:xfrm>
        </p:spPr>
        <p:txBody>
          <a:bodyPr/>
          <a:lstStyle/>
          <a:p>
            <a:pPr eaLnBrk="1" hangingPunct="1"/>
            <a:r>
              <a:rPr lang="en-US" sz="2400" b="1" smtClean="0"/>
              <a:t>Discussion question: Who created the Toyota Production System?</a:t>
            </a:r>
          </a:p>
        </p:txBody>
      </p:sp>
      <p:pic>
        <p:nvPicPr>
          <p:cNvPr id="19461" name="Picture 2"/>
          <p:cNvPicPr>
            <a:picLocks noChangeAspect="1" noChangeArrowheads="1"/>
          </p:cNvPicPr>
          <p:nvPr/>
        </p:nvPicPr>
        <p:blipFill>
          <a:blip r:embed="rId3" cstate="print"/>
          <a:srcRect/>
          <a:stretch>
            <a:fillRect/>
          </a:stretch>
        </p:blipFill>
        <p:spPr bwMode="auto">
          <a:xfrm>
            <a:off x="684213" y="1479550"/>
            <a:ext cx="3697287" cy="3462338"/>
          </a:xfrm>
          <a:prstGeom prst="rect">
            <a:avLst/>
          </a:prstGeom>
          <a:noFill/>
          <a:ln w="9525">
            <a:noFill/>
            <a:miter lim="800000"/>
            <a:headEnd/>
            <a:tailEnd/>
          </a:ln>
          <a:effectLst/>
        </p:spPr>
      </p:pic>
      <p:sp>
        <p:nvSpPr>
          <p:cNvPr id="2" name="Rectangle 1"/>
          <p:cNvSpPr>
            <a:spLocks noChangeArrowheads="1"/>
          </p:cNvSpPr>
          <p:nvPr/>
        </p:nvSpPr>
        <p:spPr bwMode="auto">
          <a:xfrm>
            <a:off x="4859338" y="1479550"/>
            <a:ext cx="4033837" cy="4522788"/>
          </a:xfrm>
          <a:prstGeom prst="rect">
            <a:avLst/>
          </a:prstGeom>
          <a:noFill/>
          <a:ln w="9525">
            <a:noFill/>
            <a:miter lim="800000"/>
            <a:headEnd/>
            <a:tailEnd/>
          </a:ln>
        </p:spPr>
        <p:txBody>
          <a:bodyPr>
            <a:spAutoFit/>
          </a:bodyPr>
          <a:lstStyle/>
          <a:p>
            <a:r>
              <a:rPr lang="en-US"/>
              <a:t>Taiichi Ohno stated that he got the idea from Henry Ford's book </a:t>
            </a:r>
            <a:r>
              <a:rPr lang="en-US" i="1"/>
              <a:t>My Life and Work</a:t>
            </a:r>
            <a:r>
              <a:rPr lang="en-US"/>
              <a:t> which describes just-in-time (JIT) and other lean concepts explicitly and the American supermarket where he observed that the depletion of supermarket shelf stock triggers replenishment; it is a "pull" system like kanban.</a:t>
            </a:r>
          </a:p>
        </p:txBody>
      </p:sp>
      <p:sp>
        <p:nvSpPr>
          <p:cNvPr id="19463" name="Footer Placeholder 2"/>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Slide Number Placeholder 4"/>
          <p:cNvSpPr>
            <a:spLocks noGrp="1"/>
          </p:cNvSpPr>
          <p:nvPr>
            <p:ph type="sldNum" sz="quarter" idx="11"/>
          </p:nvPr>
        </p:nvSpPr>
        <p:spPr>
          <a:noFill/>
        </p:spPr>
        <p:txBody>
          <a:bodyPr/>
          <a:lstStyle/>
          <a:p>
            <a:fld id="{3F1477BC-0947-4A1A-8EB3-6E575A167117}" type="slidenum">
              <a:rPr lang="en-US" smtClean="0">
                <a:solidFill>
                  <a:schemeClr val="bg1"/>
                </a:solidFill>
                <a:latin typeface="Arial" pitchFamily="34" charset="0"/>
              </a:rPr>
              <a:pPr/>
              <a:t>16</a:t>
            </a:fld>
            <a:endParaRPr lang="en-US" smtClean="0">
              <a:solidFill>
                <a:schemeClr val="bg1"/>
              </a:solidFill>
              <a:latin typeface="Arial" pitchFamily="34" charset="0"/>
            </a:endParaRPr>
          </a:p>
        </p:txBody>
      </p:sp>
      <p:sp>
        <p:nvSpPr>
          <p:cNvPr id="20483" name="Rectangle 2"/>
          <p:cNvSpPr>
            <a:spLocks noGrp="1" noChangeArrowheads="1"/>
          </p:cNvSpPr>
          <p:nvPr>
            <p:ph type="title"/>
          </p:nvPr>
        </p:nvSpPr>
        <p:spPr>
          <a:xfrm>
            <a:off x="250825" y="1268413"/>
            <a:ext cx="8642350" cy="720725"/>
          </a:xfrm>
        </p:spPr>
        <p:txBody>
          <a:bodyPr/>
          <a:lstStyle/>
          <a:p>
            <a:pPr eaLnBrk="1" hangingPunct="1"/>
            <a:r>
              <a:rPr lang="en-US" sz="3600" b="1" smtClean="0"/>
              <a:t>What is Lean Manufacturing?</a:t>
            </a:r>
          </a:p>
        </p:txBody>
      </p:sp>
      <p:sp>
        <p:nvSpPr>
          <p:cNvPr id="20484" name="Rectangle 3"/>
          <p:cNvSpPr>
            <a:spLocks noGrp="1" noChangeArrowheads="1"/>
          </p:cNvSpPr>
          <p:nvPr>
            <p:ph type="body" idx="1"/>
          </p:nvPr>
        </p:nvSpPr>
        <p:spPr>
          <a:xfrm>
            <a:off x="250825" y="1989138"/>
            <a:ext cx="8642350" cy="4319587"/>
          </a:xfrm>
        </p:spPr>
        <p:txBody>
          <a:bodyPr/>
          <a:lstStyle/>
          <a:p>
            <a:pPr eaLnBrk="1" hangingPunct="1"/>
            <a:r>
              <a:rPr lang="en-US" sz="3600" smtClean="0"/>
              <a:t>The purpose of lean is to </a:t>
            </a:r>
            <a:r>
              <a:rPr lang="en-US" sz="3600" i="1" smtClean="0"/>
              <a:t>remove all forms of waste from the value stream</a:t>
            </a:r>
            <a:r>
              <a:rPr lang="en-US" sz="3600" smtClean="0"/>
              <a:t>.</a:t>
            </a:r>
          </a:p>
          <a:p>
            <a:pPr lvl="1" eaLnBrk="1" hangingPunct="1"/>
            <a:r>
              <a:rPr lang="en-US" sz="3200" smtClean="0"/>
              <a:t>Waste includes cycle time, labor, materials, and energy.</a:t>
            </a:r>
          </a:p>
          <a:p>
            <a:pPr eaLnBrk="1" hangingPunct="1"/>
            <a:r>
              <a:rPr lang="en-US" sz="3600" smtClean="0"/>
              <a:t>The chief obstacle is the fact that waste often hides in plain sight, or is built into activities.</a:t>
            </a:r>
          </a:p>
          <a:p>
            <a:pPr eaLnBrk="1" hangingPunct="1"/>
            <a:endParaRPr lang="en-US" smtClean="0"/>
          </a:p>
        </p:txBody>
      </p:sp>
      <p:sp>
        <p:nvSpPr>
          <p:cNvPr id="2048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048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1"/>
          </p:nvPr>
        </p:nvSpPr>
        <p:spPr>
          <a:noFill/>
        </p:spPr>
        <p:txBody>
          <a:bodyPr/>
          <a:lstStyle/>
          <a:p>
            <a:fld id="{5B263A2F-CD73-4599-ABBF-19E56A758872}" type="slidenum">
              <a:rPr lang="en-US" smtClean="0">
                <a:solidFill>
                  <a:schemeClr val="bg1"/>
                </a:solidFill>
                <a:latin typeface="Arial" pitchFamily="34" charset="0"/>
              </a:rPr>
              <a:pPr/>
              <a:t>17</a:t>
            </a:fld>
            <a:endParaRPr lang="en-US" smtClean="0">
              <a:solidFill>
                <a:schemeClr val="bg1"/>
              </a:solidFill>
              <a:latin typeface="Arial" pitchFamily="34" charset="0"/>
            </a:endParaRPr>
          </a:p>
        </p:txBody>
      </p:sp>
      <p:sp>
        <p:nvSpPr>
          <p:cNvPr id="21507" name="Rectangle 2"/>
          <p:cNvSpPr>
            <a:spLocks noGrp="1" noChangeArrowheads="1"/>
          </p:cNvSpPr>
          <p:nvPr>
            <p:ph type="title"/>
          </p:nvPr>
        </p:nvSpPr>
        <p:spPr>
          <a:xfrm>
            <a:off x="250825" y="1268413"/>
            <a:ext cx="8642350" cy="720725"/>
          </a:xfrm>
        </p:spPr>
        <p:txBody>
          <a:bodyPr/>
          <a:lstStyle/>
          <a:p>
            <a:pPr eaLnBrk="1" hangingPunct="1"/>
            <a:r>
              <a:rPr lang="en-US" sz="3600" b="1" smtClean="0"/>
              <a:t>Waste is Often Built Into Jobs</a:t>
            </a:r>
          </a:p>
        </p:txBody>
      </p:sp>
      <p:pic>
        <p:nvPicPr>
          <p:cNvPr id="21508" name="Picture 3" descr="Pre_Gilb"/>
          <p:cNvPicPr>
            <a:picLocks noGrp="1" noChangeAspect="1" noChangeArrowheads="1" noCrop="1"/>
          </p:cNvPicPr>
          <p:nvPr>
            <p:ph idx="1"/>
          </p:nvPr>
        </p:nvPicPr>
        <p:blipFill>
          <a:blip r:embed="rId3" cstate="print"/>
          <a:srcRect/>
          <a:stretch>
            <a:fillRect/>
          </a:stretch>
        </p:blipFill>
        <p:spPr>
          <a:xfrm>
            <a:off x="971550" y="1989138"/>
            <a:ext cx="7200900" cy="4248150"/>
          </a:xfrm>
          <a:noFill/>
        </p:spPr>
      </p:pic>
      <p:sp>
        <p:nvSpPr>
          <p:cNvPr id="21509" name="Text Box 4"/>
          <p:cNvSpPr txBox="1">
            <a:spLocks noChangeArrowheads="1"/>
          </p:cNvSpPr>
          <p:nvPr/>
        </p:nvSpPr>
        <p:spPr bwMode="auto">
          <a:xfrm>
            <a:off x="1828800" y="5543550"/>
            <a:ext cx="4491038" cy="584200"/>
          </a:xfrm>
          <a:prstGeom prst="rect">
            <a:avLst/>
          </a:prstGeom>
          <a:noFill/>
          <a:ln w="9525">
            <a:noFill/>
            <a:miter lim="800000"/>
            <a:headEnd/>
            <a:tailEnd/>
          </a:ln>
          <a:effectLst/>
        </p:spPr>
        <p:txBody>
          <a:bodyPr wrap="none">
            <a:spAutoFit/>
          </a:bodyPr>
          <a:lstStyle/>
          <a:p>
            <a:r>
              <a:rPr lang="en-US" sz="3200">
                <a:solidFill>
                  <a:schemeClr val="bg1"/>
                </a:solidFill>
              </a:rPr>
              <a:t>Pre-Gilbreth Bricklaying</a:t>
            </a:r>
          </a:p>
        </p:txBody>
      </p:sp>
      <p:sp>
        <p:nvSpPr>
          <p:cNvPr id="2151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151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Slide Number Placeholder 6"/>
          <p:cNvSpPr>
            <a:spLocks noGrp="1"/>
          </p:cNvSpPr>
          <p:nvPr>
            <p:ph type="sldNum" sz="quarter" idx="11"/>
          </p:nvPr>
        </p:nvSpPr>
        <p:spPr>
          <a:noFill/>
        </p:spPr>
        <p:txBody>
          <a:bodyPr/>
          <a:lstStyle/>
          <a:p>
            <a:fld id="{36C5AEC1-9D65-49C2-A389-571363A2599E}" type="slidenum">
              <a:rPr lang="en-US" smtClean="0">
                <a:solidFill>
                  <a:schemeClr val="bg1"/>
                </a:solidFill>
                <a:latin typeface="Arial" pitchFamily="34" charset="0"/>
              </a:rPr>
              <a:pPr/>
              <a:t>18</a:t>
            </a:fld>
            <a:endParaRPr lang="en-US" smtClean="0">
              <a:solidFill>
                <a:schemeClr val="bg1"/>
              </a:solidFill>
              <a:latin typeface="Arial" pitchFamily="34" charset="0"/>
            </a:endParaRPr>
          </a:p>
        </p:txBody>
      </p:sp>
      <p:sp>
        <p:nvSpPr>
          <p:cNvPr id="22531" name="Rectangle 2"/>
          <p:cNvSpPr>
            <a:spLocks noGrp="1" noChangeArrowheads="1"/>
          </p:cNvSpPr>
          <p:nvPr>
            <p:ph type="title"/>
          </p:nvPr>
        </p:nvSpPr>
        <p:spPr>
          <a:xfrm>
            <a:off x="250825" y="1268413"/>
            <a:ext cx="4321175" cy="1439862"/>
          </a:xfrm>
        </p:spPr>
        <p:txBody>
          <a:bodyPr/>
          <a:lstStyle/>
          <a:p>
            <a:pPr eaLnBrk="1" hangingPunct="1"/>
            <a:r>
              <a:rPr lang="en-US" sz="3600" b="1" smtClean="0"/>
              <a:t>This is a Real Example</a:t>
            </a:r>
          </a:p>
        </p:txBody>
      </p:sp>
      <p:sp>
        <p:nvSpPr>
          <p:cNvPr id="22532" name="Rectangle 3"/>
          <p:cNvSpPr>
            <a:spLocks noGrp="1" noChangeArrowheads="1"/>
          </p:cNvSpPr>
          <p:nvPr>
            <p:ph type="body" sz="half" idx="1"/>
          </p:nvPr>
        </p:nvSpPr>
        <p:spPr>
          <a:xfrm>
            <a:off x="457200" y="2708275"/>
            <a:ext cx="4038600" cy="3417888"/>
          </a:xfrm>
        </p:spPr>
        <p:txBody>
          <a:bodyPr/>
          <a:lstStyle/>
          <a:p>
            <a:pPr eaLnBrk="1" hangingPunct="1"/>
            <a:r>
              <a:rPr lang="en-US" sz="2200" smtClean="0"/>
              <a:t>Top: "The usual method of providing the bricklayer with material" (Gilbreth, </a:t>
            </a:r>
            <a:r>
              <a:rPr lang="en-US" sz="2200" i="1" smtClean="0"/>
              <a:t>Motion Study</a:t>
            </a:r>
            <a:r>
              <a:rPr lang="en-US" sz="2200" smtClean="0"/>
              <a:t>, 1911).</a:t>
            </a:r>
          </a:p>
          <a:p>
            <a:pPr eaLnBrk="1" hangingPunct="1"/>
            <a:r>
              <a:rPr lang="en-US" sz="2200" smtClean="0"/>
              <a:t>Bottom: "Non‑stooping scaffold designed so that uprights are out of the bricklayer's way whenever reaching for brick and mortar at the same time."</a:t>
            </a:r>
          </a:p>
          <a:p>
            <a:pPr eaLnBrk="1" hangingPunct="1"/>
            <a:endParaRPr lang="en-US" sz="2200" smtClean="0"/>
          </a:p>
        </p:txBody>
      </p:sp>
      <p:pic>
        <p:nvPicPr>
          <p:cNvPr id="22533" name="Picture 4"/>
          <p:cNvPicPr>
            <a:picLocks noGrp="1" noChangeAspect="1" noChangeArrowheads="1"/>
          </p:cNvPicPr>
          <p:nvPr>
            <p:ph sz="quarter" idx="2"/>
          </p:nvPr>
        </p:nvPicPr>
        <p:blipFill>
          <a:blip r:embed="rId3" cstate="print"/>
          <a:srcRect/>
          <a:stretch>
            <a:fillRect/>
          </a:stretch>
        </p:blipFill>
        <p:spPr>
          <a:xfrm>
            <a:off x="4673600" y="1620838"/>
            <a:ext cx="4013200" cy="2162175"/>
          </a:xfrm>
          <a:noFill/>
        </p:spPr>
      </p:pic>
      <p:pic>
        <p:nvPicPr>
          <p:cNvPr id="22534" name="Picture 5"/>
          <p:cNvPicPr>
            <a:picLocks noGrp="1" noChangeAspect="1" noChangeArrowheads="1"/>
          </p:cNvPicPr>
          <p:nvPr>
            <p:ph sz="quarter" idx="3"/>
          </p:nvPr>
        </p:nvPicPr>
        <p:blipFill>
          <a:blip r:embed="rId4" cstate="print"/>
          <a:srcRect/>
          <a:stretch>
            <a:fillRect/>
          </a:stretch>
        </p:blipFill>
        <p:spPr>
          <a:xfrm>
            <a:off x="4622800" y="3943350"/>
            <a:ext cx="4064000" cy="2117725"/>
          </a:xfrm>
          <a:noFill/>
        </p:spPr>
      </p:pic>
      <p:sp>
        <p:nvSpPr>
          <p:cNvPr id="2253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Slide Number Placeholder 4"/>
          <p:cNvSpPr>
            <a:spLocks noGrp="1"/>
          </p:cNvSpPr>
          <p:nvPr>
            <p:ph type="sldNum" sz="quarter" idx="11"/>
          </p:nvPr>
        </p:nvSpPr>
        <p:spPr>
          <a:noFill/>
        </p:spPr>
        <p:txBody>
          <a:bodyPr/>
          <a:lstStyle/>
          <a:p>
            <a:fld id="{C2FAB3E6-938E-43DF-852B-60EFAA1CF988}" type="slidenum">
              <a:rPr lang="en-US" smtClean="0">
                <a:solidFill>
                  <a:schemeClr val="bg1"/>
                </a:solidFill>
                <a:latin typeface="Arial" pitchFamily="34" charset="0"/>
              </a:rPr>
              <a:pPr/>
              <a:t>19</a:t>
            </a:fld>
            <a:endParaRPr lang="en-US" smtClean="0">
              <a:solidFill>
                <a:schemeClr val="bg1"/>
              </a:solidFill>
              <a:latin typeface="Arial" pitchFamily="34" charset="0"/>
            </a:endParaRPr>
          </a:p>
        </p:txBody>
      </p:sp>
      <p:sp>
        <p:nvSpPr>
          <p:cNvPr id="23555" name="Rectangle 2"/>
          <p:cNvSpPr>
            <a:spLocks noGrp="1" noChangeArrowheads="1"/>
          </p:cNvSpPr>
          <p:nvPr>
            <p:ph type="title"/>
          </p:nvPr>
        </p:nvSpPr>
        <p:spPr>
          <a:xfrm>
            <a:off x="250825" y="1268413"/>
            <a:ext cx="8642350" cy="720725"/>
          </a:xfrm>
        </p:spPr>
        <p:txBody>
          <a:bodyPr/>
          <a:lstStyle/>
          <a:p>
            <a:pPr eaLnBrk="1" hangingPunct="1"/>
            <a:r>
              <a:rPr lang="en-US" sz="3600" b="1" smtClean="0"/>
              <a:t>Post-Gilbreth Brick Laying</a:t>
            </a:r>
          </a:p>
        </p:txBody>
      </p:sp>
      <p:pic>
        <p:nvPicPr>
          <p:cNvPr id="23556" name="Picture 3" descr="PostGilb"/>
          <p:cNvPicPr>
            <a:picLocks noGrp="1" noChangeAspect="1" noChangeArrowheads="1" noCrop="1"/>
          </p:cNvPicPr>
          <p:nvPr>
            <p:ph idx="1"/>
          </p:nvPr>
        </p:nvPicPr>
        <p:blipFill>
          <a:blip r:embed="rId3" cstate="print"/>
          <a:srcRect/>
          <a:stretch>
            <a:fillRect/>
          </a:stretch>
        </p:blipFill>
        <p:spPr>
          <a:xfrm>
            <a:off x="971550" y="1989138"/>
            <a:ext cx="7200900" cy="4340225"/>
          </a:xfrm>
          <a:noFill/>
        </p:spPr>
      </p:pic>
      <p:sp>
        <p:nvSpPr>
          <p:cNvPr id="23557" name="Text Box 4"/>
          <p:cNvSpPr txBox="1">
            <a:spLocks noChangeArrowheads="1"/>
          </p:cNvSpPr>
          <p:nvPr/>
        </p:nvSpPr>
        <p:spPr bwMode="auto">
          <a:xfrm>
            <a:off x="1604963" y="5249863"/>
            <a:ext cx="6319837" cy="1200150"/>
          </a:xfrm>
          <a:prstGeom prst="rect">
            <a:avLst/>
          </a:prstGeom>
          <a:noFill/>
          <a:ln w="9525">
            <a:noFill/>
            <a:miter lim="800000"/>
            <a:headEnd/>
            <a:tailEnd/>
          </a:ln>
          <a:effectLst/>
        </p:spPr>
        <p:txBody>
          <a:bodyPr>
            <a:spAutoFit/>
          </a:bodyPr>
          <a:lstStyle/>
          <a:p>
            <a:r>
              <a:rPr lang="en-US">
                <a:solidFill>
                  <a:schemeClr val="bg1"/>
                </a:solidFill>
              </a:rPr>
              <a:t>The solution is obvious (in retrospect), but first we have to know that we have a problem!</a:t>
            </a:r>
          </a:p>
        </p:txBody>
      </p:sp>
      <p:sp>
        <p:nvSpPr>
          <p:cNvPr id="2355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dirty="0">
                <a:solidFill>
                  <a:schemeClr val="tx2"/>
                </a:solidFill>
              </a:rPr>
              <a:t>Lean &amp; Agile Manufacturing Systems</a:t>
            </a:r>
            <a:endParaRPr lang="en-US" sz="3600" dirty="0">
              <a:solidFill>
                <a:schemeClr val="tx2"/>
              </a:solidFill>
            </a:endParaRPr>
          </a:p>
        </p:txBody>
      </p:sp>
      <p:sp>
        <p:nvSpPr>
          <p:cNvPr id="23559"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dirty="0" smtClean="0">
                <a:latin typeface="Arial Narrow" pitchFamily="34" charset="0"/>
              </a:rPr>
              <a:t>“A </a:t>
            </a:r>
            <a:r>
              <a:rPr lang="en-US" sz="2400" b="1" i="1" dirty="0" smtClean="0">
                <a:latin typeface="Arial Narrow" pitchFamily="34" charset="0"/>
              </a:rPr>
              <a:t>systematic </a:t>
            </a:r>
            <a:r>
              <a:rPr lang="en-US" sz="2400" b="1" dirty="0" smtClean="0">
                <a:latin typeface="Arial Narrow" pitchFamily="34" charset="0"/>
              </a:rPr>
              <a:t>approach to </a:t>
            </a:r>
            <a:r>
              <a:rPr lang="en-US" sz="2400" b="1" i="1" dirty="0" smtClean="0">
                <a:latin typeface="Arial Narrow" pitchFamily="34" charset="0"/>
              </a:rPr>
              <a:t>identifying</a:t>
            </a:r>
            <a:r>
              <a:rPr lang="en-US" sz="2400" b="1" dirty="0" smtClean="0">
                <a:latin typeface="Arial Narrow" pitchFamily="34" charset="0"/>
              </a:rPr>
              <a:t> and </a:t>
            </a:r>
            <a:r>
              <a:rPr lang="en-US" sz="2400" b="1" i="1" dirty="0" smtClean="0">
                <a:latin typeface="Arial Narrow" pitchFamily="34" charset="0"/>
              </a:rPr>
              <a:t>eliminating waste</a:t>
            </a:r>
            <a:r>
              <a:rPr lang="en-US" sz="2400" b="1" dirty="0"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dirty="0" smtClean="0">
                <a:latin typeface="Arial Narrow" pitchFamily="34" charset="0"/>
              </a:rPr>
              <a:t>Lean emphasizes </a:t>
            </a:r>
            <a:r>
              <a:rPr lang="en-US" sz="2400" b="1" i="1" dirty="0" smtClean="0">
                <a:latin typeface="Arial Narrow" pitchFamily="34" charset="0"/>
              </a:rPr>
              <a:t>flowing</a:t>
            </a:r>
            <a:r>
              <a:rPr lang="en-US" sz="2400" b="1" dirty="0" smtClean="0">
                <a:latin typeface="Arial Narrow" pitchFamily="34" charset="0"/>
              </a:rPr>
              <a:t> the product at the </a:t>
            </a:r>
            <a:r>
              <a:rPr lang="en-US" sz="2400" b="1" i="1" dirty="0" smtClean="0">
                <a:latin typeface="Arial Narrow" pitchFamily="34" charset="0"/>
              </a:rPr>
              <a:t>pull</a:t>
            </a:r>
            <a:r>
              <a:rPr lang="en-US" sz="2400" b="1" dirty="0" smtClean="0">
                <a:latin typeface="Arial Narrow" pitchFamily="34" charset="0"/>
              </a:rPr>
              <a:t> of the customer.”</a:t>
            </a:r>
          </a:p>
          <a:p>
            <a:pPr marL="0" indent="0" algn="ctr">
              <a:spcBef>
                <a:spcPct val="50000"/>
              </a:spcBef>
              <a:buClr>
                <a:schemeClr val="accent1"/>
              </a:buClr>
              <a:buSzPct val="120000"/>
              <a:buFontTx/>
              <a:buNone/>
            </a:pPr>
            <a:r>
              <a:rPr lang="en-US" sz="2400" b="1" i="1" dirty="0" smtClean="0">
                <a:latin typeface="Arial Narrow" pitchFamily="34" charset="0"/>
              </a:rPr>
              <a:t>Lean is implemented through both rapid and</a:t>
            </a:r>
            <a:r>
              <a:rPr lang="en-US" sz="2400" b="1" i="1" dirty="0" smtClean="0"/>
              <a:t> </a:t>
            </a:r>
            <a:r>
              <a:rPr lang="en-US" sz="2400" b="1" i="1" dirty="0" smtClean="0">
                <a:latin typeface="Arial Narrow" pitchFamily="34" charset="0"/>
              </a:rPr>
              <a:t>continuous improvement.</a:t>
            </a:r>
          </a:p>
          <a:p>
            <a:pPr marL="0" indent="0" algn="ctr">
              <a:spcBef>
                <a:spcPct val="50000"/>
              </a:spcBef>
              <a:buClr>
                <a:schemeClr val="accent1"/>
              </a:buClr>
              <a:buSzPct val="120000"/>
              <a:buFontTx/>
              <a:buNone/>
            </a:pPr>
            <a:r>
              <a:rPr lang="en-US" sz="2400" b="1" i="1" dirty="0" smtClean="0">
                <a:latin typeface="Arial Narrow" pitchFamily="34" charset="0"/>
              </a:rPr>
              <a:t>Kaizen- </a:t>
            </a:r>
            <a:r>
              <a:rPr lang="en-US" sz="2400" b="1" dirty="0"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dirty="0" smtClean="0">
                <a:latin typeface="Arial Narrow" pitchFamily="34" charset="0"/>
              </a:rPr>
              <a:t>			</a:t>
            </a:r>
            <a:r>
              <a:rPr lang="en-US" sz="1400" b="1" dirty="0"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dirty="0" smtClean="0">
              <a:latin typeface="Arial Narrow" pitchFamily="34" charset="0"/>
            </a:endParaRPr>
          </a:p>
        </p:txBody>
      </p:sp>
      <p:sp>
        <p:nvSpPr>
          <p:cNvPr id="245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4582" name="Slide Number Placeholder 2"/>
          <p:cNvSpPr>
            <a:spLocks noGrp="1"/>
          </p:cNvSpPr>
          <p:nvPr>
            <p:ph type="sldNum" sz="quarter" idx="11"/>
          </p:nvPr>
        </p:nvSpPr>
        <p:spPr>
          <a:noFill/>
        </p:spPr>
        <p:txBody>
          <a:bodyPr/>
          <a:lstStyle/>
          <a:p>
            <a:fld id="{845E83BF-A747-449D-AF46-D07FEC353BB8}" type="slidenum">
              <a:rPr lang="en-US" smtClean="0">
                <a:latin typeface="Arial" pitchFamily="34" charset="0"/>
              </a:rPr>
              <a:pPr/>
              <a:t>20</a:t>
            </a:fld>
            <a:endParaRPr lang="en-US"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Title 1"/>
          <p:cNvSpPr>
            <a:spLocks noGrp="1"/>
          </p:cNvSpPr>
          <p:nvPr>
            <p:ph type="title"/>
          </p:nvPr>
        </p:nvSpPr>
        <p:spPr>
          <a:xfrm>
            <a:off x="298450" y="993775"/>
            <a:ext cx="7315200" cy="804863"/>
          </a:xfrm>
        </p:spPr>
        <p:txBody>
          <a:bodyPr/>
          <a:lstStyle/>
          <a:p>
            <a:pPr algn="l"/>
            <a:r>
              <a:rPr lang="en-US" sz="3200" b="1" smtClean="0">
                <a:solidFill>
                  <a:schemeClr val="tx1"/>
                </a:solidFill>
              </a:rPr>
              <a:t>9 Wastes in an Organization</a:t>
            </a:r>
          </a:p>
        </p:txBody>
      </p:sp>
      <p:sp>
        <p:nvSpPr>
          <p:cNvPr id="25603" name="Content Placeholder 2"/>
          <p:cNvSpPr>
            <a:spLocks noGrp="1"/>
          </p:cNvSpPr>
          <p:nvPr>
            <p:ph idx="1"/>
          </p:nvPr>
        </p:nvSpPr>
        <p:spPr>
          <a:xfrm>
            <a:off x="228600" y="1827213"/>
            <a:ext cx="8610600" cy="4725987"/>
          </a:xfrm>
        </p:spPr>
        <p:txBody>
          <a:bodyPr/>
          <a:lstStyle/>
          <a:p>
            <a:pPr marL="457200" indent="-457200">
              <a:buFontTx/>
              <a:buAutoNum type="arabicPeriod"/>
            </a:pPr>
            <a:r>
              <a:rPr lang="en-US" sz="2800" b="1" smtClean="0"/>
              <a:t>D</a:t>
            </a:r>
            <a:r>
              <a:rPr lang="en-US" sz="2800" smtClean="0"/>
              <a:t>efects</a:t>
            </a:r>
          </a:p>
          <a:p>
            <a:pPr marL="457200" indent="-457200">
              <a:buFontTx/>
              <a:buAutoNum type="arabicPeriod"/>
            </a:pPr>
            <a:r>
              <a:rPr lang="en-US" sz="2800" b="1" smtClean="0"/>
              <a:t>O</a:t>
            </a:r>
            <a:r>
              <a:rPr lang="en-US" sz="2800" smtClean="0"/>
              <a:t>verproduction</a:t>
            </a:r>
          </a:p>
          <a:p>
            <a:pPr marL="457200" indent="-457200">
              <a:buFontTx/>
              <a:buAutoNum type="arabicPeriod"/>
            </a:pPr>
            <a:r>
              <a:rPr lang="en-US" sz="2800" b="1" smtClean="0"/>
              <a:t>W</a:t>
            </a:r>
            <a:r>
              <a:rPr lang="en-US" sz="2800" smtClean="0"/>
              <a:t>aiting</a:t>
            </a:r>
          </a:p>
          <a:p>
            <a:pPr marL="457200" indent="-457200">
              <a:buFontTx/>
              <a:buAutoNum type="arabicPeriod"/>
            </a:pPr>
            <a:r>
              <a:rPr lang="en-US" sz="2800" b="1" smtClean="0"/>
              <a:t>N</a:t>
            </a:r>
            <a:r>
              <a:rPr lang="en-US" sz="2800" smtClean="0"/>
              <a:t>on-Value Added Processing.</a:t>
            </a:r>
          </a:p>
          <a:p>
            <a:pPr marL="457200" indent="-457200">
              <a:buFontTx/>
              <a:buAutoNum type="arabicPeriod"/>
            </a:pPr>
            <a:r>
              <a:rPr lang="en-US" sz="2800" b="1" smtClean="0"/>
              <a:t>T</a:t>
            </a:r>
            <a:r>
              <a:rPr lang="en-US" sz="2800" smtClean="0"/>
              <a:t>ransportation</a:t>
            </a:r>
          </a:p>
          <a:p>
            <a:pPr marL="457200" indent="-457200">
              <a:buFontTx/>
              <a:buAutoNum type="arabicPeriod"/>
            </a:pPr>
            <a:r>
              <a:rPr lang="en-US" sz="2800" b="1" smtClean="0"/>
              <a:t>I</a:t>
            </a:r>
            <a:r>
              <a:rPr lang="en-US" sz="2800" smtClean="0"/>
              <a:t>nventory (Time)</a:t>
            </a:r>
          </a:p>
          <a:p>
            <a:pPr marL="457200" indent="-457200">
              <a:buFontTx/>
              <a:buAutoNum type="arabicPeriod"/>
            </a:pPr>
            <a:r>
              <a:rPr lang="en-US" sz="2800" b="1" smtClean="0"/>
              <a:t>M</a:t>
            </a:r>
            <a:r>
              <a:rPr lang="en-US" sz="2800" smtClean="0"/>
              <a:t>otion</a:t>
            </a:r>
          </a:p>
          <a:p>
            <a:pPr marL="457200" indent="-457200">
              <a:buFontTx/>
              <a:buAutoNum type="arabicPeriod"/>
            </a:pPr>
            <a:r>
              <a:rPr lang="en-US" sz="2800" b="1" smtClean="0"/>
              <a:t>E</a:t>
            </a:r>
            <a:r>
              <a:rPr lang="en-US" sz="2800" smtClean="0"/>
              <a:t>mployees - Knowledge, Skills and Abilities</a:t>
            </a:r>
          </a:p>
          <a:p>
            <a:pPr marL="457200" indent="-457200">
              <a:buFontTx/>
              <a:buAutoNum type="arabicPeriod"/>
            </a:pPr>
            <a:r>
              <a:rPr lang="en-US" sz="2800" b="1" smtClean="0"/>
              <a:t>E</a:t>
            </a:r>
            <a:r>
              <a:rPr lang="en-US" sz="2800" smtClean="0"/>
              <a:t>nergy and </a:t>
            </a:r>
            <a:r>
              <a:rPr lang="en-US" sz="2800" b="1" smtClean="0"/>
              <a:t>E</a:t>
            </a:r>
            <a:r>
              <a:rPr lang="en-US" sz="2800" smtClean="0"/>
              <a:t>nvironment</a:t>
            </a:r>
          </a:p>
        </p:txBody>
      </p:sp>
      <p:sp>
        <p:nvSpPr>
          <p:cNvPr id="25604" name="Oval 4"/>
          <p:cNvSpPr>
            <a:spLocks noChangeArrowheads="1"/>
          </p:cNvSpPr>
          <p:nvPr/>
        </p:nvSpPr>
        <p:spPr bwMode="auto">
          <a:xfrm>
            <a:off x="5638800" y="1600200"/>
            <a:ext cx="2914650" cy="2971800"/>
          </a:xfrm>
          <a:prstGeom prst="ellipse">
            <a:avLst/>
          </a:prstGeom>
          <a:solidFill>
            <a:srgbClr val="0000CC"/>
          </a:solidFill>
          <a:ln w="12700">
            <a:noFill/>
            <a:round/>
            <a:headEnd/>
            <a:tailEnd/>
          </a:ln>
          <a:effectLst>
            <a:outerShdw dist="35921" dir="2700000" algn="ctr" rotWithShape="0">
              <a:schemeClr val="bg2"/>
            </a:outerShdw>
          </a:effectLst>
        </p:spPr>
        <p:txBody>
          <a:bodyPr wrap="none" anchor="ctr">
            <a:spAutoFit/>
          </a:bodyPr>
          <a:lstStyle/>
          <a:p>
            <a:pPr eaLnBrk="0" hangingPunct="0"/>
            <a:endParaRPr lang="en-US"/>
          </a:p>
        </p:txBody>
      </p:sp>
      <p:sp>
        <p:nvSpPr>
          <p:cNvPr id="25605" name="Freeform 6"/>
          <p:cNvSpPr>
            <a:spLocks/>
          </p:cNvSpPr>
          <p:nvPr/>
        </p:nvSpPr>
        <p:spPr bwMode="auto">
          <a:xfrm rot="210485">
            <a:off x="7138988" y="1611313"/>
            <a:ext cx="422275" cy="1747837"/>
          </a:xfrm>
          <a:custGeom>
            <a:avLst/>
            <a:gdLst>
              <a:gd name="T0" fmla="*/ 0 w 288"/>
              <a:gd name="T1" fmla="*/ 0 h 948"/>
              <a:gd name="T2" fmla="*/ 0 w 288"/>
              <a:gd name="T3" fmla="*/ 1747837 h 948"/>
              <a:gd name="T4" fmla="*/ 422275 w 288"/>
              <a:gd name="T5" fmla="*/ 88498 h 948"/>
              <a:gd name="T6" fmla="*/ 316706 w 288"/>
              <a:gd name="T7" fmla="*/ 44249 h 948"/>
              <a:gd name="T8" fmla="*/ 193543 w 288"/>
              <a:gd name="T9" fmla="*/ 22125 h 948"/>
              <a:gd name="T10" fmla="*/ 0 w 288"/>
              <a:gd name="T11" fmla="*/ 0 h 9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8" h="948">
                <a:moveTo>
                  <a:pt x="0" y="0"/>
                </a:moveTo>
                <a:lnTo>
                  <a:pt x="0" y="948"/>
                </a:lnTo>
                <a:lnTo>
                  <a:pt x="288" y="48"/>
                </a:lnTo>
                <a:lnTo>
                  <a:pt x="216" y="24"/>
                </a:lnTo>
                <a:lnTo>
                  <a:pt x="132" y="12"/>
                </a:lnTo>
                <a:lnTo>
                  <a:pt x="0" y="0"/>
                </a:lnTo>
                <a:close/>
              </a:path>
            </a:pathLst>
          </a:custGeom>
          <a:solidFill>
            <a:srgbClr val="FF0000"/>
          </a:solidFill>
          <a:ln w="9525" cap="flat" cmpd="sng">
            <a:noFill/>
            <a:prstDash val="solid"/>
            <a:round/>
            <a:headEnd type="none" w="med" len="med"/>
            <a:tailEnd type="none" w="med" len="med"/>
          </a:ln>
          <a:effectLst>
            <a:outerShdw dist="35921" dir="2700000" algn="ctr" rotWithShape="0">
              <a:schemeClr val="bg2"/>
            </a:outerShdw>
          </a:effectLst>
        </p:spPr>
        <p:txBody>
          <a:bodyPr>
            <a:spAutoFit/>
          </a:bodyPr>
          <a:lstStyle/>
          <a:p>
            <a:endParaRPr lang="en-GB"/>
          </a:p>
        </p:txBody>
      </p:sp>
      <p:sp>
        <p:nvSpPr>
          <p:cNvPr id="25606" name="Rectangle 7"/>
          <p:cNvSpPr>
            <a:spLocks noChangeArrowheads="1"/>
          </p:cNvSpPr>
          <p:nvPr/>
        </p:nvSpPr>
        <p:spPr bwMode="auto">
          <a:xfrm>
            <a:off x="7108825" y="1168400"/>
            <a:ext cx="550863" cy="396875"/>
          </a:xfrm>
          <a:prstGeom prst="rect">
            <a:avLst/>
          </a:prstGeom>
          <a:noFill/>
          <a:ln w="9525">
            <a:noFill/>
            <a:miter lim="800000"/>
            <a:headEnd/>
            <a:tailEnd/>
          </a:ln>
        </p:spPr>
        <p:txBody>
          <a:bodyPr wrap="none">
            <a:spAutoFit/>
          </a:bodyPr>
          <a:lstStyle/>
          <a:p>
            <a:pPr eaLnBrk="0" hangingPunct="0">
              <a:spcBef>
                <a:spcPct val="50000"/>
              </a:spcBef>
            </a:pPr>
            <a:r>
              <a:rPr lang="en-US"/>
              <a:t>5%</a:t>
            </a:r>
          </a:p>
        </p:txBody>
      </p:sp>
      <p:sp>
        <p:nvSpPr>
          <p:cNvPr id="25607" name="Rectangle 9"/>
          <p:cNvSpPr>
            <a:spLocks noChangeArrowheads="1"/>
          </p:cNvSpPr>
          <p:nvPr/>
        </p:nvSpPr>
        <p:spPr bwMode="auto">
          <a:xfrm>
            <a:off x="3419475" y="1824038"/>
            <a:ext cx="1412875" cy="369887"/>
          </a:xfrm>
          <a:prstGeom prst="rect">
            <a:avLst/>
          </a:prstGeom>
          <a:noFill/>
          <a:ln w="9525">
            <a:noFill/>
            <a:miter lim="800000"/>
            <a:headEnd/>
            <a:tailEnd/>
          </a:ln>
        </p:spPr>
        <p:txBody>
          <a:bodyPr wrap="none">
            <a:spAutoFit/>
          </a:bodyPr>
          <a:lstStyle/>
          <a:p>
            <a:pPr eaLnBrk="0" hangingPunct="0"/>
            <a:r>
              <a:rPr lang="en-US" b="1"/>
              <a:t>Value-Added</a:t>
            </a:r>
          </a:p>
        </p:txBody>
      </p:sp>
      <p:sp>
        <p:nvSpPr>
          <p:cNvPr id="25608" name="Line 5"/>
          <p:cNvSpPr>
            <a:spLocks noChangeShapeType="1"/>
          </p:cNvSpPr>
          <p:nvPr/>
        </p:nvSpPr>
        <p:spPr bwMode="auto">
          <a:xfrm flipH="1" flipV="1">
            <a:off x="5435600" y="2092325"/>
            <a:ext cx="1895475" cy="269875"/>
          </a:xfrm>
          <a:prstGeom prst="line">
            <a:avLst/>
          </a:prstGeom>
          <a:noFill/>
          <a:ln w="38100">
            <a:solidFill>
              <a:schemeClr val="tx1"/>
            </a:solidFill>
            <a:round/>
            <a:headEnd type="triangle" w="med" len="med"/>
            <a:tailEnd/>
          </a:ln>
        </p:spPr>
        <p:txBody>
          <a:bodyPr>
            <a:spAutoFit/>
          </a:bodyPr>
          <a:lstStyle/>
          <a:p>
            <a:endParaRPr lang="en-GB"/>
          </a:p>
        </p:txBody>
      </p:sp>
      <p:sp>
        <p:nvSpPr>
          <p:cNvPr id="25609" name="Rectangle 8"/>
          <p:cNvSpPr>
            <a:spLocks noChangeArrowheads="1"/>
          </p:cNvSpPr>
          <p:nvPr/>
        </p:nvSpPr>
        <p:spPr bwMode="auto">
          <a:xfrm>
            <a:off x="7015163" y="4724400"/>
            <a:ext cx="782637" cy="369888"/>
          </a:xfrm>
          <a:prstGeom prst="rect">
            <a:avLst/>
          </a:prstGeom>
          <a:noFill/>
          <a:ln w="9525">
            <a:noFill/>
            <a:miter lim="800000"/>
            <a:headEnd/>
            <a:tailEnd/>
          </a:ln>
        </p:spPr>
        <p:txBody>
          <a:bodyPr wrap="none">
            <a:spAutoFit/>
          </a:bodyPr>
          <a:lstStyle/>
          <a:p>
            <a:pPr eaLnBrk="0" hangingPunct="0"/>
            <a:r>
              <a:rPr lang="en-US" b="1"/>
              <a:t>Waste</a:t>
            </a:r>
          </a:p>
        </p:txBody>
      </p:sp>
      <p:sp>
        <p:nvSpPr>
          <p:cNvPr id="25610" name="Line 10"/>
          <p:cNvSpPr>
            <a:spLocks noChangeShapeType="1"/>
          </p:cNvSpPr>
          <p:nvPr/>
        </p:nvSpPr>
        <p:spPr bwMode="auto">
          <a:xfrm>
            <a:off x="6858000" y="3810000"/>
            <a:ext cx="473075" cy="869950"/>
          </a:xfrm>
          <a:prstGeom prst="line">
            <a:avLst/>
          </a:prstGeom>
          <a:noFill/>
          <a:ln w="38100">
            <a:solidFill>
              <a:schemeClr val="tx1"/>
            </a:solidFill>
            <a:round/>
            <a:headEnd type="triangle" w="med" len="med"/>
            <a:tailEnd/>
          </a:ln>
        </p:spPr>
        <p:txBody>
          <a:bodyPr>
            <a:spAutoFit/>
          </a:bodyPr>
          <a:lstStyle/>
          <a:p>
            <a:endParaRPr lang="en-GB"/>
          </a:p>
        </p:txBody>
      </p:sp>
      <p:sp>
        <p:nvSpPr>
          <p:cNvPr id="25611" name="Rectangle 12"/>
          <p:cNvSpPr>
            <a:spLocks noChangeArrowheads="1"/>
          </p:cNvSpPr>
          <p:nvPr/>
        </p:nvSpPr>
        <p:spPr bwMode="auto">
          <a:xfrm>
            <a:off x="7856538" y="4371975"/>
            <a:ext cx="696912" cy="400050"/>
          </a:xfrm>
          <a:prstGeom prst="rect">
            <a:avLst/>
          </a:prstGeom>
          <a:noFill/>
          <a:ln w="9525">
            <a:noFill/>
            <a:miter lim="800000"/>
            <a:headEnd/>
            <a:tailEnd/>
          </a:ln>
        </p:spPr>
        <p:txBody>
          <a:bodyPr wrap="none">
            <a:spAutoFit/>
          </a:bodyPr>
          <a:lstStyle/>
          <a:p>
            <a:pPr eaLnBrk="0" hangingPunct="0">
              <a:spcBef>
                <a:spcPct val="50000"/>
              </a:spcBef>
            </a:pPr>
            <a:r>
              <a:rPr lang="en-US"/>
              <a:t>95%</a:t>
            </a:r>
          </a:p>
        </p:txBody>
      </p:sp>
      <p:sp>
        <p:nvSpPr>
          <p:cNvPr id="256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56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5614" name="Slide Number Placeholder 2"/>
          <p:cNvSpPr>
            <a:spLocks noGrp="1"/>
          </p:cNvSpPr>
          <p:nvPr>
            <p:ph type="sldNum" sz="quarter" idx="11"/>
          </p:nvPr>
        </p:nvSpPr>
        <p:spPr>
          <a:noFill/>
        </p:spPr>
        <p:txBody>
          <a:bodyPr/>
          <a:lstStyle/>
          <a:p>
            <a:fld id="{174969D0-B26E-4DD2-AF11-FCE694532355}" type="slidenum">
              <a:rPr lang="en-US" smtClean="0">
                <a:latin typeface="Arial" pitchFamily="34" charset="0"/>
              </a:rPr>
              <a:pPr/>
              <a:t>21</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F4D1A0F2-8030-404E-8C1E-B152A9E21DDF}" type="slidenum">
              <a:rPr lang="en-US" smtClean="0">
                <a:latin typeface="Arial" pitchFamily="34" charset="0"/>
              </a:rPr>
              <a:pPr/>
              <a:t>22</a:t>
            </a:fld>
            <a:endParaRPr lang="en-US" smtClean="0">
              <a:latin typeface="Arial" pitchFamily="34" charset="0"/>
            </a:endParaRPr>
          </a:p>
        </p:txBody>
      </p:sp>
      <p:sp>
        <p:nvSpPr>
          <p:cNvPr id="2662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662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17EF7A-AC1D-4911-BA3B-F7186A3A8542}" type="slidenum">
              <a:rPr lang="en-US" sz="1400"/>
              <a:pPr algn="r"/>
              <a:t>22</a:t>
            </a:fld>
            <a:endParaRPr lang="en-US" sz="1400"/>
          </a:p>
        </p:txBody>
      </p:sp>
      <p:sp>
        <p:nvSpPr>
          <p:cNvPr id="2662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6630" name="Picture 1"/>
          <p:cNvPicPr>
            <a:picLocks noChangeAspect="1" noChangeArrowheads="1"/>
          </p:cNvPicPr>
          <p:nvPr/>
        </p:nvPicPr>
        <p:blipFill>
          <a:blip r:embed="rId3" cstate="print"/>
          <a:srcRect l="6313" t="4527" r="8727" b="10139"/>
          <a:stretch>
            <a:fillRect/>
          </a:stretch>
        </p:blipFill>
        <p:spPr bwMode="auto">
          <a:xfrm>
            <a:off x="395288" y="1268413"/>
            <a:ext cx="8497887" cy="49768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6"/>
          <p:cNvSpPr>
            <a:spLocks noGrp="1" noChangeArrowheads="1"/>
          </p:cNvSpPr>
          <p:nvPr>
            <p:ph type="sldNum" sz="quarter" idx="11"/>
          </p:nvPr>
        </p:nvSpPr>
        <p:spPr>
          <a:noFill/>
        </p:spPr>
        <p:txBody>
          <a:bodyPr/>
          <a:lstStyle/>
          <a:p>
            <a:fld id="{FAD84AFD-2AA3-4B2C-88E0-4A9CECDCFEF9}" type="slidenum">
              <a:rPr lang="en-US" smtClean="0">
                <a:latin typeface="Arial" pitchFamily="34" charset="0"/>
              </a:rPr>
              <a:pPr/>
              <a:t>23</a:t>
            </a:fld>
            <a:endParaRPr lang="en-US" smtClean="0">
              <a:latin typeface="Arial" pitchFamily="34" charset="0"/>
            </a:endParaRPr>
          </a:p>
        </p:txBody>
      </p:sp>
      <p:sp>
        <p:nvSpPr>
          <p:cNvPr id="2765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765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B2304F7-5607-4501-A6BC-D368AED95E70}" type="slidenum">
              <a:rPr lang="en-US" sz="1400"/>
              <a:pPr algn="r"/>
              <a:t>23</a:t>
            </a:fld>
            <a:endParaRPr lang="en-US" sz="1400"/>
          </a:p>
        </p:txBody>
      </p:sp>
      <p:sp>
        <p:nvSpPr>
          <p:cNvPr id="2765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Correction </a:t>
            </a:r>
          </a:p>
        </p:txBody>
      </p:sp>
      <p:sp>
        <p:nvSpPr>
          <p:cNvPr id="27655" name="Rectangle 2"/>
          <p:cNvSpPr>
            <a:spLocks noChangeArrowheads="1"/>
          </p:cNvSpPr>
          <p:nvPr/>
        </p:nvSpPr>
        <p:spPr bwMode="auto">
          <a:xfrm>
            <a:off x="266700" y="1914525"/>
            <a:ext cx="4305300" cy="2678113"/>
          </a:xfrm>
          <a:prstGeom prst="rect">
            <a:avLst/>
          </a:prstGeom>
          <a:noFill/>
          <a:ln w="9525">
            <a:noFill/>
            <a:miter lim="800000"/>
            <a:headEnd/>
            <a:tailEnd/>
          </a:ln>
        </p:spPr>
        <p:txBody>
          <a:bodyPr>
            <a:spAutoFit/>
          </a:bodyPr>
          <a:lstStyle/>
          <a:p>
            <a:r>
              <a:rPr lang="en-GB"/>
              <a:t>Producing a part that is scrapped or requires rework</a:t>
            </a:r>
          </a:p>
          <a:p>
            <a:r>
              <a:rPr lang="en-GB"/>
              <a:t>	– Scrapping parts that 	failed final inspection </a:t>
            </a:r>
          </a:p>
          <a:p>
            <a:r>
              <a:rPr lang="en-GB"/>
              <a:t>	– Repairing a surface 	that was scratched 	during assembly</a:t>
            </a:r>
          </a:p>
        </p:txBody>
      </p:sp>
      <p:pic>
        <p:nvPicPr>
          <p:cNvPr id="27656" name="Picture 2"/>
          <p:cNvPicPr>
            <a:picLocks noChangeAspect="1" noChangeArrowheads="1"/>
          </p:cNvPicPr>
          <p:nvPr/>
        </p:nvPicPr>
        <p:blipFill>
          <a:blip r:embed="rId3" cstate="print"/>
          <a:srcRect/>
          <a:stretch>
            <a:fillRect/>
          </a:stretch>
        </p:blipFill>
        <p:spPr bwMode="auto">
          <a:xfrm>
            <a:off x="7307263" y="1331913"/>
            <a:ext cx="1309687" cy="1616075"/>
          </a:xfrm>
          <a:prstGeom prst="rect">
            <a:avLst/>
          </a:prstGeom>
          <a:noFill/>
          <a:ln w="9525">
            <a:noFill/>
            <a:miter lim="800000"/>
            <a:headEnd/>
            <a:tailEnd/>
          </a:ln>
          <a:effectLst/>
        </p:spPr>
      </p:pic>
      <p:pic>
        <p:nvPicPr>
          <p:cNvPr id="27657" name="Picture 3"/>
          <p:cNvPicPr>
            <a:picLocks noChangeAspect="1" noChangeArrowheads="1"/>
          </p:cNvPicPr>
          <p:nvPr/>
        </p:nvPicPr>
        <p:blipFill>
          <a:blip r:embed="rId4" cstate="print"/>
          <a:srcRect/>
          <a:stretch>
            <a:fillRect/>
          </a:stretch>
        </p:blipFill>
        <p:spPr bwMode="auto">
          <a:xfrm>
            <a:off x="4427538" y="2947988"/>
            <a:ext cx="4465637" cy="32972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6"/>
          <p:cNvSpPr>
            <a:spLocks noGrp="1" noChangeArrowheads="1"/>
          </p:cNvSpPr>
          <p:nvPr>
            <p:ph type="sldNum" sz="quarter" idx="11"/>
          </p:nvPr>
        </p:nvSpPr>
        <p:spPr>
          <a:noFill/>
        </p:spPr>
        <p:txBody>
          <a:bodyPr/>
          <a:lstStyle/>
          <a:p>
            <a:fld id="{ECA4C893-D4D4-4104-BA56-334C804D62B7}" type="slidenum">
              <a:rPr lang="en-US" smtClean="0">
                <a:latin typeface="Arial" pitchFamily="34" charset="0"/>
              </a:rPr>
              <a:pPr/>
              <a:t>24</a:t>
            </a:fld>
            <a:endParaRPr lang="en-US" smtClean="0">
              <a:latin typeface="Arial" pitchFamily="34" charset="0"/>
            </a:endParaRPr>
          </a:p>
        </p:txBody>
      </p:sp>
      <p:sp>
        <p:nvSpPr>
          <p:cNvPr id="2867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867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6467E3-4281-4124-9F42-132B1D7FD128}" type="slidenum">
              <a:rPr lang="en-US" sz="1400"/>
              <a:pPr algn="r"/>
              <a:t>24</a:t>
            </a:fld>
            <a:endParaRPr lang="en-US" sz="1400"/>
          </a:p>
        </p:txBody>
      </p:sp>
      <p:sp>
        <p:nvSpPr>
          <p:cNvPr id="2867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8" name="Rectangle 1"/>
          <p:cNvSpPr>
            <a:spLocks noChangeArrowheads="1"/>
          </p:cNvSpPr>
          <p:nvPr/>
        </p:nvSpPr>
        <p:spPr bwMode="auto">
          <a:xfrm>
            <a:off x="250825" y="1273175"/>
            <a:ext cx="8642350" cy="584200"/>
          </a:xfrm>
          <a:prstGeom prst="rect">
            <a:avLst/>
          </a:prstGeom>
          <a:noFill/>
          <a:ln w="9525">
            <a:noFill/>
            <a:miter lim="800000"/>
            <a:headEnd/>
            <a:tailEnd/>
          </a:ln>
        </p:spPr>
        <p:txBody>
          <a:bodyPr>
            <a:spAutoFit/>
          </a:bodyPr>
          <a:lstStyle/>
          <a:p>
            <a:pPr algn="ctr"/>
            <a:r>
              <a:rPr lang="en-GB" sz="3200" b="1"/>
              <a:t>Waste of Overproduction–The Worst Waste</a:t>
            </a:r>
          </a:p>
        </p:txBody>
      </p:sp>
      <p:sp>
        <p:nvSpPr>
          <p:cNvPr id="28679" name="Rectangle 2"/>
          <p:cNvSpPr>
            <a:spLocks noChangeArrowheads="1"/>
          </p:cNvSpPr>
          <p:nvPr/>
        </p:nvSpPr>
        <p:spPr bwMode="auto">
          <a:xfrm>
            <a:off x="280988" y="1958975"/>
            <a:ext cx="8612187" cy="2308225"/>
          </a:xfrm>
          <a:prstGeom prst="rect">
            <a:avLst/>
          </a:prstGeom>
          <a:noFill/>
          <a:ln w="9525">
            <a:noFill/>
            <a:miter lim="800000"/>
            <a:headEnd/>
            <a:tailEnd/>
          </a:ln>
        </p:spPr>
        <p:txBody>
          <a:bodyPr>
            <a:spAutoFit/>
          </a:bodyPr>
          <a:lstStyle/>
          <a:p>
            <a:r>
              <a:rPr lang="en-GB"/>
              <a:t>Producing over customer requirements, </a:t>
            </a:r>
          </a:p>
          <a:p>
            <a:r>
              <a:rPr lang="en-GB"/>
              <a:t>Producing unnecessary materials/products</a:t>
            </a:r>
          </a:p>
          <a:p>
            <a:r>
              <a:rPr lang="en-GB"/>
              <a:t>	- Producing parts on Monday that are not shipped to 	the customer until Friday</a:t>
            </a:r>
          </a:p>
          <a:p>
            <a:r>
              <a:rPr lang="en-GB"/>
              <a:t>	- Producing parts that are not required just because the 	machines and people are available</a:t>
            </a:r>
          </a:p>
        </p:txBody>
      </p:sp>
      <p:pic>
        <p:nvPicPr>
          <p:cNvPr id="28680" name="Picture 2"/>
          <p:cNvPicPr>
            <a:picLocks noChangeAspect="1" noChangeArrowheads="1"/>
          </p:cNvPicPr>
          <p:nvPr/>
        </p:nvPicPr>
        <p:blipFill>
          <a:blip r:embed="rId3" cstate="print"/>
          <a:srcRect/>
          <a:stretch>
            <a:fillRect/>
          </a:stretch>
        </p:blipFill>
        <p:spPr bwMode="auto">
          <a:xfrm>
            <a:off x="2700338" y="4259263"/>
            <a:ext cx="3770312" cy="19859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9698" name="Picture 3"/>
          <p:cNvPicPr>
            <a:picLocks noChangeAspect="1" noChangeArrowheads="1"/>
          </p:cNvPicPr>
          <p:nvPr/>
        </p:nvPicPr>
        <p:blipFill>
          <a:blip r:embed="rId3" cstate="print"/>
          <a:srcRect/>
          <a:stretch>
            <a:fillRect/>
          </a:stretch>
        </p:blipFill>
        <p:spPr bwMode="auto">
          <a:xfrm>
            <a:off x="3635375" y="2472894"/>
            <a:ext cx="5257800" cy="3772331"/>
          </a:xfrm>
          <a:prstGeom prst="rect">
            <a:avLst/>
          </a:prstGeom>
          <a:noFill/>
          <a:ln w="9525">
            <a:noFill/>
            <a:miter lim="800000"/>
            <a:headEnd/>
            <a:tailEnd/>
          </a:ln>
          <a:effectLst/>
        </p:spPr>
      </p:pic>
      <p:sp>
        <p:nvSpPr>
          <p:cNvPr id="29699" name="Rectangle 6"/>
          <p:cNvSpPr>
            <a:spLocks noGrp="1" noChangeArrowheads="1"/>
          </p:cNvSpPr>
          <p:nvPr>
            <p:ph type="sldNum" sz="quarter" idx="11"/>
          </p:nvPr>
        </p:nvSpPr>
        <p:spPr>
          <a:noFill/>
        </p:spPr>
        <p:txBody>
          <a:bodyPr/>
          <a:lstStyle/>
          <a:p>
            <a:fld id="{F73A0715-5EBF-4C14-923C-77A1A9476FF9}" type="slidenum">
              <a:rPr lang="en-US" smtClean="0">
                <a:latin typeface="Arial" pitchFamily="34" charset="0"/>
              </a:rPr>
              <a:pPr/>
              <a:t>25</a:t>
            </a:fld>
            <a:endParaRPr lang="en-US" smtClean="0">
              <a:latin typeface="Arial" pitchFamily="34" charset="0"/>
            </a:endParaRPr>
          </a:p>
        </p:txBody>
      </p:sp>
      <p:sp>
        <p:nvSpPr>
          <p:cNvPr id="29700"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970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3D3A963-6225-425C-963E-0DFD8BC75059}" type="slidenum">
              <a:rPr lang="en-US" sz="1400"/>
              <a:pPr algn="r"/>
              <a:t>25</a:t>
            </a:fld>
            <a:endParaRPr lang="en-US" sz="1400"/>
          </a:p>
        </p:txBody>
      </p:sp>
      <p:sp>
        <p:nvSpPr>
          <p:cNvPr id="2970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9703"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dirty="0"/>
              <a:t>Waste of Waiting </a:t>
            </a:r>
          </a:p>
        </p:txBody>
      </p:sp>
      <p:sp>
        <p:nvSpPr>
          <p:cNvPr id="29704" name="Rectangle 2"/>
          <p:cNvSpPr>
            <a:spLocks noChangeArrowheads="1"/>
          </p:cNvSpPr>
          <p:nvPr/>
        </p:nvSpPr>
        <p:spPr bwMode="auto">
          <a:xfrm>
            <a:off x="250825" y="1914525"/>
            <a:ext cx="4321175" cy="2308225"/>
          </a:xfrm>
          <a:prstGeom prst="rect">
            <a:avLst/>
          </a:prstGeom>
          <a:noFill/>
          <a:ln w="9525">
            <a:noFill/>
            <a:miter lim="800000"/>
            <a:headEnd/>
            <a:tailEnd/>
          </a:ln>
        </p:spPr>
        <p:txBody>
          <a:bodyPr>
            <a:spAutoFit/>
          </a:bodyPr>
          <a:lstStyle/>
          <a:p>
            <a:r>
              <a:rPr lang="en-GB"/>
              <a:t>Time delays, idle time (not value added time)</a:t>
            </a:r>
          </a:p>
          <a:p>
            <a:r>
              <a:rPr lang="en-GB"/>
              <a:t>	– Waiting for raw 	material to be delivered</a:t>
            </a:r>
          </a:p>
          <a:p>
            <a:r>
              <a:rPr lang="en-GB"/>
              <a:t>	– Waiting for a machine 	to complete its cycle</a:t>
            </a:r>
          </a:p>
        </p:txBody>
      </p:sp>
      <p:pic>
        <p:nvPicPr>
          <p:cNvPr id="29705" name="Picture 2"/>
          <p:cNvPicPr>
            <a:picLocks noChangeAspect="1" noChangeArrowheads="1"/>
          </p:cNvPicPr>
          <p:nvPr/>
        </p:nvPicPr>
        <p:blipFill>
          <a:blip r:embed="rId4" cstate="print"/>
          <a:srcRect/>
          <a:stretch>
            <a:fillRect/>
          </a:stretch>
        </p:blipFill>
        <p:spPr bwMode="auto">
          <a:xfrm>
            <a:off x="465138" y="4222750"/>
            <a:ext cx="782637" cy="17367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6"/>
          <p:cNvSpPr>
            <a:spLocks noGrp="1" noChangeArrowheads="1"/>
          </p:cNvSpPr>
          <p:nvPr>
            <p:ph type="sldNum" sz="quarter" idx="11"/>
          </p:nvPr>
        </p:nvSpPr>
        <p:spPr>
          <a:noFill/>
        </p:spPr>
        <p:txBody>
          <a:bodyPr/>
          <a:lstStyle/>
          <a:p>
            <a:fld id="{8BA8CB13-A25E-43E0-8A8A-88C112203F6F}" type="slidenum">
              <a:rPr lang="en-US" smtClean="0">
                <a:latin typeface="Arial" pitchFamily="34" charset="0"/>
              </a:rPr>
              <a:pPr/>
              <a:t>26</a:t>
            </a:fld>
            <a:endParaRPr lang="en-US" smtClean="0">
              <a:latin typeface="Arial" pitchFamily="34" charset="0"/>
            </a:endParaRPr>
          </a:p>
        </p:txBody>
      </p:sp>
      <p:sp>
        <p:nvSpPr>
          <p:cNvPr id="307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07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8275DEB2-6AF3-4D9D-8DE3-18AC8AC1304D}" type="slidenum">
              <a:rPr lang="en-US" sz="1400"/>
              <a:pPr algn="r"/>
              <a:t>26</a:t>
            </a:fld>
            <a:endParaRPr lang="en-US" sz="1400"/>
          </a:p>
        </p:txBody>
      </p:sp>
      <p:sp>
        <p:nvSpPr>
          <p:cNvPr id="3072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0726" name="Rectangle 1"/>
          <p:cNvSpPr>
            <a:spLocks noChangeArrowheads="1"/>
          </p:cNvSpPr>
          <p:nvPr/>
        </p:nvSpPr>
        <p:spPr bwMode="auto">
          <a:xfrm>
            <a:off x="323850" y="1268413"/>
            <a:ext cx="8496300" cy="646112"/>
          </a:xfrm>
          <a:prstGeom prst="rect">
            <a:avLst/>
          </a:prstGeom>
          <a:noFill/>
          <a:ln w="9525">
            <a:noFill/>
            <a:miter lim="800000"/>
            <a:headEnd/>
            <a:tailEnd/>
          </a:ln>
        </p:spPr>
        <p:txBody>
          <a:bodyPr>
            <a:spAutoFit/>
          </a:bodyPr>
          <a:lstStyle/>
          <a:p>
            <a:pPr algn="ctr"/>
            <a:r>
              <a:rPr lang="en-GB" sz="3600" b="1"/>
              <a:t>Waste of Over-Processing</a:t>
            </a:r>
          </a:p>
        </p:txBody>
      </p:sp>
      <p:sp>
        <p:nvSpPr>
          <p:cNvPr id="30727" name="Rectangle 2"/>
          <p:cNvSpPr>
            <a:spLocks noChangeArrowheads="1"/>
          </p:cNvSpPr>
          <p:nvPr/>
        </p:nvSpPr>
        <p:spPr bwMode="auto">
          <a:xfrm>
            <a:off x="323850" y="1919288"/>
            <a:ext cx="8496300" cy="1938337"/>
          </a:xfrm>
          <a:prstGeom prst="rect">
            <a:avLst/>
          </a:prstGeom>
          <a:noFill/>
          <a:ln w="9525">
            <a:noFill/>
            <a:miter lim="800000"/>
            <a:headEnd/>
            <a:tailEnd/>
          </a:ln>
        </p:spPr>
        <p:txBody>
          <a:bodyPr>
            <a:spAutoFit/>
          </a:bodyPr>
          <a:lstStyle/>
          <a:p>
            <a:r>
              <a:rPr lang="en-GB"/>
              <a:t>Unnecessary processing steps or work elements/procedures (non-value-added work)</a:t>
            </a:r>
          </a:p>
          <a:p>
            <a:r>
              <a:rPr lang="en-GB"/>
              <a:t>	– Painting an automotive seat frame that is covered in 	cloth and the customer 	never sees</a:t>
            </a:r>
          </a:p>
          <a:p>
            <a:r>
              <a:rPr lang="en-GB"/>
              <a:t>	– Inspection, deburring, washing, 	etc.</a:t>
            </a:r>
          </a:p>
        </p:txBody>
      </p:sp>
      <p:pic>
        <p:nvPicPr>
          <p:cNvPr id="30728" name="Picture 2"/>
          <p:cNvPicPr>
            <a:picLocks noChangeAspect="1" noChangeArrowheads="1"/>
          </p:cNvPicPr>
          <p:nvPr/>
        </p:nvPicPr>
        <p:blipFill>
          <a:blip r:embed="rId3" cstate="print"/>
          <a:srcRect/>
          <a:stretch>
            <a:fillRect/>
          </a:stretch>
        </p:blipFill>
        <p:spPr bwMode="auto">
          <a:xfrm>
            <a:off x="1835150" y="3898900"/>
            <a:ext cx="5122863" cy="23098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1746" name="Picture 3"/>
          <p:cNvPicPr>
            <a:picLocks noChangeAspect="1" noChangeArrowheads="1"/>
          </p:cNvPicPr>
          <p:nvPr/>
        </p:nvPicPr>
        <p:blipFill>
          <a:blip r:embed="rId3" cstate="print"/>
          <a:srcRect/>
          <a:stretch>
            <a:fillRect/>
          </a:stretch>
        </p:blipFill>
        <p:spPr bwMode="auto">
          <a:xfrm>
            <a:off x="3200400" y="3462338"/>
            <a:ext cx="5692775" cy="2749550"/>
          </a:xfrm>
          <a:prstGeom prst="rect">
            <a:avLst/>
          </a:prstGeom>
          <a:noFill/>
          <a:ln w="9525">
            <a:noFill/>
            <a:miter lim="800000"/>
            <a:headEnd/>
            <a:tailEnd/>
          </a:ln>
          <a:effectLst/>
        </p:spPr>
      </p:pic>
      <p:sp>
        <p:nvSpPr>
          <p:cNvPr id="31747" name="Rectangle 6"/>
          <p:cNvSpPr>
            <a:spLocks noGrp="1" noChangeArrowheads="1"/>
          </p:cNvSpPr>
          <p:nvPr>
            <p:ph type="sldNum" sz="quarter" idx="11"/>
          </p:nvPr>
        </p:nvSpPr>
        <p:spPr>
          <a:noFill/>
        </p:spPr>
        <p:txBody>
          <a:bodyPr/>
          <a:lstStyle/>
          <a:p>
            <a:fld id="{1A3A9EAF-8A9D-44F7-AC34-2E93F65144D9}" type="slidenum">
              <a:rPr lang="en-US" smtClean="0">
                <a:latin typeface="Arial" pitchFamily="34" charset="0"/>
              </a:rPr>
              <a:pPr/>
              <a:t>27</a:t>
            </a:fld>
            <a:endParaRPr lang="en-US" smtClean="0">
              <a:latin typeface="Arial" pitchFamily="34" charset="0"/>
            </a:endParaRPr>
          </a:p>
        </p:txBody>
      </p:sp>
      <p:sp>
        <p:nvSpPr>
          <p:cNvPr id="31748"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174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BEFF2EB-A573-449C-B1CB-D4A429435230}" type="slidenum">
              <a:rPr lang="en-US" sz="1400"/>
              <a:pPr algn="r"/>
              <a:t>27</a:t>
            </a:fld>
            <a:endParaRPr lang="en-US" sz="1400"/>
          </a:p>
        </p:txBody>
      </p:sp>
      <p:sp>
        <p:nvSpPr>
          <p:cNvPr id="3175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51"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Transportation </a:t>
            </a:r>
          </a:p>
        </p:txBody>
      </p:sp>
      <p:sp>
        <p:nvSpPr>
          <p:cNvPr id="31752" name="Rectangle 2"/>
          <p:cNvSpPr>
            <a:spLocks noChangeArrowheads="1"/>
          </p:cNvSpPr>
          <p:nvPr/>
        </p:nvSpPr>
        <p:spPr bwMode="auto">
          <a:xfrm>
            <a:off x="250825" y="1920875"/>
            <a:ext cx="8636000" cy="1938338"/>
          </a:xfrm>
          <a:prstGeom prst="rect">
            <a:avLst/>
          </a:prstGeom>
          <a:noFill/>
          <a:ln w="9525">
            <a:noFill/>
            <a:miter lim="800000"/>
            <a:headEnd/>
            <a:tailEnd/>
          </a:ln>
        </p:spPr>
        <p:txBody>
          <a:bodyPr>
            <a:spAutoFit/>
          </a:bodyPr>
          <a:lstStyle/>
          <a:p>
            <a:r>
              <a:rPr lang="en-GB"/>
              <a:t>Multiple handling, delay in material handling, unnecessary handling</a:t>
            </a:r>
          </a:p>
          <a:p>
            <a:r>
              <a:rPr lang="en-GB"/>
              <a:t>	– Moving part to and from 	storage areas</a:t>
            </a:r>
          </a:p>
          <a:p>
            <a:r>
              <a:rPr lang="en-GB"/>
              <a:t>	– Transporting parts from 	the machining area to the 	final assembly area</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6"/>
          <p:cNvSpPr>
            <a:spLocks noGrp="1" noChangeArrowheads="1"/>
          </p:cNvSpPr>
          <p:nvPr>
            <p:ph type="sldNum" sz="quarter" idx="11"/>
          </p:nvPr>
        </p:nvSpPr>
        <p:spPr>
          <a:noFill/>
        </p:spPr>
        <p:txBody>
          <a:bodyPr/>
          <a:lstStyle/>
          <a:p>
            <a:fld id="{EC39E4E7-4A0B-4C00-B9AC-C2F5A05B4B51}" type="slidenum">
              <a:rPr lang="en-US" smtClean="0">
                <a:latin typeface="Arial" pitchFamily="34" charset="0"/>
              </a:rPr>
              <a:pPr/>
              <a:t>28</a:t>
            </a:fld>
            <a:endParaRPr lang="en-US" smtClean="0">
              <a:latin typeface="Arial" pitchFamily="34" charset="0"/>
            </a:endParaRPr>
          </a:p>
        </p:txBody>
      </p:sp>
      <p:sp>
        <p:nvSpPr>
          <p:cNvPr id="327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277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FD0842E-8096-4CD7-93DC-65C828722C31}" type="slidenum">
              <a:rPr lang="en-US" sz="1400"/>
              <a:pPr algn="r"/>
              <a:t>28</a:t>
            </a:fld>
            <a:endParaRPr lang="en-US" sz="1400"/>
          </a:p>
        </p:txBody>
      </p:sp>
      <p:sp>
        <p:nvSpPr>
          <p:cNvPr id="3277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Inventory </a:t>
            </a:r>
          </a:p>
        </p:txBody>
      </p:sp>
      <p:sp>
        <p:nvSpPr>
          <p:cNvPr id="32775" name="Rectangle 2"/>
          <p:cNvSpPr>
            <a:spLocks noChangeArrowheads="1"/>
          </p:cNvSpPr>
          <p:nvPr/>
        </p:nvSpPr>
        <p:spPr bwMode="auto">
          <a:xfrm>
            <a:off x="250825" y="1989138"/>
            <a:ext cx="4321175" cy="3784600"/>
          </a:xfrm>
          <a:prstGeom prst="rect">
            <a:avLst/>
          </a:prstGeom>
          <a:noFill/>
          <a:ln w="9525">
            <a:noFill/>
            <a:miter lim="800000"/>
            <a:headEnd/>
            <a:tailEnd/>
          </a:ln>
        </p:spPr>
        <p:txBody>
          <a:bodyPr>
            <a:spAutoFit/>
          </a:bodyPr>
          <a:lstStyle/>
          <a:p>
            <a:r>
              <a:rPr lang="en-GB"/>
              <a:t>Holding or purchasing unnecessary raw supplies, work-in-process, finished goods</a:t>
            </a:r>
          </a:p>
          <a:p>
            <a:r>
              <a:rPr lang="en-GB"/>
              <a:t>	– 10 Days of raw 	material supply</a:t>
            </a:r>
          </a:p>
          <a:p>
            <a:r>
              <a:rPr lang="en-GB"/>
              <a:t>	– A box containing 	1000 parts waiting to 	be assembled after 	being machined</a:t>
            </a:r>
          </a:p>
        </p:txBody>
      </p:sp>
      <p:sp>
        <p:nvSpPr>
          <p:cNvPr id="4" name="Rectangle 3"/>
          <p:cNvSpPr/>
          <p:nvPr/>
        </p:nvSpPr>
        <p:spPr>
          <a:xfrm>
            <a:off x="4598988" y="1989138"/>
            <a:ext cx="4294187" cy="4154487"/>
          </a:xfrm>
          <a:prstGeom prst="rect">
            <a:avLst/>
          </a:prstGeom>
        </p:spPr>
        <p:txBody>
          <a:bodyPr>
            <a:spAutoFit/>
          </a:bodyPr>
          <a:lstStyle/>
          <a:p>
            <a:pPr>
              <a:defRPr/>
            </a:pPr>
            <a:r>
              <a:rPr lang="en-GB" dirty="0"/>
              <a:t>The </a:t>
            </a:r>
            <a:r>
              <a:rPr lang="en-GB" i="1" dirty="0"/>
              <a:t>True Cost </a:t>
            </a:r>
            <a:r>
              <a:rPr lang="en-GB" dirty="0"/>
              <a:t>of Excess Inventory</a:t>
            </a:r>
          </a:p>
          <a:p>
            <a:pPr marL="342900" indent="-342900">
              <a:buFont typeface="Arial" pitchFamily="34" charset="0"/>
              <a:buChar char="•"/>
              <a:defRPr/>
            </a:pPr>
            <a:r>
              <a:rPr lang="en-GB" dirty="0"/>
              <a:t>Extra Carrying Cost</a:t>
            </a:r>
          </a:p>
          <a:p>
            <a:pPr marL="342900" indent="-342900">
              <a:buFont typeface="Arial" pitchFamily="34" charset="0"/>
              <a:buChar char="•"/>
              <a:defRPr/>
            </a:pPr>
            <a:r>
              <a:rPr lang="en-GB" dirty="0"/>
              <a:t>Extra Storage</a:t>
            </a:r>
          </a:p>
          <a:p>
            <a:pPr marL="342900" indent="-342900">
              <a:buFont typeface="Arial" pitchFamily="34" charset="0"/>
              <a:buChar char="•"/>
              <a:defRPr/>
            </a:pPr>
            <a:r>
              <a:rPr lang="en-GB" dirty="0"/>
              <a:t>Extra Containers</a:t>
            </a:r>
          </a:p>
          <a:p>
            <a:pPr marL="342900" indent="-342900">
              <a:buFont typeface="Arial" pitchFamily="34" charset="0"/>
              <a:buChar char="•"/>
              <a:defRPr/>
            </a:pPr>
            <a:r>
              <a:rPr lang="en-GB" dirty="0"/>
              <a:t>Extra Handling</a:t>
            </a:r>
          </a:p>
          <a:p>
            <a:pPr marL="342900" indent="-342900">
              <a:buFont typeface="Arial" pitchFamily="34" charset="0"/>
              <a:buChar char="•"/>
              <a:defRPr/>
            </a:pPr>
            <a:r>
              <a:rPr lang="en-GB" dirty="0"/>
              <a:t>Extra Time</a:t>
            </a:r>
          </a:p>
          <a:p>
            <a:pPr marL="342900" indent="-342900">
              <a:buFont typeface="Arial" pitchFamily="34" charset="0"/>
              <a:buChar char="•"/>
              <a:defRPr/>
            </a:pPr>
            <a:r>
              <a:rPr lang="en-GB" dirty="0"/>
              <a:t>Extra Damage</a:t>
            </a:r>
          </a:p>
          <a:p>
            <a:pPr marL="342900" indent="-342900">
              <a:buFont typeface="Arial" pitchFamily="34" charset="0"/>
              <a:buChar char="•"/>
              <a:defRPr/>
            </a:pPr>
            <a:r>
              <a:rPr lang="en-GB" dirty="0"/>
              <a:t>Problems the Inventory Hides…</a:t>
            </a:r>
            <a:r>
              <a:rPr lang="en-GB" i="1" dirty="0"/>
              <a:t>No Continuous Improvement!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3794" name="Picture 74"/>
          <p:cNvPicPr>
            <a:picLocks noChangeAspect="1" noChangeArrowheads="1"/>
          </p:cNvPicPr>
          <p:nvPr/>
        </p:nvPicPr>
        <p:blipFill>
          <a:blip r:embed="rId3" cstate="print"/>
          <a:srcRect/>
          <a:stretch>
            <a:fillRect/>
          </a:stretch>
        </p:blipFill>
        <p:spPr bwMode="auto">
          <a:xfrm>
            <a:off x="-4763" y="1557338"/>
            <a:ext cx="9153526" cy="4518025"/>
          </a:xfrm>
          <a:prstGeom prst="rect">
            <a:avLst/>
          </a:prstGeom>
          <a:noFill/>
          <a:ln w="9525">
            <a:noFill/>
            <a:miter lim="800000"/>
            <a:headEnd/>
            <a:tailEnd/>
          </a:ln>
        </p:spPr>
      </p:pic>
      <p:sp>
        <p:nvSpPr>
          <p:cNvPr id="33795" name="Rectangle 2"/>
          <p:cNvSpPr>
            <a:spLocks noGrp="1" noChangeArrowheads="1"/>
          </p:cNvSpPr>
          <p:nvPr>
            <p:ph type="title"/>
          </p:nvPr>
        </p:nvSpPr>
        <p:spPr>
          <a:xfrm>
            <a:off x="292100" y="1052513"/>
            <a:ext cx="8623300" cy="690562"/>
          </a:xfrm>
        </p:spPr>
        <p:txBody>
          <a:bodyPr/>
          <a:lstStyle/>
          <a:p>
            <a:pPr eaLnBrk="1" hangingPunct="1"/>
            <a:r>
              <a:rPr lang="en-US" sz="2800" b="1" smtClean="0">
                <a:solidFill>
                  <a:schemeClr val="tx1"/>
                </a:solidFill>
              </a:rPr>
              <a:t>The Importance of Seeing Waste</a:t>
            </a:r>
          </a:p>
        </p:txBody>
      </p:sp>
      <p:grpSp>
        <p:nvGrpSpPr>
          <p:cNvPr id="33796" name="Group 23"/>
          <p:cNvGrpSpPr>
            <a:grpSpLocks/>
          </p:cNvGrpSpPr>
          <p:nvPr/>
        </p:nvGrpSpPr>
        <p:grpSpPr bwMode="auto">
          <a:xfrm>
            <a:off x="292100" y="3598863"/>
            <a:ext cx="8877300" cy="2181225"/>
            <a:chOff x="184" y="2520"/>
            <a:chExt cx="5592" cy="1374"/>
          </a:xfrm>
        </p:grpSpPr>
        <p:sp>
          <p:nvSpPr>
            <p:cNvPr id="33816" name="Text Box 24"/>
            <p:cNvSpPr txBox="1">
              <a:spLocks noChangeArrowheads="1"/>
            </p:cNvSpPr>
            <p:nvPr/>
          </p:nvSpPr>
          <p:spPr bwMode="auto">
            <a:xfrm>
              <a:off x="832" y="252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817" name="Text Box 25"/>
            <p:cNvSpPr txBox="1">
              <a:spLocks noChangeArrowheads="1"/>
            </p:cNvSpPr>
            <p:nvPr/>
          </p:nvSpPr>
          <p:spPr bwMode="auto">
            <a:xfrm>
              <a:off x="2064" y="282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818" name="Text Box 26"/>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19" name="Text Box 27"/>
            <p:cNvSpPr txBox="1">
              <a:spLocks noChangeArrowheads="1"/>
            </p:cNvSpPr>
            <p:nvPr/>
          </p:nvSpPr>
          <p:spPr bwMode="auto">
            <a:xfrm>
              <a:off x="2576" y="31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20" name="Text Box 28"/>
            <p:cNvSpPr txBox="1">
              <a:spLocks noChangeArrowheads="1"/>
            </p:cNvSpPr>
            <p:nvPr/>
          </p:nvSpPr>
          <p:spPr bwMode="auto">
            <a:xfrm>
              <a:off x="3560"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21" name="Text Box 29"/>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22" name="Text Box 30"/>
            <p:cNvSpPr txBox="1">
              <a:spLocks noChangeArrowheads="1"/>
            </p:cNvSpPr>
            <p:nvPr/>
          </p:nvSpPr>
          <p:spPr bwMode="auto">
            <a:xfrm>
              <a:off x="3032" y="353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23" name="Text Box 31"/>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24" name="Text Box 32"/>
            <p:cNvSpPr txBox="1">
              <a:spLocks noChangeArrowheads="1"/>
            </p:cNvSpPr>
            <p:nvPr/>
          </p:nvSpPr>
          <p:spPr bwMode="auto">
            <a:xfrm>
              <a:off x="4672" y="3120"/>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25" name="Text Box 33"/>
            <p:cNvSpPr txBox="1">
              <a:spLocks noChangeArrowheads="1"/>
            </p:cNvSpPr>
            <p:nvPr/>
          </p:nvSpPr>
          <p:spPr bwMode="auto">
            <a:xfrm>
              <a:off x="4512" y="264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26" name="Text Box 34"/>
            <p:cNvSpPr txBox="1">
              <a:spLocks noChangeArrowheads="1"/>
            </p:cNvSpPr>
            <p:nvPr/>
          </p:nvSpPr>
          <p:spPr bwMode="auto">
            <a:xfrm>
              <a:off x="4032" y="365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27" name="Text Box 35"/>
            <p:cNvSpPr txBox="1">
              <a:spLocks noChangeArrowheads="1"/>
            </p:cNvSpPr>
            <p:nvPr/>
          </p:nvSpPr>
          <p:spPr bwMode="auto">
            <a:xfrm>
              <a:off x="3504" y="25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28" name="Text Box 36"/>
            <p:cNvSpPr txBox="1">
              <a:spLocks noChangeArrowheads="1"/>
            </p:cNvSpPr>
            <p:nvPr/>
          </p:nvSpPr>
          <p:spPr bwMode="auto">
            <a:xfrm>
              <a:off x="2848" y="261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29" name="Text Box 37"/>
            <p:cNvSpPr txBox="1">
              <a:spLocks noChangeArrowheads="1"/>
            </p:cNvSpPr>
            <p:nvPr/>
          </p:nvSpPr>
          <p:spPr bwMode="auto">
            <a:xfrm>
              <a:off x="1824" y="3552"/>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30" name="Text Box 38"/>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3797" name="Text Box 53"/>
          <p:cNvSpPr txBox="1">
            <a:spLocks noChangeArrowheads="1"/>
          </p:cNvSpPr>
          <p:nvPr/>
        </p:nvSpPr>
        <p:spPr bwMode="auto">
          <a:xfrm>
            <a:off x="1320800" y="3598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798" name="Text Box 54"/>
          <p:cNvSpPr txBox="1">
            <a:spLocks noChangeArrowheads="1"/>
          </p:cNvSpPr>
          <p:nvPr/>
        </p:nvSpPr>
        <p:spPr bwMode="auto">
          <a:xfrm>
            <a:off x="3276600" y="4081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799" name="Text Box 55"/>
          <p:cNvSpPr txBox="1">
            <a:spLocks noChangeArrowheads="1"/>
          </p:cNvSpPr>
          <p:nvPr/>
        </p:nvSpPr>
        <p:spPr bwMode="auto">
          <a:xfrm>
            <a:off x="1663700" y="43735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00" name="Text Box 56"/>
          <p:cNvSpPr txBox="1">
            <a:spLocks noChangeArrowheads="1"/>
          </p:cNvSpPr>
          <p:nvPr/>
        </p:nvSpPr>
        <p:spPr bwMode="auto">
          <a:xfrm>
            <a:off x="4089400" y="46529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01" name="Text Box 57"/>
          <p:cNvSpPr txBox="1">
            <a:spLocks noChangeArrowheads="1"/>
          </p:cNvSpPr>
          <p:nvPr/>
        </p:nvSpPr>
        <p:spPr bwMode="auto">
          <a:xfrm>
            <a:off x="5651500" y="4322763"/>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02" name="Text Box 58"/>
          <p:cNvSpPr txBox="1">
            <a:spLocks noChangeArrowheads="1"/>
          </p:cNvSpPr>
          <p:nvPr/>
        </p:nvSpPr>
        <p:spPr bwMode="auto">
          <a:xfrm>
            <a:off x="304800" y="5249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03" name="Text Box 59"/>
          <p:cNvSpPr txBox="1">
            <a:spLocks noChangeArrowheads="1"/>
          </p:cNvSpPr>
          <p:nvPr/>
        </p:nvSpPr>
        <p:spPr bwMode="auto">
          <a:xfrm>
            <a:off x="4813300" y="52117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04" name="Text Box 60"/>
          <p:cNvSpPr txBox="1">
            <a:spLocks noChangeArrowheads="1"/>
          </p:cNvSpPr>
          <p:nvPr/>
        </p:nvSpPr>
        <p:spPr bwMode="auto">
          <a:xfrm>
            <a:off x="292100" y="44751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05" name="Text Box 61"/>
          <p:cNvSpPr txBox="1">
            <a:spLocks noChangeArrowheads="1"/>
          </p:cNvSpPr>
          <p:nvPr/>
        </p:nvSpPr>
        <p:spPr bwMode="auto">
          <a:xfrm>
            <a:off x="7416800" y="45513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06" name="Text Box 62"/>
          <p:cNvSpPr txBox="1">
            <a:spLocks noChangeArrowheads="1"/>
          </p:cNvSpPr>
          <p:nvPr/>
        </p:nvSpPr>
        <p:spPr bwMode="auto">
          <a:xfrm>
            <a:off x="7162800" y="37893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07" name="Text Box 63"/>
          <p:cNvSpPr txBox="1">
            <a:spLocks noChangeArrowheads="1"/>
          </p:cNvSpPr>
          <p:nvPr/>
        </p:nvSpPr>
        <p:spPr bwMode="auto">
          <a:xfrm>
            <a:off x="6400800" y="5402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08" name="Text Box 64"/>
          <p:cNvSpPr txBox="1">
            <a:spLocks noChangeArrowheads="1"/>
          </p:cNvSpPr>
          <p:nvPr/>
        </p:nvSpPr>
        <p:spPr bwMode="auto">
          <a:xfrm>
            <a:off x="5562600" y="3700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09" name="Text Box 65"/>
          <p:cNvSpPr txBox="1">
            <a:spLocks noChangeArrowheads="1"/>
          </p:cNvSpPr>
          <p:nvPr/>
        </p:nvSpPr>
        <p:spPr bwMode="auto">
          <a:xfrm>
            <a:off x="4521200" y="3751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10" name="Text Box 66"/>
          <p:cNvSpPr txBox="1">
            <a:spLocks noChangeArrowheads="1"/>
          </p:cNvSpPr>
          <p:nvPr/>
        </p:nvSpPr>
        <p:spPr bwMode="auto">
          <a:xfrm>
            <a:off x="2895600" y="52371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11" name="Text Box 67"/>
          <p:cNvSpPr txBox="1">
            <a:spLocks noChangeArrowheads="1"/>
          </p:cNvSpPr>
          <p:nvPr/>
        </p:nvSpPr>
        <p:spPr bwMode="auto">
          <a:xfrm>
            <a:off x="1739900" y="5262563"/>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3812" name="WordArt 70"/>
          <p:cNvSpPr>
            <a:spLocks noChangeArrowheads="1" noChangeShapeType="1" noTextEdit="1"/>
          </p:cNvSpPr>
          <p:nvPr/>
        </p:nvSpPr>
        <p:spPr bwMode="auto">
          <a:xfrm>
            <a:off x="1600200" y="2646363"/>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381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814"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3815" name="Slide Number Placeholder 2"/>
          <p:cNvSpPr>
            <a:spLocks noGrp="1"/>
          </p:cNvSpPr>
          <p:nvPr>
            <p:ph type="sldNum" sz="quarter" idx="11"/>
          </p:nvPr>
        </p:nvSpPr>
        <p:spPr>
          <a:noFill/>
        </p:spPr>
        <p:txBody>
          <a:bodyPr/>
          <a:lstStyle/>
          <a:p>
            <a:fld id="{C2F9410E-F02D-4FD4-B4CD-C0218F58A95F}" type="slidenum">
              <a:rPr lang="en-US" smtClean="0">
                <a:latin typeface="Arial" pitchFamily="34" charset="0"/>
              </a:rPr>
              <a:pPr/>
              <a:t>29</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4818" name="Picture 42"/>
          <p:cNvPicPr>
            <a:picLocks noChangeAspect="1" noChangeArrowheads="1"/>
          </p:cNvPicPr>
          <p:nvPr/>
        </p:nvPicPr>
        <p:blipFill>
          <a:blip r:embed="rId3" cstate="print"/>
          <a:srcRect/>
          <a:stretch>
            <a:fillRect/>
          </a:stretch>
        </p:blipFill>
        <p:spPr bwMode="auto">
          <a:xfrm>
            <a:off x="-17463" y="1492250"/>
            <a:ext cx="9153526" cy="5032375"/>
          </a:xfrm>
          <a:prstGeom prst="rect">
            <a:avLst/>
          </a:prstGeom>
          <a:noFill/>
          <a:ln w="9525">
            <a:noFill/>
            <a:miter lim="800000"/>
            <a:headEnd/>
            <a:tailEnd/>
          </a:ln>
        </p:spPr>
      </p:pic>
      <p:sp>
        <p:nvSpPr>
          <p:cNvPr id="34819" name="Text Box 20"/>
          <p:cNvSpPr txBox="1">
            <a:spLocks noChangeArrowheads="1"/>
          </p:cNvSpPr>
          <p:nvPr/>
        </p:nvSpPr>
        <p:spPr bwMode="auto">
          <a:xfrm>
            <a:off x="-88900" y="38703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4820" name="Text Box 21"/>
          <p:cNvSpPr txBox="1">
            <a:spLocks noChangeArrowheads="1"/>
          </p:cNvSpPr>
          <p:nvPr/>
        </p:nvSpPr>
        <p:spPr bwMode="auto">
          <a:xfrm>
            <a:off x="3122613" y="4683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4821" name="Text Box 22"/>
          <p:cNvSpPr txBox="1">
            <a:spLocks noChangeArrowheads="1"/>
          </p:cNvSpPr>
          <p:nvPr/>
        </p:nvSpPr>
        <p:spPr bwMode="auto">
          <a:xfrm>
            <a:off x="1663700" y="44545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4822" name="Text Box 23"/>
          <p:cNvSpPr txBox="1">
            <a:spLocks noChangeArrowheads="1"/>
          </p:cNvSpPr>
          <p:nvPr/>
        </p:nvSpPr>
        <p:spPr bwMode="auto">
          <a:xfrm>
            <a:off x="3898900" y="5861050"/>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4823" name="Text Box 24"/>
          <p:cNvSpPr txBox="1">
            <a:spLocks noChangeArrowheads="1"/>
          </p:cNvSpPr>
          <p:nvPr/>
        </p:nvSpPr>
        <p:spPr bwMode="auto">
          <a:xfrm>
            <a:off x="5651500" y="4403725"/>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4824" name="Text Box 25"/>
          <p:cNvSpPr txBox="1">
            <a:spLocks noChangeArrowheads="1"/>
          </p:cNvSpPr>
          <p:nvPr/>
        </p:nvSpPr>
        <p:spPr bwMode="auto">
          <a:xfrm>
            <a:off x="292100" y="581501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4825" name="Text Box 26"/>
          <p:cNvSpPr txBox="1">
            <a:spLocks noChangeArrowheads="1"/>
          </p:cNvSpPr>
          <p:nvPr/>
        </p:nvSpPr>
        <p:spPr bwMode="auto">
          <a:xfrm>
            <a:off x="4648200" y="517207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4826" name="Text Box 27"/>
          <p:cNvSpPr txBox="1">
            <a:spLocks noChangeArrowheads="1"/>
          </p:cNvSpPr>
          <p:nvPr/>
        </p:nvSpPr>
        <p:spPr bwMode="auto">
          <a:xfrm>
            <a:off x="292100" y="4556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4827" name="Text Box 28"/>
          <p:cNvSpPr txBox="1">
            <a:spLocks noChangeArrowheads="1"/>
          </p:cNvSpPr>
          <p:nvPr/>
        </p:nvSpPr>
        <p:spPr bwMode="auto">
          <a:xfrm>
            <a:off x="7416800" y="46323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4828" name="Text Box 29"/>
          <p:cNvSpPr txBox="1">
            <a:spLocks noChangeArrowheads="1"/>
          </p:cNvSpPr>
          <p:nvPr/>
        </p:nvSpPr>
        <p:spPr bwMode="auto">
          <a:xfrm>
            <a:off x="7412038" y="54832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4829" name="Text Box 30"/>
          <p:cNvSpPr txBox="1">
            <a:spLocks noChangeArrowheads="1"/>
          </p:cNvSpPr>
          <p:nvPr/>
        </p:nvSpPr>
        <p:spPr bwMode="auto">
          <a:xfrm>
            <a:off x="6210300" y="58499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4830" name="Text Box 31"/>
          <p:cNvSpPr txBox="1">
            <a:spLocks noChangeArrowheads="1"/>
          </p:cNvSpPr>
          <p:nvPr/>
        </p:nvSpPr>
        <p:spPr bwMode="auto">
          <a:xfrm>
            <a:off x="6219825" y="51260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4831" name="Text Box 32"/>
          <p:cNvSpPr txBox="1">
            <a:spLocks noChangeArrowheads="1"/>
          </p:cNvSpPr>
          <p:nvPr/>
        </p:nvSpPr>
        <p:spPr bwMode="auto">
          <a:xfrm>
            <a:off x="4521200" y="43275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4832" name="Text Box 33"/>
          <p:cNvSpPr txBox="1">
            <a:spLocks noChangeArrowheads="1"/>
          </p:cNvSpPr>
          <p:nvPr/>
        </p:nvSpPr>
        <p:spPr bwMode="auto">
          <a:xfrm>
            <a:off x="2895600" y="53181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4833" name="Text Box 34"/>
          <p:cNvSpPr txBox="1">
            <a:spLocks noChangeArrowheads="1"/>
          </p:cNvSpPr>
          <p:nvPr/>
        </p:nvSpPr>
        <p:spPr bwMode="auto">
          <a:xfrm>
            <a:off x="1739900" y="5343525"/>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4834" name="WordArt 36"/>
          <p:cNvSpPr>
            <a:spLocks noChangeArrowheads="1" noChangeShapeType="1" noTextEdit="1"/>
          </p:cNvSpPr>
          <p:nvPr/>
        </p:nvSpPr>
        <p:spPr bwMode="auto">
          <a:xfrm>
            <a:off x="4648200" y="3106738"/>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4835"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483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483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4838" name="Slide Number Placeholder 2"/>
          <p:cNvSpPr>
            <a:spLocks noGrp="1"/>
          </p:cNvSpPr>
          <p:nvPr>
            <p:ph type="sldNum" sz="quarter" idx="11"/>
          </p:nvPr>
        </p:nvSpPr>
        <p:spPr>
          <a:noFill/>
        </p:spPr>
        <p:txBody>
          <a:bodyPr/>
          <a:lstStyle/>
          <a:p>
            <a:fld id="{D27613B9-0D0B-40A8-901D-6360EF7F61F9}" type="slidenum">
              <a:rPr lang="en-US" smtClean="0">
                <a:latin typeface="Arial" pitchFamily="34" charset="0"/>
              </a:rPr>
              <a:pPr/>
              <a:t>30</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5842" name="Picture 66"/>
          <p:cNvPicPr>
            <a:picLocks noChangeAspect="1" noChangeArrowheads="1"/>
          </p:cNvPicPr>
          <p:nvPr/>
        </p:nvPicPr>
        <p:blipFill>
          <a:blip r:embed="rId3" cstate="print"/>
          <a:srcRect/>
          <a:stretch>
            <a:fillRect/>
          </a:stretch>
        </p:blipFill>
        <p:spPr bwMode="auto">
          <a:xfrm>
            <a:off x="0" y="2103438"/>
            <a:ext cx="9153525" cy="4267200"/>
          </a:xfrm>
          <a:prstGeom prst="rect">
            <a:avLst/>
          </a:prstGeom>
          <a:noFill/>
          <a:ln w="9525">
            <a:noFill/>
            <a:miter lim="800000"/>
            <a:headEnd/>
            <a:tailEnd/>
          </a:ln>
        </p:spPr>
      </p:pic>
      <p:sp>
        <p:nvSpPr>
          <p:cNvPr id="35843" name="Rectangle 3"/>
          <p:cNvSpPr>
            <a:spLocks noGrp="1" noChangeArrowheads="1"/>
          </p:cNvSpPr>
          <p:nvPr>
            <p:ph type="body" idx="1"/>
          </p:nvPr>
        </p:nvSpPr>
        <p:spPr>
          <a:xfrm>
            <a:off x="377825" y="1412875"/>
            <a:ext cx="8388350" cy="708025"/>
          </a:xfrm>
        </p:spPr>
        <p:txBody>
          <a:bodyPr>
            <a:spAutoFit/>
          </a:bodyPr>
          <a:lstStyle/>
          <a:p>
            <a:pPr marL="304800" indent="-304800" eaLnBrk="1" hangingPunct="1">
              <a:spcBef>
                <a:spcPct val="0"/>
              </a:spcBef>
              <a:buClr>
                <a:schemeClr val="tx1"/>
              </a:buClr>
              <a:buSzPct val="125000"/>
            </a:pPr>
            <a:r>
              <a:rPr lang="en-US" sz="2000" smtClean="0"/>
              <a:t>First dredge the rocks, then lower the water.</a:t>
            </a:r>
          </a:p>
          <a:p>
            <a:pPr marL="304800" indent="-304800" eaLnBrk="1" hangingPunct="1">
              <a:spcBef>
                <a:spcPct val="0"/>
              </a:spcBef>
              <a:buClr>
                <a:schemeClr val="tx1"/>
              </a:buClr>
              <a:buSzPct val="125000"/>
            </a:pPr>
            <a:r>
              <a:rPr lang="en-US" sz="2000" smtClean="0"/>
              <a:t>In other words, first eliminate waste, then lower inventory levels.</a:t>
            </a:r>
          </a:p>
        </p:txBody>
      </p:sp>
      <p:grpSp>
        <p:nvGrpSpPr>
          <p:cNvPr id="35844" name="Group 41"/>
          <p:cNvGrpSpPr>
            <a:grpSpLocks/>
          </p:cNvGrpSpPr>
          <p:nvPr/>
        </p:nvGrpSpPr>
        <p:grpSpPr bwMode="auto">
          <a:xfrm>
            <a:off x="-279400" y="3929063"/>
            <a:ext cx="9237663" cy="2206625"/>
            <a:chOff x="-8" y="2600"/>
            <a:chExt cx="5819" cy="1390"/>
          </a:xfrm>
        </p:grpSpPr>
        <p:sp>
          <p:nvSpPr>
            <p:cNvPr id="35850" name="Text Box 42"/>
            <p:cNvSpPr txBox="1">
              <a:spLocks noChangeArrowheads="1"/>
            </p:cNvSpPr>
            <p:nvPr/>
          </p:nvSpPr>
          <p:spPr bwMode="auto">
            <a:xfrm>
              <a:off x="-8" y="260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5851" name="Text Box 43"/>
            <p:cNvSpPr txBox="1">
              <a:spLocks noChangeArrowheads="1"/>
            </p:cNvSpPr>
            <p:nvPr/>
          </p:nvSpPr>
          <p:spPr bwMode="auto">
            <a:xfrm>
              <a:off x="2064" y="311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5852" name="Text Box 44"/>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5853" name="Text Box 45"/>
            <p:cNvSpPr txBox="1">
              <a:spLocks noChangeArrowheads="1"/>
            </p:cNvSpPr>
            <p:nvPr/>
          </p:nvSpPr>
          <p:spPr bwMode="auto">
            <a:xfrm>
              <a:off x="2616" y="333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5854" name="Text Box 46"/>
            <p:cNvSpPr txBox="1">
              <a:spLocks noChangeArrowheads="1"/>
            </p:cNvSpPr>
            <p:nvPr/>
          </p:nvSpPr>
          <p:spPr bwMode="auto">
            <a:xfrm>
              <a:off x="3784"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5855" name="Text Box 47"/>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5856" name="Text Box 48"/>
            <p:cNvSpPr txBox="1">
              <a:spLocks noChangeArrowheads="1"/>
            </p:cNvSpPr>
            <p:nvPr/>
          </p:nvSpPr>
          <p:spPr bwMode="auto">
            <a:xfrm>
              <a:off x="3072"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5857" name="Text Box 49"/>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5858" name="Text Box 50"/>
            <p:cNvSpPr txBox="1">
              <a:spLocks noChangeArrowheads="1"/>
            </p:cNvSpPr>
            <p:nvPr/>
          </p:nvSpPr>
          <p:spPr bwMode="auto">
            <a:xfrm>
              <a:off x="4707" y="321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5859" name="Text Box 51"/>
            <p:cNvSpPr txBox="1">
              <a:spLocks noChangeArrowheads="1"/>
            </p:cNvSpPr>
            <p:nvPr/>
          </p:nvSpPr>
          <p:spPr bwMode="auto">
            <a:xfrm>
              <a:off x="4488" y="296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5860" name="Text Box 52"/>
            <p:cNvSpPr txBox="1">
              <a:spLocks noChangeArrowheads="1"/>
            </p:cNvSpPr>
            <p:nvPr/>
          </p:nvSpPr>
          <p:spPr bwMode="auto">
            <a:xfrm>
              <a:off x="4136" y="379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5861" name="Text Box 53"/>
            <p:cNvSpPr txBox="1">
              <a:spLocks noChangeArrowheads="1"/>
            </p:cNvSpPr>
            <p:nvPr/>
          </p:nvSpPr>
          <p:spPr bwMode="auto">
            <a:xfrm>
              <a:off x="3960" y="3459"/>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5862" name="Text Box 54"/>
            <p:cNvSpPr txBox="1">
              <a:spLocks noChangeArrowheads="1"/>
            </p:cNvSpPr>
            <p:nvPr/>
          </p:nvSpPr>
          <p:spPr bwMode="auto">
            <a:xfrm>
              <a:off x="2904" y="291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5863" name="Text Box 55"/>
            <p:cNvSpPr txBox="1">
              <a:spLocks noChangeArrowheads="1"/>
            </p:cNvSpPr>
            <p:nvPr/>
          </p:nvSpPr>
          <p:spPr bwMode="auto">
            <a:xfrm>
              <a:off x="1776"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5864" name="Text Box 56"/>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5845" name="WordArt 60"/>
          <p:cNvSpPr>
            <a:spLocks noChangeArrowheads="1" noChangeShapeType="1" noTextEdit="1"/>
          </p:cNvSpPr>
          <p:nvPr/>
        </p:nvSpPr>
        <p:spPr bwMode="auto">
          <a:xfrm>
            <a:off x="1209675" y="3362325"/>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5846"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584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5849" name="Slide Number Placeholder 2"/>
          <p:cNvSpPr>
            <a:spLocks noGrp="1"/>
          </p:cNvSpPr>
          <p:nvPr>
            <p:ph type="sldNum" sz="quarter" idx="11"/>
          </p:nvPr>
        </p:nvSpPr>
        <p:spPr>
          <a:noFill/>
        </p:spPr>
        <p:txBody>
          <a:bodyPr/>
          <a:lstStyle/>
          <a:p>
            <a:fld id="{971D884E-666E-4ABB-8F4F-04FCD19062C9}" type="slidenum">
              <a:rPr lang="en-US" smtClean="0">
                <a:latin typeface="Arial" pitchFamily="34" charset="0"/>
              </a:rPr>
              <a:pPr/>
              <a:t>31</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6"/>
          <p:cNvSpPr>
            <a:spLocks noGrp="1" noChangeArrowheads="1"/>
          </p:cNvSpPr>
          <p:nvPr>
            <p:ph type="sldNum" sz="quarter" idx="11"/>
          </p:nvPr>
        </p:nvSpPr>
        <p:spPr>
          <a:noFill/>
        </p:spPr>
        <p:txBody>
          <a:bodyPr/>
          <a:lstStyle/>
          <a:p>
            <a:fld id="{7798D5A4-A51A-4588-97CC-43B57FB201BF}" type="slidenum">
              <a:rPr lang="en-US" smtClean="0">
                <a:latin typeface="Arial" pitchFamily="34" charset="0"/>
              </a:rPr>
              <a:pPr/>
              <a:t>32</a:t>
            </a:fld>
            <a:endParaRPr lang="en-US" smtClean="0">
              <a:latin typeface="Arial" pitchFamily="34" charset="0"/>
            </a:endParaRPr>
          </a:p>
        </p:txBody>
      </p:sp>
      <p:sp>
        <p:nvSpPr>
          <p:cNvPr id="368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686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82914B-3F8B-454A-B933-44C70692817B}" type="slidenum">
              <a:rPr lang="en-US" sz="1400"/>
              <a:pPr algn="r"/>
              <a:t>32</a:t>
            </a:fld>
            <a:endParaRPr lang="en-US" sz="1400"/>
          </a:p>
        </p:txBody>
      </p:sp>
      <p:sp>
        <p:nvSpPr>
          <p:cNvPr id="3686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1"/>
          <p:cNvSpPr>
            <a:spLocks noChangeArrowheads="1"/>
          </p:cNvSpPr>
          <p:nvPr/>
        </p:nvSpPr>
        <p:spPr bwMode="auto">
          <a:xfrm>
            <a:off x="250825" y="1233488"/>
            <a:ext cx="8569325" cy="646112"/>
          </a:xfrm>
          <a:prstGeom prst="rect">
            <a:avLst/>
          </a:prstGeom>
          <a:noFill/>
          <a:ln w="9525">
            <a:noFill/>
            <a:miter lim="800000"/>
            <a:headEnd/>
            <a:tailEnd/>
          </a:ln>
        </p:spPr>
        <p:txBody>
          <a:bodyPr>
            <a:spAutoFit/>
          </a:bodyPr>
          <a:lstStyle/>
          <a:p>
            <a:pPr algn="ctr"/>
            <a:r>
              <a:rPr lang="en-GB" sz="3600" b="1"/>
              <a:t>Waste of Motion </a:t>
            </a:r>
          </a:p>
        </p:txBody>
      </p:sp>
      <p:pic>
        <p:nvPicPr>
          <p:cNvPr id="36871" name="Picture 2"/>
          <p:cNvPicPr>
            <a:picLocks noChangeAspect="1" noChangeArrowheads="1"/>
          </p:cNvPicPr>
          <p:nvPr/>
        </p:nvPicPr>
        <p:blipFill>
          <a:blip r:embed="rId3" cstate="print"/>
          <a:srcRect/>
          <a:stretch>
            <a:fillRect/>
          </a:stretch>
        </p:blipFill>
        <p:spPr bwMode="auto">
          <a:xfrm>
            <a:off x="3567113" y="2701925"/>
            <a:ext cx="5137150" cy="3454400"/>
          </a:xfrm>
          <a:prstGeom prst="rect">
            <a:avLst/>
          </a:prstGeom>
          <a:noFill/>
          <a:ln w="9525">
            <a:noFill/>
            <a:miter lim="800000"/>
            <a:headEnd/>
            <a:tailEnd/>
          </a:ln>
          <a:effectLst/>
        </p:spPr>
      </p:pic>
      <p:sp>
        <p:nvSpPr>
          <p:cNvPr id="36872" name="Rectangle 2"/>
          <p:cNvSpPr>
            <a:spLocks noChangeArrowheads="1"/>
          </p:cNvSpPr>
          <p:nvPr/>
        </p:nvSpPr>
        <p:spPr bwMode="auto">
          <a:xfrm>
            <a:off x="285750" y="1916113"/>
            <a:ext cx="8534400" cy="2678112"/>
          </a:xfrm>
          <a:prstGeom prst="rect">
            <a:avLst/>
          </a:prstGeom>
          <a:noFill/>
          <a:ln w="9525">
            <a:noFill/>
            <a:miter lim="800000"/>
            <a:headEnd/>
            <a:tailEnd/>
          </a:ln>
        </p:spPr>
        <p:txBody>
          <a:bodyPr>
            <a:spAutoFit/>
          </a:bodyPr>
          <a:lstStyle/>
          <a:p>
            <a:r>
              <a:rPr lang="en-GB"/>
              <a:t>Actions of people or equipment that do not add value to the product</a:t>
            </a:r>
          </a:p>
          <a:p>
            <a:r>
              <a:rPr lang="en-GB"/>
              <a:t>	– Turning around to</a:t>
            </a:r>
          </a:p>
          <a:p>
            <a:r>
              <a:rPr lang="en-GB"/>
              <a:t> 	pick up a part</a:t>
            </a:r>
          </a:p>
          <a:p>
            <a:r>
              <a:rPr lang="en-GB"/>
              <a:t>	– Sorting through a</a:t>
            </a:r>
          </a:p>
          <a:p>
            <a:r>
              <a:rPr lang="en-GB"/>
              <a:t> 	box of parts to find</a:t>
            </a:r>
          </a:p>
          <a:p>
            <a:r>
              <a:rPr lang="en-GB"/>
              <a:t>	the right one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6"/>
          <p:cNvSpPr>
            <a:spLocks noGrp="1" noChangeArrowheads="1"/>
          </p:cNvSpPr>
          <p:nvPr>
            <p:ph type="sldNum" sz="quarter" idx="11"/>
          </p:nvPr>
        </p:nvSpPr>
        <p:spPr>
          <a:noFill/>
        </p:spPr>
        <p:txBody>
          <a:bodyPr/>
          <a:lstStyle/>
          <a:p>
            <a:fld id="{F3985ACD-E365-4956-B02B-EF5AE0643663}" type="slidenum">
              <a:rPr lang="en-US" smtClean="0">
                <a:latin typeface="Arial" pitchFamily="34" charset="0"/>
              </a:rPr>
              <a:pPr/>
              <a:t>33</a:t>
            </a:fld>
            <a:endParaRPr lang="en-US" smtClean="0">
              <a:latin typeface="Arial" pitchFamily="34" charset="0"/>
            </a:endParaRPr>
          </a:p>
        </p:txBody>
      </p:sp>
      <p:sp>
        <p:nvSpPr>
          <p:cNvPr id="378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789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D72512F-B729-445B-8698-456C2EEC8DE4}" type="slidenum">
              <a:rPr lang="en-US" sz="1400"/>
              <a:pPr algn="r"/>
              <a:t>33</a:t>
            </a:fld>
            <a:endParaRPr lang="en-US" sz="1400"/>
          </a:p>
        </p:txBody>
      </p:sp>
      <p:sp>
        <p:nvSpPr>
          <p:cNvPr id="3789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4" name="Rectangle 1"/>
          <p:cNvSpPr>
            <a:spLocks noChangeArrowheads="1"/>
          </p:cNvSpPr>
          <p:nvPr/>
        </p:nvSpPr>
        <p:spPr bwMode="auto">
          <a:xfrm>
            <a:off x="250825" y="1287463"/>
            <a:ext cx="8569325" cy="954087"/>
          </a:xfrm>
          <a:prstGeom prst="rect">
            <a:avLst/>
          </a:prstGeom>
          <a:noFill/>
          <a:ln w="9525">
            <a:noFill/>
            <a:miter lim="800000"/>
            <a:headEnd/>
            <a:tailEnd/>
          </a:ln>
        </p:spPr>
        <p:txBody>
          <a:bodyPr>
            <a:spAutoFit/>
          </a:bodyPr>
          <a:lstStyle/>
          <a:p>
            <a:pPr algn="ctr"/>
            <a:r>
              <a:rPr lang="en-GB" sz="2800" b="1"/>
              <a:t>Waste of not Utilizing the Talent and Knowledge of Human Resources</a:t>
            </a:r>
          </a:p>
        </p:txBody>
      </p:sp>
      <p:sp>
        <p:nvSpPr>
          <p:cNvPr id="37895" name="Rectangle 2"/>
          <p:cNvSpPr>
            <a:spLocks noChangeArrowheads="1"/>
          </p:cNvSpPr>
          <p:nvPr/>
        </p:nvSpPr>
        <p:spPr bwMode="auto">
          <a:xfrm>
            <a:off x="250825" y="2259013"/>
            <a:ext cx="4321175" cy="3786187"/>
          </a:xfrm>
          <a:prstGeom prst="rect">
            <a:avLst/>
          </a:prstGeom>
          <a:noFill/>
          <a:ln w="9525">
            <a:noFill/>
            <a:miter lim="800000"/>
            <a:headEnd/>
            <a:tailEnd/>
          </a:ln>
        </p:spPr>
        <p:txBody>
          <a:bodyPr>
            <a:spAutoFit/>
          </a:bodyPr>
          <a:lstStyle/>
          <a:p>
            <a:r>
              <a:rPr lang="en-GB"/>
              <a:t>Not following-up/implementing ideas /suggestions</a:t>
            </a:r>
          </a:p>
          <a:p>
            <a:r>
              <a:rPr lang="en-GB"/>
              <a:t>	– Buying a new piece 	of equipment without 	the input of operators, 	skilled trades, etc.</a:t>
            </a:r>
          </a:p>
          <a:p>
            <a:r>
              <a:rPr lang="en-GB"/>
              <a:t>	– Making process 	changes on the shop 	floor without getting the 	operators’ input</a:t>
            </a:r>
          </a:p>
        </p:txBody>
      </p:sp>
      <p:pic>
        <p:nvPicPr>
          <p:cNvPr id="37896" name="Picture 2"/>
          <p:cNvPicPr>
            <a:picLocks noChangeAspect="1" noChangeArrowheads="1"/>
          </p:cNvPicPr>
          <p:nvPr/>
        </p:nvPicPr>
        <p:blipFill>
          <a:blip r:embed="rId3" cstate="print"/>
          <a:srcRect/>
          <a:stretch>
            <a:fillRect/>
          </a:stretch>
        </p:blipFill>
        <p:spPr bwMode="auto">
          <a:xfrm>
            <a:off x="5292725" y="2565400"/>
            <a:ext cx="3200400" cy="25415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6"/>
          <p:cNvSpPr>
            <a:spLocks noGrp="1" noChangeArrowheads="1"/>
          </p:cNvSpPr>
          <p:nvPr>
            <p:ph type="sldNum" sz="quarter" idx="11"/>
          </p:nvPr>
        </p:nvSpPr>
        <p:spPr>
          <a:noFill/>
        </p:spPr>
        <p:txBody>
          <a:bodyPr/>
          <a:lstStyle/>
          <a:p>
            <a:fld id="{0A139A29-13FD-4D46-8AB1-FA0B2AD3AEE6}" type="slidenum">
              <a:rPr lang="en-US" smtClean="0">
                <a:latin typeface="Arial" pitchFamily="34" charset="0"/>
              </a:rPr>
              <a:pPr/>
              <a:t>34</a:t>
            </a:fld>
            <a:endParaRPr lang="en-US" smtClean="0">
              <a:latin typeface="Arial" pitchFamily="34" charset="0"/>
            </a:endParaRPr>
          </a:p>
        </p:txBody>
      </p:sp>
      <p:sp>
        <p:nvSpPr>
          <p:cNvPr id="3891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891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569343D-A4B5-47B8-A35C-E685928CBCCD}" type="slidenum">
              <a:rPr lang="en-US" sz="1400"/>
              <a:pPr algn="r"/>
              <a:t>34</a:t>
            </a:fld>
            <a:endParaRPr lang="en-US" sz="1400"/>
          </a:p>
        </p:txBody>
      </p:sp>
      <p:sp>
        <p:nvSpPr>
          <p:cNvPr id="3891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18"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Causes of Waste </a:t>
            </a:r>
          </a:p>
        </p:txBody>
      </p:sp>
      <p:sp>
        <p:nvSpPr>
          <p:cNvPr id="38919" name="Rectangle 3"/>
          <p:cNvSpPr>
            <a:spLocks noChangeArrowheads="1"/>
          </p:cNvSpPr>
          <p:nvPr/>
        </p:nvSpPr>
        <p:spPr bwMode="auto">
          <a:xfrm>
            <a:off x="250825" y="1963738"/>
            <a:ext cx="8642350" cy="2678112"/>
          </a:xfrm>
          <a:prstGeom prst="rect">
            <a:avLst/>
          </a:prstGeom>
          <a:noFill/>
          <a:ln w="9525">
            <a:noFill/>
            <a:miter lim="800000"/>
            <a:headEnd/>
            <a:tailEnd/>
          </a:ln>
        </p:spPr>
        <p:txBody>
          <a:bodyPr>
            <a:spAutoFit/>
          </a:bodyPr>
          <a:lstStyle/>
          <a:p>
            <a:r>
              <a:rPr lang="en-GB"/>
              <a:t>Layout (Distance)			Long setup time</a:t>
            </a:r>
          </a:p>
          <a:p>
            <a:r>
              <a:rPr lang="en-GB"/>
              <a:t>Incapable processes		Poor maintenance</a:t>
            </a:r>
          </a:p>
          <a:p>
            <a:r>
              <a:rPr lang="en-GB"/>
              <a:t>Poor work methods			Inadequate training</a:t>
            </a:r>
          </a:p>
          <a:p>
            <a:r>
              <a:rPr lang="en-GB"/>
              <a:t>Product design			Performance measures􀁺Poor workplace organization	Supplier quality / reliability</a:t>
            </a:r>
          </a:p>
          <a:p>
            <a:r>
              <a:rPr lang="en-GB"/>
              <a:t>Ineffective production planning &amp; scheduling</a:t>
            </a:r>
          </a:p>
          <a:p>
            <a:r>
              <a:rPr lang="en-GB"/>
              <a:t>Equipment design and selection</a:t>
            </a:r>
          </a:p>
        </p:txBody>
      </p:sp>
      <p:sp>
        <p:nvSpPr>
          <p:cNvPr id="38920" name="Rectangle 8"/>
          <p:cNvSpPr>
            <a:spLocks noChangeArrowheads="1"/>
          </p:cNvSpPr>
          <p:nvPr/>
        </p:nvSpPr>
        <p:spPr bwMode="auto">
          <a:xfrm>
            <a:off x="234950" y="4868863"/>
            <a:ext cx="8640763" cy="1077912"/>
          </a:xfrm>
          <a:prstGeom prst="rect">
            <a:avLst/>
          </a:prstGeom>
          <a:noFill/>
          <a:ln w="9525">
            <a:noFill/>
            <a:miter lim="800000"/>
            <a:headEnd/>
            <a:tailEnd/>
          </a:ln>
        </p:spPr>
        <p:txBody>
          <a:bodyPr>
            <a:spAutoFit/>
          </a:bodyPr>
          <a:lstStyle/>
          <a:p>
            <a:pPr algn="ctr"/>
            <a:r>
              <a:rPr lang="en-GB" sz="3200" b="1"/>
              <a:t>Eliminating Waste Means Working Smarter, Not Harder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2942</TotalTime>
  <Words>4056</Words>
  <Application>Microsoft Office PowerPoint</Application>
  <PresentationFormat>On-screen Show (4:3)</PresentationFormat>
  <Paragraphs>589</Paragraphs>
  <Slides>34</Slides>
  <Notes>34</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36" baseType="lpstr">
      <vt:lpstr>Default Design</vt:lpstr>
      <vt:lpstr>Chart</vt:lpstr>
      <vt:lpstr>Lean &amp; Agile Manufacturing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 of Value-Added Activity</vt:lpstr>
      <vt:lpstr>The Concept of Throughput</vt:lpstr>
      <vt:lpstr>Concept of Value-Added Activity</vt:lpstr>
      <vt:lpstr>Concept of Value-Added Activity</vt:lpstr>
      <vt:lpstr>The Origin of Lean Manufacturing</vt:lpstr>
      <vt:lpstr>What is Lean Manufacturing?</vt:lpstr>
      <vt:lpstr>Waste is Often Built Into Jobs</vt:lpstr>
      <vt:lpstr>This is a Real Example</vt:lpstr>
      <vt:lpstr>Post-Gilbreth Brick Laying</vt:lpstr>
      <vt:lpstr>Definition of Lean</vt:lpstr>
      <vt:lpstr>9 Wastes in an Organization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Seeing Waste</vt:lpstr>
      <vt:lpstr>The Importance of Seeing Waste</vt:lpstr>
      <vt:lpstr>The Importance of Seeing Waste</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186</cp:revision>
  <cp:lastPrinted>2012-03-29T21:32:53Z</cp:lastPrinted>
  <dcterms:created xsi:type="dcterms:W3CDTF">2008-09-08T18:33:54Z</dcterms:created>
  <dcterms:modified xsi:type="dcterms:W3CDTF">2016-08-05T21:08:05Z</dcterms:modified>
</cp:coreProperties>
</file>