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011B6F-672E-47B5-89F2-90080534187A}" v="31" dt="2023-03-10T22:52:43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3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1F09FC7-9114-7747-E3C5-51C4AC5431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2674895E-A867-980D-26ED-E5B75423F7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479C6B56-3D8C-1211-3176-F284FD6F0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56C31C8C-6E4F-B4F2-301A-A5BD8340D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5A567B81-CBA4-4B00-D959-829BECD0E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682151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0B46DBF-3713-EA24-0927-34C664587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F751ADA8-FF4E-3004-EFE4-1ACC25950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BA74D244-E1AD-8B50-6B8A-34AE1A87A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BEF7219C-CA2E-ED3D-7A52-88EDCCBA6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2BDAF71D-1FA1-B601-04D5-DA6751916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708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377B3E4-90AC-0AEF-6E36-7D12FB4DB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251E27B4-228B-7D79-A1B3-09E50E9EE9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EEC7F053-BE05-1D0E-B09E-BD8A73CBC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7F898E33-491B-E94D-748D-6C430E4EA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CEB12B60-AB0F-FD9C-5B05-90479C638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44631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6C60462-CA36-F91E-2F7C-2505F7DEC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A1CC62A9-05E5-2581-1748-5D34FDA6E0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82306013-B6ED-08E2-EECE-E07F796995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B4CA1751-347F-969F-8FE8-F8E3B35A7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20FE3352-2199-48D3-2E57-3F93A8E95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C2A46F35-4C15-827C-623B-5BBA4E24C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42417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BD0E5EB-3C16-19ED-BB9A-62D16AFE5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EA46B83E-12E5-9163-10D2-F9EE642E91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E3A4E859-80A9-0E23-669E-ADA2BCC0AB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>
            <a:extLst>
              <a:ext uri="{FF2B5EF4-FFF2-40B4-BE49-F238E27FC236}">
                <a16:creationId xmlns:a16="http://schemas.microsoft.com/office/drawing/2014/main" id="{F184356D-BEB6-DA3F-FFB8-302B65A0C0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>
            <a:extLst>
              <a:ext uri="{FF2B5EF4-FFF2-40B4-BE49-F238E27FC236}">
                <a16:creationId xmlns:a16="http://schemas.microsoft.com/office/drawing/2014/main" id="{BBB09734-3759-7D06-199B-D5ED25C3C3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>
            <a:extLst>
              <a:ext uri="{FF2B5EF4-FFF2-40B4-BE49-F238E27FC236}">
                <a16:creationId xmlns:a16="http://schemas.microsoft.com/office/drawing/2014/main" id="{7D6ABB7F-C77E-A098-7E19-D03D24942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8" name="Symbol zastępczy stopki 7">
            <a:extLst>
              <a:ext uri="{FF2B5EF4-FFF2-40B4-BE49-F238E27FC236}">
                <a16:creationId xmlns:a16="http://schemas.microsoft.com/office/drawing/2014/main" id="{415A8E8C-8693-F06C-91CD-4DC0B452F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>
            <a:extLst>
              <a:ext uri="{FF2B5EF4-FFF2-40B4-BE49-F238E27FC236}">
                <a16:creationId xmlns:a16="http://schemas.microsoft.com/office/drawing/2014/main" id="{C706C236-61DB-E017-7EAD-C3FD3DA34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99988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D1485BC-5492-97C0-7F5B-019F4061C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F491F83B-A0B9-2D02-923B-F02ABEFFF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9EE9DA8A-201E-4E9C-2382-FB9BD13EF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7F4FD131-B0AC-A559-09CC-C57BD56C6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47962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>
            <a:extLst>
              <a:ext uri="{FF2B5EF4-FFF2-40B4-BE49-F238E27FC236}">
                <a16:creationId xmlns:a16="http://schemas.microsoft.com/office/drawing/2014/main" id="{A346D721-EC47-2AD2-583A-318E7460B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3" name="Symbol zastępczy stopki 2">
            <a:extLst>
              <a:ext uri="{FF2B5EF4-FFF2-40B4-BE49-F238E27FC236}">
                <a16:creationId xmlns:a16="http://schemas.microsoft.com/office/drawing/2014/main" id="{A5A0DCF5-3D92-355F-F72E-5D0D84CF8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>
            <a:extLst>
              <a:ext uri="{FF2B5EF4-FFF2-40B4-BE49-F238E27FC236}">
                <a16:creationId xmlns:a16="http://schemas.microsoft.com/office/drawing/2014/main" id="{8B76A4AB-E936-448E-30EC-3B6AE4159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67859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88CD9AB-EB5B-6A6E-9630-8C30F2A24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1DF2597-130F-3790-F2BC-1838B75E3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10A82E3F-1933-8341-10F0-B71DAEDC0D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BCB61949-83B2-C643-0337-2024C39F4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EE2503DE-FEB7-C850-3E3E-E00C24964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AD2F1181-3F4B-C1F2-B860-41E5BE160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54841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93FF368-156F-8A6C-DA38-3AE883971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>
            <a:extLst>
              <a:ext uri="{FF2B5EF4-FFF2-40B4-BE49-F238E27FC236}">
                <a16:creationId xmlns:a16="http://schemas.microsoft.com/office/drawing/2014/main" id="{F9848DC7-1FFF-938B-F01D-B6E8BB1B06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>
            <a:extLst>
              <a:ext uri="{FF2B5EF4-FFF2-40B4-BE49-F238E27FC236}">
                <a16:creationId xmlns:a16="http://schemas.microsoft.com/office/drawing/2014/main" id="{67130B11-9AF6-B4F2-DFDC-81103A8FE0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5A579370-3651-8F6A-8390-57CA46A79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6" name="Symbol zastępczy stopki 5">
            <a:extLst>
              <a:ext uri="{FF2B5EF4-FFF2-40B4-BE49-F238E27FC236}">
                <a16:creationId xmlns:a16="http://schemas.microsoft.com/office/drawing/2014/main" id="{08F31728-B9D2-CB70-CB37-259CA3CBF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>
            <a:extLst>
              <a:ext uri="{FF2B5EF4-FFF2-40B4-BE49-F238E27FC236}">
                <a16:creationId xmlns:a16="http://schemas.microsoft.com/office/drawing/2014/main" id="{2F73BAC4-E4A3-DB00-34F8-39B4D8C2A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899333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B83AB58-8CD7-4A8E-20B4-5191AA6DB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AE40B3A4-7109-95AB-611E-A04E2602E4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F2895C13-24DC-5933-A4DD-F5D3CD0A8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A6E250D6-EFF0-4D4D-F7C4-45B89DD77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7C280AF2-8C31-555B-0F85-A35D1207D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621317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>
            <a:extLst>
              <a:ext uri="{FF2B5EF4-FFF2-40B4-BE49-F238E27FC236}">
                <a16:creationId xmlns:a16="http://schemas.microsoft.com/office/drawing/2014/main" id="{1D00D251-3CA3-12C1-83C8-A9AB5AB910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>
            <a:extLst>
              <a:ext uri="{FF2B5EF4-FFF2-40B4-BE49-F238E27FC236}">
                <a16:creationId xmlns:a16="http://schemas.microsoft.com/office/drawing/2014/main" id="{3F62E62E-76E9-A111-8458-C8586D3F9E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AF85B4D5-3D88-38CB-46A7-77E729044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DEFECA93-2055-E577-E769-6A1B13DB7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D41E580C-A05A-CDBC-FCD8-B19A06DFF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042170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>
            <a:extLst>
              <a:ext uri="{FF2B5EF4-FFF2-40B4-BE49-F238E27FC236}">
                <a16:creationId xmlns:a16="http://schemas.microsoft.com/office/drawing/2014/main" id="{92229272-1559-9DA7-472B-D6C291E30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>
            <a:extLst>
              <a:ext uri="{FF2B5EF4-FFF2-40B4-BE49-F238E27FC236}">
                <a16:creationId xmlns:a16="http://schemas.microsoft.com/office/drawing/2014/main" id="{EB53F055-D142-FD1B-B658-2841DA3396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0C7C93C2-E03C-39F6-40DC-F453C7DBB6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5C2FE-BA4A-434A-B531-ED12972F9A56}" type="datetimeFigureOut">
              <a:rPr lang="pl-PL" smtClean="0"/>
              <a:t>10.03.2023</a:t>
            </a:fld>
            <a:endParaRPr lang="pl-PL"/>
          </a:p>
        </p:txBody>
      </p:sp>
      <p:sp>
        <p:nvSpPr>
          <p:cNvPr id="5" name="Symbol zastępczy stopki 4">
            <a:extLst>
              <a:ext uri="{FF2B5EF4-FFF2-40B4-BE49-F238E27FC236}">
                <a16:creationId xmlns:a16="http://schemas.microsoft.com/office/drawing/2014/main" id="{79A011AA-57CB-71DE-5547-B483D7165B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E529F5D2-2FE7-C03C-5FC7-BBD8485811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F3E06-D1F4-412C-9E3D-87FAA12CD2E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261565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piresport.com/how-to-get-school-children-interested-in-sport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sa.wales/our-services/business-support-services/business-support-helplines-funding-advice/funding-where-can-you-go-for-help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2443" TargetMode="External"/><Relationship Id="rId2" Type="http://schemas.openxmlformats.org/officeDocument/2006/relationships/hyperlink" Target="https://www.inspiresport.com/how-to-get-school-children-interested-in-sport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sa.wales/our-services/business-support-services/business-support-helplines-funding-advice/funding-where-can-you-go-for-hel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az 4" descr="Obraz zawierający podłoże&#10;&#10;Opis wygenerowany automatycznie">
            <a:extLst>
              <a:ext uri="{FF2B5EF4-FFF2-40B4-BE49-F238E27FC236}">
                <a16:creationId xmlns:a16="http://schemas.microsoft.com/office/drawing/2014/main" id="{D65B0A71-2FB4-D875-5A29-4F7D54B5AD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90055F3A-93A4-04DB-6B31-4B2EF3ED592C}"/>
              </a:ext>
            </a:extLst>
          </p:cNvPr>
          <p:cNvSpPr txBox="1"/>
          <p:nvPr/>
        </p:nvSpPr>
        <p:spPr>
          <a:xfrm>
            <a:off x="9606845" y="90311"/>
            <a:ext cx="47074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000" dirty="0"/>
              <a:t>UNIVERSITY OF WALES TRININTY SAINT DAVID</a:t>
            </a:r>
            <a:br>
              <a:rPr lang="pl-PL" sz="1000" dirty="0"/>
            </a:br>
            <a:r>
              <a:rPr lang="pl-PL" sz="1000" dirty="0"/>
              <a:t>PIOTR FLORCZAK STUDENT NUMBER 1918113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75B62615-9A8E-192A-D0FC-EC05D3E72224}"/>
              </a:ext>
            </a:extLst>
          </p:cNvPr>
          <p:cNvSpPr txBox="1"/>
          <p:nvPr/>
        </p:nvSpPr>
        <p:spPr>
          <a:xfrm>
            <a:off x="2675467" y="2736501"/>
            <a:ext cx="7473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Development of a New Sustainable Activity Session for 7-11 Year Olds at Ysgol Bae </a:t>
            </a:r>
            <a:r>
              <a:rPr lang="en-US" sz="2800" dirty="0" err="1"/>
              <a:t>Baglan</a:t>
            </a:r>
            <a:r>
              <a:rPr lang="en-US" sz="2800" dirty="0"/>
              <a:t> Community School</a:t>
            </a:r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val="1615304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az 8">
            <a:extLst>
              <a:ext uri="{FF2B5EF4-FFF2-40B4-BE49-F238E27FC236}">
                <a16:creationId xmlns:a16="http://schemas.microsoft.com/office/drawing/2014/main" id="{CDE1D3CE-D83F-03DA-F84F-8554244700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2130" y="0"/>
            <a:ext cx="6257021" cy="6693291"/>
          </a:xfrm>
          <a:prstGeom prst="rect">
            <a:avLst/>
          </a:prstGeom>
        </p:spPr>
      </p:pic>
      <p:sp>
        <p:nvSpPr>
          <p:cNvPr id="10" name="pole tekstowe 9">
            <a:extLst>
              <a:ext uri="{FF2B5EF4-FFF2-40B4-BE49-F238E27FC236}">
                <a16:creationId xmlns:a16="http://schemas.microsoft.com/office/drawing/2014/main" id="{A5BCD59C-FE42-75CC-44A7-2257F988C5D6}"/>
              </a:ext>
            </a:extLst>
          </p:cNvPr>
          <p:cNvSpPr txBox="1"/>
          <p:nvPr/>
        </p:nvSpPr>
        <p:spPr>
          <a:xfrm>
            <a:off x="0" y="6455812"/>
            <a:ext cx="11435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Sport </a:t>
            </a:r>
            <a:r>
              <a:rPr lang="pl-PL" dirty="0" err="1"/>
              <a:t>Wales</a:t>
            </a:r>
            <a:r>
              <a:rPr lang="pl-PL" dirty="0"/>
              <a:t> (2018) </a:t>
            </a:r>
            <a:r>
              <a:rPr lang="pl-PL" i="1" dirty="0"/>
              <a:t>School Sport </a:t>
            </a:r>
            <a:r>
              <a:rPr lang="pl-PL" i="1" dirty="0" err="1"/>
              <a:t>Survey</a:t>
            </a:r>
            <a:r>
              <a:rPr lang="pl-PL" i="1" dirty="0"/>
              <a:t>. </a:t>
            </a:r>
            <a:r>
              <a:rPr lang="pl-PL" dirty="0" err="1"/>
              <a:t>Avaliable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: https://moodle.uwtsd.ac.uk/course/view.php?id=2443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128812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79AE1A26-5429-9087-AD86-6562F60856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5222" y="312517"/>
            <a:ext cx="8353425" cy="2933700"/>
          </a:xfrm>
          <a:prstGeom prst="rect">
            <a:avLst/>
          </a:prstGeom>
        </p:spPr>
      </p:pic>
      <p:pic>
        <p:nvPicPr>
          <p:cNvPr id="5" name="Obraz 4">
            <a:extLst>
              <a:ext uri="{FF2B5EF4-FFF2-40B4-BE49-F238E27FC236}">
                <a16:creationId xmlns:a16="http://schemas.microsoft.com/office/drawing/2014/main" id="{54BA2759-BE40-0D9C-EA66-FAB8FDD754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625" y="3246217"/>
            <a:ext cx="8286750" cy="2924175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F91F65CE-DB05-5158-0682-D10AC3D614AC}"/>
              </a:ext>
            </a:extLst>
          </p:cNvPr>
          <p:cNvSpPr txBox="1"/>
          <p:nvPr/>
        </p:nvSpPr>
        <p:spPr>
          <a:xfrm>
            <a:off x="0" y="6488668"/>
            <a:ext cx="11520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      Sport </a:t>
            </a:r>
            <a:r>
              <a:rPr lang="pl-PL" dirty="0" err="1"/>
              <a:t>Wales</a:t>
            </a:r>
            <a:r>
              <a:rPr lang="pl-PL" dirty="0"/>
              <a:t> (2018) </a:t>
            </a:r>
            <a:r>
              <a:rPr lang="pl-PL" i="1" dirty="0"/>
              <a:t>School Sport </a:t>
            </a:r>
            <a:r>
              <a:rPr lang="pl-PL" i="1" dirty="0" err="1"/>
              <a:t>Survey</a:t>
            </a:r>
            <a:r>
              <a:rPr lang="pl-PL" i="1" dirty="0"/>
              <a:t>. </a:t>
            </a:r>
            <a:r>
              <a:rPr lang="pl-PL" dirty="0" err="1"/>
              <a:t>Avaliable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: https://moodle.uwtsd.ac.uk/course/view.php?id=2443</a:t>
            </a:r>
          </a:p>
        </p:txBody>
      </p:sp>
    </p:spTree>
    <p:extLst>
      <p:ext uri="{BB962C8B-B14F-4D97-AF65-F5344CB8AC3E}">
        <p14:creationId xmlns:p14="http://schemas.microsoft.com/office/powerpoint/2010/main" val="903312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58C72036-FFB4-D87B-1475-60ACB1B7EA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322" y="804862"/>
            <a:ext cx="8267700" cy="5248275"/>
          </a:xfrm>
          <a:prstGeom prst="rect">
            <a:avLst/>
          </a:prstGeom>
        </p:spPr>
      </p:pic>
      <p:sp>
        <p:nvSpPr>
          <p:cNvPr id="6" name="pole tekstowe 5">
            <a:extLst>
              <a:ext uri="{FF2B5EF4-FFF2-40B4-BE49-F238E27FC236}">
                <a16:creationId xmlns:a16="http://schemas.microsoft.com/office/drawing/2014/main" id="{279C78AF-66C5-D941-A354-8AFAD0D4D1C5}"/>
              </a:ext>
            </a:extLst>
          </p:cNvPr>
          <p:cNvSpPr txBox="1"/>
          <p:nvPr/>
        </p:nvSpPr>
        <p:spPr>
          <a:xfrm>
            <a:off x="282222" y="6434667"/>
            <a:ext cx="111195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Sport </a:t>
            </a:r>
            <a:r>
              <a:rPr lang="pl-PL" dirty="0" err="1"/>
              <a:t>Wales</a:t>
            </a:r>
            <a:r>
              <a:rPr lang="pl-PL" dirty="0"/>
              <a:t> (2018) </a:t>
            </a:r>
            <a:r>
              <a:rPr lang="pl-PL" i="1" dirty="0"/>
              <a:t>School Sport </a:t>
            </a:r>
            <a:r>
              <a:rPr lang="pl-PL" i="1" dirty="0" err="1"/>
              <a:t>Survey</a:t>
            </a:r>
            <a:r>
              <a:rPr lang="pl-PL" dirty="0"/>
              <a:t>. </a:t>
            </a:r>
            <a:r>
              <a:rPr lang="pl-PL" dirty="0" err="1"/>
              <a:t>Avaliable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: https://moodle.uwtsd.ac.uk/course/view.php?id=2443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046473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6C05E846-DB01-2135-73E7-518CC8B99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3575" y="752475"/>
            <a:ext cx="8324850" cy="5353050"/>
          </a:xfrm>
          <a:prstGeom prst="rect">
            <a:avLst/>
          </a:prstGeom>
        </p:spPr>
      </p:pic>
      <p:sp>
        <p:nvSpPr>
          <p:cNvPr id="4" name="pole tekstowe 3">
            <a:extLst>
              <a:ext uri="{FF2B5EF4-FFF2-40B4-BE49-F238E27FC236}">
                <a16:creationId xmlns:a16="http://schemas.microsoft.com/office/drawing/2014/main" id="{8FD621C0-4377-4923-AE39-CAB43591CBDE}"/>
              </a:ext>
            </a:extLst>
          </p:cNvPr>
          <p:cNvSpPr txBox="1"/>
          <p:nvPr/>
        </p:nvSpPr>
        <p:spPr>
          <a:xfrm>
            <a:off x="0" y="6445956"/>
            <a:ext cx="1087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      Sport </a:t>
            </a:r>
            <a:r>
              <a:rPr lang="pl-PL" dirty="0" err="1"/>
              <a:t>Wales</a:t>
            </a:r>
            <a:r>
              <a:rPr lang="pl-PL" dirty="0"/>
              <a:t> (2018) </a:t>
            </a:r>
            <a:r>
              <a:rPr lang="pl-PL" i="1" dirty="0"/>
              <a:t>School Sport </a:t>
            </a:r>
            <a:r>
              <a:rPr lang="pl-PL" i="1" dirty="0" err="1"/>
              <a:t>Survey</a:t>
            </a:r>
            <a:r>
              <a:rPr lang="pl-PL" dirty="0"/>
              <a:t>. </a:t>
            </a:r>
            <a:r>
              <a:rPr lang="pl-PL" dirty="0" err="1"/>
              <a:t>Avaliable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: https://moodle.uwtsd.ac.uk/course/view.php?id=2443</a:t>
            </a:r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4280904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az 4" descr="Obraz zawierający osoba, sport, łyżwiarstwo&#10;&#10;Opis wygenerowany automatycznie">
            <a:extLst>
              <a:ext uri="{FF2B5EF4-FFF2-40B4-BE49-F238E27FC236}">
                <a16:creationId xmlns:a16="http://schemas.microsoft.com/office/drawing/2014/main" id="{BC751369-57AE-E775-FAF3-98D0280AF1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D5C44B3B-F395-27F6-3035-9A1AF78082AE}"/>
              </a:ext>
            </a:extLst>
          </p:cNvPr>
          <p:cNvSpPr txBox="1"/>
          <p:nvPr/>
        </p:nvSpPr>
        <p:spPr>
          <a:xfrm>
            <a:off x="654755" y="790222"/>
            <a:ext cx="321075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CHILDREN ENGAGEMENT: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MAKE SPORT FUN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ACHIEVABLE GOALS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BENEFITS OF PHYSICAL ACTIVITY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LEAD BY EXAMPLE</a:t>
            </a:r>
            <a:br>
              <a:rPr lang="pl-PL" dirty="0">
                <a:solidFill>
                  <a:schemeClr val="bg1"/>
                </a:solidFill>
              </a:rPr>
            </a:br>
            <a:endParaRPr lang="pl-PL" dirty="0">
              <a:solidFill>
                <a:schemeClr val="bg1"/>
              </a:solidFill>
            </a:endParaRP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A7FEDC82-4D71-B9F1-5955-D76854F283A1}"/>
              </a:ext>
            </a:extLst>
          </p:cNvPr>
          <p:cNvSpPr txBox="1"/>
          <p:nvPr/>
        </p:nvSpPr>
        <p:spPr>
          <a:xfrm>
            <a:off x="310444" y="6211659"/>
            <a:ext cx="11571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err="1">
                <a:solidFill>
                  <a:schemeClr val="bg1"/>
                </a:solidFill>
              </a:rPr>
              <a:t>Inspiresport</a:t>
            </a:r>
            <a:r>
              <a:rPr lang="pl-PL" dirty="0">
                <a:solidFill>
                  <a:schemeClr val="bg1"/>
                </a:solidFill>
              </a:rPr>
              <a:t> (2023) </a:t>
            </a:r>
            <a:r>
              <a:rPr lang="pl-PL" i="1" dirty="0">
                <a:solidFill>
                  <a:schemeClr val="bg1"/>
                </a:solidFill>
              </a:rPr>
              <a:t>How to </a:t>
            </a:r>
            <a:r>
              <a:rPr lang="pl-PL" i="1" dirty="0" err="1">
                <a:solidFill>
                  <a:schemeClr val="bg1"/>
                </a:solidFill>
              </a:rPr>
              <a:t>get</a:t>
            </a:r>
            <a:r>
              <a:rPr lang="pl-PL" i="1" dirty="0">
                <a:solidFill>
                  <a:schemeClr val="bg1"/>
                </a:solidFill>
              </a:rPr>
              <a:t> </a:t>
            </a:r>
            <a:r>
              <a:rPr lang="pl-PL" i="1" dirty="0" err="1">
                <a:solidFill>
                  <a:schemeClr val="bg1"/>
                </a:solidFill>
              </a:rPr>
              <a:t>children</a:t>
            </a:r>
            <a:r>
              <a:rPr lang="pl-PL" i="1" dirty="0">
                <a:solidFill>
                  <a:schemeClr val="bg1"/>
                </a:solidFill>
              </a:rPr>
              <a:t> </a:t>
            </a:r>
            <a:r>
              <a:rPr lang="pl-PL" i="1" dirty="0" err="1">
                <a:solidFill>
                  <a:schemeClr val="bg1"/>
                </a:solidFill>
              </a:rPr>
              <a:t>interested</a:t>
            </a:r>
            <a:r>
              <a:rPr lang="pl-PL" i="1" dirty="0">
                <a:solidFill>
                  <a:schemeClr val="bg1"/>
                </a:solidFill>
              </a:rPr>
              <a:t> in sport</a:t>
            </a:r>
            <a:r>
              <a:rPr lang="pl-PL" dirty="0">
                <a:solidFill>
                  <a:schemeClr val="bg1"/>
                </a:solidFill>
              </a:rPr>
              <a:t>. </a:t>
            </a:r>
            <a:r>
              <a:rPr lang="pl-PL" dirty="0" err="1">
                <a:solidFill>
                  <a:schemeClr val="bg1"/>
                </a:solidFill>
              </a:rPr>
              <a:t>Avaliable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at</a:t>
            </a:r>
            <a:r>
              <a:rPr lang="pl-PL" dirty="0">
                <a:solidFill>
                  <a:schemeClr val="bg1"/>
                </a:solidFill>
              </a:rPr>
              <a:t>: </a:t>
            </a:r>
            <a:r>
              <a:rPr lang="pl-PL" dirty="0">
                <a:hlinkClick r:id="rId3"/>
              </a:rPr>
              <a:t>https://www.inspiresport.com/how-to-get-school-children-interested-in-sport/</a:t>
            </a:r>
            <a:r>
              <a:rPr lang="pl-PL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4179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 descr="Obraz zawierający trawa, zewnętrzne, osoba, sport&#10;&#10;Opis wygenerowany automatycznie">
            <a:extLst>
              <a:ext uri="{FF2B5EF4-FFF2-40B4-BE49-F238E27FC236}">
                <a16:creationId xmlns:a16="http://schemas.microsoft.com/office/drawing/2014/main" id="{F8D5219E-2A56-398C-045C-5BEDF51620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84" b="22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Rectangle 7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61E25335-648F-61AD-D7AB-D3E01D575CA5}"/>
              </a:ext>
            </a:extLst>
          </p:cNvPr>
          <p:cNvSpPr txBox="1"/>
          <p:nvPr/>
        </p:nvSpPr>
        <p:spPr>
          <a:xfrm>
            <a:off x="697832" y="806116"/>
            <a:ext cx="94808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SESSION DEVELOPMENT: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SESSION AIMS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ACTIVITIES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EQUIPMENT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COACHING STAFF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SAFETY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C941D82D-7799-15C1-7857-1CD281CCC0CE}"/>
              </a:ext>
            </a:extLst>
          </p:cNvPr>
          <p:cNvSpPr txBox="1"/>
          <p:nvPr/>
        </p:nvSpPr>
        <p:spPr>
          <a:xfrm>
            <a:off x="372979" y="6208295"/>
            <a:ext cx="11321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Spencer (2021) How to plan a </a:t>
            </a:r>
            <a:r>
              <a:rPr lang="pl-PL" dirty="0" err="1">
                <a:solidFill>
                  <a:schemeClr val="bg1"/>
                </a:solidFill>
              </a:rPr>
              <a:t>sports</a:t>
            </a:r>
            <a:r>
              <a:rPr lang="pl-PL" dirty="0">
                <a:solidFill>
                  <a:schemeClr val="bg1"/>
                </a:solidFill>
              </a:rPr>
              <a:t> coaching </a:t>
            </a:r>
            <a:r>
              <a:rPr lang="pl-PL" dirty="0" err="1">
                <a:solidFill>
                  <a:schemeClr val="bg1"/>
                </a:solidFill>
              </a:rPr>
              <a:t>session</a:t>
            </a:r>
            <a:r>
              <a:rPr lang="pl-PL" dirty="0">
                <a:solidFill>
                  <a:schemeClr val="bg1"/>
                </a:solidFill>
              </a:rPr>
              <a:t>. </a:t>
            </a:r>
            <a:r>
              <a:rPr lang="pl-PL" dirty="0" err="1">
                <a:solidFill>
                  <a:schemeClr val="bg1"/>
                </a:solidFill>
              </a:rPr>
              <a:t>Avaliable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at</a:t>
            </a:r>
            <a:r>
              <a:rPr lang="pl-PL" dirty="0">
                <a:solidFill>
                  <a:schemeClr val="bg1"/>
                </a:solidFill>
              </a:rPr>
              <a:t>: https://sportscoachingfaq.com/how-to-plan-a-sports-coaching-session/</a:t>
            </a:r>
          </a:p>
        </p:txBody>
      </p:sp>
    </p:spTree>
    <p:extLst>
      <p:ext uri="{BB962C8B-B14F-4D97-AF65-F5344CB8AC3E}">
        <p14:creationId xmlns:p14="http://schemas.microsoft.com/office/powerpoint/2010/main" val="2077195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 descr="Obraz zawierający tekst, sport&#10;&#10;Opis wygenerowany automatycznie">
            <a:extLst>
              <a:ext uri="{FF2B5EF4-FFF2-40B4-BE49-F238E27FC236}">
                <a16:creationId xmlns:a16="http://schemas.microsoft.com/office/drawing/2014/main" id="{991FE917-1B0F-A9AC-F42B-8A899BF703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C5DC76C3-8FDC-F40B-75D0-8A9A2C01C4C7}"/>
              </a:ext>
            </a:extLst>
          </p:cNvPr>
          <p:cNvSpPr txBox="1"/>
          <p:nvPr/>
        </p:nvSpPr>
        <p:spPr>
          <a:xfrm>
            <a:off x="970844" y="778933"/>
            <a:ext cx="363150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POTENTIAL FUNDING OR PARTNERS: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GOVERMENT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DEVELOPMENT BANK OF WALES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LOCAL AUTHORITIES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ANGEL INVESTIORS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>
                <a:solidFill>
                  <a:schemeClr val="bg1"/>
                </a:solidFill>
              </a:rPr>
            </a:br>
            <a:r>
              <a:rPr lang="pl-PL" dirty="0">
                <a:solidFill>
                  <a:schemeClr val="bg1"/>
                </a:solidFill>
              </a:rPr>
              <a:t>CROWDFUNDING </a:t>
            </a:r>
            <a:br>
              <a:rPr lang="pl-PL" dirty="0">
                <a:solidFill>
                  <a:schemeClr val="bg1"/>
                </a:solidFill>
              </a:rPr>
            </a:br>
            <a:br>
              <a:rPr lang="pl-PL" dirty="0"/>
            </a:br>
            <a:endParaRPr lang="pl-PL" dirty="0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5FD57E8C-812D-93F7-A1A5-DD3A9C5C2AEA}"/>
              </a:ext>
            </a:extLst>
          </p:cNvPr>
          <p:cNvSpPr txBox="1"/>
          <p:nvPr/>
        </p:nvSpPr>
        <p:spPr>
          <a:xfrm>
            <a:off x="289367" y="6412089"/>
            <a:ext cx="11783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dirty="0">
                <a:solidFill>
                  <a:schemeClr val="bg1"/>
                </a:solidFill>
              </a:rPr>
              <a:t>WSA (2023)  </a:t>
            </a:r>
            <a:r>
              <a:rPr lang="pl-PL" sz="1400" dirty="0" err="1">
                <a:solidFill>
                  <a:schemeClr val="bg1"/>
                </a:solidFill>
              </a:rPr>
              <a:t>Dunding</a:t>
            </a:r>
            <a:r>
              <a:rPr lang="pl-PL" sz="1400" dirty="0">
                <a:solidFill>
                  <a:schemeClr val="bg1"/>
                </a:solidFill>
              </a:rPr>
              <a:t> </a:t>
            </a:r>
            <a:r>
              <a:rPr lang="pl-PL" sz="1400" dirty="0" err="1">
                <a:solidFill>
                  <a:schemeClr val="bg1"/>
                </a:solidFill>
              </a:rPr>
              <a:t>Advice</a:t>
            </a:r>
            <a:r>
              <a:rPr lang="pl-PL" sz="1400" dirty="0">
                <a:solidFill>
                  <a:schemeClr val="bg1"/>
                </a:solidFill>
              </a:rPr>
              <a:t> &amp; </a:t>
            </a:r>
            <a:r>
              <a:rPr lang="pl-PL" sz="1400" dirty="0" err="1">
                <a:solidFill>
                  <a:schemeClr val="bg1"/>
                </a:solidFill>
              </a:rPr>
              <a:t>Grants</a:t>
            </a:r>
            <a:r>
              <a:rPr lang="pl-PL" sz="1400" dirty="0">
                <a:solidFill>
                  <a:schemeClr val="bg1"/>
                </a:solidFill>
              </a:rPr>
              <a:t> -  </a:t>
            </a:r>
            <a:r>
              <a:rPr lang="pl-PL" sz="1400" dirty="0" err="1">
                <a:solidFill>
                  <a:schemeClr val="bg1"/>
                </a:solidFill>
              </a:rPr>
              <a:t>Resources</a:t>
            </a:r>
            <a:r>
              <a:rPr lang="pl-PL" sz="1400" dirty="0">
                <a:solidFill>
                  <a:schemeClr val="bg1"/>
                </a:solidFill>
              </a:rPr>
              <a:t> &amp; </a:t>
            </a:r>
            <a:r>
              <a:rPr lang="pl-PL" sz="1400" dirty="0" err="1">
                <a:solidFill>
                  <a:schemeClr val="bg1"/>
                </a:solidFill>
              </a:rPr>
              <a:t>Support</a:t>
            </a:r>
            <a:r>
              <a:rPr lang="pl-PL" sz="1400" dirty="0">
                <a:solidFill>
                  <a:schemeClr val="bg1"/>
                </a:solidFill>
              </a:rPr>
              <a:t> </a:t>
            </a:r>
            <a:r>
              <a:rPr lang="pl-PL" sz="1400" dirty="0" err="1">
                <a:solidFill>
                  <a:schemeClr val="bg1"/>
                </a:solidFill>
              </a:rPr>
              <a:t>Avaliable</a:t>
            </a:r>
            <a:r>
              <a:rPr lang="pl-PL" sz="1400" dirty="0">
                <a:solidFill>
                  <a:schemeClr val="bg1"/>
                </a:solidFill>
              </a:rPr>
              <a:t> </a:t>
            </a:r>
            <a:r>
              <a:rPr lang="pl-PL" sz="1400" dirty="0" err="1">
                <a:solidFill>
                  <a:schemeClr val="bg1"/>
                </a:solidFill>
              </a:rPr>
              <a:t>at</a:t>
            </a:r>
            <a:r>
              <a:rPr lang="pl-PL" sz="1400" dirty="0">
                <a:solidFill>
                  <a:schemeClr val="bg1"/>
                </a:solidFill>
              </a:rPr>
              <a:t>: </a:t>
            </a:r>
            <a:r>
              <a:rPr lang="pl-PL" sz="1400" dirty="0">
                <a:solidFill>
                  <a:schemeClr val="bg1"/>
                </a:solidFill>
                <a:hlinkClick r:id="rId3"/>
              </a:rPr>
              <a:t>https://wsa.wales/our-services/business-support-services/business-support-helplines-funding-advice/funding-where-can-you-go-for-help/</a:t>
            </a:r>
            <a:r>
              <a:rPr lang="pl-PL" sz="14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1129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le tekstowe 1">
            <a:extLst>
              <a:ext uri="{FF2B5EF4-FFF2-40B4-BE49-F238E27FC236}">
                <a16:creationId xmlns:a16="http://schemas.microsoft.com/office/drawing/2014/main" id="{7499BE54-7995-98A7-0B89-4EE55EED1520}"/>
              </a:ext>
            </a:extLst>
          </p:cNvPr>
          <p:cNvSpPr txBox="1"/>
          <p:nvPr/>
        </p:nvSpPr>
        <p:spPr>
          <a:xfrm>
            <a:off x="372534" y="349957"/>
            <a:ext cx="1038577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REFERENCE LIST :</a:t>
            </a:r>
            <a:br>
              <a:rPr lang="pl-PL" dirty="0"/>
            </a:br>
            <a:br>
              <a:rPr lang="pl-PL" dirty="0"/>
            </a:br>
            <a:r>
              <a:rPr lang="pl-PL" dirty="0" err="1"/>
              <a:t>Inspiresport</a:t>
            </a:r>
            <a:r>
              <a:rPr lang="pl-PL" dirty="0"/>
              <a:t> (2023) </a:t>
            </a:r>
            <a:r>
              <a:rPr lang="pl-PL" i="1" dirty="0"/>
              <a:t>How to </a:t>
            </a:r>
            <a:r>
              <a:rPr lang="pl-PL" i="1" dirty="0" err="1"/>
              <a:t>get</a:t>
            </a:r>
            <a:r>
              <a:rPr lang="pl-PL" i="1" dirty="0"/>
              <a:t> </a:t>
            </a:r>
            <a:r>
              <a:rPr lang="pl-PL" i="1" dirty="0" err="1"/>
              <a:t>children</a:t>
            </a:r>
            <a:r>
              <a:rPr lang="pl-PL" i="1" dirty="0"/>
              <a:t> </a:t>
            </a:r>
            <a:r>
              <a:rPr lang="pl-PL" i="1" dirty="0" err="1"/>
              <a:t>interested</a:t>
            </a:r>
            <a:r>
              <a:rPr lang="pl-PL" i="1" dirty="0"/>
              <a:t> in sport</a:t>
            </a:r>
            <a:r>
              <a:rPr lang="pl-PL" dirty="0"/>
              <a:t>. </a:t>
            </a:r>
            <a:r>
              <a:rPr lang="pl-PL" dirty="0" err="1"/>
              <a:t>Avaliable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: </a:t>
            </a:r>
            <a:r>
              <a:rPr lang="pl-PL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pl-PL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://www.inspiresport.com/how-to-get-school-children-interested-in-sport/</a:t>
            </a:r>
            <a:br>
              <a:rPr lang="pl-PL" dirty="0"/>
            </a:br>
            <a:br>
              <a:rPr lang="pl-PL" dirty="0"/>
            </a:br>
            <a:r>
              <a:rPr lang="pl-PL" dirty="0"/>
              <a:t>Spencer (2021) How to plan a </a:t>
            </a:r>
            <a:r>
              <a:rPr lang="pl-PL" dirty="0" err="1"/>
              <a:t>sports</a:t>
            </a:r>
            <a:r>
              <a:rPr lang="pl-PL" dirty="0"/>
              <a:t> coaching </a:t>
            </a:r>
            <a:r>
              <a:rPr lang="pl-PL" dirty="0" err="1"/>
              <a:t>session</a:t>
            </a:r>
            <a:r>
              <a:rPr lang="pl-PL" dirty="0"/>
              <a:t>. </a:t>
            </a:r>
            <a:r>
              <a:rPr lang="pl-PL" dirty="0" err="1"/>
              <a:t>Avaliable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: https://sportscoachingfaq.com/how-to-plan-a-sports-coaching-session/</a:t>
            </a:r>
          </a:p>
          <a:p>
            <a:br>
              <a:rPr lang="pl-PL" dirty="0"/>
            </a:br>
            <a:r>
              <a:rPr lang="pl-PL" dirty="0"/>
              <a:t>Sport </a:t>
            </a:r>
            <a:r>
              <a:rPr lang="pl-PL" dirty="0" err="1"/>
              <a:t>Wales</a:t>
            </a:r>
            <a:r>
              <a:rPr lang="pl-PL" dirty="0"/>
              <a:t> (2018) </a:t>
            </a:r>
            <a:r>
              <a:rPr lang="pl-PL" i="1" dirty="0"/>
              <a:t>School Sport </a:t>
            </a:r>
            <a:r>
              <a:rPr lang="pl-PL" i="1" dirty="0" err="1"/>
              <a:t>Survey</a:t>
            </a:r>
            <a:r>
              <a:rPr lang="pl-PL" i="1" dirty="0"/>
              <a:t>. </a:t>
            </a:r>
            <a:r>
              <a:rPr lang="pl-PL" dirty="0" err="1"/>
              <a:t>Avaliable</a:t>
            </a:r>
            <a:r>
              <a:rPr lang="pl-PL" dirty="0"/>
              <a:t> </a:t>
            </a:r>
            <a:r>
              <a:rPr lang="pl-PL" dirty="0" err="1"/>
              <a:t>at</a:t>
            </a:r>
            <a:r>
              <a:rPr lang="pl-PL" dirty="0"/>
              <a:t>: </a:t>
            </a:r>
            <a:r>
              <a:rPr lang="pl-PL" dirty="0">
                <a:hlinkClick r:id="rId3"/>
              </a:rPr>
              <a:t>https://moodle.uwtsd.ac.uk/course/view.php?id=2443</a:t>
            </a:r>
            <a:br>
              <a:rPr lang="pl-PL" dirty="0"/>
            </a:br>
            <a:br>
              <a:rPr lang="pl-PL" dirty="0"/>
            </a:br>
            <a:r>
              <a:rPr lang="pl-PL" sz="1800" dirty="0"/>
              <a:t>WSA (2023)  </a:t>
            </a:r>
            <a:r>
              <a:rPr lang="pl-PL" sz="1800" dirty="0" err="1"/>
              <a:t>Dunding</a:t>
            </a:r>
            <a:r>
              <a:rPr lang="pl-PL" sz="1800" dirty="0"/>
              <a:t> </a:t>
            </a:r>
            <a:r>
              <a:rPr lang="pl-PL" sz="1800" dirty="0" err="1"/>
              <a:t>Advice</a:t>
            </a:r>
            <a:r>
              <a:rPr lang="pl-PL" sz="1800" dirty="0"/>
              <a:t> &amp; </a:t>
            </a:r>
            <a:r>
              <a:rPr lang="pl-PL" sz="1800" dirty="0" err="1"/>
              <a:t>Grants</a:t>
            </a:r>
            <a:r>
              <a:rPr lang="pl-PL" sz="1800" dirty="0"/>
              <a:t> -  </a:t>
            </a:r>
            <a:r>
              <a:rPr lang="pl-PL" sz="1800" dirty="0" err="1"/>
              <a:t>Resources</a:t>
            </a:r>
            <a:r>
              <a:rPr lang="pl-PL" sz="1800" dirty="0"/>
              <a:t> &amp; </a:t>
            </a:r>
            <a:r>
              <a:rPr lang="pl-PL" sz="1800" dirty="0" err="1"/>
              <a:t>Support</a:t>
            </a:r>
            <a:r>
              <a:rPr lang="pl-PL" sz="1800" dirty="0"/>
              <a:t> </a:t>
            </a:r>
            <a:r>
              <a:rPr lang="pl-PL" sz="1800" dirty="0" err="1"/>
              <a:t>Avaliable</a:t>
            </a:r>
            <a:r>
              <a:rPr lang="pl-PL" sz="1800" dirty="0"/>
              <a:t> </a:t>
            </a:r>
            <a:r>
              <a:rPr lang="pl-PL" sz="1800" dirty="0" err="1"/>
              <a:t>at</a:t>
            </a:r>
            <a:r>
              <a:rPr lang="pl-PL" sz="1800" dirty="0"/>
              <a:t>: </a:t>
            </a:r>
            <a:r>
              <a:rPr lang="pl-PL" sz="1800" dirty="0">
                <a:hlinkClick r:id="rId4"/>
              </a:rPr>
              <a:t>https://wsa.wales/our-services/business-support-services/business-support-helplines-funding-advice/funding-where-can-you-go-for-help/</a:t>
            </a:r>
            <a:r>
              <a:rPr lang="pl-PL" sz="1800" dirty="0"/>
              <a:t> </a:t>
            </a:r>
          </a:p>
          <a:p>
            <a:r>
              <a:rPr lang="pl-PL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1461713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3" ma:contentTypeDescription="Create a new document." ma:contentTypeScope="" ma:versionID="5bce32de0695025eee385e548570cc29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88ebbf22f77c697413b82d7f57e724bb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A411C514-D53C-41DF-AA28-311DC0FB287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DA2401-9A58-4DF7-BAD7-F2E4028A06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651122F-02AE-40A8-88A8-BDBA405B5432}">
  <ds:schemaRefs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www.w3.org/XML/1998/namespace"/>
    <ds:schemaRef ds:uri="http://purl.org/dc/dcmitype/"/>
    <ds:schemaRef ds:uri="http://purl.org/dc/elements/1.1/"/>
    <ds:schemaRef ds:uri="http://schemas.openxmlformats.org/package/2006/metadata/core-properties"/>
    <ds:schemaRef ds:uri="f54e4810-f1f5-4bce-aa8e-e4722dc561be"/>
    <ds:schemaRef ds:uri="7b23fa32-4003-4364-bee1-595462966394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422</Words>
  <Application>Microsoft Office PowerPoint</Application>
  <PresentationFormat>Panoramiczny</PresentationFormat>
  <Paragraphs>15</Paragraphs>
  <Slides>9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3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Motyw pakietu Office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>Piotr</dc:creator>
  <cp:lastModifiedBy>Piotr</cp:lastModifiedBy>
  <cp:revision>1</cp:revision>
  <dcterms:created xsi:type="dcterms:W3CDTF">2023-03-10T17:05:01Z</dcterms:created>
  <dcterms:modified xsi:type="dcterms:W3CDTF">2023-03-10T22:58:04Z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