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58" r:id="rId5"/>
    <p:sldId id="259" r:id="rId6"/>
    <p:sldId id="260" r:id="rId7"/>
    <p:sldId id="261" r:id="rId8"/>
    <p:sldId id="265" r:id="rId9"/>
    <p:sldId id="263" r:id="rId10"/>
    <p:sldId id="264" r:id="rId11"/>
    <p:sldId id="267" r:id="rId12"/>
    <p:sldId id="266" r:id="rId13"/>
    <p:sldId id="272" r:id="rId14"/>
    <p:sldId id="268" r:id="rId15"/>
    <p:sldId id="269" r:id="rId16"/>
    <p:sldId id="270" r:id="rId17"/>
    <p:sldId id="271"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65E2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0" d="100"/>
          <a:sy n="70" d="100"/>
        </p:scale>
        <p:origin x="-116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7525F24A-2A40-45DA-85EF-CFEDC37D188B}" type="datetimeFigureOut">
              <a:rPr lang="en-GB" smtClean="0"/>
              <a:pPr/>
              <a:t>11/03/2020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E3E5B0C-9799-4187-AF09-64C1C154A72E}"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25F24A-2A40-45DA-85EF-CFEDC37D188B}" type="datetimeFigureOut">
              <a:rPr lang="en-GB" smtClean="0"/>
              <a:pPr/>
              <a:t>11/03/2020</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3E5B0C-9799-4187-AF09-64C1C154A72E}"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 Id="rId9" Type="http://schemas.openxmlformats.org/officeDocument/2006/relationships/image" Target="../media/image12.jpeg"/></Relationships>
</file>

<file path=ppt/slides/_rels/slide4.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7.xml"/><Relationship Id="rId6" Type="http://schemas.openxmlformats.org/officeDocument/2006/relationships/image" Target="../media/image17.jpeg"/><Relationship Id="rId11" Type="http://schemas.openxmlformats.org/officeDocument/2006/relationships/image" Target="../media/image22.jpeg"/><Relationship Id="rId5" Type="http://schemas.openxmlformats.org/officeDocument/2006/relationships/image" Target="../media/image16.jpeg"/><Relationship Id="rId10" Type="http://schemas.openxmlformats.org/officeDocument/2006/relationships/image" Target="../media/image21.jpeg"/><Relationship Id="rId4" Type="http://schemas.openxmlformats.org/officeDocument/2006/relationships/image" Target="../media/image15.jpeg"/><Relationship Id="rId9" Type="http://schemas.openxmlformats.org/officeDocument/2006/relationships/image" Target="../media/image20.jpeg"/></Relationships>
</file>

<file path=ppt/slides/_rels/slide5.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12" Type="http://schemas.openxmlformats.org/officeDocument/2006/relationships/image" Target="../media/image33.jpe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7.jpeg"/><Relationship Id="rId11" Type="http://schemas.openxmlformats.org/officeDocument/2006/relationships/image" Target="../media/image32.png"/><Relationship Id="rId5" Type="http://schemas.openxmlformats.org/officeDocument/2006/relationships/image" Target="../media/image26.png"/><Relationship Id="rId10" Type="http://schemas.openxmlformats.org/officeDocument/2006/relationships/image" Target="../media/image31.png"/><Relationship Id="rId4" Type="http://schemas.openxmlformats.org/officeDocument/2006/relationships/image" Target="../media/image25.png"/><Relationship Id="rId9" Type="http://schemas.openxmlformats.org/officeDocument/2006/relationships/image" Target="../media/image30.png"/></Relationships>
</file>

<file path=ppt/slides/_rels/slide6.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jpeg"/><Relationship Id="rId3" Type="http://schemas.openxmlformats.org/officeDocument/2006/relationships/image" Target="../media/image35.jpeg"/><Relationship Id="rId7" Type="http://schemas.openxmlformats.org/officeDocument/2006/relationships/image" Target="../media/image39.jpeg"/><Relationship Id="rId12" Type="http://schemas.openxmlformats.org/officeDocument/2006/relationships/image" Target="../media/image44.jpeg"/><Relationship Id="rId17" Type="http://schemas.openxmlformats.org/officeDocument/2006/relationships/image" Target="../media/image48.jpeg"/><Relationship Id="rId2" Type="http://schemas.openxmlformats.org/officeDocument/2006/relationships/image" Target="../media/image34.jpeg"/><Relationship Id="rId16"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38.jpeg"/><Relationship Id="rId11" Type="http://schemas.openxmlformats.org/officeDocument/2006/relationships/image" Target="../media/image43.jpeg"/><Relationship Id="rId5" Type="http://schemas.openxmlformats.org/officeDocument/2006/relationships/image" Target="../media/image37.png"/><Relationship Id="rId15" Type="http://schemas.openxmlformats.org/officeDocument/2006/relationships/image" Target="../media/image32.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 Id="rId14" Type="http://schemas.openxmlformats.org/officeDocument/2006/relationships/image" Target="../media/image46.jpeg"/></Relationships>
</file>

<file path=ppt/slides/_rels/slide7.xml.rels><?xml version="1.0" encoding="UTF-8" standalone="yes"?>
<Relationships xmlns="http://schemas.openxmlformats.org/package/2006/relationships"><Relationship Id="rId8" Type="http://schemas.openxmlformats.org/officeDocument/2006/relationships/image" Target="../media/image55.jpeg"/><Relationship Id="rId13" Type="http://schemas.openxmlformats.org/officeDocument/2006/relationships/image" Target="../media/image32.png"/><Relationship Id="rId3" Type="http://schemas.openxmlformats.org/officeDocument/2006/relationships/image" Target="../media/image50.jpeg"/><Relationship Id="rId7" Type="http://schemas.openxmlformats.org/officeDocument/2006/relationships/image" Target="../media/image54.jpeg"/><Relationship Id="rId12" Type="http://schemas.openxmlformats.org/officeDocument/2006/relationships/image" Target="../media/image59.jpeg"/><Relationship Id="rId2" Type="http://schemas.openxmlformats.org/officeDocument/2006/relationships/image" Target="../media/image49.png"/><Relationship Id="rId1" Type="http://schemas.openxmlformats.org/officeDocument/2006/relationships/slideLayout" Target="../slideLayouts/slideLayout7.xml"/><Relationship Id="rId6" Type="http://schemas.openxmlformats.org/officeDocument/2006/relationships/image" Target="../media/image53.jpeg"/><Relationship Id="rId11" Type="http://schemas.openxmlformats.org/officeDocument/2006/relationships/image" Target="../media/image58.jpeg"/><Relationship Id="rId5" Type="http://schemas.openxmlformats.org/officeDocument/2006/relationships/image" Target="../media/image52.jpe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jpeg"/><Relationship Id="rId14" Type="http://schemas.openxmlformats.org/officeDocument/2006/relationships/image" Target="../media/image60.jpeg"/></Relationships>
</file>

<file path=ppt/slides/_rels/slide8.xml.rels><?xml version="1.0" encoding="UTF-8" standalone="yes"?>
<Relationships xmlns="http://schemas.openxmlformats.org/package/2006/relationships"><Relationship Id="rId8" Type="http://schemas.openxmlformats.org/officeDocument/2006/relationships/image" Target="../media/image67.jpeg"/><Relationship Id="rId13" Type="http://schemas.openxmlformats.org/officeDocument/2006/relationships/image" Target="../media/image51.png"/><Relationship Id="rId3" Type="http://schemas.openxmlformats.org/officeDocument/2006/relationships/image" Target="../media/image62.png"/><Relationship Id="rId7" Type="http://schemas.openxmlformats.org/officeDocument/2006/relationships/image" Target="../media/image66.png"/><Relationship Id="rId12" Type="http://schemas.openxmlformats.org/officeDocument/2006/relationships/image" Target="../media/image71.jpeg"/><Relationship Id="rId2" Type="http://schemas.openxmlformats.org/officeDocument/2006/relationships/image" Target="../media/image61.jpeg"/><Relationship Id="rId1" Type="http://schemas.openxmlformats.org/officeDocument/2006/relationships/slideLayout" Target="../slideLayouts/slideLayout7.xml"/><Relationship Id="rId6" Type="http://schemas.openxmlformats.org/officeDocument/2006/relationships/image" Target="../media/image65.jpeg"/><Relationship Id="rId11" Type="http://schemas.openxmlformats.org/officeDocument/2006/relationships/image" Target="../media/image70.jpeg"/><Relationship Id="rId5" Type="http://schemas.openxmlformats.org/officeDocument/2006/relationships/image" Target="../media/image64.png"/><Relationship Id="rId15" Type="http://schemas.openxmlformats.org/officeDocument/2006/relationships/image" Target="../media/image73.jpeg"/><Relationship Id="rId10" Type="http://schemas.openxmlformats.org/officeDocument/2006/relationships/image" Target="../media/image69.jpeg"/><Relationship Id="rId4" Type="http://schemas.openxmlformats.org/officeDocument/2006/relationships/image" Target="../media/image63.jpeg"/><Relationship Id="rId9" Type="http://schemas.openxmlformats.org/officeDocument/2006/relationships/image" Target="../media/image68.jpeg"/><Relationship Id="rId14" Type="http://schemas.openxmlformats.org/officeDocument/2006/relationships/image" Target="../media/image72.jpeg"/></Relationships>
</file>

<file path=ppt/slides/_rels/slide9.xml.rels><?xml version="1.0" encoding="UTF-8" standalone="yes"?>
<Relationships xmlns="http://schemas.openxmlformats.org/package/2006/relationships"><Relationship Id="rId8" Type="http://schemas.openxmlformats.org/officeDocument/2006/relationships/image" Target="../media/image80.jpeg"/><Relationship Id="rId3" Type="http://schemas.openxmlformats.org/officeDocument/2006/relationships/image" Target="../media/image75.png"/><Relationship Id="rId7" Type="http://schemas.openxmlformats.org/officeDocument/2006/relationships/image" Target="../media/image79.png"/><Relationship Id="rId2" Type="http://schemas.openxmlformats.org/officeDocument/2006/relationships/image" Target="../media/image74.jpeg"/><Relationship Id="rId1" Type="http://schemas.openxmlformats.org/officeDocument/2006/relationships/slideLayout" Target="../slideLayouts/slideLayout7.xml"/><Relationship Id="rId6" Type="http://schemas.openxmlformats.org/officeDocument/2006/relationships/image" Target="../media/image78.jpeg"/><Relationship Id="rId5" Type="http://schemas.openxmlformats.org/officeDocument/2006/relationships/image" Target="../media/image77.png"/><Relationship Id="rId4" Type="http://schemas.openxmlformats.org/officeDocument/2006/relationships/image" Target="../media/image76.jpeg"/><Relationship Id="rId9" Type="http://schemas.openxmlformats.org/officeDocument/2006/relationships/image" Target="../media/image81.png"/></Relationships>
</file>

<file path=ppt/slides/_rels/slide1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88.png"/><Relationship Id="rId2" Type="http://schemas.openxmlformats.org/officeDocument/2006/relationships/image" Target="../media/image84.jpeg"/><Relationship Id="rId1" Type="http://schemas.openxmlformats.org/officeDocument/2006/relationships/slideLayout" Target="../slideLayouts/slideLayout7.xml"/><Relationship Id="rId6" Type="http://schemas.openxmlformats.org/officeDocument/2006/relationships/image" Target="../media/image56.jpeg"/><Relationship Id="rId5" Type="http://schemas.openxmlformats.org/officeDocument/2006/relationships/image" Target="../media/image87.jpeg"/><Relationship Id="rId4" Type="http://schemas.openxmlformats.org/officeDocument/2006/relationships/image" Target="../media/image86.jpeg"/></Relationships>
</file>

<file path=ppt/slides/_rels/slide13.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hyperlink" Target="https://primarysite-prod-sorted.s3.amazonaws.com/clase-primary-school/UploadedDocument/5a758cdbfda845388ed94bcaa2d51e9a/curriculum-policy-2018.pdf" TargetMode="External"/><Relationship Id="rId2" Type="http://schemas.openxmlformats.org/officeDocument/2006/relationships/image" Target="../media/image90.jpeg"/><Relationship Id="rId1" Type="http://schemas.openxmlformats.org/officeDocument/2006/relationships/slideLayout" Target="../slideLayouts/slideLayout7.xml"/><Relationship Id="rId5" Type="http://schemas.openxmlformats.org/officeDocument/2006/relationships/hyperlink" Target="https://www.hefcw.ac.uk/documents/news/events/2009%20Events/H%20Colley%20Presentation.pdf" TargetMode="External"/><Relationship Id="rId4" Type="http://schemas.openxmlformats.org/officeDocument/2006/relationships/hyperlink" Target="https://books.google.co.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academia.edu/41661936/Changing_Together_-_Eco_Schools_1994-2019_" TargetMode="External"/><Relationship Id="rId7" Type="http://schemas.openxmlformats.org/officeDocument/2006/relationships/hyperlink" Target="https://oxfamilibrary.openrepository.com/bitstream/handle/10546/620842/edu-sustainable-development-guide-15072019-en.pdf?sequence=4" TargetMode="External"/><Relationship Id="rId2" Type="http://schemas.openxmlformats.org/officeDocument/2006/relationships/image" Target="../media/image90.jpeg"/><Relationship Id="rId1" Type="http://schemas.openxmlformats.org/officeDocument/2006/relationships/slideLayout" Target="../slideLayouts/slideLayout7.xml"/><Relationship Id="rId6" Type="http://schemas.openxmlformats.org/officeDocument/2006/relationships/hyperlink" Target="https://www.teaching4abetterworld.co.uk/sustainable.html" TargetMode="External"/><Relationship Id="rId5" Type="http://schemas.openxmlformats.org/officeDocument/2006/relationships/hyperlink" Target="https://books.google.co.uk/" TargetMode="External"/><Relationship Id="rId4" Type="http://schemas.openxmlformats.org/officeDocument/2006/relationships/hyperlink" Target="https://www.estyn.gov.wales/sites/www.estyn.gov.wales/files/documents/Clase%20Primary%20School.pdf"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www.britishcouncil.org/voices-magazine/why-teach-uns-development-goals-and-how" TargetMode="External"/><Relationship Id="rId2" Type="http://schemas.openxmlformats.org/officeDocument/2006/relationships/image" Target="../media/image90.jpeg"/><Relationship Id="rId1" Type="http://schemas.openxmlformats.org/officeDocument/2006/relationships/slideLayout" Target="../slideLayouts/slideLayout7.xml"/><Relationship Id="rId5" Type="http://schemas.openxmlformats.org/officeDocument/2006/relationships/hyperlink" Target="https://www.uwtsd.ac.uk/media/uwtsd-website/content-assets/documents/enhancement-unit/wales-journal/71-76-Tinney-and-Merriman.pdf" TargetMode="External"/><Relationship Id="rId4" Type="http://schemas.openxmlformats.org/officeDocument/2006/relationships/hyperlink" Target="https://purehost.bath.ac.uk/ws/portalfiles/portal/89202884/Published_version.pdf"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unitedworldschools.org/global-citizenship-award?gclid=EAIaIQobChMI4Y-d4NyG6AIVhbHtCh0U6Qk_EAAYASAAEgKxPfD_BwE" TargetMode="External"/><Relationship Id="rId2" Type="http://schemas.openxmlformats.org/officeDocument/2006/relationships/image" Target="../media/image90.jpeg"/><Relationship Id="rId1" Type="http://schemas.openxmlformats.org/officeDocument/2006/relationships/slideLayout" Target="../slideLayouts/slideLayout7.xml"/><Relationship Id="rId5" Type="http://schemas.openxmlformats.org/officeDocument/2006/relationships/hyperlink" Target="https://books.google.co.uk/" TargetMode="External"/><Relationship Id="rId4" Type="http://schemas.openxmlformats.org/officeDocument/2006/relationships/hyperlink" Target="https://gov.wales/sites/default/files/publications/2018-02/education-for-sustainable-development-and-global-citizenship-in-the-further-education-sector-in-wales_0.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15616" y="2708920"/>
            <a:ext cx="6904856" cy="1872208"/>
          </a:xfrm>
        </p:spPr>
        <p:txBody>
          <a:bodyPr>
            <a:noAutofit/>
          </a:bodyPr>
          <a:lstStyle/>
          <a:p>
            <a:r>
              <a:rPr lang="en-GB" sz="3600" dirty="0" smtClean="0">
                <a:solidFill>
                  <a:srgbClr val="165E29"/>
                </a:solidFill>
                <a:latin typeface="Cooper Black" pitchFamily="18" charset="0"/>
              </a:rPr>
              <a:t>Education for Sustainability Development and Global Citizenship</a:t>
            </a:r>
            <a:endParaRPr lang="en-GB" sz="3600" dirty="0">
              <a:solidFill>
                <a:srgbClr val="165E29"/>
              </a:solidFill>
              <a:latin typeface="Cooper Black" pitchFamily="18" charset="0"/>
            </a:endParaRPr>
          </a:p>
        </p:txBody>
      </p:sp>
      <p:sp>
        <p:nvSpPr>
          <p:cNvPr id="4" name="TextBox 3"/>
          <p:cNvSpPr txBox="1"/>
          <p:nvPr/>
        </p:nvSpPr>
        <p:spPr>
          <a:xfrm>
            <a:off x="3635896" y="5517232"/>
            <a:ext cx="1944216" cy="369332"/>
          </a:xfrm>
          <a:prstGeom prst="rect">
            <a:avLst/>
          </a:prstGeom>
          <a:noFill/>
        </p:spPr>
        <p:txBody>
          <a:bodyPr wrap="square" rtlCol="0">
            <a:spAutoFit/>
          </a:bodyPr>
          <a:lstStyle/>
          <a:p>
            <a:r>
              <a:rPr lang="en-GB" dirty="0" smtClean="0"/>
              <a:t>By Kat Williams</a:t>
            </a:r>
            <a:endParaRPr lang="en-GB" dirty="0"/>
          </a:p>
        </p:txBody>
      </p:sp>
      <p:sp>
        <p:nvSpPr>
          <p:cNvPr id="1026" name="WordArt 2"/>
          <p:cNvSpPr>
            <a:spLocks noChangeArrowheads="1" noChangeShapeType="1" noTextEdit="1"/>
          </p:cNvSpPr>
          <p:nvPr/>
        </p:nvSpPr>
        <p:spPr bwMode="auto">
          <a:xfrm>
            <a:off x="899592" y="836712"/>
            <a:ext cx="7619628" cy="1367780"/>
          </a:xfrm>
          <a:prstGeom prst="rect">
            <a:avLst/>
          </a:prstGeom>
        </p:spPr>
        <p:txBody>
          <a:bodyPr wrap="none" fromWordArt="1">
            <a:prstTxWarp prst="textPlain">
              <a:avLst>
                <a:gd name="adj" fmla="val 50000"/>
              </a:avLst>
            </a:prstTxWarp>
          </a:bodyPr>
          <a:lstStyle/>
          <a:p>
            <a:pPr algn="ctr" rtl="0"/>
            <a:r>
              <a:rPr lang="en-GB"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Global Perspectives in Education</a:t>
            </a:r>
            <a:endParaRPr lang="en-GB" sz="3600" kern="10" spc="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endParaRPr>
          </a:p>
        </p:txBody>
      </p:sp>
    </p:spTree>
  </p:cSld>
  <p:clrMapOvr>
    <a:masterClrMapping/>
  </p:clrMapOvr>
  <p:transition spd="slow">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050" name="WordArt 2"/>
          <p:cNvSpPr>
            <a:spLocks noChangeArrowheads="1" noChangeShapeType="1" noTextEdit="1"/>
          </p:cNvSpPr>
          <p:nvPr/>
        </p:nvSpPr>
        <p:spPr bwMode="auto">
          <a:xfrm>
            <a:off x="971600" y="260648"/>
            <a:ext cx="7272808" cy="1008112"/>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rtl="0"/>
            <a:r>
              <a:rPr lang="en-GB" sz="3600" kern="10" spc="0" dirty="0" smtClean="0">
                <a:ln w="9525">
                  <a:round/>
                  <a:headEnd/>
                  <a:tailEnd/>
                </a:ln>
                <a:gradFill rotWithShape="0">
                  <a:gsLst>
                    <a:gs pos="0">
                      <a:srgbClr val="FFFFCC"/>
                    </a:gs>
                    <a:gs pos="100000">
                      <a:srgbClr val="FF9999"/>
                    </a:gs>
                  </a:gsLst>
                  <a:lin ang="5400000" scaled="1"/>
                </a:gradFill>
                <a:effectLst/>
                <a:latin typeface="Times New Roman"/>
                <a:cs typeface="Times New Roman"/>
              </a:rPr>
              <a:t>What is Education for Sustainability Development </a:t>
            </a:r>
          </a:p>
          <a:p>
            <a:pPr algn="ctr" rtl="0"/>
            <a:r>
              <a:rPr lang="en-GB" sz="3600" kern="10" dirty="0">
                <a:ln w="9525">
                  <a:round/>
                  <a:headEnd/>
                  <a:tailEnd/>
                </a:ln>
                <a:gradFill rotWithShape="0">
                  <a:gsLst>
                    <a:gs pos="0">
                      <a:srgbClr val="FFFFCC"/>
                    </a:gs>
                    <a:gs pos="100000">
                      <a:srgbClr val="FF9999"/>
                    </a:gs>
                  </a:gsLst>
                  <a:lin ang="5400000" scaled="1"/>
                </a:gradFill>
                <a:latin typeface="Times New Roman"/>
                <a:cs typeface="Times New Roman"/>
              </a:rPr>
              <a:t>a</a:t>
            </a:r>
            <a:r>
              <a:rPr lang="en-GB" sz="3600" kern="10" spc="0" dirty="0" smtClean="0">
                <a:ln w="9525">
                  <a:round/>
                  <a:headEnd/>
                  <a:tailEnd/>
                </a:ln>
                <a:gradFill rotWithShape="0">
                  <a:gsLst>
                    <a:gs pos="0">
                      <a:srgbClr val="FFFFCC"/>
                    </a:gs>
                    <a:gs pos="100000">
                      <a:srgbClr val="FF9999"/>
                    </a:gs>
                  </a:gsLst>
                  <a:lin ang="5400000" scaled="1"/>
                </a:gradFill>
                <a:effectLst/>
                <a:latin typeface="Times New Roman"/>
                <a:cs typeface="Times New Roman"/>
              </a:rPr>
              <a:t>nd</a:t>
            </a:r>
            <a:r>
              <a:rPr lang="en-GB" sz="3600" kern="10" dirty="0" smtClean="0">
                <a:ln w="9525">
                  <a:round/>
                  <a:headEnd/>
                  <a:tailEnd/>
                </a:ln>
                <a:gradFill rotWithShape="0">
                  <a:gsLst>
                    <a:gs pos="0">
                      <a:srgbClr val="FFFFCC"/>
                    </a:gs>
                    <a:gs pos="100000">
                      <a:srgbClr val="FF9999"/>
                    </a:gs>
                  </a:gsLst>
                  <a:lin ang="5400000" scaled="1"/>
                </a:gradFill>
                <a:latin typeface="Times New Roman"/>
                <a:cs typeface="Times New Roman"/>
              </a:rPr>
              <a:t> Global Citizenship?</a:t>
            </a:r>
            <a:endParaRPr lang="en-GB" sz="3600" kern="10" spc="0" dirty="0">
              <a:ln w="9525">
                <a:round/>
                <a:headEnd/>
                <a:tailEnd/>
              </a:ln>
              <a:gradFill rotWithShape="0">
                <a:gsLst>
                  <a:gs pos="0">
                    <a:srgbClr val="FFFFCC"/>
                  </a:gs>
                  <a:gs pos="100000">
                    <a:srgbClr val="FF9999"/>
                  </a:gs>
                </a:gsLst>
                <a:lin ang="5400000" scaled="1"/>
              </a:gradFill>
              <a:effectLst/>
              <a:latin typeface="Times New Roman"/>
              <a:cs typeface="Times New Roman"/>
            </a:endParaRPr>
          </a:p>
        </p:txBody>
      </p:sp>
      <p:pic>
        <p:nvPicPr>
          <p:cNvPr id="2051" name="Picture 3" descr="education+sustainability"/>
          <p:cNvPicPr>
            <a:picLocks noChangeAspect="1" noChangeArrowheads="1"/>
          </p:cNvPicPr>
          <p:nvPr/>
        </p:nvPicPr>
        <p:blipFill>
          <a:blip r:embed="rId2" cstate="print"/>
          <a:srcRect l="6299" r="3262"/>
          <a:stretch>
            <a:fillRect/>
          </a:stretch>
        </p:blipFill>
        <p:spPr bwMode="auto">
          <a:xfrm>
            <a:off x="6084168" y="1340768"/>
            <a:ext cx="2681325" cy="2027140"/>
          </a:xfrm>
          <a:prstGeom prst="rect">
            <a:avLst/>
          </a:prstGeom>
          <a:noFill/>
          <a:ln w="9525" algn="in">
            <a:noFill/>
            <a:miter lim="800000"/>
            <a:headEnd/>
            <a:tailEnd/>
          </a:ln>
          <a:effectLst/>
        </p:spPr>
      </p:pic>
      <p:pic>
        <p:nvPicPr>
          <p:cNvPr id="2052" name="Picture 4" descr="sustainability"/>
          <p:cNvPicPr>
            <a:picLocks noChangeAspect="1" noChangeArrowheads="1"/>
          </p:cNvPicPr>
          <p:nvPr/>
        </p:nvPicPr>
        <p:blipFill>
          <a:blip r:embed="rId3" cstate="print"/>
          <a:srcRect/>
          <a:stretch>
            <a:fillRect/>
          </a:stretch>
        </p:blipFill>
        <p:spPr bwMode="auto">
          <a:xfrm>
            <a:off x="251520" y="2852936"/>
            <a:ext cx="3330033" cy="2304256"/>
          </a:xfrm>
          <a:prstGeom prst="rect">
            <a:avLst/>
          </a:prstGeom>
          <a:noFill/>
          <a:ln w="9525" algn="in">
            <a:noFill/>
            <a:miter lim="800000"/>
            <a:headEnd/>
            <a:tailEnd/>
          </a:ln>
          <a:effectLst/>
        </p:spPr>
      </p:pic>
      <p:sp>
        <p:nvSpPr>
          <p:cNvPr id="5" name="TextBox 4"/>
          <p:cNvSpPr txBox="1"/>
          <p:nvPr/>
        </p:nvSpPr>
        <p:spPr>
          <a:xfrm>
            <a:off x="251520" y="1412776"/>
            <a:ext cx="5472608" cy="1323439"/>
          </a:xfrm>
          <a:prstGeom prst="rect">
            <a:avLst/>
          </a:prstGeom>
          <a:noFill/>
        </p:spPr>
        <p:txBody>
          <a:bodyPr wrap="square" rtlCol="0">
            <a:spAutoFit/>
          </a:bodyPr>
          <a:lstStyle/>
          <a:p>
            <a:r>
              <a:rPr lang="en-GB" sz="1600" dirty="0" smtClean="0">
                <a:latin typeface="Comic Sans MS" pitchFamily="66" charset="0"/>
              </a:rPr>
              <a:t>Sustainability can be described as the processes or actions that humankind can satisfy it’s current economical, social and environmental needs, without compromising future generations, does not cause harm to society, locally and globally, (youmatter, 2020).</a:t>
            </a:r>
            <a:endParaRPr lang="en-GB" sz="1600" dirty="0">
              <a:latin typeface="Comic Sans MS" pitchFamily="66" charset="0"/>
            </a:endParaRPr>
          </a:p>
        </p:txBody>
      </p:sp>
      <p:sp>
        <p:nvSpPr>
          <p:cNvPr id="6" name="TextBox 5"/>
          <p:cNvSpPr txBox="1"/>
          <p:nvPr/>
        </p:nvSpPr>
        <p:spPr>
          <a:xfrm>
            <a:off x="3707904" y="3356992"/>
            <a:ext cx="5040560" cy="1569660"/>
          </a:xfrm>
          <a:prstGeom prst="rect">
            <a:avLst/>
          </a:prstGeom>
          <a:noFill/>
        </p:spPr>
        <p:txBody>
          <a:bodyPr wrap="square" rtlCol="0">
            <a:spAutoFit/>
          </a:bodyPr>
          <a:lstStyle/>
          <a:p>
            <a:r>
              <a:rPr lang="en-GB" sz="1600" dirty="0" smtClean="0">
                <a:latin typeface="Comic Sans MS" pitchFamily="66" charset="0"/>
              </a:rPr>
              <a:t>Global citizenship is being aware of and caring about the world we live in and the people within it.  It is about protecting our planet for ourselves and future generations and making positive impacts and changes for a better quality of life for all, (United World Schools, no date).</a:t>
            </a:r>
            <a:endParaRPr lang="en-GB" sz="1600" dirty="0">
              <a:latin typeface="Comic Sans MS" pitchFamily="66" charset="0"/>
            </a:endParaRPr>
          </a:p>
        </p:txBody>
      </p:sp>
      <p:pic>
        <p:nvPicPr>
          <p:cNvPr id="2053" name="Picture 5" descr="kissclipart-handshake-clipart-clip-art-f11b6decb4da9317"/>
          <p:cNvPicPr>
            <a:picLocks noChangeAspect="1" noChangeArrowheads="1"/>
          </p:cNvPicPr>
          <p:nvPr/>
        </p:nvPicPr>
        <p:blipFill>
          <a:blip r:embed="rId4" cstate="print"/>
          <a:srcRect t="7962" b="13170"/>
          <a:stretch>
            <a:fillRect/>
          </a:stretch>
        </p:blipFill>
        <p:spPr bwMode="auto">
          <a:xfrm>
            <a:off x="7668344" y="4725143"/>
            <a:ext cx="1188939" cy="792089"/>
          </a:xfrm>
          <a:prstGeom prst="rect">
            <a:avLst/>
          </a:prstGeom>
          <a:noFill/>
          <a:ln w="9525" algn="in">
            <a:noFill/>
            <a:miter lim="800000"/>
            <a:headEnd/>
            <a:tailEnd/>
          </a:ln>
          <a:effectLst/>
        </p:spPr>
      </p:pic>
      <p:sp>
        <p:nvSpPr>
          <p:cNvPr id="8" name="TextBox 7"/>
          <p:cNvSpPr txBox="1"/>
          <p:nvPr/>
        </p:nvSpPr>
        <p:spPr>
          <a:xfrm>
            <a:off x="251520" y="5517232"/>
            <a:ext cx="8568952" cy="1077218"/>
          </a:xfrm>
          <a:prstGeom prst="rect">
            <a:avLst/>
          </a:prstGeom>
          <a:noFill/>
        </p:spPr>
        <p:txBody>
          <a:bodyPr wrap="square" rtlCol="0">
            <a:spAutoFit/>
          </a:bodyPr>
          <a:lstStyle/>
          <a:p>
            <a:r>
              <a:rPr lang="en-GB" sz="1600" dirty="0" smtClean="0">
                <a:latin typeface="Comic Sans MS" pitchFamily="66" charset="0"/>
              </a:rPr>
              <a:t>Schools have a crucial role to play in helping to create citizens that understand the negative impacts that impedes on the welfare of the people and planet.  ESD is alerting society to the current issues that are looming and educate possible solutions to mitigate them, (Hicks, no date).</a:t>
            </a:r>
            <a:endParaRPr lang="en-GB" sz="1600" dirty="0">
              <a:latin typeface="Comic Sans MS" pitchFamily="66" charset="0"/>
            </a:endParaRPr>
          </a:p>
        </p:txBody>
      </p:sp>
      <p:pic>
        <p:nvPicPr>
          <p:cNvPr id="2054" name="Picture 6" descr="DFPPAjFg"/>
          <p:cNvPicPr>
            <a:picLocks noChangeAspect="1" noChangeArrowheads="1"/>
          </p:cNvPicPr>
          <p:nvPr/>
        </p:nvPicPr>
        <p:blipFill>
          <a:blip r:embed="rId5" cstate="print"/>
          <a:srcRect/>
          <a:stretch>
            <a:fillRect/>
          </a:stretch>
        </p:blipFill>
        <p:spPr bwMode="auto">
          <a:xfrm rot="19917865">
            <a:off x="3851920" y="5013176"/>
            <a:ext cx="471115" cy="471115"/>
          </a:xfrm>
          <a:prstGeom prst="rect">
            <a:avLst/>
          </a:prstGeom>
          <a:noFill/>
          <a:ln w="9525" algn="in">
            <a:noFill/>
            <a:miter lim="800000"/>
            <a:headEnd/>
            <a:tailEnd/>
          </a:ln>
          <a:effectLst/>
        </p:spPr>
      </p:pic>
      <p:pic>
        <p:nvPicPr>
          <p:cNvPr id="10" name="Picture 6" descr="DFPPAjFg"/>
          <p:cNvPicPr>
            <a:picLocks noChangeAspect="1" noChangeArrowheads="1"/>
          </p:cNvPicPr>
          <p:nvPr/>
        </p:nvPicPr>
        <p:blipFill>
          <a:blip r:embed="rId5" cstate="print"/>
          <a:srcRect/>
          <a:stretch>
            <a:fillRect/>
          </a:stretch>
        </p:blipFill>
        <p:spPr bwMode="auto">
          <a:xfrm rot="1437693">
            <a:off x="5148064" y="2780928"/>
            <a:ext cx="471115" cy="471115"/>
          </a:xfrm>
          <a:prstGeom prst="rect">
            <a:avLst/>
          </a:prstGeom>
          <a:noFill/>
          <a:ln w="9525" algn="in">
            <a:noFill/>
            <a:miter lim="800000"/>
            <a:headEnd/>
            <a:tailEnd/>
          </a:ln>
          <a:effectLst/>
        </p:spPr>
      </p:pic>
    </p:spTree>
  </p:cSld>
  <p:clrMapOvr>
    <a:masterClrMapping/>
  </p:clrMapOvr>
  <p:transition spd="slow">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Picture 1" descr="images"/>
          <p:cNvPicPr>
            <a:picLocks noChangeAspect="1" noChangeArrowheads="1"/>
          </p:cNvPicPr>
          <p:nvPr/>
        </p:nvPicPr>
        <p:blipFill>
          <a:blip r:embed="rId2" cstate="print">
            <a:lum bright="-16000"/>
          </a:blip>
          <a:srcRect/>
          <a:stretch>
            <a:fillRect/>
          </a:stretch>
        </p:blipFill>
        <p:spPr bwMode="auto">
          <a:xfrm>
            <a:off x="0" y="-11906"/>
            <a:ext cx="9144000" cy="6876256"/>
          </a:xfrm>
          <a:prstGeom prst="rect">
            <a:avLst/>
          </a:prstGeom>
          <a:noFill/>
          <a:ln w="9525" algn="in">
            <a:noFill/>
            <a:miter lim="800000"/>
            <a:headEnd/>
            <a:tailEnd/>
          </a:ln>
          <a:effectLst/>
        </p:spPr>
      </p:pic>
      <p:sp>
        <p:nvSpPr>
          <p:cNvPr id="19458" name="WordArt 2"/>
          <p:cNvSpPr>
            <a:spLocks noChangeArrowheads="1" noChangeShapeType="1" noTextEdit="1"/>
          </p:cNvSpPr>
          <p:nvPr/>
        </p:nvSpPr>
        <p:spPr bwMode="auto">
          <a:xfrm>
            <a:off x="755576" y="188640"/>
            <a:ext cx="3096344" cy="504056"/>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rtl="0"/>
            <a:r>
              <a:rPr lang="en-GB" sz="3600" kern="10" spc="0" dirty="0" smtClean="0">
                <a:ln w="9525">
                  <a:round/>
                  <a:headEnd/>
                  <a:tailEnd/>
                </a:ln>
                <a:gradFill rotWithShape="0">
                  <a:gsLst>
                    <a:gs pos="0">
                      <a:srgbClr val="FFFFCC"/>
                    </a:gs>
                    <a:gs pos="100000">
                      <a:srgbClr val="FF9999"/>
                    </a:gs>
                  </a:gsLst>
                  <a:lin ang="5400000" scaled="1"/>
                </a:gradFill>
                <a:effectLst/>
                <a:latin typeface="Times New Roman"/>
                <a:cs typeface="Times New Roman"/>
              </a:rPr>
              <a:t>continued....</a:t>
            </a:r>
            <a:endParaRPr lang="en-GB" sz="3600" kern="10" spc="0" dirty="0">
              <a:ln w="9525">
                <a:round/>
                <a:headEnd/>
                <a:tailEnd/>
              </a:ln>
              <a:gradFill rotWithShape="0">
                <a:gsLst>
                  <a:gs pos="0">
                    <a:srgbClr val="FFFFCC"/>
                  </a:gs>
                  <a:gs pos="100000">
                    <a:srgbClr val="FF9999"/>
                  </a:gs>
                </a:gsLst>
                <a:lin ang="5400000" scaled="1"/>
              </a:gradFill>
              <a:effectLst/>
              <a:latin typeface="Times New Roman"/>
              <a:cs typeface="Times New Roman"/>
            </a:endParaRPr>
          </a:p>
        </p:txBody>
      </p:sp>
      <p:sp>
        <p:nvSpPr>
          <p:cNvPr id="4" name="TextBox 3"/>
          <p:cNvSpPr txBox="1"/>
          <p:nvPr/>
        </p:nvSpPr>
        <p:spPr>
          <a:xfrm>
            <a:off x="251520" y="908720"/>
            <a:ext cx="4608512" cy="2554545"/>
          </a:xfrm>
          <a:prstGeom prst="rect">
            <a:avLst/>
          </a:prstGeom>
          <a:noFill/>
        </p:spPr>
        <p:txBody>
          <a:bodyPr wrap="square" rtlCol="0">
            <a:spAutoFit/>
          </a:bodyPr>
          <a:lstStyle/>
          <a:p>
            <a:r>
              <a:rPr lang="en-GB" sz="1600" dirty="0" smtClean="0">
                <a:latin typeface="Comic Sans MS" pitchFamily="66" charset="0"/>
              </a:rPr>
              <a:t>The idea of ESDGC originated from the Earth Summit 1992 to address global issues and the inability of future sustainability.  This led to the UN’s Millennium Development Goals agreed in 2000 and later developed into the Sustainable Development Goals (SDG) which consists of 17 targets for global partnership and other deprivations including critical issues addressing climate change and preserving our oceans and forests in 2015, (Lefko, 2017). </a:t>
            </a:r>
            <a:endParaRPr lang="en-GB" sz="1600" dirty="0">
              <a:latin typeface="Comic Sans MS" pitchFamily="66" charset="0"/>
            </a:endParaRPr>
          </a:p>
        </p:txBody>
      </p:sp>
      <p:pic>
        <p:nvPicPr>
          <p:cNvPr id="19459" name="Picture 3" descr="Global-SLP2017-UNGGSD-990x557_tcm244-504454"/>
          <p:cNvPicPr>
            <a:picLocks noChangeAspect="1" noChangeArrowheads="1"/>
          </p:cNvPicPr>
          <p:nvPr/>
        </p:nvPicPr>
        <p:blipFill>
          <a:blip r:embed="rId3" cstate="print"/>
          <a:srcRect l="8466" t="3761" r="6879" b="4079"/>
          <a:stretch>
            <a:fillRect/>
          </a:stretch>
        </p:blipFill>
        <p:spPr bwMode="auto">
          <a:xfrm>
            <a:off x="4788024" y="188640"/>
            <a:ext cx="4080058" cy="2499246"/>
          </a:xfrm>
          <a:prstGeom prst="rect">
            <a:avLst/>
          </a:prstGeom>
          <a:noFill/>
          <a:ln w="9525" algn="in">
            <a:noFill/>
            <a:miter lim="800000"/>
            <a:headEnd/>
            <a:tailEnd/>
          </a:ln>
          <a:effectLst/>
        </p:spPr>
      </p:pic>
      <p:sp>
        <p:nvSpPr>
          <p:cNvPr id="6" name="TextBox 5"/>
          <p:cNvSpPr txBox="1"/>
          <p:nvPr/>
        </p:nvSpPr>
        <p:spPr>
          <a:xfrm>
            <a:off x="5076056" y="2996952"/>
            <a:ext cx="4067944" cy="2554545"/>
          </a:xfrm>
          <a:prstGeom prst="rect">
            <a:avLst/>
          </a:prstGeom>
          <a:noFill/>
        </p:spPr>
        <p:txBody>
          <a:bodyPr wrap="square" rtlCol="0">
            <a:spAutoFit/>
          </a:bodyPr>
          <a:lstStyle/>
          <a:p>
            <a:r>
              <a:rPr lang="en-GB" sz="1600" dirty="0" smtClean="0">
                <a:latin typeface="Comic Sans MS" pitchFamily="66" charset="0"/>
              </a:rPr>
              <a:t>The Welsh Government launched the ESDGC Common Understanding documents in July 2008 to support the implementation with hope these actions will be embedded within the school’s curriculum.  The ESDGC will be compulsory in schools in Wales in 2022, although many schools have already amalgamated it within the new curriculum, (Eco School, 1994-2019).</a:t>
            </a:r>
            <a:endParaRPr lang="en-GB" sz="1600" dirty="0">
              <a:latin typeface="Comic Sans MS" pitchFamily="66" charset="0"/>
            </a:endParaRPr>
          </a:p>
        </p:txBody>
      </p:sp>
      <p:pic>
        <p:nvPicPr>
          <p:cNvPr id="19460" name="Picture 4" descr="wg"/>
          <p:cNvPicPr>
            <a:picLocks noChangeAspect="1" noChangeArrowheads="1"/>
          </p:cNvPicPr>
          <p:nvPr/>
        </p:nvPicPr>
        <p:blipFill>
          <a:blip r:embed="rId4" cstate="print"/>
          <a:srcRect/>
          <a:stretch>
            <a:fillRect/>
          </a:stretch>
        </p:blipFill>
        <p:spPr bwMode="auto">
          <a:xfrm>
            <a:off x="7884368" y="5585639"/>
            <a:ext cx="1073274" cy="1126937"/>
          </a:xfrm>
          <a:prstGeom prst="rect">
            <a:avLst/>
          </a:prstGeom>
          <a:noFill/>
          <a:ln w="9525" algn="in">
            <a:noFill/>
            <a:miter lim="800000"/>
            <a:headEnd/>
            <a:tailEnd/>
          </a:ln>
          <a:effectLst/>
        </p:spPr>
      </p:pic>
      <p:sp>
        <p:nvSpPr>
          <p:cNvPr id="8" name="TextBox 7"/>
          <p:cNvSpPr txBox="1"/>
          <p:nvPr/>
        </p:nvSpPr>
        <p:spPr>
          <a:xfrm>
            <a:off x="251520" y="4149080"/>
            <a:ext cx="4464496" cy="2554545"/>
          </a:xfrm>
          <a:prstGeom prst="rect">
            <a:avLst/>
          </a:prstGeom>
          <a:noFill/>
        </p:spPr>
        <p:txBody>
          <a:bodyPr wrap="square" rtlCol="0">
            <a:spAutoFit/>
          </a:bodyPr>
          <a:lstStyle/>
          <a:p>
            <a:r>
              <a:rPr lang="en-GB" sz="1600" b="1" dirty="0" smtClean="0">
                <a:latin typeface="Comic Sans MS" pitchFamily="66" charset="0"/>
              </a:rPr>
              <a:t>The ESDGC enables students to:</a:t>
            </a:r>
          </a:p>
          <a:p>
            <a:pPr>
              <a:buFont typeface="Arial" pitchFamily="34" charset="0"/>
              <a:buChar char="•"/>
            </a:pPr>
            <a:r>
              <a:rPr lang="en-GB" sz="1600" dirty="0" smtClean="0">
                <a:latin typeface="Comic Sans MS" pitchFamily="66" charset="0"/>
              </a:rPr>
              <a:t>Make links between society, economy and environment in our own lives and others around the world</a:t>
            </a:r>
          </a:p>
          <a:p>
            <a:pPr>
              <a:buFont typeface="Arial" pitchFamily="34" charset="0"/>
              <a:buChar char="•"/>
            </a:pPr>
            <a:r>
              <a:rPr lang="en-GB" sz="1600" dirty="0" smtClean="0">
                <a:latin typeface="Comic Sans MS" pitchFamily="66" charset="0"/>
              </a:rPr>
              <a:t>Establish relationships between power, resources and human rights</a:t>
            </a:r>
          </a:p>
          <a:p>
            <a:pPr>
              <a:buFont typeface="Arial" pitchFamily="34" charset="0"/>
              <a:buChar char="•"/>
            </a:pPr>
            <a:r>
              <a:rPr lang="en-GB" sz="1600" dirty="0" smtClean="0">
                <a:latin typeface="Comic Sans MS" pitchFamily="66" charset="0"/>
              </a:rPr>
              <a:t>Realise local and global implications we have, as individuals and organisations can cause consequences to local and global issues, (Welsh Government, 2008).</a:t>
            </a:r>
            <a:endParaRPr lang="en-GB" sz="1600" dirty="0">
              <a:latin typeface="Comic Sans MS" pitchFamily="66" charset="0"/>
            </a:endParaRPr>
          </a:p>
        </p:txBody>
      </p:sp>
      <p:pic>
        <p:nvPicPr>
          <p:cNvPr id="19461" name="Picture 5" descr="kid-thinking-looking-260nw-349358480"/>
          <p:cNvPicPr>
            <a:picLocks noChangeAspect="1" noChangeArrowheads="1"/>
          </p:cNvPicPr>
          <p:nvPr/>
        </p:nvPicPr>
        <p:blipFill>
          <a:blip r:embed="rId5" cstate="print"/>
          <a:srcRect l="18153" r="18307" b="15714"/>
          <a:stretch>
            <a:fillRect/>
          </a:stretch>
        </p:blipFill>
        <p:spPr bwMode="auto">
          <a:xfrm>
            <a:off x="4355976" y="4581128"/>
            <a:ext cx="648841" cy="924292"/>
          </a:xfrm>
          <a:prstGeom prst="rect">
            <a:avLst/>
          </a:prstGeom>
          <a:noFill/>
          <a:ln w="9525" algn="in">
            <a:noFill/>
            <a:miter lim="800000"/>
            <a:headEnd/>
            <a:tailEnd/>
          </a:ln>
          <a:effectLst/>
        </p:spPr>
      </p:pic>
      <p:pic>
        <p:nvPicPr>
          <p:cNvPr id="19463" name="Picture 7" descr="cartoon-vector-illustration-cash-coins-260nw-45014608"/>
          <p:cNvPicPr>
            <a:picLocks noChangeAspect="1" noChangeArrowheads="1"/>
          </p:cNvPicPr>
          <p:nvPr/>
        </p:nvPicPr>
        <p:blipFill>
          <a:blip r:embed="rId6" cstate="print"/>
          <a:srcRect b="7286"/>
          <a:stretch>
            <a:fillRect/>
          </a:stretch>
        </p:blipFill>
        <p:spPr bwMode="auto">
          <a:xfrm>
            <a:off x="899592" y="3501008"/>
            <a:ext cx="794355" cy="576138"/>
          </a:xfrm>
          <a:prstGeom prst="rect">
            <a:avLst/>
          </a:prstGeom>
          <a:noFill/>
          <a:ln w="9525" algn="in">
            <a:noFill/>
            <a:miter lim="800000"/>
            <a:headEnd/>
            <a:tailEnd/>
          </a:ln>
          <a:effectLst/>
        </p:spPr>
      </p:pic>
      <p:pic>
        <p:nvPicPr>
          <p:cNvPr id="19464" name="Picture 8" descr="put-rubbish-in-the-bin-sign-vector-789538"/>
          <p:cNvPicPr>
            <a:picLocks noChangeAspect="1" noChangeArrowheads="1"/>
          </p:cNvPicPr>
          <p:nvPr/>
        </p:nvPicPr>
        <p:blipFill>
          <a:blip r:embed="rId7" cstate="print"/>
          <a:srcRect b="8778"/>
          <a:stretch>
            <a:fillRect/>
          </a:stretch>
        </p:blipFill>
        <p:spPr bwMode="auto">
          <a:xfrm>
            <a:off x="2483769" y="3429000"/>
            <a:ext cx="673384" cy="699046"/>
          </a:xfrm>
          <a:prstGeom prst="rect">
            <a:avLst/>
          </a:prstGeom>
          <a:noFill/>
          <a:ln w="9525" algn="in">
            <a:noFill/>
            <a:miter lim="800000"/>
            <a:headEnd/>
            <a:tailEnd/>
          </a:ln>
          <a:effectLst/>
        </p:spPr>
      </p:pic>
      <p:pic>
        <p:nvPicPr>
          <p:cNvPr id="19465" name="Picture 9" descr="rrsa-logo2"/>
          <p:cNvPicPr>
            <a:picLocks noChangeAspect="1" noChangeArrowheads="1"/>
          </p:cNvPicPr>
          <p:nvPr/>
        </p:nvPicPr>
        <p:blipFill>
          <a:blip r:embed="rId8" cstate="print"/>
          <a:srcRect/>
          <a:stretch>
            <a:fillRect/>
          </a:stretch>
        </p:blipFill>
        <p:spPr bwMode="auto">
          <a:xfrm>
            <a:off x="4067944" y="3429000"/>
            <a:ext cx="919162" cy="927100"/>
          </a:xfrm>
          <a:prstGeom prst="rect">
            <a:avLst/>
          </a:prstGeom>
          <a:noFill/>
          <a:ln w="9525" algn="in">
            <a:noFill/>
            <a:miter lim="800000"/>
            <a:headEnd/>
            <a:tailEnd/>
          </a:ln>
          <a:effectLst/>
        </p:spPr>
      </p:pic>
      <p:pic>
        <p:nvPicPr>
          <p:cNvPr id="19466" name="Picture 10" descr="Curriculum+for+Wales"/>
          <p:cNvPicPr>
            <a:picLocks noChangeAspect="1" noChangeArrowheads="1"/>
          </p:cNvPicPr>
          <p:nvPr/>
        </p:nvPicPr>
        <p:blipFill>
          <a:blip r:embed="rId9" cstate="print"/>
          <a:srcRect/>
          <a:stretch>
            <a:fillRect/>
          </a:stretch>
        </p:blipFill>
        <p:spPr bwMode="auto">
          <a:xfrm>
            <a:off x="5292080" y="5517232"/>
            <a:ext cx="1574800" cy="1181100"/>
          </a:xfrm>
          <a:prstGeom prst="rect">
            <a:avLst/>
          </a:prstGeom>
          <a:noFill/>
          <a:ln w="9525" algn="in">
            <a:noFill/>
            <a:miter lim="800000"/>
            <a:headEnd/>
            <a:tailEnd/>
          </a:ln>
          <a:effectLst/>
        </p:spPr>
      </p:pic>
    </p:spTree>
  </p:cSld>
  <p:clrMapOvr>
    <a:masterClrMapping/>
  </p:clrMapOvr>
  <p:transition spd="slow">
    <p:wheel spokes="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alphaModFix amt="61000"/>
            <a:lum/>
          </a:blip>
          <a:srcRect/>
          <a:tile tx="0" ty="0" sx="100000" sy="100000" flip="none" algn="tl"/>
        </a:blipFill>
        <a:effectLst/>
      </p:bgPr>
    </p:bg>
    <p:spTree>
      <p:nvGrpSpPr>
        <p:cNvPr id="1" name=""/>
        <p:cNvGrpSpPr/>
        <p:nvPr/>
      </p:nvGrpSpPr>
      <p:grpSpPr>
        <a:xfrm>
          <a:off x="0" y="0"/>
          <a:ext cx="0" cy="0"/>
          <a:chOff x="0" y="0"/>
          <a:chExt cx="0" cy="0"/>
        </a:xfrm>
      </p:grpSpPr>
      <p:sp>
        <p:nvSpPr>
          <p:cNvPr id="3079" name="WordArt 7" descr="White marble"/>
          <p:cNvSpPr>
            <a:spLocks noChangeArrowheads="1" noChangeShapeType="1" noTextEdit="1"/>
          </p:cNvSpPr>
          <p:nvPr/>
        </p:nvSpPr>
        <p:spPr bwMode="auto">
          <a:xfrm>
            <a:off x="1403648" y="188640"/>
            <a:ext cx="6480720" cy="720080"/>
          </a:xfrm>
          <a:prstGeom prst="rect">
            <a:avLst/>
          </a:prstGeom>
        </p:spPr>
        <p:txBody>
          <a:bodyPr wrap="none" fromWordArt="1">
            <a:prstTxWarp prst="textPlain">
              <a:avLst>
                <a:gd name="adj" fmla="val 50000"/>
              </a:avLst>
            </a:prstTxWarp>
            <a:scene3d>
              <a:camera prst="legacyObliqueRight"/>
              <a:lightRig rig="legacyHarsh3" dir="t"/>
            </a:scene3d>
            <a:sp3d extrusionH="100000" prstMaterial="legacyMatte">
              <a:extrusionClr>
                <a:srgbClr val="663300"/>
              </a:extrusionClr>
            </a:sp3d>
          </a:bodyPr>
          <a:lstStyle/>
          <a:p>
            <a:pPr algn="ctr" rtl="0"/>
            <a:r>
              <a:rPr lang="en-GB" sz="3600" kern="10" spc="0" dirty="0" smtClean="0">
                <a:ln w="9525">
                  <a:round/>
                  <a:headEnd/>
                  <a:tailEnd/>
                </a:ln>
                <a:blipFill dpi="0" rotWithShape="0">
                  <a:blip r:embed="rId3"/>
                  <a:srcRect/>
                  <a:tile tx="0" ty="0" sx="100000" sy="100000" flip="none" algn="tl"/>
                </a:blipFill>
                <a:effectLst/>
                <a:latin typeface="Arial Black"/>
              </a:rPr>
              <a:t>Can ESDGC Help to Promote Global Issues?</a:t>
            </a:r>
            <a:endParaRPr lang="en-GB" sz="3600" kern="10" spc="0" dirty="0">
              <a:ln w="9525">
                <a:round/>
                <a:headEnd/>
                <a:tailEnd/>
              </a:ln>
              <a:blipFill dpi="0" rotWithShape="0">
                <a:blip r:embed="rId3"/>
                <a:srcRect/>
                <a:tile tx="0" ty="0" sx="100000" sy="100000" flip="none" algn="tl"/>
              </a:blipFill>
              <a:effectLst/>
              <a:latin typeface="Arial Black"/>
            </a:endParaRPr>
          </a:p>
        </p:txBody>
      </p:sp>
      <p:pic>
        <p:nvPicPr>
          <p:cNvPr id="3080" name="Picture 8" descr="Air-Pollution"/>
          <p:cNvPicPr>
            <a:picLocks noChangeAspect="1" noChangeArrowheads="1"/>
          </p:cNvPicPr>
          <p:nvPr/>
        </p:nvPicPr>
        <p:blipFill>
          <a:blip r:embed="rId4" cstate="print"/>
          <a:srcRect/>
          <a:stretch>
            <a:fillRect/>
          </a:stretch>
        </p:blipFill>
        <p:spPr bwMode="auto">
          <a:xfrm>
            <a:off x="179512" y="836712"/>
            <a:ext cx="1663566" cy="936104"/>
          </a:xfrm>
          <a:prstGeom prst="rect">
            <a:avLst/>
          </a:prstGeom>
          <a:noFill/>
          <a:ln w="9525" algn="in">
            <a:noFill/>
            <a:miter lim="800000"/>
            <a:headEnd/>
            <a:tailEnd/>
          </a:ln>
          <a:effectLst/>
        </p:spPr>
      </p:pic>
      <p:sp>
        <p:nvSpPr>
          <p:cNvPr id="9" name="TextBox 8"/>
          <p:cNvSpPr txBox="1"/>
          <p:nvPr/>
        </p:nvSpPr>
        <p:spPr>
          <a:xfrm>
            <a:off x="1907704" y="980728"/>
            <a:ext cx="1520288" cy="307777"/>
          </a:xfrm>
          <a:prstGeom prst="rect">
            <a:avLst/>
          </a:prstGeom>
          <a:noFill/>
        </p:spPr>
        <p:txBody>
          <a:bodyPr wrap="none" rtlCol="0">
            <a:spAutoFit/>
          </a:bodyPr>
          <a:lstStyle/>
          <a:p>
            <a:pPr>
              <a:buFont typeface="Arial" pitchFamily="34" charset="0"/>
              <a:buChar char="•"/>
            </a:pPr>
            <a:r>
              <a:rPr lang="en-GB" sz="1400" dirty="0" smtClean="0">
                <a:latin typeface="Arial Rounded MT Bold" pitchFamily="34" charset="0"/>
              </a:rPr>
              <a:t>Nuclear plants</a:t>
            </a:r>
            <a:endParaRPr lang="en-GB" sz="1400" dirty="0">
              <a:latin typeface="Arial Rounded MT Bold" pitchFamily="34" charset="0"/>
            </a:endParaRPr>
          </a:p>
        </p:txBody>
      </p:sp>
      <p:pic>
        <p:nvPicPr>
          <p:cNvPr id="3081" name="Picture 9" descr="melting-ice-polar-bear"/>
          <p:cNvPicPr>
            <a:picLocks noChangeAspect="1" noChangeArrowheads="1"/>
          </p:cNvPicPr>
          <p:nvPr/>
        </p:nvPicPr>
        <p:blipFill>
          <a:blip r:embed="rId5" cstate="print"/>
          <a:srcRect l="8740" t="8340" b="4718"/>
          <a:stretch>
            <a:fillRect/>
          </a:stretch>
        </p:blipFill>
        <p:spPr bwMode="auto">
          <a:xfrm>
            <a:off x="3779912" y="980728"/>
            <a:ext cx="1231966" cy="1224136"/>
          </a:xfrm>
          <a:prstGeom prst="rect">
            <a:avLst/>
          </a:prstGeom>
          <a:noFill/>
          <a:ln w="9525" algn="in">
            <a:noFill/>
            <a:miter lim="800000"/>
            <a:headEnd/>
            <a:tailEnd/>
          </a:ln>
          <a:effectLst/>
        </p:spPr>
      </p:pic>
      <p:sp>
        <p:nvSpPr>
          <p:cNvPr id="11" name="TextBox 10"/>
          <p:cNvSpPr txBox="1"/>
          <p:nvPr/>
        </p:nvSpPr>
        <p:spPr>
          <a:xfrm>
            <a:off x="5076056" y="980728"/>
            <a:ext cx="2271712" cy="523220"/>
          </a:xfrm>
          <a:prstGeom prst="rect">
            <a:avLst/>
          </a:prstGeom>
          <a:noFill/>
        </p:spPr>
        <p:txBody>
          <a:bodyPr wrap="none" rtlCol="0">
            <a:spAutoFit/>
          </a:bodyPr>
          <a:lstStyle/>
          <a:p>
            <a:pPr>
              <a:buFont typeface="Arial" pitchFamily="34" charset="0"/>
              <a:buChar char="•"/>
            </a:pPr>
            <a:r>
              <a:rPr lang="en-GB" sz="1400" dirty="0" smtClean="0">
                <a:latin typeface="Arial Rounded MT Bold" pitchFamily="34" charset="0"/>
              </a:rPr>
              <a:t>Animal’s environments </a:t>
            </a:r>
          </a:p>
          <a:p>
            <a:r>
              <a:rPr lang="en-GB" sz="1400" dirty="0" smtClean="0">
                <a:latin typeface="Arial Rounded MT Bold" pitchFamily="34" charset="0"/>
              </a:rPr>
              <a:t>suffering</a:t>
            </a:r>
            <a:endParaRPr lang="en-GB" sz="1400" dirty="0">
              <a:latin typeface="Arial Rounded MT Bold" pitchFamily="34" charset="0"/>
            </a:endParaRPr>
          </a:p>
        </p:txBody>
      </p:sp>
      <p:pic>
        <p:nvPicPr>
          <p:cNvPr id="3082" name="Picture 10" descr="https---cdn"/>
          <p:cNvPicPr>
            <a:picLocks noChangeAspect="1" noChangeArrowheads="1"/>
          </p:cNvPicPr>
          <p:nvPr/>
        </p:nvPicPr>
        <p:blipFill>
          <a:blip r:embed="rId6" cstate="print"/>
          <a:srcRect/>
          <a:stretch>
            <a:fillRect/>
          </a:stretch>
        </p:blipFill>
        <p:spPr bwMode="auto">
          <a:xfrm>
            <a:off x="179511" y="2276872"/>
            <a:ext cx="1792801" cy="1008112"/>
          </a:xfrm>
          <a:prstGeom prst="rect">
            <a:avLst/>
          </a:prstGeom>
          <a:noFill/>
          <a:ln w="9525" algn="in">
            <a:noFill/>
            <a:miter lim="800000"/>
            <a:headEnd/>
            <a:tailEnd/>
          </a:ln>
          <a:effectLst/>
        </p:spPr>
      </p:pic>
      <p:sp>
        <p:nvSpPr>
          <p:cNvPr id="13" name="TextBox 12"/>
          <p:cNvSpPr txBox="1"/>
          <p:nvPr/>
        </p:nvSpPr>
        <p:spPr>
          <a:xfrm>
            <a:off x="2051720" y="2420888"/>
            <a:ext cx="2874057" cy="307777"/>
          </a:xfrm>
          <a:prstGeom prst="rect">
            <a:avLst/>
          </a:prstGeom>
          <a:noFill/>
        </p:spPr>
        <p:txBody>
          <a:bodyPr wrap="none" rtlCol="0">
            <a:spAutoFit/>
          </a:bodyPr>
          <a:lstStyle/>
          <a:p>
            <a:pPr>
              <a:buFont typeface="Arial" pitchFamily="34" charset="0"/>
              <a:buChar char="•"/>
            </a:pPr>
            <a:r>
              <a:rPr lang="en-GB" sz="1400" dirty="0" smtClean="0">
                <a:latin typeface="Arial Rounded MT Bold" pitchFamily="34" charset="0"/>
              </a:rPr>
              <a:t>Plastics/rubbish in our oceans</a:t>
            </a:r>
            <a:endParaRPr lang="en-GB" sz="1400" dirty="0">
              <a:latin typeface="Arial Rounded MT Bold" pitchFamily="34" charset="0"/>
            </a:endParaRPr>
          </a:p>
        </p:txBody>
      </p:sp>
      <p:pic>
        <p:nvPicPr>
          <p:cNvPr id="3083" name="Picture 11" descr="images"/>
          <p:cNvPicPr>
            <a:picLocks noChangeAspect="1" noChangeArrowheads="1"/>
          </p:cNvPicPr>
          <p:nvPr/>
        </p:nvPicPr>
        <p:blipFill>
          <a:blip r:embed="rId7" cstate="print"/>
          <a:srcRect/>
          <a:stretch>
            <a:fillRect/>
          </a:stretch>
        </p:blipFill>
        <p:spPr bwMode="auto">
          <a:xfrm>
            <a:off x="5364088" y="1628800"/>
            <a:ext cx="1591523" cy="1059086"/>
          </a:xfrm>
          <a:prstGeom prst="rect">
            <a:avLst/>
          </a:prstGeom>
          <a:noFill/>
          <a:ln w="9525" algn="in">
            <a:noFill/>
            <a:miter lim="800000"/>
            <a:headEnd/>
            <a:tailEnd/>
          </a:ln>
          <a:effectLst/>
        </p:spPr>
      </p:pic>
      <p:sp>
        <p:nvSpPr>
          <p:cNvPr id="16" name="TextBox 15"/>
          <p:cNvSpPr txBox="1"/>
          <p:nvPr/>
        </p:nvSpPr>
        <p:spPr>
          <a:xfrm>
            <a:off x="7092280" y="1916832"/>
            <a:ext cx="1584176" cy="307777"/>
          </a:xfrm>
          <a:prstGeom prst="rect">
            <a:avLst/>
          </a:prstGeom>
          <a:noFill/>
        </p:spPr>
        <p:txBody>
          <a:bodyPr wrap="square" rtlCol="0">
            <a:spAutoFit/>
          </a:bodyPr>
          <a:lstStyle/>
          <a:p>
            <a:pPr>
              <a:buFont typeface="Arial" pitchFamily="34" charset="0"/>
              <a:buChar char="•"/>
            </a:pPr>
            <a:r>
              <a:rPr lang="en-GB" sz="1400" dirty="0" smtClean="0">
                <a:latin typeface="Arial Rounded MT Bold" pitchFamily="34" charset="0"/>
              </a:rPr>
              <a:t>Deforestation</a:t>
            </a:r>
            <a:endParaRPr lang="en-GB" sz="1400" dirty="0">
              <a:latin typeface="Arial Rounded MT Bold" pitchFamily="34" charset="0"/>
            </a:endParaRPr>
          </a:p>
        </p:txBody>
      </p:sp>
      <p:pic>
        <p:nvPicPr>
          <p:cNvPr id="3084" name="Picture 12" descr="global_warming"/>
          <p:cNvPicPr>
            <a:picLocks noChangeAspect="1" noChangeArrowheads="1"/>
          </p:cNvPicPr>
          <p:nvPr/>
        </p:nvPicPr>
        <p:blipFill>
          <a:blip r:embed="rId8" cstate="print"/>
          <a:srcRect/>
          <a:stretch>
            <a:fillRect/>
          </a:stretch>
        </p:blipFill>
        <p:spPr bwMode="auto">
          <a:xfrm>
            <a:off x="4067944" y="2996952"/>
            <a:ext cx="1227362" cy="1296144"/>
          </a:xfrm>
          <a:prstGeom prst="rect">
            <a:avLst/>
          </a:prstGeom>
          <a:noFill/>
          <a:ln w="9525" algn="in">
            <a:noFill/>
            <a:miter lim="800000"/>
            <a:headEnd/>
            <a:tailEnd/>
          </a:ln>
          <a:effectLst/>
        </p:spPr>
      </p:pic>
      <p:sp>
        <p:nvSpPr>
          <p:cNvPr id="18" name="TextBox 17"/>
          <p:cNvSpPr txBox="1"/>
          <p:nvPr/>
        </p:nvSpPr>
        <p:spPr>
          <a:xfrm>
            <a:off x="5364088" y="2996952"/>
            <a:ext cx="1008112" cy="523220"/>
          </a:xfrm>
          <a:prstGeom prst="rect">
            <a:avLst/>
          </a:prstGeom>
          <a:noFill/>
        </p:spPr>
        <p:txBody>
          <a:bodyPr wrap="square" rtlCol="0">
            <a:spAutoFit/>
          </a:bodyPr>
          <a:lstStyle/>
          <a:p>
            <a:pPr>
              <a:buFont typeface="Arial" pitchFamily="34" charset="0"/>
              <a:buChar char="•"/>
            </a:pPr>
            <a:r>
              <a:rPr lang="en-GB" sz="1400" dirty="0" smtClean="0">
                <a:latin typeface="Arial Rounded MT Bold" pitchFamily="34" charset="0"/>
              </a:rPr>
              <a:t>Global warming</a:t>
            </a:r>
            <a:endParaRPr lang="en-GB" sz="1400" dirty="0">
              <a:latin typeface="Arial Rounded MT Bold" pitchFamily="34" charset="0"/>
            </a:endParaRPr>
          </a:p>
        </p:txBody>
      </p:sp>
      <p:pic>
        <p:nvPicPr>
          <p:cNvPr id="3085" name="Picture 13" descr="iStock-472067517-e1525464371454-1024x343"/>
          <p:cNvPicPr>
            <a:picLocks noChangeAspect="1" noChangeArrowheads="1"/>
          </p:cNvPicPr>
          <p:nvPr/>
        </p:nvPicPr>
        <p:blipFill>
          <a:blip r:embed="rId9" cstate="print"/>
          <a:srcRect/>
          <a:stretch>
            <a:fillRect/>
          </a:stretch>
        </p:blipFill>
        <p:spPr bwMode="auto">
          <a:xfrm>
            <a:off x="179512" y="3501008"/>
            <a:ext cx="2511425" cy="841375"/>
          </a:xfrm>
          <a:prstGeom prst="rect">
            <a:avLst/>
          </a:prstGeom>
          <a:noFill/>
          <a:ln w="9525" algn="in">
            <a:noFill/>
            <a:miter lim="800000"/>
            <a:headEnd/>
            <a:tailEnd/>
          </a:ln>
          <a:effectLst/>
        </p:spPr>
      </p:pic>
      <p:sp>
        <p:nvSpPr>
          <p:cNvPr id="20" name="TextBox 19"/>
          <p:cNvSpPr txBox="1"/>
          <p:nvPr/>
        </p:nvSpPr>
        <p:spPr>
          <a:xfrm>
            <a:off x="2771800" y="3573016"/>
            <a:ext cx="1305165" cy="307777"/>
          </a:xfrm>
          <a:prstGeom prst="rect">
            <a:avLst/>
          </a:prstGeom>
          <a:noFill/>
        </p:spPr>
        <p:txBody>
          <a:bodyPr wrap="none" rtlCol="0">
            <a:spAutoFit/>
          </a:bodyPr>
          <a:lstStyle/>
          <a:p>
            <a:pPr>
              <a:buFont typeface="Arial" pitchFamily="34" charset="0"/>
              <a:buChar char="•"/>
            </a:pPr>
            <a:r>
              <a:rPr lang="en-GB" sz="1400" dirty="0" smtClean="0">
                <a:latin typeface="Arial Rounded MT Bold" pitchFamily="34" charset="0"/>
              </a:rPr>
              <a:t>Air pollution</a:t>
            </a:r>
            <a:endParaRPr lang="en-GB" sz="1400" dirty="0">
              <a:latin typeface="Arial Rounded MT Bold" pitchFamily="34" charset="0"/>
            </a:endParaRPr>
          </a:p>
        </p:txBody>
      </p:sp>
      <p:pic>
        <p:nvPicPr>
          <p:cNvPr id="3086" name="Picture 14" descr="carbon-footprint-definition"/>
          <p:cNvPicPr>
            <a:picLocks noChangeAspect="1" noChangeArrowheads="1"/>
          </p:cNvPicPr>
          <p:nvPr/>
        </p:nvPicPr>
        <p:blipFill>
          <a:blip r:embed="rId10" cstate="print"/>
          <a:srcRect l="9525" t="1588" r="8995" b="6313"/>
          <a:stretch>
            <a:fillRect/>
          </a:stretch>
        </p:blipFill>
        <p:spPr bwMode="auto">
          <a:xfrm>
            <a:off x="5580112" y="4005064"/>
            <a:ext cx="1023730" cy="771054"/>
          </a:xfrm>
          <a:prstGeom prst="rect">
            <a:avLst/>
          </a:prstGeom>
          <a:noFill/>
          <a:ln w="9525" algn="in">
            <a:noFill/>
            <a:miter lim="800000"/>
            <a:headEnd/>
            <a:tailEnd/>
          </a:ln>
          <a:effectLst/>
        </p:spPr>
      </p:pic>
      <p:sp>
        <p:nvSpPr>
          <p:cNvPr id="22" name="TextBox 21"/>
          <p:cNvSpPr txBox="1"/>
          <p:nvPr/>
        </p:nvSpPr>
        <p:spPr>
          <a:xfrm>
            <a:off x="6732240" y="4077072"/>
            <a:ext cx="2232248" cy="307777"/>
          </a:xfrm>
          <a:prstGeom prst="rect">
            <a:avLst/>
          </a:prstGeom>
          <a:noFill/>
        </p:spPr>
        <p:txBody>
          <a:bodyPr wrap="square" rtlCol="0">
            <a:spAutoFit/>
          </a:bodyPr>
          <a:lstStyle/>
          <a:p>
            <a:pPr>
              <a:buFont typeface="Arial" pitchFamily="34" charset="0"/>
              <a:buChar char="•"/>
            </a:pPr>
            <a:r>
              <a:rPr lang="en-GB" sz="1400" dirty="0" smtClean="0">
                <a:latin typeface="Arial Rounded MT Bold" pitchFamily="34" charset="0"/>
              </a:rPr>
              <a:t>The carbon footprint</a:t>
            </a:r>
            <a:endParaRPr lang="en-GB" sz="1400" dirty="0">
              <a:latin typeface="Arial Rounded MT Bold" pitchFamily="34" charset="0"/>
            </a:endParaRPr>
          </a:p>
        </p:txBody>
      </p:sp>
      <p:pic>
        <p:nvPicPr>
          <p:cNvPr id="3087" name="Picture 15" descr="images"/>
          <p:cNvPicPr>
            <a:picLocks noChangeAspect="1" noChangeArrowheads="1"/>
          </p:cNvPicPr>
          <p:nvPr/>
        </p:nvPicPr>
        <p:blipFill>
          <a:blip r:embed="rId11" cstate="print"/>
          <a:srcRect/>
          <a:stretch>
            <a:fillRect/>
          </a:stretch>
        </p:blipFill>
        <p:spPr bwMode="auto">
          <a:xfrm>
            <a:off x="6660232" y="2852936"/>
            <a:ext cx="1375106" cy="915070"/>
          </a:xfrm>
          <a:prstGeom prst="rect">
            <a:avLst/>
          </a:prstGeom>
          <a:noFill/>
          <a:ln w="9525" algn="in">
            <a:noFill/>
            <a:miter lim="800000"/>
            <a:headEnd/>
            <a:tailEnd/>
          </a:ln>
          <a:effectLst/>
        </p:spPr>
      </p:pic>
      <p:sp>
        <p:nvSpPr>
          <p:cNvPr id="24" name="TextBox 23"/>
          <p:cNvSpPr txBox="1"/>
          <p:nvPr/>
        </p:nvSpPr>
        <p:spPr>
          <a:xfrm>
            <a:off x="8028384" y="2996952"/>
            <a:ext cx="912622" cy="307777"/>
          </a:xfrm>
          <a:prstGeom prst="rect">
            <a:avLst/>
          </a:prstGeom>
          <a:noFill/>
        </p:spPr>
        <p:txBody>
          <a:bodyPr wrap="none" rtlCol="0">
            <a:spAutoFit/>
          </a:bodyPr>
          <a:lstStyle/>
          <a:p>
            <a:pPr>
              <a:buFont typeface="Arial" pitchFamily="34" charset="0"/>
              <a:buChar char="•"/>
            </a:pPr>
            <a:r>
              <a:rPr lang="en-GB" sz="1400" dirty="0" smtClean="0">
                <a:latin typeface="Arial Rounded MT Bold" pitchFamily="34" charset="0"/>
              </a:rPr>
              <a:t>Poverty</a:t>
            </a:r>
            <a:endParaRPr lang="en-GB" sz="1400" dirty="0">
              <a:latin typeface="Arial Rounded MT Bold" pitchFamily="34" charset="0"/>
            </a:endParaRPr>
          </a:p>
        </p:txBody>
      </p:sp>
      <p:sp>
        <p:nvSpPr>
          <p:cNvPr id="25" name="TextBox 24"/>
          <p:cNvSpPr txBox="1"/>
          <p:nvPr/>
        </p:nvSpPr>
        <p:spPr>
          <a:xfrm>
            <a:off x="251520" y="4941168"/>
            <a:ext cx="8712968" cy="1600438"/>
          </a:xfrm>
          <a:prstGeom prst="rect">
            <a:avLst/>
          </a:prstGeom>
          <a:noFill/>
        </p:spPr>
        <p:txBody>
          <a:bodyPr wrap="square" rtlCol="0">
            <a:spAutoFit/>
          </a:bodyPr>
          <a:lstStyle/>
          <a:p>
            <a:r>
              <a:rPr lang="en-GB" sz="1400" b="1" dirty="0" smtClean="0">
                <a:latin typeface="Comic Sans MS" pitchFamily="66" charset="0"/>
              </a:rPr>
              <a:t>The above illustrations are the </a:t>
            </a:r>
            <a:r>
              <a:rPr lang="en-GB" sz="1400" b="1" dirty="0" smtClean="0">
                <a:latin typeface="Comic Sans MS" pitchFamily="66" charset="0"/>
              </a:rPr>
              <a:t>issues the </a:t>
            </a:r>
            <a:r>
              <a:rPr lang="en-GB" sz="1400" b="1" dirty="0" smtClean="0">
                <a:latin typeface="Comic Sans MS" pitchFamily="66" charset="0"/>
              </a:rPr>
              <a:t>pupils within the setting are mostly </a:t>
            </a:r>
            <a:r>
              <a:rPr lang="en-GB" sz="1400" b="1" dirty="0" smtClean="0">
                <a:latin typeface="Comic Sans MS" pitchFamily="66" charset="0"/>
              </a:rPr>
              <a:t>concerned and care </a:t>
            </a:r>
            <a:r>
              <a:rPr lang="en-GB" sz="1400" b="1" dirty="0" smtClean="0">
                <a:latin typeface="Comic Sans MS" pitchFamily="66" charset="0"/>
              </a:rPr>
              <a:t>about within society and globally.  They are learning that actions have consequences and repercussions on where they live and the rest of the world.</a:t>
            </a:r>
          </a:p>
          <a:p>
            <a:r>
              <a:rPr lang="en-GB" sz="1400" b="1" dirty="0">
                <a:latin typeface="Comic Sans MS" pitchFamily="66" charset="0"/>
              </a:rPr>
              <a:t> </a:t>
            </a:r>
            <a:r>
              <a:rPr lang="en-GB" sz="1400" b="1" dirty="0" smtClean="0">
                <a:latin typeface="Comic Sans MS" pitchFamily="66" charset="0"/>
              </a:rPr>
              <a:t> Discussing ESD, has encouraged pupil decision making skills, become more innovative and creative thinkers and enlightened them to larger critical factors that are harming our planet and is leading them to believe they can make long-lasting positive changes to help to create a sustainable world, (Eco Schools, 1994-2019).</a:t>
            </a:r>
            <a:endParaRPr lang="en-GB" sz="1400" b="1" dirty="0">
              <a:latin typeface="Comic Sans MS" pitchFamily="66" charset="0"/>
            </a:endParaRPr>
          </a:p>
        </p:txBody>
      </p:sp>
    </p:spTree>
  </p:cSld>
  <p:clrMapOvr>
    <a:masterClrMapping/>
  </p:clrMapOvr>
  <p:transition spd="slow">
    <p:circl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AutoShape 4" descr="Image result for powerpoint backgrounds fre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4102" name="AutoShape 6" descr="Image result for powerpoint backgrounds fre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4104" name="Picture 8" descr="images"/>
          <p:cNvPicPr>
            <a:picLocks noChangeAspect="1" noChangeArrowheads="1"/>
          </p:cNvPicPr>
          <p:nvPr/>
        </p:nvPicPr>
        <p:blipFill>
          <a:blip r:embed="rId2" cstate="print"/>
          <a:srcRect/>
          <a:stretch>
            <a:fillRect/>
          </a:stretch>
        </p:blipFill>
        <p:spPr bwMode="auto">
          <a:xfrm>
            <a:off x="1" y="15176"/>
            <a:ext cx="9144000" cy="6849174"/>
          </a:xfrm>
          <a:prstGeom prst="rect">
            <a:avLst/>
          </a:prstGeom>
          <a:noFill/>
          <a:ln w="9525" algn="in">
            <a:noFill/>
            <a:miter lim="800000"/>
            <a:headEnd/>
            <a:tailEnd/>
          </a:ln>
          <a:effectLst/>
        </p:spPr>
      </p:pic>
      <p:sp>
        <p:nvSpPr>
          <p:cNvPr id="4105" name="WordArt 9"/>
          <p:cNvSpPr>
            <a:spLocks noChangeArrowheads="1" noChangeShapeType="1" noTextEdit="1"/>
          </p:cNvSpPr>
          <p:nvPr/>
        </p:nvSpPr>
        <p:spPr bwMode="auto">
          <a:xfrm>
            <a:off x="1043608" y="476672"/>
            <a:ext cx="7200800" cy="575692"/>
          </a:xfrm>
          <a:prstGeom prst="rect">
            <a:avLst/>
          </a:prstGeom>
        </p:spPr>
        <p:txBody>
          <a:bodyPr wrap="none" fromWordArt="1">
            <a:prstTxWarp prst="textPlain">
              <a:avLst>
                <a:gd name="adj" fmla="val 50000"/>
              </a:avLst>
            </a:prstTxWarp>
          </a:bodyPr>
          <a:lstStyle/>
          <a:p>
            <a:pPr algn="ctr" rtl="0"/>
            <a:r>
              <a:rPr lang="en-GB" sz="3600" kern="10" spc="720" dirty="0" smtClean="0">
                <a:ln w="9525">
                  <a:noFill/>
                  <a:round/>
                  <a:headEnd/>
                  <a:tailEnd/>
                </a:ln>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rPr>
              <a:t>How do Schools Implement ESDGC in the Curricular?</a:t>
            </a:r>
            <a:endParaRPr lang="en-GB" sz="3600" kern="10" spc="720" dirty="0">
              <a:ln w="9525">
                <a:noFill/>
                <a:round/>
                <a:headEnd/>
                <a:tailEnd/>
              </a:ln>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endParaRPr>
          </a:p>
        </p:txBody>
      </p:sp>
      <p:sp>
        <p:nvSpPr>
          <p:cNvPr id="8" name="TextBox 7"/>
          <p:cNvSpPr txBox="1"/>
          <p:nvPr/>
        </p:nvSpPr>
        <p:spPr>
          <a:xfrm>
            <a:off x="395536" y="1052736"/>
            <a:ext cx="4248472" cy="3785652"/>
          </a:xfrm>
          <a:prstGeom prst="rect">
            <a:avLst/>
          </a:prstGeom>
          <a:noFill/>
        </p:spPr>
        <p:txBody>
          <a:bodyPr wrap="square" rtlCol="0">
            <a:spAutoFit/>
          </a:bodyPr>
          <a:lstStyle/>
          <a:p>
            <a:r>
              <a:rPr lang="en-GB" sz="1600" dirty="0" smtClean="0">
                <a:latin typeface="Comic Sans MS" pitchFamily="66" charset="0"/>
              </a:rPr>
              <a:t>There are </a:t>
            </a:r>
            <a:r>
              <a:rPr lang="en-GB" sz="1600" b="1" dirty="0" smtClean="0">
                <a:latin typeface="Comic Sans MS" pitchFamily="66" charset="0"/>
              </a:rPr>
              <a:t>7</a:t>
            </a:r>
            <a:r>
              <a:rPr lang="en-GB" sz="1600" dirty="0" smtClean="0">
                <a:latin typeface="Comic Sans MS" pitchFamily="66" charset="0"/>
              </a:rPr>
              <a:t> themes in the ESDGC that schools are to prioritise within teaching and learning, that helps students appreciate their context in the world beyond their classroom.</a:t>
            </a:r>
          </a:p>
          <a:p>
            <a:endParaRPr lang="en-GB" sz="1600" dirty="0">
              <a:latin typeface="Comic Sans MS" pitchFamily="66" charset="0"/>
            </a:endParaRPr>
          </a:p>
          <a:p>
            <a:pPr>
              <a:buFont typeface="Arial" pitchFamily="34" charset="0"/>
              <a:buChar char="•"/>
            </a:pPr>
            <a:r>
              <a:rPr lang="en-GB" sz="1600" dirty="0" smtClean="0">
                <a:latin typeface="Cooper Black" pitchFamily="18" charset="0"/>
              </a:rPr>
              <a:t>Identity and Culture</a:t>
            </a:r>
          </a:p>
          <a:p>
            <a:pPr>
              <a:buFont typeface="Arial" pitchFamily="34" charset="0"/>
              <a:buChar char="•"/>
            </a:pPr>
            <a:r>
              <a:rPr lang="en-GB" sz="1600" dirty="0" smtClean="0">
                <a:latin typeface="Cooper Black" pitchFamily="18" charset="0"/>
              </a:rPr>
              <a:t>The Natural Environment</a:t>
            </a:r>
          </a:p>
          <a:p>
            <a:pPr>
              <a:buFont typeface="Arial" pitchFamily="34" charset="0"/>
              <a:buChar char="•"/>
            </a:pPr>
            <a:r>
              <a:rPr lang="en-GB" sz="1600" dirty="0" smtClean="0">
                <a:latin typeface="Cooper Black" pitchFamily="18" charset="0"/>
              </a:rPr>
              <a:t>Wealth and Poverty</a:t>
            </a:r>
          </a:p>
          <a:p>
            <a:pPr>
              <a:buFont typeface="Arial" pitchFamily="34" charset="0"/>
              <a:buChar char="•"/>
            </a:pPr>
            <a:r>
              <a:rPr lang="en-GB" sz="1600" dirty="0" smtClean="0">
                <a:latin typeface="Cooper Black" pitchFamily="18" charset="0"/>
              </a:rPr>
              <a:t>Health</a:t>
            </a:r>
          </a:p>
          <a:p>
            <a:pPr>
              <a:buFont typeface="Arial" pitchFamily="34" charset="0"/>
              <a:buChar char="•"/>
            </a:pPr>
            <a:r>
              <a:rPr lang="en-GB" sz="1600" dirty="0" smtClean="0">
                <a:latin typeface="Cooper Black" pitchFamily="18" charset="0"/>
              </a:rPr>
              <a:t>Climate Change</a:t>
            </a:r>
          </a:p>
          <a:p>
            <a:pPr>
              <a:buFont typeface="Arial" pitchFamily="34" charset="0"/>
              <a:buChar char="•"/>
            </a:pPr>
            <a:r>
              <a:rPr lang="en-GB" sz="1600" dirty="0" smtClean="0">
                <a:latin typeface="Cooper Black" pitchFamily="18" charset="0"/>
              </a:rPr>
              <a:t>Consumption and Waste</a:t>
            </a:r>
          </a:p>
          <a:p>
            <a:pPr>
              <a:buFont typeface="Arial" pitchFamily="34" charset="0"/>
              <a:buChar char="•"/>
            </a:pPr>
            <a:r>
              <a:rPr lang="en-GB" sz="1600" dirty="0" smtClean="0">
                <a:latin typeface="Cooper Black" pitchFamily="18" charset="0"/>
              </a:rPr>
              <a:t>Choices and Decisions. </a:t>
            </a:r>
          </a:p>
          <a:p>
            <a:pPr>
              <a:buFont typeface="Arial" pitchFamily="34" charset="0"/>
              <a:buChar char="•"/>
            </a:pPr>
            <a:endParaRPr lang="en-GB" sz="1600" dirty="0">
              <a:latin typeface="Cooper Black" pitchFamily="18" charset="0"/>
            </a:endParaRPr>
          </a:p>
          <a:p>
            <a:r>
              <a:rPr lang="en-GB" sz="1600" dirty="0" smtClean="0">
                <a:latin typeface="Comic Sans MS" pitchFamily="66" charset="0"/>
              </a:rPr>
              <a:t>(Welsh Government, 2008).</a:t>
            </a:r>
            <a:endParaRPr lang="en-GB" sz="1600" dirty="0">
              <a:latin typeface="Comic Sans MS" pitchFamily="66" charset="0"/>
            </a:endParaRPr>
          </a:p>
        </p:txBody>
      </p:sp>
      <p:sp>
        <p:nvSpPr>
          <p:cNvPr id="9" name="TextBox 8"/>
          <p:cNvSpPr txBox="1"/>
          <p:nvPr/>
        </p:nvSpPr>
        <p:spPr>
          <a:xfrm>
            <a:off x="4644008" y="1052736"/>
            <a:ext cx="4104456" cy="3785652"/>
          </a:xfrm>
          <a:prstGeom prst="rect">
            <a:avLst/>
          </a:prstGeom>
          <a:noFill/>
        </p:spPr>
        <p:txBody>
          <a:bodyPr wrap="square" rtlCol="0">
            <a:spAutoFit/>
          </a:bodyPr>
          <a:lstStyle/>
          <a:p>
            <a:r>
              <a:rPr lang="en-GB" sz="1600" dirty="0" smtClean="0">
                <a:latin typeface="Comic Sans MS" pitchFamily="66" charset="0"/>
              </a:rPr>
              <a:t>There are </a:t>
            </a:r>
            <a:r>
              <a:rPr lang="en-GB" sz="1600" b="1" dirty="0" smtClean="0">
                <a:latin typeface="Comic Sans MS" pitchFamily="66" charset="0"/>
              </a:rPr>
              <a:t>9</a:t>
            </a:r>
            <a:r>
              <a:rPr lang="en-GB" sz="1600" dirty="0" smtClean="0">
                <a:latin typeface="Comic Sans MS" pitchFamily="66" charset="0"/>
              </a:rPr>
              <a:t> concepts associated with ESDGC and the themes will contribute to students understanding  how to utilise them within their learning.</a:t>
            </a:r>
          </a:p>
          <a:p>
            <a:endParaRPr lang="en-GB" sz="1600" dirty="0">
              <a:latin typeface="Comic Sans MS" pitchFamily="66" charset="0"/>
            </a:endParaRPr>
          </a:p>
          <a:p>
            <a:pPr>
              <a:buFont typeface="Arial" pitchFamily="34" charset="0"/>
              <a:buChar char="•"/>
            </a:pPr>
            <a:r>
              <a:rPr lang="en-GB" sz="1600" dirty="0" smtClean="0">
                <a:latin typeface="Cooper Black" pitchFamily="18" charset="0"/>
              </a:rPr>
              <a:t>Interdependence</a:t>
            </a:r>
          </a:p>
          <a:p>
            <a:pPr>
              <a:buFont typeface="Arial" pitchFamily="34" charset="0"/>
              <a:buChar char="•"/>
            </a:pPr>
            <a:r>
              <a:rPr lang="en-GB" sz="1600" dirty="0" smtClean="0">
                <a:latin typeface="Cooper Black" pitchFamily="18" charset="0"/>
              </a:rPr>
              <a:t>Citizenship and stewardship</a:t>
            </a:r>
          </a:p>
          <a:p>
            <a:pPr>
              <a:buFont typeface="Arial" pitchFamily="34" charset="0"/>
              <a:buChar char="•"/>
            </a:pPr>
            <a:r>
              <a:rPr lang="en-GB" sz="1600" dirty="0" smtClean="0">
                <a:latin typeface="Cooper Black" pitchFamily="18" charset="0"/>
              </a:rPr>
              <a:t>Needs and rights of future generations </a:t>
            </a:r>
          </a:p>
          <a:p>
            <a:pPr>
              <a:buFont typeface="Arial" pitchFamily="34" charset="0"/>
              <a:buChar char="•"/>
            </a:pPr>
            <a:r>
              <a:rPr lang="en-GB" sz="1600" dirty="0" smtClean="0">
                <a:latin typeface="Cooper Black" pitchFamily="18" charset="0"/>
              </a:rPr>
              <a:t>Diversity</a:t>
            </a:r>
          </a:p>
          <a:p>
            <a:pPr>
              <a:buFont typeface="Arial" pitchFamily="34" charset="0"/>
              <a:buChar char="•"/>
            </a:pPr>
            <a:r>
              <a:rPr lang="en-GB" sz="1600" dirty="0" smtClean="0">
                <a:latin typeface="Cooper Black" pitchFamily="18" charset="0"/>
              </a:rPr>
              <a:t>Sustainable change</a:t>
            </a:r>
          </a:p>
          <a:p>
            <a:pPr>
              <a:buFont typeface="Arial" pitchFamily="34" charset="0"/>
              <a:buChar char="•"/>
            </a:pPr>
            <a:r>
              <a:rPr lang="en-GB" sz="1600" dirty="0" smtClean="0">
                <a:latin typeface="Cooper Black" pitchFamily="18" charset="0"/>
              </a:rPr>
              <a:t>Quality of life</a:t>
            </a:r>
          </a:p>
          <a:p>
            <a:pPr>
              <a:buFont typeface="Arial" pitchFamily="34" charset="0"/>
              <a:buChar char="•"/>
            </a:pPr>
            <a:r>
              <a:rPr lang="en-GB" sz="1600" dirty="0" smtClean="0">
                <a:latin typeface="Cooper Black" pitchFamily="18" charset="0"/>
              </a:rPr>
              <a:t>Uncertainty and precaution</a:t>
            </a:r>
          </a:p>
          <a:p>
            <a:pPr>
              <a:buFont typeface="Arial" pitchFamily="34" charset="0"/>
              <a:buChar char="•"/>
            </a:pPr>
            <a:r>
              <a:rPr lang="en-GB" sz="1600" dirty="0" smtClean="0">
                <a:latin typeface="Cooper Black" pitchFamily="18" charset="0"/>
              </a:rPr>
              <a:t>Values and perceptions</a:t>
            </a:r>
          </a:p>
          <a:p>
            <a:pPr>
              <a:buFont typeface="Arial" pitchFamily="34" charset="0"/>
              <a:buChar char="•"/>
            </a:pPr>
            <a:r>
              <a:rPr lang="en-GB" sz="1600" dirty="0" smtClean="0">
                <a:latin typeface="Cooper Black" pitchFamily="18" charset="0"/>
              </a:rPr>
              <a:t>Conflict resolution.</a:t>
            </a:r>
            <a:endParaRPr lang="en-GB" sz="1600" dirty="0">
              <a:latin typeface="Cooper Black" pitchFamily="18" charset="0"/>
            </a:endParaRPr>
          </a:p>
        </p:txBody>
      </p:sp>
      <p:sp>
        <p:nvSpPr>
          <p:cNvPr id="10" name="TextBox 9"/>
          <p:cNvSpPr txBox="1"/>
          <p:nvPr/>
        </p:nvSpPr>
        <p:spPr>
          <a:xfrm>
            <a:off x="395536" y="4797152"/>
            <a:ext cx="8280920" cy="1815882"/>
          </a:xfrm>
          <a:prstGeom prst="rect">
            <a:avLst/>
          </a:prstGeom>
          <a:noFill/>
        </p:spPr>
        <p:txBody>
          <a:bodyPr wrap="square" rtlCol="0">
            <a:spAutoFit/>
          </a:bodyPr>
          <a:lstStyle/>
          <a:p>
            <a:r>
              <a:rPr lang="en-GB" sz="1600" dirty="0" smtClean="0">
                <a:latin typeface="Arial" pitchFamily="34" charset="0"/>
                <a:cs typeface="Arial" pitchFamily="34" charset="0"/>
              </a:rPr>
              <a:t>ESDGC is not a single topic or subject, it is incorporated into all Areas of Learning Experiences (AoLE) curriculum using pedagogical principles identified in the ‘Successful Futures’ (2015).  Using ICT resources, whole class and group discussions, welcoming outside environmentalist organisations are all valuable and knowledgeable.  Forest school leaders are a great asset to outdoor learning and most schools have Pupil Leadership Teams, which all orbit around the delivery of </a:t>
            </a:r>
            <a:r>
              <a:rPr lang="en-GB" sz="1600" dirty="0" smtClean="0">
                <a:latin typeface="Arial" pitchFamily="34" charset="0"/>
                <a:cs typeface="Arial" pitchFamily="34" charset="0"/>
              </a:rPr>
              <a:t>ESDGC and the 4 Core Purposes of education, </a:t>
            </a:r>
            <a:r>
              <a:rPr lang="en-GB" sz="1600" dirty="0" smtClean="0">
                <a:latin typeface="Arial" pitchFamily="34" charset="0"/>
                <a:cs typeface="Arial" pitchFamily="34" charset="0"/>
              </a:rPr>
              <a:t>(Estyn, 2019).</a:t>
            </a:r>
            <a:endParaRPr lang="en-GB" sz="1600" dirty="0">
              <a:latin typeface="Arial" pitchFamily="34" charset="0"/>
              <a:cs typeface="Arial" pitchFamily="34" charset="0"/>
            </a:endParaRPr>
          </a:p>
        </p:txBody>
      </p:sp>
      <p:pic>
        <p:nvPicPr>
          <p:cNvPr id="4106" name="Picture 10" descr="redstart_male_1200x675"/>
          <p:cNvPicPr>
            <a:picLocks noChangeAspect="1" noChangeArrowheads="1"/>
          </p:cNvPicPr>
          <p:nvPr/>
        </p:nvPicPr>
        <p:blipFill>
          <a:blip r:embed="rId3" cstate="print"/>
          <a:srcRect l="25264" t="8336" r="25000" b="5251"/>
          <a:stretch>
            <a:fillRect/>
          </a:stretch>
        </p:blipFill>
        <p:spPr bwMode="auto">
          <a:xfrm>
            <a:off x="8172400" y="6093296"/>
            <a:ext cx="334236" cy="298326"/>
          </a:xfrm>
          <a:prstGeom prst="rect">
            <a:avLst/>
          </a:prstGeom>
          <a:noFill/>
          <a:ln w="9525" algn="in">
            <a:noFill/>
            <a:miter lim="800000"/>
            <a:headEnd/>
            <a:tailEnd/>
          </a:ln>
          <a:effectLst/>
        </p:spPr>
      </p:pic>
      <p:pic>
        <p:nvPicPr>
          <p:cNvPr id="4107" name="Picture 11" descr="tree-576848_1280"/>
          <p:cNvPicPr>
            <a:picLocks noChangeAspect="1" noChangeArrowheads="1"/>
          </p:cNvPicPr>
          <p:nvPr/>
        </p:nvPicPr>
        <p:blipFill>
          <a:blip r:embed="rId4" cstate="print"/>
          <a:srcRect/>
          <a:stretch>
            <a:fillRect/>
          </a:stretch>
        </p:blipFill>
        <p:spPr bwMode="auto">
          <a:xfrm>
            <a:off x="7812360" y="4005064"/>
            <a:ext cx="867402" cy="1008112"/>
          </a:xfrm>
          <a:prstGeom prst="rect">
            <a:avLst/>
          </a:prstGeom>
          <a:noFill/>
          <a:ln w="9525" algn="in">
            <a:noFill/>
            <a:miter lim="800000"/>
            <a:headEnd/>
            <a:tailEnd/>
          </a:ln>
          <a:effectLst/>
        </p:spPr>
      </p:pic>
      <p:pic>
        <p:nvPicPr>
          <p:cNvPr id="4108" name="Picture 12" descr="11561_Sun"/>
          <p:cNvPicPr>
            <a:picLocks noChangeAspect="1" noChangeArrowheads="1"/>
          </p:cNvPicPr>
          <p:nvPr/>
        </p:nvPicPr>
        <p:blipFill>
          <a:blip r:embed="rId5" cstate="print"/>
          <a:srcRect/>
          <a:stretch>
            <a:fillRect/>
          </a:stretch>
        </p:blipFill>
        <p:spPr bwMode="auto">
          <a:xfrm>
            <a:off x="3707904" y="3933056"/>
            <a:ext cx="763253" cy="720080"/>
          </a:xfrm>
          <a:prstGeom prst="rect">
            <a:avLst/>
          </a:prstGeom>
          <a:noFill/>
          <a:ln w="9525" algn="in">
            <a:noFill/>
            <a:miter lim="800000"/>
            <a:headEnd/>
            <a:tailEnd/>
          </a:ln>
          <a:effectLst/>
        </p:spPr>
      </p:pic>
      <p:pic>
        <p:nvPicPr>
          <p:cNvPr id="4109" name="Picture 13" descr="cartoon-earth-isolated-on-white-vector-23818003"/>
          <p:cNvPicPr>
            <a:picLocks noChangeAspect="1" noChangeArrowheads="1"/>
          </p:cNvPicPr>
          <p:nvPr/>
        </p:nvPicPr>
        <p:blipFill>
          <a:blip r:embed="rId6" cstate="print"/>
          <a:srcRect l="8333" t="11542" r="9126" b="17911"/>
          <a:stretch>
            <a:fillRect/>
          </a:stretch>
        </p:blipFill>
        <p:spPr bwMode="auto">
          <a:xfrm>
            <a:off x="3707904" y="2708920"/>
            <a:ext cx="864096" cy="797444"/>
          </a:xfrm>
          <a:prstGeom prst="rect">
            <a:avLst/>
          </a:prstGeom>
          <a:noFill/>
          <a:ln w="9525" algn="in">
            <a:noFill/>
            <a:miter lim="800000"/>
            <a:headEnd/>
            <a:tailEnd/>
          </a:ln>
          <a:effectLst/>
        </p:spPr>
      </p:pic>
      <p:pic>
        <p:nvPicPr>
          <p:cNvPr id="4110" name="Picture 14" descr="cartoon-vector-illustration-cash-coins-260nw-45014608"/>
          <p:cNvPicPr>
            <a:picLocks noChangeAspect="1" noChangeArrowheads="1"/>
          </p:cNvPicPr>
          <p:nvPr/>
        </p:nvPicPr>
        <p:blipFill>
          <a:blip r:embed="rId7" cstate="print"/>
          <a:srcRect b="7286"/>
          <a:stretch>
            <a:fillRect/>
          </a:stretch>
        </p:blipFill>
        <p:spPr bwMode="auto">
          <a:xfrm>
            <a:off x="2843808" y="3140968"/>
            <a:ext cx="566689" cy="411014"/>
          </a:xfrm>
          <a:prstGeom prst="rect">
            <a:avLst/>
          </a:prstGeom>
          <a:noFill/>
          <a:ln w="9525" algn="in">
            <a:noFill/>
            <a:miter lim="800000"/>
            <a:headEnd/>
            <a:tailEnd/>
          </a:ln>
          <a:effectLst/>
        </p:spPr>
      </p:pic>
      <p:pic>
        <p:nvPicPr>
          <p:cNvPr id="4111" name="Picture 15" descr="red-bitten-apple-vector-1027943"/>
          <p:cNvPicPr>
            <a:picLocks noChangeAspect="1" noChangeArrowheads="1"/>
          </p:cNvPicPr>
          <p:nvPr/>
        </p:nvPicPr>
        <p:blipFill>
          <a:blip r:embed="rId8" cstate="print"/>
          <a:srcRect b="7205"/>
          <a:stretch>
            <a:fillRect/>
          </a:stretch>
        </p:blipFill>
        <p:spPr bwMode="auto">
          <a:xfrm>
            <a:off x="3203848" y="3717032"/>
            <a:ext cx="280739" cy="340050"/>
          </a:xfrm>
          <a:prstGeom prst="rect">
            <a:avLst/>
          </a:prstGeom>
          <a:noFill/>
          <a:ln w="9525" algn="in">
            <a:noFill/>
            <a:miter lim="800000"/>
            <a:headEnd/>
            <a:tailEnd/>
          </a:ln>
          <a:effectLst/>
        </p:spPr>
      </p:pic>
      <p:pic>
        <p:nvPicPr>
          <p:cNvPr id="4112" name="Picture 16" descr="DFPPAjFg"/>
          <p:cNvPicPr>
            <a:picLocks noChangeAspect="1" noChangeArrowheads="1"/>
          </p:cNvPicPr>
          <p:nvPr/>
        </p:nvPicPr>
        <p:blipFill>
          <a:blip r:embed="rId9" cstate="print"/>
          <a:srcRect/>
          <a:stretch>
            <a:fillRect/>
          </a:stretch>
        </p:blipFill>
        <p:spPr bwMode="auto">
          <a:xfrm>
            <a:off x="8028384" y="2348880"/>
            <a:ext cx="339504" cy="339006"/>
          </a:xfrm>
          <a:prstGeom prst="rect">
            <a:avLst/>
          </a:prstGeom>
          <a:noFill/>
          <a:ln w="9525" algn="in">
            <a:noFill/>
            <a:miter lim="800000"/>
            <a:headEnd/>
            <a:tailEnd/>
          </a:ln>
          <a:effectLst/>
        </p:spPr>
      </p:pic>
      <p:pic>
        <p:nvPicPr>
          <p:cNvPr id="4113" name="Picture 17" descr="48437d55f913b15e31b115b7326c02e7"/>
          <p:cNvPicPr>
            <a:picLocks noChangeAspect="1" noChangeArrowheads="1"/>
          </p:cNvPicPr>
          <p:nvPr/>
        </p:nvPicPr>
        <p:blipFill>
          <a:blip r:embed="rId10" cstate="print"/>
          <a:srcRect/>
          <a:stretch>
            <a:fillRect/>
          </a:stretch>
        </p:blipFill>
        <p:spPr bwMode="auto">
          <a:xfrm>
            <a:off x="7452320" y="3284984"/>
            <a:ext cx="611187" cy="611187"/>
          </a:xfrm>
          <a:prstGeom prst="rect">
            <a:avLst/>
          </a:prstGeom>
          <a:noFill/>
          <a:ln w="9525" algn="in">
            <a:noFill/>
            <a:miter lim="800000"/>
            <a:headEnd/>
            <a:tailEnd/>
          </a:ln>
          <a:effectLst/>
        </p:spPr>
      </p:pic>
      <p:pic>
        <p:nvPicPr>
          <p:cNvPr id="19" name="Picture 25" descr="1200px-Welsh_Dragon_(Y_Ddraig_Goch)"/>
          <p:cNvPicPr>
            <a:picLocks noChangeAspect="1" noChangeArrowheads="1"/>
          </p:cNvPicPr>
          <p:nvPr/>
        </p:nvPicPr>
        <p:blipFill>
          <a:blip r:embed="rId11" cstate="print"/>
          <a:srcRect/>
          <a:stretch>
            <a:fillRect/>
          </a:stretch>
        </p:blipFill>
        <p:spPr bwMode="auto">
          <a:xfrm>
            <a:off x="2843808" y="2204864"/>
            <a:ext cx="622844" cy="483022"/>
          </a:xfrm>
          <a:prstGeom prst="rect">
            <a:avLst/>
          </a:prstGeom>
          <a:noFill/>
          <a:ln w="9525" algn="in">
            <a:noFill/>
            <a:miter lim="800000"/>
            <a:headEnd/>
            <a:tailEnd/>
          </a:ln>
          <a:effectLst/>
        </p:spPr>
      </p:pic>
      <p:pic>
        <p:nvPicPr>
          <p:cNvPr id="4114" name="Picture 18" descr="37268339-question-mark-question-words-vector-concept"/>
          <p:cNvPicPr>
            <a:picLocks noChangeAspect="1" noChangeArrowheads="1"/>
          </p:cNvPicPr>
          <p:nvPr/>
        </p:nvPicPr>
        <p:blipFill>
          <a:blip r:embed="rId12" cstate="print"/>
          <a:srcRect l="25696" r="27060"/>
          <a:stretch>
            <a:fillRect/>
          </a:stretch>
        </p:blipFill>
        <p:spPr bwMode="auto">
          <a:xfrm>
            <a:off x="3203848" y="4365104"/>
            <a:ext cx="305122" cy="485422"/>
          </a:xfrm>
          <a:prstGeom prst="rect">
            <a:avLst/>
          </a:prstGeom>
          <a:noFill/>
          <a:ln w="9525" algn="in">
            <a:noFill/>
            <a:miter lim="800000"/>
            <a:headEnd/>
            <a:tailEnd/>
          </a:ln>
          <a:effectLst/>
        </p:spPr>
      </p:pic>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0c0e6d7002c8a784320cbef00a255bd4--ppt-template-templates"/>
          <p:cNvPicPr>
            <a:picLocks noChangeAspect="1" noChangeArrowheads="1"/>
          </p:cNvPicPr>
          <p:nvPr/>
        </p:nvPicPr>
        <p:blipFill>
          <a:blip r:embed="rId2" cstate="print"/>
          <a:srcRect t="1744" b="2364"/>
          <a:stretch>
            <a:fillRect/>
          </a:stretch>
        </p:blipFill>
        <p:spPr bwMode="auto">
          <a:xfrm>
            <a:off x="0" y="0"/>
            <a:ext cx="9144001" cy="6847607"/>
          </a:xfrm>
          <a:prstGeom prst="rect">
            <a:avLst/>
          </a:prstGeom>
          <a:noFill/>
          <a:ln w="9525" algn="in">
            <a:noFill/>
            <a:miter lim="800000"/>
            <a:headEnd/>
            <a:tailEnd/>
          </a:ln>
          <a:effectLst/>
        </p:spPr>
      </p:pic>
      <p:pic>
        <p:nvPicPr>
          <p:cNvPr id="17413" name="Picture 5" descr="images"/>
          <p:cNvPicPr>
            <a:picLocks noChangeAspect="1" noChangeArrowheads="1"/>
          </p:cNvPicPr>
          <p:nvPr/>
        </p:nvPicPr>
        <p:blipFill>
          <a:blip r:embed="rId3" cstate="print"/>
          <a:srcRect l="8426" r="10945"/>
          <a:stretch>
            <a:fillRect/>
          </a:stretch>
        </p:blipFill>
        <p:spPr bwMode="auto">
          <a:xfrm>
            <a:off x="1763688" y="188640"/>
            <a:ext cx="1728787" cy="2143125"/>
          </a:xfrm>
          <a:prstGeom prst="rect">
            <a:avLst/>
          </a:prstGeom>
          <a:noFill/>
          <a:ln w="9525" algn="in">
            <a:noFill/>
            <a:miter lim="800000"/>
            <a:headEnd/>
            <a:tailEnd/>
          </a:ln>
          <a:effectLst/>
        </p:spPr>
      </p:pic>
      <p:pic>
        <p:nvPicPr>
          <p:cNvPr id="17414" name="Picture 6" descr="images"/>
          <p:cNvPicPr>
            <a:picLocks noChangeAspect="1" noChangeArrowheads="1"/>
          </p:cNvPicPr>
          <p:nvPr/>
        </p:nvPicPr>
        <p:blipFill>
          <a:blip r:embed="rId3" cstate="print"/>
          <a:srcRect l="8426" r="10945"/>
          <a:stretch>
            <a:fillRect/>
          </a:stretch>
        </p:blipFill>
        <p:spPr bwMode="auto">
          <a:xfrm flipH="1">
            <a:off x="179512" y="2492896"/>
            <a:ext cx="1656184" cy="2143125"/>
          </a:xfrm>
          <a:prstGeom prst="rect">
            <a:avLst/>
          </a:prstGeom>
          <a:noFill/>
          <a:ln w="9525" algn="in">
            <a:noFill/>
            <a:miter lim="800000"/>
            <a:headEnd/>
            <a:tailEnd/>
          </a:ln>
          <a:effectLst/>
        </p:spPr>
      </p:pic>
      <p:sp>
        <p:nvSpPr>
          <p:cNvPr id="17416" name="AutoShape 8" descr="Image result for pupil voic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7418" name="AutoShape 10" descr="Image result for pupil voic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sp>
        <p:nvSpPr>
          <p:cNvPr id="17420" name="AutoShape 12" descr="Image result for pupil voic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17421" name="Picture 13" descr="Screen-Shot-2019-03-04-at-00"/>
          <p:cNvPicPr>
            <a:picLocks noChangeAspect="1" noChangeArrowheads="1"/>
          </p:cNvPicPr>
          <p:nvPr/>
        </p:nvPicPr>
        <p:blipFill>
          <a:blip r:embed="rId4" cstate="print"/>
          <a:srcRect/>
          <a:stretch>
            <a:fillRect/>
          </a:stretch>
        </p:blipFill>
        <p:spPr bwMode="auto">
          <a:xfrm>
            <a:off x="3131840" y="2420888"/>
            <a:ext cx="936104" cy="833185"/>
          </a:xfrm>
          <a:prstGeom prst="rect">
            <a:avLst/>
          </a:prstGeom>
          <a:noFill/>
          <a:ln w="9525" algn="in">
            <a:noFill/>
            <a:miter lim="800000"/>
            <a:headEnd/>
            <a:tailEnd/>
          </a:ln>
          <a:effectLst/>
        </p:spPr>
      </p:pic>
      <p:sp>
        <p:nvSpPr>
          <p:cNvPr id="11" name="TextBox 10"/>
          <p:cNvSpPr txBox="1"/>
          <p:nvPr/>
        </p:nvSpPr>
        <p:spPr>
          <a:xfrm>
            <a:off x="395536" y="2996952"/>
            <a:ext cx="1584176" cy="338554"/>
          </a:xfrm>
          <a:prstGeom prst="rect">
            <a:avLst/>
          </a:prstGeom>
          <a:noFill/>
        </p:spPr>
        <p:txBody>
          <a:bodyPr wrap="square" rtlCol="0">
            <a:spAutoFit/>
          </a:bodyPr>
          <a:lstStyle/>
          <a:p>
            <a:r>
              <a:rPr lang="en-GB" sz="1600" dirty="0" smtClean="0"/>
              <a:t>Digital Leaders</a:t>
            </a:r>
            <a:endParaRPr lang="en-GB" sz="1600" dirty="0"/>
          </a:p>
        </p:txBody>
      </p:sp>
      <p:pic>
        <p:nvPicPr>
          <p:cNvPr id="17423" name="Picture 15" descr="iPad-icon"/>
          <p:cNvPicPr>
            <a:picLocks noChangeAspect="1" noChangeArrowheads="1"/>
          </p:cNvPicPr>
          <p:nvPr/>
        </p:nvPicPr>
        <p:blipFill>
          <a:blip r:embed="rId5" cstate="print"/>
          <a:srcRect/>
          <a:stretch>
            <a:fillRect/>
          </a:stretch>
        </p:blipFill>
        <p:spPr bwMode="auto">
          <a:xfrm>
            <a:off x="1835696" y="2492896"/>
            <a:ext cx="543894" cy="543123"/>
          </a:xfrm>
          <a:prstGeom prst="rect">
            <a:avLst/>
          </a:prstGeom>
          <a:noFill/>
          <a:ln w="9525" algn="in">
            <a:noFill/>
            <a:miter lim="800000"/>
            <a:headEnd/>
            <a:tailEnd/>
          </a:ln>
          <a:effectLst/>
        </p:spPr>
      </p:pic>
      <p:pic>
        <p:nvPicPr>
          <p:cNvPr id="17424" name="Picture 16" descr="_Z"/>
          <p:cNvPicPr>
            <a:picLocks noChangeAspect="1" noChangeArrowheads="1"/>
          </p:cNvPicPr>
          <p:nvPr/>
        </p:nvPicPr>
        <p:blipFill>
          <a:blip r:embed="rId6" cstate="print"/>
          <a:srcRect l="4100" t="11641" r="7010" b="13228"/>
          <a:stretch>
            <a:fillRect/>
          </a:stretch>
        </p:blipFill>
        <p:spPr bwMode="auto">
          <a:xfrm>
            <a:off x="2411760" y="2636912"/>
            <a:ext cx="571227" cy="483022"/>
          </a:xfrm>
          <a:prstGeom prst="rect">
            <a:avLst/>
          </a:prstGeom>
          <a:noFill/>
          <a:ln w="9525" algn="in">
            <a:noFill/>
            <a:miter lim="800000"/>
            <a:headEnd/>
            <a:tailEnd/>
          </a:ln>
          <a:effectLst/>
        </p:spPr>
      </p:pic>
      <p:sp>
        <p:nvSpPr>
          <p:cNvPr id="14" name="TextBox 13"/>
          <p:cNvSpPr txBox="1"/>
          <p:nvPr/>
        </p:nvSpPr>
        <p:spPr>
          <a:xfrm>
            <a:off x="1907704" y="3212976"/>
            <a:ext cx="2664296" cy="1169551"/>
          </a:xfrm>
          <a:prstGeom prst="rect">
            <a:avLst/>
          </a:prstGeom>
          <a:noFill/>
        </p:spPr>
        <p:txBody>
          <a:bodyPr wrap="square" rtlCol="0">
            <a:spAutoFit/>
          </a:bodyPr>
          <a:lstStyle/>
          <a:p>
            <a:r>
              <a:rPr lang="en-GB" sz="1400" dirty="0">
                <a:latin typeface="Arial Rounded MT Bold" pitchFamily="34" charset="0"/>
              </a:rPr>
              <a:t>P</a:t>
            </a:r>
            <a:r>
              <a:rPr lang="en-GB" sz="1400" dirty="0" smtClean="0">
                <a:latin typeface="Arial Rounded MT Bold" pitchFamily="34" charset="0"/>
              </a:rPr>
              <a:t>romote internet safety,  have responsibilities of ensuring others have safety awareness and help others develop their ITC skills.</a:t>
            </a:r>
            <a:endParaRPr lang="en-GB" sz="1400" dirty="0">
              <a:latin typeface="Arial Rounded MT Bold" pitchFamily="34" charset="0"/>
            </a:endParaRPr>
          </a:p>
        </p:txBody>
      </p:sp>
      <p:pic>
        <p:nvPicPr>
          <p:cNvPr id="16" name="Picture 5" descr="images"/>
          <p:cNvPicPr>
            <a:picLocks noChangeAspect="1" noChangeArrowheads="1"/>
          </p:cNvPicPr>
          <p:nvPr/>
        </p:nvPicPr>
        <p:blipFill>
          <a:blip r:embed="rId3" cstate="print"/>
          <a:srcRect l="8426" r="10945"/>
          <a:stretch>
            <a:fillRect/>
          </a:stretch>
        </p:blipFill>
        <p:spPr bwMode="auto">
          <a:xfrm>
            <a:off x="7164288" y="188640"/>
            <a:ext cx="1728787" cy="2143125"/>
          </a:xfrm>
          <a:prstGeom prst="rect">
            <a:avLst/>
          </a:prstGeom>
          <a:noFill/>
          <a:ln w="9525" algn="in">
            <a:noFill/>
            <a:miter lim="800000"/>
            <a:headEnd/>
            <a:tailEnd/>
          </a:ln>
          <a:effectLst/>
        </p:spPr>
      </p:pic>
      <p:sp>
        <p:nvSpPr>
          <p:cNvPr id="17" name="TextBox 16"/>
          <p:cNvSpPr txBox="1"/>
          <p:nvPr/>
        </p:nvSpPr>
        <p:spPr>
          <a:xfrm>
            <a:off x="4427984" y="2492896"/>
            <a:ext cx="2592288" cy="1815882"/>
          </a:xfrm>
          <a:prstGeom prst="rect">
            <a:avLst/>
          </a:prstGeom>
          <a:noFill/>
        </p:spPr>
        <p:txBody>
          <a:bodyPr wrap="square" rtlCol="0">
            <a:spAutoFit/>
          </a:bodyPr>
          <a:lstStyle/>
          <a:p>
            <a:r>
              <a:rPr lang="en-GB" sz="1400" dirty="0" smtClean="0">
                <a:latin typeface="Arial Rounded MT Bold" pitchFamily="34" charset="0"/>
              </a:rPr>
              <a:t>The Eco Squad are responsible for looking after the sustainability of the setting, the pupils grow their own produce, ensure the importance of recycling and keeping the school clean and GREEN.</a:t>
            </a:r>
            <a:endParaRPr lang="en-GB" sz="1400" dirty="0">
              <a:latin typeface="Arial Rounded MT Bold" pitchFamily="34" charset="0"/>
            </a:endParaRPr>
          </a:p>
        </p:txBody>
      </p:sp>
      <p:sp>
        <p:nvSpPr>
          <p:cNvPr id="18" name="TextBox 17"/>
          <p:cNvSpPr txBox="1"/>
          <p:nvPr/>
        </p:nvSpPr>
        <p:spPr>
          <a:xfrm>
            <a:off x="7452320" y="548680"/>
            <a:ext cx="1368152" cy="584775"/>
          </a:xfrm>
          <a:prstGeom prst="rect">
            <a:avLst/>
          </a:prstGeom>
          <a:noFill/>
        </p:spPr>
        <p:txBody>
          <a:bodyPr wrap="square" rtlCol="0">
            <a:spAutoFit/>
          </a:bodyPr>
          <a:lstStyle/>
          <a:p>
            <a:r>
              <a:rPr lang="en-GB" sz="1600" dirty="0" smtClean="0"/>
              <a:t>Sports Ambassadors</a:t>
            </a:r>
            <a:endParaRPr lang="en-GB" sz="1600" dirty="0"/>
          </a:p>
        </p:txBody>
      </p:sp>
      <p:pic>
        <p:nvPicPr>
          <p:cNvPr id="17425" name="Picture 17" descr="7ad186f1728ad2d045c3f1df67bffa64_royalty-free-cricket-stump-clip-art-vector-images-illustrations-_476-612"/>
          <p:cNvPicPr>
            <a:picLocks noChangeAspect="1" noChangeArrowheads="1"/>
          </p:cNvPicPr>
          <p:nvPr/>
        </p:nvPicPr>
        <p:blipFill>
          <a:blip r:embed="rId7" cstate="print"/>
          <a:srcRect l="8116" t="3992" r="9306"/>
          <a:stretch>
            <a:fillRect/>
          </a:stretch>
        </p:blipFill>
        <p:spPr bwMode="auto">
          <a:xfrm>
            <a:off x="6156176" y="188640"/>
            <a:ext cx="360040" cy="537837"/>
          </a:xfrm>
          <a:prstGeom prst="rect">
            <a:avLst/>
          </a:prstGeom>
          <a:noFill/>
          <a:ln w="9525" algn="in">
            <a:noFill/>
            <a:miter lim="800000"/>
            <a:headEnd/>
            <a:tailEnd/>
          </a:ln>
          <a:effectLst/>
        </p:spPr>
      </p:pic>
      <p:pic>
        <p:nvPicPr>
          <p:cNvPr id="17426" name="Picture 18" descr="235-2355015_football-sport-icon-transparent-background-soccer-ball-cartoon"/>
          <p:cNvPicPr>
            <a:picLocks noChangeAspect="1" noChangeArrowheads="1"/>
          </p:cNvPicPr>
          <p:nvPr/>
        </p:nvPicPr>
        <p:blipFill>
          <a:blip r:embed="rId8" cstate="print"/>
          <a:srcRect l="22090" t="5264" r="22884" b="6116"/>
          <a:stretch>
            <a:fillRect/>
          </a:stretch>
        </p:blipFill>
        <p:spPr bwMode="auto">
          <a:xfrm>
            <a:off x="6732240" y="260648"/>
            <a:ext cx="339006" cy="339006"/>
          </a:xfrm>
          <a:prstGeom prst="rect">
            <a:avLst/>
          </a:prstGeom>
          <a:noFill/>
          <a:ln w="9525" algn="in">
            <a:noFill/>
            <a:miter lim="800000"/>
            <a:headEnd/>
            <a:tailEnd/>
          </a:ln>
          <a:effectLst/>
        </p:spPr>
      </p:pic>
      <p:pic>
        <p:nvPicPr>
          <p:cNvPr id="21" name="Picture 6" descr="images"/>
          <p:cNvPicPr>
            <a:picLocks noChangeAspect="1" noChangeArrowheads="1"/>
          </p:cNvPicPr>
          <p:nvPr/>
        </p:nvPicPr>
        <p:blipFill>
          <a:blip r:embed="rId3" cstate="print"/>
          <a:srcRect l="8426" r="10945"/>
          <a:stretch>
            <a:fillRect/>
          </a:stretch>
        </p:blipFill>
        <p:spPr bwMode="auto">
          <a:xfrm flipH="1">
            <a:off x="5292080" y="4509120"/>
            <a:ext cx="1656184" cy="2143125"/>
          </a:xfrm>
          <a:prstGeom prst="rect">
            <a:avLst/>
          </a:prstGeom>
          <a:noFill/>
          <a:ln w="9525" algn="in">
            <a:noFill/>
            <a:miter lim="800000"/>
            <a:headEnd/>
            <a:tailEnd/>
          </a:ln>
          <a:effectLst/>
        </p:spPr>
      </p:pic>
      <p:pic>
        <p:nvPicPr>
          <p:cNvPr id="17427" name="Picture 19" descr="1200px-Recycle001"/>
          <p:cNvPicPr>
            <a:picLocks noChangeAspect="1" noChangeArrowheads="1"/>
          </p:cNvPicPr>
          <p:nvPr/>
        </p:nvPicPr>
        <p:blipFill>
          <a:blip r:embed="rId9" cstate="print"/>
          <a:srcRect/>
          <a:stretch>
            <a:fillRect/>
          </a:stretch>
        </p:blipFill>
        <p:spPr bwMode="auto">
          <a:xfrm>
            <a:off x="6588224" y="4005064"/>
            <a:ext cx="423862" cy="398462"/>
          </a:xfrm>
          <a:prstGeom prst="rect">
            <a:avLst/>
          </a:prstGeom>
          <a:noFill/>
          <a:ln w="9525" algn="in">
            <a:noFill/>
            <a:miter lim="800000"/>
            <a:headEnd/>
            <a:tailEnd/>
          </a:ln>
          <a:effectLst/>
        </p:spPr>
      </p:pic>
      <p:pic>
        <p:nvPicPr>
          <p:cNvPr id="17428" name="Picture 20" descr="12-126440_tomato-plant-transparent-tomato-plant-clipart"/>
          <p:cNvPicPr>
            <a:picLocks noChangeAspect="1" noChangeArrowheads="1"/>
          </p:cNvPicPr>
          <p:nvPr/>
        </p:nvPicPr>
        <p:blipFill>
          <a:blip r:embed="rId10" cstate="print"/>
          <a:srcRect l="8333" t="2592" r="7010" b="3047"/>
          <a:stretch>
            <a:fillRect/>
          </a:stretch>
        </p:blipFill>
        <p:spPr bwMode="auto">
          <a:xfrm>
            <a:off x="6588224" y="2348880"/>
            <a:ext cx="498832" cy="648072"/>
          </a:xfrm>
          <a:prstGeom prst="rect">
            <a:avLst/>
          </a:prstGeom>
          <a:noFill/>
          <a:ln w="9525" algn="in">
            <a:noFill/>
            <a:miter lim="800000"/>
            <a:headEnd/>
            <a:tailEnd/>
          </a:ln>
          <a:effectLst/>
        </p:spPr>
      </p:pic>
      <p:sp>
        <p:nvSpPr>
          <p:cNvPr id="24" name="TextBox 23"/>
          <p:cNvSpPr txBox="1"/>
          <p:nvPr/>
        </p:nvSpPr>
        <p:spPr>
          <a:xfrm>
            <a:off x="5508104" y="4869160"/>
            <a:ext cx="1368151" cy="584775"/>
          </a:xfrm>
          <a:prstGeom prst="rect">
            <a:avLst/>
          </a:prstGeom>
          <a:noFill/>
        </p:spPr>
        <p:txBody>
          <a:bodyPr wrap="square" rtlCol="0">
            <a:spAutoFit/>
          </a:bodyPr>
          <a:lstStyle/>
          <a:p>
            <a:r>
              <a:rPr lang="en-GB" sz="1600" dirty="0" smtClean="0"/>
              <a:t>Healthy </a:t>
            </a:r>
          </a:p>
          <a:p>
            <a:r>
              <a:rPr lang="en-GB" sz="1600" dirty="0" smtClean="0"/>
              <a:t>Eating Squad</a:t>
            </a:r>
            <a:endParaRPr lang="en-GB" sz="1600" dirty="0"/>
          </a:p>
        </p:txBody>
      </p:sp>
      <p:pic>
        <p:nvPicPr>
          <p:cNvPr id="17429" name="Picture 21" descr="cartoon-apple-260nw-651312034"/>
          <p:cNvPicPr>
            <a:picLocks noChangeAspect="1" noChangeArrowheads="1"/>
          </p:cNvPicPr>
          <p:nvPr/>
        </p:nvPicPr>
        <p:blipFill>
          <a:blip r:embed="rId11" cstate="print"/>
          <a:srcRect/>
          <a:stretch>
            <a:fillRect/>
          </a:stretch>
        </p:blipFill>
        <p:spPr bwMode="auto">
          <a:xfrm>
            <a:off x="6804248" y="6165304"/>
            <a:ext cx="409575" cy="515937"/>
          </a:xfrm>
          <a:prstGeom prst="rect">
            <a:avLst/>
          </a:prstGeom>
          <a:noFill/>
          <a:ln w="9525" algn="in">
            <a:noFill/>
            <a:miter lim="800000"/>
            <a:headEnd/>
            <a:tailEnd/>
          </a:ln>
          <a:effectLst/>
        </p:spPr>
      </p:pic>
      <p:pic>
        <p:nvPicPr>
          <p:cNvPr id="17430" name="Picture 22" descr="vegetables-whole-sliced-cucumber-vector-260nw-722066785"/>
          <p:cNvPicPr>
            <a:picLocks noChangeAspect="1" noChangeArrowheads="1"/>
          </p:cNvPicPr>
          <p:nvPr/>
        </p:nvPicPr>
        <p:blipFill>
          <a:blip r:embed="rId12" cstate="print"/>
          <a:srcRect l="9077" t="8429" r="9230" b="15714"/>
          <a:stretch>
            <a:fillRect/>
          </a:stretch>
        </p:blipFill>
        <p:spPr bwMode="auto">
          <a:xfrm>
            <a:off x="7452320" y="6093296"/>
            <a:ext cx="576064" cy="576064"/>
          </a:xfrm>
          <a:prstGeom prst="rect">
            <a:avLst/>
          </a:prstGeom>
          <a:noFill/>
          <a:ln w="9525" algn="in">
            <a:noFill/>
            <a:miter lim="800000"/>
            <a:headEnd/>
            <a:tailEnd/>
          </a:ln>
          <a:effectLst/>
        </p:spPr>
      </p:pic>
      <p:pic>
        <p:nvPicPr>
          <p:cNvPr id="27" name="Picture 5" descr="images"/>
          <p:cNvPicPr>
            <a:picLocks noChangeAspect="1" noChangeArrowheads="1"/>
          </p:cNvPicPr>
          <p:nvPr/>
        </p:nvPicPr>
        <p:blipFill>
          <a:blip r:embed="rId3" cstate="print"/>
          <a:srcRect l="8426" r="10945"/>
          <a:stretch>
            <a:fillRect/>
          </a:stretch>
        </p:blipFill>
        <p:spPr bwMode="auto">
          <a:xfrm>
            <a:off x="7164288" y="2492896"/>
            <a:ext cx="1728787" cy="2143125"/>
          </a:xfrm>
          <a:prstGeom prst="rect">
            <a:avLst/>
          </a:prstGeom>
          <a:noFill/>
          <a:ln w="9525" algn="in">
            <a:noFill/>
            <a:miter lim="800000"/>
            <a:headEnd/>
            <a:tailEnd/>
          </a:ln>
          <a:effectLst/>
        </p:spPr>
      </p:pic>
      <p:sp>
        <p:nvSpPr>
          <p:cNvPr id="28" name="TextBox 27"/>
          <p:cNvSpPr txBox="1"/>
          <p:nvPr/>
        </p:nvSpPr>
        <p:spPr>
          <a:xfrm>
            <a:off x="2267744" y="548680"/>
            <a:ext cx="936104" cy="584775"/>
          </a:xfrm>
          <a:prstGeom prst="rect">
            <a:avLst/>
          </a:prstGeom>
          <a:noFill/>
        </p:spPr>
        <p:txBody>
          <a:bodyPr wrap="square" rtlCol="0">
            <a:spAutoFit/>
          </a:bodyPr>
          <a:lstStyle/>
          <a:p>
            <a:r>
              <a:rPr lang="en-GB" sz="1600" dirty="0" smtClean="0"/>
              <a:t>Rhodri Rangers</a:t>
            </a:r>
            <a:endParaRPr lang="en-GB" sz="1600" dirty="0"/>
          </a:p>
        </p:txBody>
      </p:sp>
      <p:pic>
        <p:nvPicPr>
          <p:cNvPr id="17431" name="Picture 23" descr="rodent-mouse-black-rat-cartoon-animation-png-favpng-8YG3CVKe2hLT8rxdYQqcip8ws"/>
          <p:cNvPicPr>
            <a:picLocks noChangeAspect="1" noChangeArrowheads="1"/>
          </p:cNvPicPr>
          <p:nvPr/>
        </p:nvPicPr>
        <p:blipFill>
          <a:blip r:embed="rId13" cstate="print"/>
          <a:srcRect l="1984" t="3658" r="3836" b="3157"/>
          <a:stretch>
            <a:fillRect/>
          </a:stretch>
        </p:blipFill>
        <p:spPr bwMode="auto">
          <a:xfrm>
            <a:off x="827584" y="1556792"/>
            <a:ext cx="758825" cy="792162"/>
          </a:xfrm>
          <a:prstGeom prst="rect">
            <a:avLst/>
          </a:prstGeom>
          <a:noFill/>
          <a:ln w="9525" algn="in">
            <a:noFill/>
            <a:miter lim="800000"/>
            <a:headEnd/>
            <a:tailEnd/>
          </a:ln>
          <a:effectLst/>
        </p:spPr>
      </p:pic>
      <p:pic>
        <p:nvPicPr>
          <p:cNvPr id="17432" name="Picture 24" descr="VOGUeBj0QxWu6MeQbloO0LSzXta391cLBJhBWOWhvojigAnwAOx6afWtKT_CTwYVTh-0a32eBqV6OK2DMA78Vl0xVy7WN-IF28C1Kwz92qN0-va8_b7xZVM-7LaMnnY3B5fr5SQb9nmE8ra8CQm888noX0pZqis1rKU"/>
          <p:cNvPicPr>
            <a:picLocks noChangeAspect="1" noChangeArrowheads="1"/>
          </p:cNvPicPr>
          <p:nvPr/>
        </p:nvPicPr>
        <p:blipFill>
          <a:blip r:embed="rId14" cstate="print"/>
          <a:srcRect l="8549" t="11470" r="27109" b="8388"/>
          <a:stretch>
            <a:fillRect/>
          </a:stretch>
        </p:blipFill>
        <p:spPr bwMode="auto">
          <a:xfrm>
            <a:off x="0" y="1556792"/>
            <a:ext cx="611509" cy="612548"/>
          </a:xfrm>
          <a:prstGeom prst="rect">
            <a:avLst/>
          </a:prstGeom>
          <a:noFill/>
          <a:ln w="9525" algn="in">
            <a:noFill/>
            <a:miter lim="800000"/>
            <a:headEnd/>
            <a:tailEnd/>
          </a:ln>
          <a:effectLst/>
        </p:spPr>
      </p:pic>
      <p:pic>
        <p:nvPicPr>
          <p:cNvPr id="31" name="Picture 6" descr="images"/>
          <p:cNvPicPr>
            <a:picLocks noChangeAspect="1" noChangeArrowheads="1"/>
          </p:cNvPicPr>
          <p:nvPr/>
        </p:nvPicPr>
        <p:blipFill>
          <a:blip r:embed="rId3" cstate="print"/>
          <a:srcRect l="8426" r="10945"/>
          <a:stretch>
            <a:fillRect/>
          </a:stretch>
        </p:blipFill>
        <p:spPr bwMode="auto">
          <a:xfrm flipH="1">
            <a:off x="1835696" y="4509120"/>
            <a:ext cx="1656184" cy="2143125"/>
          </a:xfrm>
          <a:prstGeom prst="rect">
            <a:avLst/>
          </a:prstGeom>
          <a:noFill/>
          <a:ln w="9525" algn="in">
            <a:noFill/>
            <a:miter lim="800000"/>
            <a:headEnd/>
            <a:tailEnd/>
          </a:ln>
          <a:effectLst/>
        </p:spPr>
      </p:pic>
      <p:sp>
        <p:nvSpPr>
          <p:cNvPr id="32" name="TextBox 31"/>
          <p:cNvSpPr txBox="1"/>
          <p:nvPr/>
        </p:nvSpPr>
        <p:spPr>
          <a:xfrm>
            <a:off x="2267744" y="4869160"/>
            <a:ext cx="1224136" cy="584775"/>
          </a:xfrm>
          <a:prstGeom prst="rect">
            <a:avLst/>
          </a:prstGeom>
          <a:noFill/>
        </p:spPr>
        <p:txBody>
          <a:bodyPr wrap="square" rtlCol="0">
            <a:spAutoFit/>
          </a:bodyPr>
          <a:lstStyle/>
          <a:p>
            <a:r>
              <a:rPr lang="en-GB" sz="1600" dirty="0" smtClean="0"/>
              <a:t>Criw Cymraeg</a:t>
            </a:r>
            <a:endParaRPr lang="en-GB" sz="1600" dirty="0"/>
          </a:p>
        </p:txBody>
      </p:sp>
      <p:pic>
        <p:nvPicPr>
          <p:cNvPr id="17433" name="Picture 25" descr="1200px-Welsh_Dragon_(Y_Ddraig_Goch)"/>
          <p:cNvPicPr>
            <a:picLocks noChangeAspect="1" noChangeArrowheads="1"/>
          </p:cNvPicPr>
          <p:nvPr/>
        </p:nvPicPr>
        <p:blipFill>
          <a:blip r:embed="rId15" cstate="print"/>
          <a:srcRect/>
          <a:stretch>
            <a:fillRect/>
          </a:stretch>
        </p:blipFill>
        <p:spPr bwMode="auto">
          <a:xfrm>
            <a:off x="3995936" y="4797152"/>
            <a:ext cx="622844" cy="483022"/>
          </a:xfrm>
          <a:prstGeom prst="rect">
            <a:avLst/>
          </a:prstGeom>
          <a:noFill/>
          <a:ln w="9525" algn="in">
            <a:noFill/>
            <a:miter lim="800000"/>
            <a:headEnd/>
            <a:tailEnd/>
          </a:ln>
          <a:effectLst/>
        </p:spPr>
      </p:pic>
      <p:pic>
        <p:nvPicPr>
          <p:cNvPr id="17434" name="Picture 26" descr="54-547661_may-flowers-clipart-cartoon-daffodil-flower-clip-art"/>
          <p:cNvPicPr>
            <a:picLocks noChangeAspect="1" noChangeArrowheads="1"/>
          </p:cNvPicPr>
          <p:nvPr/>
        </p:nvPicPr>
        <p:blipFill>
          <a:blip r:embed="rId16" cstate="print"/>
          <a:srcRect l="12566" t="3355" r="12302" b="2974"/>
          <a:stretch>
            <a:fillRect/>
          </a:stretch>
        </p:blipFill>
        <p:spPr bwMode="auto">
          <a:xfrm>
            <a:off x="3635896" y="4437112"/>
            <a:ext cx="341634" cy="591949"/>
          </a:xfrm>
          <a:prstGeom prst="rect">
            <a:avLst/>
          </a:prstGeom>
          <a:noFill/>
          <a:ln w="9525" algn="in">
            <a:noFill/>
            <a:miter lim="800000"/>
            <a:headEnd/>
            <a:tailEnd/>
          </a:ln>
          <a:effectLst/>
        </p:spPr>
      </p:pic>
      <p:sp>
        <p:nvSpPr>
          <p:cNvPr id="37" name="TextBox 36"/>
          <p:cNvSpPr txBox="1"/>
          <p:nvPr/>
        </p:nvSpPr>
        <p:spPr>
          <a:xfrm>
            <a:off x="0" y="332656"/>
            <a:ext cx="1835696" cy="1169551"/>
          </a:xfrm>
          <a:prstGeom prst="rect">
            <a:avLst/>
          </a:prstGeom>
          <a:noFill/>
          <a:ln>
            <a:noFill/>
          </a:ln>
        </p:spPr>
        <p:txBody>
          <a:bodyPr wrap="square" rtlCol="0">
            <a:spAutoFit/>
          </a:bodyPr>
          <a:lstStyle/>
          <a:p>
            <a:r>
              <a:rPr lang="en-GB" sz="1400" dirty="0" smtClean="0">
                <a:latin typeface="Arial Rounded MT Bold" pitchFamily="34" charset="0"/>
              </a:rPr>
              <a:t>This group enhances pupils’ understanding of the Rights in education.</a:t>
            </a:r>
            <a:endParaRPr lang="en-GB" sz="1400" dirty="0">
              <a:latin typeface="Arial Rounded MT Bold" pitchFamily="34" charset="0"/>
            </a:endParaRPr>
          </a:p>
        </p:txBody>
      </p:sp>
      <p:sp>
        <p:nvSpPr>
          <p:cNvPr id="38" name="TextBox 37"/>
          <p:cNvSpPr txBox="1"/>
          <p:nvPr/>
        </p:nvSpPr>
        <p:spPr>
          <a:xfrm>
            <a:off x="5652120" y="692696"/>
            <a:ext cx="1584176" cy="1815882"/>
          </a:xfrm>
          <a:prstGeom prst="rect">
            <a:avLst/>
          </a:prstGeom>
          <a:noFill/>
        </p:spPr>
        <p:txBody>
          <a:bodyPr wrap="square" rtlCol="0">
            <a:spAutoFit/>
          </a:bodyPr>
          <a:lstStyle/>
          <a:p>
            <a:r>
              <a:rPr lang="en-GB" sz="1400" dirty="0" smtClean="0">
                <a:latin typeface="Arial Rounded MT Bold" pitchFamily="34" charset="0"/>
              </a:rPr>
              <a:t>Be the school voice for PE, promote the positive values of sport, be a role model for sport and exercise. </a:t>
            </a:r>
            <a:endParaRPr lang="en-GB" sz="1400" dirty="0">
              <a:latin typeface="Arial Rounded MT Bold" pitchFamily="34" charset="0"/>
            </a:endParaRPr>
          </a:p>
        </p:txBody>
      </p:sp>
      <p:sp>
        <p:nvSpPr>
          <p:cNvPr id="39" name="TextBox 38"/>
          <p:cNvSpPr txBox="1"/>
          <p:nvPr/>
        </p:nvSpPr>
        <p:spPr>
          <a:xfrm>
            <a:off x="3491880" y="5301208"/>
            <a:ext cx="1872208" cy="1384995"/>
          </a:xfrm>
          <a:prstGeom prst="rect">
            <a:avLst/>
          </a:prstGeom>
          <a:noFill/>
        </p:spPr>
        <p:txBody>
          <a:bodyPr wrap="square" rtlCol="0">
            <a:spAutoFit/>
          </a:bodyPr>
          <a:lstStyle/>
          <a:p>
            <a:r>
              <a:rPr lang="en-GB" sz="1400" dirty="0" smtClean="0">
                <a:latin typeface="Arial Rounded MT Bold" pitchFamily="34" charset="0"/>
              </a:rPr>
              <a:t>Promotes the Welsh language throughout the school and engages others in Welsh celebrations.</a:t>
            </a:r>
            <a:endParaRPr lang="en-GB" sz="1400" dirty="0">
              <a:latin typeface="Arial Rounded MT Bold" pitchFamily="34" charset="0"/>
            </a:endParaRPr>
          </a:p>
        </p:txBody>
      </p:sp>
      <p:sp>
        <p:nvSpPr>
          <p:cNvPr id="17437" name="WordArt 29"/>
          <p:cNvSpPr>
            <a:spLocks noChangeArrowheads="1" noChangeShapeType="1" noTextEdit="1"/>
          </p:cNvSpPr>
          <p:nvPr/>
        </p:nvSpPr>
        <p:spPr bwMode="auto">
          <a:xfrm>
            <a:off x="3635896" y="188640"/>
            <a:ext cx="2016224" cy="2231033"/>
          </a:xfrm>
          <a:prstGeom prst="rect">
            <a:avLst/>
          </a:prstGeom>
        </p:spPr>
        <p:txBody>
          <a:bodyPr wrap="none" fromWordArt="1">
            <a:prstTxWarp prst="textPlain">
              <a:avLst>
                <a:gd name="adj" fmla="val 50000"/>
              </a:avLst>
            </a:prstTxWarp>
          </a:bodyPr>
          <a:lstStyle/>
          <a:p>
            <a:pPr algn="ctr" rtl="0"/>
            <a:r>
              <a:rPr lang="en-GB"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Pupil </a:t>
            </a:r>
          </a:p>
          <a:p>
            <a:pPr algn="ctr" rtl="0"/>
            <a:r>
              <a:rPr lang="en-GB"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Leadership </a:t>
            </a:r>
          </a:p>
          <a:p>
            <a:pPr algn="ctr" rtl="0"/>
            <a:r>
              <a:rPr lang="en-GB"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Teams</a:t>
            </a:r>
            <a:endParaRPr lang="en-GB" sz="3600" kern="10" spc="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endParaRPr>
          </a:p>
        </p:txBody>
      </p:sp>
      <p:sp>
        <p:nvSpPr>
          <p:cNvPr id="44" name="TextBox 43"/>
          <p:cNvSpPr txBox="1"/>
          <p:nvPr/>
        </p:nvSpPr>
        <p:spPr>
          <a:xfrm>
            <a:off x="6948264" y="4797152"/>
            <a:ext cx="2051720" cy="1384995"/>
          </a:xfrm>
          <a:prstGeom prst="rect">
            <a:avLst/>
          </a:prstGeom>
          <a:noFill/>
        </p:spPr>
        <p:txBody>
          <a:bodyPr wrap="square" rtlCol="0">
            <a:spAutoFit/>
          </a:bodyPr>
          <a:lstStyle/>
          <a:p>
            <a:r>
              <a:rPr lang="en-GB" sz="1400" dirty="0" smtClean="0">
                <a:latin typeface="Arial Rounded MT Bold" pitchFamily="34" charset="0"/>
              </a:rPr>
              <a:t>Helps to promote and encourage healthy eating throughout the school to become fit and active individuals.</a:t>
            </a:r>
            <a:endParaRPr lang="en-GB" sz="1400" dirty="0">
              <a:latin typeface="Arial Rounded MT Bold" pitchFamily="34" charset="0"/>
            </a:endParaRPr>
          </a:p>
        </p:txBody>
      </p:sp>
      <p:pic>
        <p:nvPicPr>
          <p:cNvPr id="17438" name="Picture 30" descr="100-1004768_cute-red-hen-cartoon-little-red-hen"/>
          <p:cNvPicPr>
            <a:picLocks noChangeAspect="1" noChangeArrowheads="1"/>
          </p:cNvPicPr>
          <p:nvPr/>
        </p:nvPicPr>
        <p:blipFill>
          <a:blip r:embed="rId17" cstate="print"/>
          <a:srcRect/>
          <a:stretch>
            <a:fillRect/>
          </a:stretch>
        </p:blipFill>
        <p:spPr bwMode="auto">
          <a:xfrm>
            <a:off x="8244408" y="5877272"/>
            <a:ext cx="633412" cy="771054"/>
          </a:xfrm>
          <a:prstGeom prst="rect">
            <a:avLst/>
          </a:prstGeom>
          <a:noFill/>
          <a:ln w="9525" algn="in">
            <a:noFill/>
            <a:miter lim="800000"/>
            <a:headEnd/>
            <a:tailEnd/>
          </a:ln>
          <a:effectLst/>
        </p:spPr>
      </p:pic>
      <p:sp>
        <p:nvSpPr>
          <p:cNvPr id="46" name="TextBox 45"/>
          <p:cNvSpPr txBox="1"/>
          <p:nvPr/>
        </p:nvSpPr>
        <p:spPr>
          <a:xfrm>
            <a:off x="7452320" y="2996952"/>
            <a:ext cx="1152128" cy="338554"/>
          </a:xfrm>
          <a:prstGeom prst="rect">
            <a:avLst/>
          </a:prstGeom>
          <a:noFill/>
        </p:spPr>
        <p:txBody>
          <a:bodyPr wrap="square" rtlCol="0">
            <a:spAutoFit/>
          </a:bodyPr>
          <a:lstStyle/>
          <a:p>
            <a:r>
              <a:rPr lang="en-GB" sz="1600" dirty="0" smtClean="0"/>
              <a:t>Eco Squad</a:t>
            </a:r>
            <a:endParaRPr lang="en-GB" sz="1600" dirty="0"/>
          </a:p>
        </p:txBody>
      </p:sp>
      <p:sp>
        <p:nvSpPr>
          <p:cNvPr id="47" name="TextBox 46"/>
          <p:cNvSpPr txBox="1"/>
          <p:nvPr/>
        </p:nvSpPr>
        <p:spPr>
          <a:xfrm>
            <a:off x="179512" y="6381328"/>
            <a:ext cx="2376264" cy="307777"/>
          </a:xfrm>
          <a:prstGeom prst="rect">
            <a:avLst/>
          </a:prstGeom>
          <a:noFill/>
        </p:spPr>
        <p:txBody>
          <a:bodyPr wrap="square" rtlCol="0">
            <a:spAutoFit/>
          </a:bodyPr>
          <a:lstStyle/>
          <a:p>
            <a:r>
              <a:rPr lang="en-GB" sz="1400" b="1" dirty="0" smtClean="0">
                <a:latin typeface="Arial" pitchFamily="34" charset="0"/>
                <a:cs typeface="Arial" pitchFamily="34" charset="0"/>
              </a:rPr>
              <a:t>(School’s website, 2019).</a:t>
            </a:r>
            <a:endParaRPr lang="en-GB" sz="1400" b="1" dirty="0">
              <a:latin typeface="Arial" pitchFamily="34" charset="0"/>
              <a:cs typeface="Arial" pitchFamily="34" charset="0"/>
            </a:endParaRPr>
          </a:p>
        </p:txBody>
      </p:sp>
    </p:spTree>
  </p:cSld>
  <p:clrMapOvr>
    <a:masterClrMapping/>
  </p:clrMapOvr>
  <p:transition spd="slow">
    <p:cover dir="l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AutoShape 2" descr="Image result for powerpoint backgrounds natu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18438" name="Picture 6"/>
          <p:cNvPicPr>
            <a:picLocks noChangeAspect="1" noChangeArrowheads="1"/>
          </p:cNvPicPr>
          <p:nvPr/>
        </p:nvPicPr>
        <p:blipFill>
          <a:blip r:embed="rId2" cstate="print"/>
          <a:srcRect l="2382" b="3470"/>
          <a:stretch>
            <a:fillRect/>
          </a:stretch>
        </p:blipFill>
        <p:spPr bwMode="auto">
          <a:xfrm>
            <a:off x="0" y="0"/>
            <a:ext cx="9144000" cy="6864350"/>
          </a:xfrm>
          <a:prstGeom prst="rect">
            <a:avLst/>
          </a:prstGeom>
          <a:noFill/>
          <a:ln w="9525" algn="in">
            <a:noFill/>
            <a:miter lim="800000"/>
            <a:headEnd/>
            <a:tailEnd/>
          </a:ln>
          <a:effectLst/>
        </p:spPr>
      </p:pic>
      <p:sp>
        <p:nvSpPr>
          <p:cNvPr id="7" name="TextBox 6"/>
          <p:cNvSpPr txBox="1"/>
          <p:nvPr/>
        </p:nvSpPr>
        <p:spPr>
          <a:xfrm>
            <a:off x="827584" y="908720"/>
            <a:ext cx="3779912" cy="400110"/>
          </a:xfrm>
          <a:prstGeom prst="rect">
            <a:avLst/>
          </a:prstGeom>
          <a:noFill/>
        </p:spPr>
        <p:txBody>
          <a:bodyPr wrap="square" rtlCol="0">
            <a:spAutoFit/>
          </a:bodyPr>
          <a:lstStyle/>
          <a:p>
            <a:r>
              <a:rPr lang="en-GB" sz="2000" dirty="0" smtClean="0">
                <a:latin typeface="Algerian" pitchFamily="82" charset="0"/>
              </a:rPr>
              <a:t>“Keep our school Green”</a:t>
            </a:r>
            <a:endParaRPr lang="en-GB" sz="2000" dirty="0">
              <a:latin typeface="Algerian" pitchFamily="82" charset="0"/>
            </a:endParaRPr>
          </a:p>
        </p:txBody>
      </p:sp>
      <p:sp>
        <p:nvSpPr>
          <p:cNvPr id="8" name="TextBox 7"/>
          <p:cNvSpPr txBox="1"/>
          <p:nvPr/>
        </p:nvSpPr>
        <p:spPr>
          <a:xfrm>
            <a:off x="1331640" y="2420888"/>
            <a:ext cx="3528392" cy="830997"/>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Eco Squad plant and harvest crops and vegetables  grown in the poly tunnel</a:t>
            </a:r>
            <a:r>
              <a:rPr lang="en-GB" sz="1400" dirty="0" smtClean="0">
                <a:latin typeface="Comic Sans MS" pitchFamily="66" charset="0"/>
              </a:rPr>
              <a:t>.</a:t>
            </a:r>
            <a:endParaRPr lang="en-GB" sz="1400" dirty="0">
              <a:latin typeface="Comic Sans MS" pitchFamily="66" charset="0"/>
            </a:endParaRPr>
          </a:p>
        </p:txBody>
      </p:sp>
      <p:sp>
        <p:nvSpPr>
          <p:cNvPr id="9" name="TextBox 8"/>
          <p:cNvSpPr txBox="1"/>
          <p:nvPr/>
        </p:nvSpPr>
        <p:spPr>
          <a:xfrm>
            <a:off x="323528" y="3501008"/>
            <a:ext cx="3240360" cy="584775"/>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Regular litter picks around the grounds.</a:t>
            </a:r>
            <a:endParaRPr lang="en-GB" sz="1600" dirty="0">
              <a:latin typeface="Comic Sans MS" pitchFamily="66" charset="0"/>
            </a:endParaRPr>
          </a:p>
        </p:txBody>
      </p:sp>
      <p:sp>
        <p:nvSpPr>
          <p:cNvPr id="10" name="TextBox 9"/>
          <p:cNvSpPr txBox="1"/>
          <p:nvPr/>
        </p:nvSpPr>
        <p:spPr>
          <a:xfrm>
            <a:off x="5868144" y="2780928"/>
            <a:ext cx="2736304" cy="1077218"/>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pupils sell home-made produce with ingredients grown on school grounds to outside community.</a:t>
            </a:r>
            <a:endParaRPr lang="en-GB" sz="1600" dirty="0">
              <a:latin typeface="Comic Sans MS" pitchFamily="66" charset="0"/>
            </a:endParaRPr>
          </a:p>
        </p:txBody>
      </p:sp>
      <p:sp>
        <p:nvSpPr>
          <p:cNvPr id="12" name="TextBox 11"/>
          <p:cNvSpPr txBox="1"/>
          <p:nvPr/>
        </p:nvSpPr>
        <p:spPr>
          <a:xfrm>
            <a:off x="179512" y="4581128"/>
            <a:ext cx="2808312" cy="2062103"/>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All money raised is put into a new scheme to purchase new equipment to help the school to become sustainable.</a:t>
            </a:r>
          </a:p>
          <a:p>
            <a:r>
              <a:rPr lang="en-GB" sz="1600" dirty="0">
                <a:latin typeface="Comic Sans MS" pitchFamily="66" charset="0"/>
              </a:rPr>
              <a:t> </a:t>
            </a:r>
            <a:r>
              <a:rPr lang="en-GB" sz="1600" dirty="0" smtClean="0">
                <a:latin typeface="Comic Sans MS" pitchFamily="66" charset="0"/>
              </a:rPr>
              <a:t> The Eco Squad are currently raising money for a water butt.</a:t>
            </a:r>
            <a:endParaRPr lang="en-GB" sz="1600" dirty="0">
              <a:latin typeface="Comic Sans MS" pitchFamily="66" charset="0"/>
            </a:endParaRPr>
          </a:p>
        </p:txBody>
      </p:sp>
      <p:sp>
        <p:nvSpPr>
          <p:cNvPr id="20" name="TextBox 19"/>
          <p:cNvSpPr txBox="1"/>
          <p:nvPr/>
        </p:nvSpPr>
        <p:spPr>
          <a:xfrm>
            <a:off x="6516216" y="5229200"/>
            <a:ext cx="2304256" cy="1077218"/>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All toilets are fitted with hand dryers to avoid over-usage of paper towels</a:t>
            </a:r>
            <a:r>
              <a:rPr lang="en-GB" sz="1600" dirty="0" smtClean="0"/>
              <a:t>.</a:t>
            </a:r>
            <a:endParaRPr lang="en-GB" sz="1600" dirty="0"/>
          </a:p>
        </p:txBody>
      </p:sp>
      <p:sp>
        <p:nvSpPr>
          <p:cNvPr id="21" name="TextBox 20"/>
          <p:cNvSpPr txBox="1"/>
          <p:nvPr/>
        </p:nvSpPr>
        <p:spPr>
          <a:xfrm>
            <a:off x="3419872" y="1412776"/>
            <a:ext cx="2376264" cy="830997"/>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This year, the pupils have planted 150 trees on the school grounds.</a:t>
            </a:r>
            <a:endParaRPr lang="en-GB" sz="1600" dirty="0">
              <a:latin typeface="Comic Sans MS" pitchFamily="66" charset="0"/>
            </a:endParaRPr>
          </a:p>
        </p:txBody>
      </p:sp>
      <p:sp>
        <p:nvSpPr>
          <p:cNvPr id="18439" name="WordArt 7"/>
          <p:cNvSpPr>
            <a:spLocks noChangeArrowheads="1" noChangeShapeType="1" noTextEdit="1"/>
          </p:cNvSpPr>
          <p:nvPr/>
        </p:nvSpPr>
        <p:spPr bwMode="auto">
          <a:xfrm>
            <a:off x="1259632" y="188640"/>
            <a:ext cx="6768752" cy="627038"/>
          </a:xfrm>
          <a:prstGeom prst="rect">
            <a:avLst/>
          </a:prstGeom>
        </p:spPr>
        <p:txBody>
          <a:bodyPr wrap="none" fromWordArt="1">
            <a:prstTxWarp prst="textPlain">
              <a:avLst>
                <a:gd name="adj" fmla="val 50000"/>
              </a:avLst>
            </a:prstTxWarp>
            <a:scene3d>
              <a:camera prst="legacyPerspectiveBottomRight">
                <a:rot lat="0" lon="21239999" rev="0"/>
              </a:camera>
              <a:lightRig rig="legacyHarsh3" dir="l"/>
            </a:scene3d>
            <a:sp3d extrusionH="430200" prstMaterial="legacyMatte">
              <a:extrusionClr>
                <a:srgbClr val="C0C0C0"/>
              </a:extrusionClr>
            </a:sp3d>
          </a:bodyPr>
          <a:lstStyle/>
          <a:p>
            <a:pPr algn="ctr" rtl="0"/>
            <a:r>
              <a:rPr lang="en-GB" sz="3600" kern="10" spc="0" dirty="0" smtClean="0">
                <a:ln w="9525">
                  <a:round/>
                  <a:headEnd/>
                  <a:tailEnd/>
                </a:ln>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latin typeface="Arial Black"/>
              </a:rPr>
              <a:t>How is the Setting making Progress towards ESDGC?</a:t>
            </a:r>
            <a:endParaRPr lang="en-GB" sz="3600" kern="10" spc="0" dirty="0">
              <a:ln w="9525">
                <a:round/>
                <a:headEnd/>
                <a:tailEnd/>
              </a:ln>
              <a:gradFill rotWithShape="0">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latin typeface="Arial Black"/>
            </a:endParaRPr>
          </a:p>
        </p:txBody>
      </p:sp>
      <p:pic>
        <p:nvPicPr>
          <p:cNvPr id="18440" name="Picture 8" descr="5021711038422_01c"/>
          <p:cNvPicPr>
            <a:picLocks noChangeAspect="1" noChangeArrowheads="1"/>
          </p:cNvPicPr>
          <p:nvPr/>
        </p:nvPicPr>
        <p:blipFill>
          <a:blip r:embed="rId3" cstate="print"/>
          <a:srcRect l="12575" t="4919" r="9973" b="5293"/>
          <a:stretch>
            <a:fillRect/>
          </a:stretch>
        </p:blipFill>
        <p:spPr bwMode="auto">
          <a:xfrm>
            <a:off x="2627784" y="4551430"/>
            <a:ext cx="288032" cy="516667"/>
          </a:xfrm>
          <a:prstGeom prst="rect">
            <a:avLst/>
          </a:prstGeom>
          <a:noFill/>
          <a:ln w="9525" algn="in">
            <a:noFill/>
            <a:miter lim="800000"/>
            <a:headEnd/>
            <a:tailEnd/>
          </a:ln>
          <a:effectLst/>
        </p:spPr>
      </p:pic>
      <p:pic>
        <p:nvPicPr>
          <p:cNvPr id="18444" name="Picture 12" descr="tree-576848_1280"/>
          <p:cNvPicPr>
            <a:picLocks noChangeAspect="1" noChangeArrowheads="1"/>
          </p:cNvPicPr>
          <p:nvPr/>
        </p:nvPicPr>
        <p:blipFill>
          <a:blip r:embed="rId4" cstate="print"/>
          <a:srcRect/>
          <a:stretch>
            <a:fillRect/>
          </a:stretch>
        </p:blipFill>
        <p:spPr bwMode="auto">
          <a:xfrm>
            <a:off x="5292080" y="2276872"/>
            <a:ext cx="566737" cy="720080"/>
          </a:xfrm>
          <a:prstGeom prst="rect">
            <a:avLst/>
          </a:prstGeom>
          <a:noFill/>
          <a:ln w="9525" algn="in">
            <a:noFill/>
            <a:miter lim="800000"/>
            <a:headEnd/>
            <a:tailEnd/>
          </a:ln>
          <a:effectLst/>
        </p:spPr>
      </p:pic>
      <p:pic>
        <p:nvPicPr>
          <p:cNvPr id="18445" name="Picture 13" descr="Tomato_Plant_1000_0001"/>
          <p:cNvPicPr>
            <a:picLocks noChangeAspect="1" noChangeArrowheads="1"/>
          </p:cNvPicPr>
          <p:nvPr/>
        </p:nvPicPr>
        <p:blipFill>
          <a:blip r:embed="rId5" cstate="print"/>
          <a:srcRect l="27380" t="13625" r="26059" b="14418"/>
          <a:stretch>
            <a:fillRect/>
          </a:stretch>
        </p:blipFill>
        <p:spPr bwMode="auto">
          <a:xfrm>
            <a:off x="539552" y="2348880"/>
            <a:ext cx="591057" cy="915070"/>
          </a:xfrm>
          <a:prstGeom prst="rect">
            <a:avLst/>
          </a:prstGeom>
          <a:noFill/>
          <a:ln w="9525" algn="in">
            <a:noFill/>
            <a:miter lim="800000"/>
            <a:headEnd/>
            <a:tailEnd/>
          </a:ln>
          <a:effectLst/>
        </p:spPr>
      </p:pic>
      <p:pic>
        <p:nvPicPr>
          <p:cNvPr id="18446" name="Picture 14" descr="green-bean-clip-art-vegetable-drawing-png-favpng-U5iE8aVnnsLPjcf6PRk7SBerP"/>
          <p:cNvPicPr>
            <a:picLocks noChangeAspect="1" noChangeArrowheads="1"/>
          </p:cNvPicPr>
          <p:nvPr/>
        </p:nvPicPr>
        <p:blipFill>
          <a:blip r:embed="rId6" cstate="print"/>
          <a:srcRect l="23148" r="23943"/>
          <a:stretch>
            <a:fillRect/>
          </a:stretch>
        </p:blipFill>
        <p:spPr bwMode="auto">
          <a:xfrm>
            <a:off x="4788024" y="2636912"/>
            <a:ext cx="360040" cy="664606"/>
          </a:xfrm>
          <a:prstGeom prst="rect">
            <a:avLst/>
          </a:prstGeom>
          <a:noFill/>
          <a:ln w="9525" algn="in">
            <a:noFill/>
            <a:miter lim="800000"/>
            <a:headEnd/>
            <a:tailEnd/>
          </a:ln>
          <a:effectLst/>
        </p:spPr>
      </p:pic>
      <p:pic>
        <p:nvPicPr>
          <p:cNvPr id="18447" name="Picture 15" descr="thumb-plant3"/>
          <p:cNvPicPr>
            <a:picLocks noChangeAspect="1" noChangeArrowheads="1"/>
          </p:cNvPicPr>
          <p:nvPr/>
        </p:nvPicPr>
        <p:blipFill>
          <a:blip r:embed="rId7" cstate="print"/>
          <a:srcRect l="23859" r="25748"/>
          <a:stretch>
            <a:fillRect/>
          </a:stretch>
        </p:blipFill>
        <p:spPr bwMode="auto">
          <a:xfrm>
            <a:off x="179512" y="188640"/>
            <a:ext cx="504056" cy="998032"/>
          </a:xfrm>
          <a:prstGeom prst="rect">
            <a:avLst/>
          </a:prstGeom>
          <a:noFill/>
          <a:ln w="9525" algn="in">
            <a:noFill/>
            <a:miter lim="800000"/>
            <a:headEnd/>
            <a:tailEnd/>
          </a:ln>
          <a:effectLst/>
        </p:spPr>
      </p:pic>
      <p:sp>
        <p:nvSpPr>
          <p:cNvPr id="35" name="TextBox 34"/>
          <p:cNvSpPr txBox="1"/>
          <p:nvPr/>
        </p:nvSpPr>
        <p:spPr>
          <a:xfrm>
            <a:off x="3563888" y="3717032"/>
            <a:ext cx="2592288" cy="830997"/>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school has a permanent Forest School Leader.</a:t>
            </a:r>
            <a:endParaRPr lang="en-GB" sz="1600" dirty="0">
              <a:latin typeface="Comic Sans MS" pitchFamily="66" charset="0"/>
            </a:endParaRPr>
          </a:p>
        </p:txBody>
      </p:sp>
      <p:sp>
        <p:nvSpPr>
          <p:cNvPr id="36" name="TextBox 35"/>
          <p:cNvSpPr txBox="1"/>
          <p:nvPr/>
        </p:nvSpPr>
        <p:spPr>
          <a:xfrm>
            <a:off x="179512" y="1412776"/>
            <a:ext cx="3456384" cy="584775"/>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school has 3 Eco-school green flags.</a:t>
            </a:r>
            <a:endParaRPr lang="en-GB" sz="1600" dirty="0">
              <a:latin typeface="Comic Sans MS" pitchFamily="66" charset="0"/>
            </a:endParaRPr>
          </a:p>
        </p:txBody>
      </p:sp>
      <p:pic>
        <p:nvPicPr>
          <p:cNvPr id="18451" name="Picture 19" descr="DtBS0xeXoAIVQUk"/>
          <p:cNvPicPr>
            <a:picLocks noChangeAspect="1" noChangeArrowheads="1"/>
          </p:cNvPicPr>
          <p:nvPr/>
        </p:nvPicPr>
        <p:blipFill>
          <a:blip r:embed="rId8" cstate="print"/>
          <a:srcRect l="14905" r="17218"/>
          <a:stretch>
            <a:fillRect/>
          </a:stretch>
        </p:blipFill>
        <p:spPr bwMode="auto">
          <a:xfrm>
            <a:off x="1979712" y="1700808"/>
            <a:ext cx="546100" cy="719137"/>
          </a:xfrm>
          <a:prstGeom prst="rect">
            <a:avLst/>
          </a:prstGeom>
          <a:noFill/>
          <a:ln w="9525" algn="in">
            <a:noFill/>
            <a:miter lim="800000"/>
            <a:headEnd/>
            <a:tailEnd/>
          </a:ln>
          <a:effectLst/>
        </p:spPr>
      </p:pic>
      <p:pic>
        <p:nvPicPr>
          <p:cNvPr id="18452" name="Picture 20" descr="put-rubbish-in-the-bin-sign-vector-789538"/>
          <p:cNvPicPr>
            <a:picLocks noChangeAspect="1" noChangeArrowheads="1"/>
          </p:cNvPicPr>
          <p:nvPr/>
        </p:nvPicPr>
        <p:blipFill>
          <a:blip r:embed="rId9" cstate="print"/>
          <a:srcRect b="8778"/>
          <a:stretch>
            <a:fillRect/>
          </a:stretch>
        </p:blipFill>
        <p:spPr bwMode="auto">
          <a:xfrm>
            <a:off x="1547664" y="3933056"/>
            <a:ext cx="501848" cy="520973"/>
          </a:xfrm>
          <a:prstGeom prst="rect">
            <a:avLst/>
          </a:prstGeom>
          <a:noFill/>
          <a:ln w="9525" algn="in">
            <a:noFill/>
            <a:miter lim="800000"/>
            <a:headEnd/>
            <a:tailEnd/>
          </a:ln>
          <a:effectLst/>
        </p:spPr>
      </p:pic>
      <p:pic>
        <p:nvPicPr>
          <p:cNvPr id="18453" name="Picture 21" descr="val52_2_1-512"/>
          <p:cNvPicPr>
            <a:picLocks noChangeAspect="1" noChangeArrowheads="1"/>
          </p:cNvPicPr>
          <p:nvPr/>
        </p:nvPicPr>
        <p:blipFill>
          <a:blip r:embed="rId10" cstate="print"/>
          <a:srcRect/>
          <a:stretch>
            <a:fillRect/>
          </a:stretch>
        </p:blipFill>
        <p:spPr bwMode="auto">
          <a:xfrm>
            <a:off x="4716016" y="4185096"/>
            <a:ext cx="792088" cy="792088"/>
          </a:xfrm>
          <a:prstGeom prst="rect">
            <a:avLst/>
          </a:prstGeom>
          <a:noFill/>
          <a:ln w="9525" algn="in">
            <a:noFill/>
            <a:miter lim="800000"/>
            <a:headEnd/>
            <a:tailEnd/>
          </a:ln>
          <a:effectLst/>
        </p:spPr>
      </p:pic>
      <p:pic>
        <p:nvPicPr>
          <p:cNvPr id="18454" name="Picture 22" descr="2920923_0"/>
          <p:cNvPicPr>
            <a:picLocks noChangeAspect="1" noChangeArrowheads="1"/>
          </p:cNvPicPr>
          <p:nvPr/>
        </p:nvPicPr>
        <p:blipFill>
          <a:blip r:embed="rId11" cstate="print"/>
          <a:srcRect l="2756" t="3955" r="2457" b="3656"/>
          <a:stretch>
            <a:fillRect/>
          </a:stretch>
        </p:blipFill>
        <p:spPr bwMode="auto">
          <a:xfrm>
            <a:off x="8244408" y="6021288"/>
            <a:ext cx="685105" cy="666526"/>
          </a:xfrm>
          <a:prstGeom prst="rect">
            <a:avLst/>
          </a:prstGeom>
          <a:noFill/>
          <a:ln w="9525" algn="in">
            <a:noFill/>
            <a:miter lim="800000"/>
            <a:headEnd/>
            <a:tailEnd/>
          </a:ln>
          <a:effectLst/>
        </p:spPr>
      </p:pic>
      <p:sp>
        <p:nvSpPr>
          <p:cNvPr id="41" name="TextBox 40"/>
          <p:cNvSpPr txBox="1"/>
          <p:nvPr/>
        </p:nvSpPr>
        <p:spPr>
          <a:xfrm>
            <a:off x="6228184" y="1196752"/>
            <a:ext cx="2520280" cy="1077218"/>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There are compost bins around the areas of the school grounds, theses are widely used.</a:t>
            </a:r>
            <a:endParaRPr lang="en-GB" sz="1600" dirty="0">
              <a:latin typeface="Comic Sans MS" pitchFamily="66" charset="0"/>
            </a:endParaRPr>
          </a:p>
        </p:txBody>
      </p:sp>
      <p:pic>
        <p:nvPicPr>
          <p:cNvPr id="18455" name="Picture 23" descr="red-bitten-apple-vector-1027943"/>
          <p:cNvPicPr>
            <a:picLocks noChangeAspect="1" noChangeArrowheads="1"/>
          </p:cNvPicPr>
          <p:nvPr/>
        </p:nvPicPr>
        <p:blipFill>
          <a:blip r:embed="rId12" cstate="print"/>
          <a:srcRect b="7205"/>
          <a:stretch>
            <a:fillRect/>
          </a:stretch>
        </p:blipFill>
        <p:spPr bwMode="auto">
          <a:xfrm>
            <a:off x="8100392" y="2132856"/>
            <a:ext cx="458222" cy="555030"/>
          </a:xfrm>
          <a:prstGeom prst="rect">
            <a:avLst/>
          </a:prstGeom>
          <a:noFill/>
          <a:ln w="9525" algn="in">
            <a:noFill/>
            <a:miter lim="800000"/>
            <a:headEnd/>
            <a:tailEnd/>
          </a:ln>
          <a:effectLst/>
        </p:spPr>
      </p:pic>
      <p:sp>
        <p:nvSpPr>
          <p:cNvPr id="43" name="TextBox 42"/>
          <p:cNvSpPr txBox="1"/>
          <p:nvPr/>
        </p:nvSpPr>
        <p:spPr>
          <a:xfrm>
            <a:off x="3059832" y="4869160"/>
            <a:ext cx="3456384" cy="1815882"/>
          </a:xfrm>
          <a:prstGeom prst="rect">
            <a:avLst/>
          </a:prstGeom>
          <a:noFill/>
        </p:spPr>
        <p:txBody>
          <a:bodyPr wrap="square" rtlCol="0">
            <a:spAutoFit/>
          </a:bodyPr>
          <a:lstStyle/>
          <a:p>
            <a:r>
              <a:rPr lang="en-GB" sz="1600" dirty="0" smtClean="0">
                <a:latin typeface="Comic Sans MS" pitchFamily="66" charset="0"/>
              </a:rPr>
              <a:t>Learners’ visit cultural venues to scaffold their outdoor learning experiences for example: St Fagan's National History Museum, National Waterfront Museum, Gower Heritage </a:t>
            </a:r>
            <a:r>
              <a:rPr lang="en-GB" sz="1600" dirty="0" smtClean="0">
                <a:latin typeface="Comic Sans MS" pitchFamily="66" charset="0"/>
              </a:rPr>
              <a:t>Centre and Techno Quest.</a:t>
            </a:r>
            <a:endParaRPr lang="en-GB" sz="1600" dirty="0">
              <a:latin typeface="Comic Sans MS" pitchFamily="66" charset="0"/>
            </a:endParaRPr>
          </a:p>
        </p:txBody>
      </p:sp>
      <p:pic>
        <p:nvPicPr>
          <p:cNvPr id="44" name="Picture 25" descr="1200px-Welsh_Dragon_(Y_Ddraig_Goch)"/>
          <p:cNvPicPr>
            <a:picLocks noChangeAspect="1" noChangeArrowheads="1"/>
          </p:cNvPicPr>
          <p:nvPr/>
        </p:nvPicPr>
        <p:blipFill>
          <a:blip r:embed="rId13" cstate="print"/>
          <a:srcRect/>
          <a:stretch>
            <a:fillRect/>
          </a:stretch>
        </p:blipFill>
        <p:spPr bwMode="auto">
          <a:xfrm>
            <a:off x="5868144" y="6165304"/>
            <a:ext cx="622844" cy="483022"/>
          </a:xfrm>
          <a:prstGeom prst="rect">
            <a:avLst/>
          </a:prstGeom>
          <a:noFill/>
          <a:ln w="9525" algn="in">
            <a:noFill/>
            <a:miter lim="800000"/>
            <a:headEnd/>
            <a:tailEnd/>
          </a:ln>
          <a:effectLst/>
        </p:spPr>
      </p:pic>
      <p:sp>
        <p:nvSpPr>
          <p:cNvPr id="45" name="TextBox 44"/>
          <p:cNvSpPr txBox="1"/>
          <p:nvPr/>
        </p:nvSpPr>
        <p:spPr>
          <a:xfrm>
            <a:off x="6372200" y="4005064"/>
            <a:ext cx="2592288" cy="1077218"/>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Regular discussions and stories are shared about global awareness during assembly’s .</a:t>
            </a:r>
            <a:endParaRPr lang="en-GB" sz="1600" dirty="0">
              <a:latin typeface="Comic Sans MS" pitchFamily="66" charset="0"/>
            </a:endParaRPr>
          </a:p>
        </p:txBody>
      </p:sp>
      <p:pic>
        <p:nvPicPr>
          <p:cNvPr id="18456" name="Picture 24" descr="open-book-260nw-208917706"/>
          <p:cNvPicPr>
            <a:picLocks noChangeAspect="1" noChangeArrowheads="1"/>
          </p:cNvPicPr>
          <p:nvPr/>
        </p:nvPicPr>
        <p:blipFill>
          <a:blip r:embed="rId14" cstate="print"/>
          <a:srcRect b="15714"/>
          <a:stretch>
            <a:fillRect/>
          </a:stretch>
        </p:blipFill>
        <p:spPr bwMode="auto">
          <a:xfrm>
            <a:off x="8028384" y="3573016"/>
            <a:ext cx="774451" cy="476019"/>
          </a:xfrm>
          <a:prstGeom prst="rect">
            <a:avLst/>
          </a:prstGeom>
          <a:noFill/>
          <a:ln w="9525" algn="in">
            <a:noFill/>
            <a:miter lim="800000"/>
            <a:headEnd/>
            <a:tailEnd/>
          </a:ln>
          <a:effectLst/>
        </p:spPr>
      </p:pic>
    </p:spTree>
  </p:cSld>
  <p:clrMapOvr>
    <a:masterClrMapping/>
  </p:clrMapOvr>
  <p:transition spd="slow">
    <p:newsflash/>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b53592adba372564a13c527c9b44ac73"/>
          <p:cNvPicPr>
            <a:picLocks noChangeAspect="1" noChangeArrowheads="1"/>
          </p:cNvPicPr>
          <p:nvPr/>
        </p:nvPicPr>
        <p:blipFill>
          <a:blip r:embed="rId2" cstate="print">
            <a:lum bright="30000"/>
          </a:blip>
          <a:srcRect l="9390" r="4895"/>
          <a:stretch>
            <a:fillRect/>
          </a:stretch>
        </p:blipFill>
        <p:spPr bwMode="auto">
          <a:xfrm>
            <a:off x="0" y="0"/>
            <a:ext cx="9144000" cy="6864350"/>
          </a:xfrm>
          <a:prstGeom prst="rect">
            <a:avLst/>
          </a:prstGeom>
          <a:noFill/>
          <a:ln w="9525" algn="in">
            <a:noFill/>
            <a:miter lim="800000"/>
            <a:headEnd/>
            <a:tailEnd/>
          </a:ln>
          <a:effectLst/>
        </p:spPr>
      </p:pic>
      <p:sp>
        <p:nvSpPr>
          <p:cNvPr id="5" name="TextBox 4"/>
          <p:cNvSpPr txBox="1"/>
          <p:nvPr/>
        </p:nvSpPr>
        <p:spPr>
          <a:xfrm>
            <a:off x="251520" y="4293096"/>
            <a:ext cx="2088232" cy="830997"/>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setting have recycling bins accessible to all.</a:t>
            </a:r>
            <a:endParaRPr lang="en-GB" sz="1600" dirty="0">
              <a:latin typeface="Comic Sans MS" pitchFamily="66" charset="0"/>
            </a:endParaRPr>
          </a:p>
        </p:txBody>
      </p:sp>
      <p:sp>
        <p:nvSpPr>
          <p:cNvPr id="6" name="TextBox 5"/>
          <p:cNvSpPr txBox="1"/>
          <p:nvPr/>
        </p:nvSpPr>
        <p:spPr>
          <a:xfrm>
            <a:off x="1115616" y="2420888"/>
            <a:ext cx="1944216" cy="1077218"/>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Lavender is regularly grown to encourage the bee population.</a:t>
            </a:r>
            <a:endParaRPr lang="en-GB" sz="1600" dirty="0">
              <a:latin typeface="Comic Sans MS" pitchFamily="66" charset="0"/>
            </a:endParaRPr>
          </a:p>
        </p:txBody>
      </p:sp>
      <p:sp>
        <p:nvSpPr>
          <p:cNvPr id="7" name="TextBox 6"/>
          <p:cNvSpPr txBox="1"/>
          <p:nvPr/>
        </p:nvSpPr>
        <p:spPr>
          <a:xfrm>
            <a:off x="3491880" y="476672"/>
            <a:ext cx="2592288" cy="1815882"/>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“One World Week” highlights the importance of maintaining our planet, within this week there is a paper ban and Fair Trade is discussed.</a:t>
            </a:r>
            <a:endParaRPr lang="en-GB" sz="1600" dirty="0">
              <a:latin typeface="Comic Sans MS" pitchFamily="66" charset="0"/>
            </a:endParaRPr>
          </a:p>
        </p:txBody>
      </p:sp>
      <p:sp>
        <p:nvSpPr>
          <p:cNvPr id="8" name="TextBox 7"/>
          <p:cNvSpPr txBox="1"/>
          <p:nvPr/>
        </p:nvSpPr>
        <p:spPr>
          <a:xfrm>
            <a:off x="6660232" y="764704"/>
            <a:ext cx="2304256" cy="2062103"/>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pupils work with a local community group to plant and help maintain plants and flowers in the local park and helped to build insect habitats.</a:t>
            </a:r>
            <a:endParaRPr lang="en-GB" sz="1600" dirty="0">
              <a:latin typeface="Comic Sans MS" pitchFamily="66" charset="0"/>
            </a:endParaRPr>
          </a:p>
        </p:txBody>
      </p:sp>
      <p:sp>
        <p:nvSpPr>
          <p:cNvPr id="9" name="TextBox 8"/>
          <p:cNvSpPr txBox="1"/>
          <p:nvPr/>
        </p:nvSpPr>
        <p:spPr>
          <a:xfrm>
            <a:off x="4644008" y="3140968"/>
            <a:ext cx="2016224" cy="1323439"/>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classrooms have sensors to turn off lights automatically during inactivity.</a:t>
            </a:r>
            <a:endParaRPr lang="en-GB" sz="1600" dirty="0">
              <a:latin typeface="Comic Sans MS" pitchFamily="66" charset="0"/>
            </a:endParaRPr>
          </a:p>
        </p:txBody>
      </p:sp>
      <p:sp>
        <p:nvSpPr>
          <p:cNvPr id="10" name="TextBox 9"/>
          <p:cNvSpPr txBox="1"/>
          <p:nvPr/>
        </p:nvSpPr>
        <p:spPr>
          <a:xfrm>
            <a:off x="6876256" y="3212976"/>
            <a:ext cx="2088232" cy="584775"/>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school has a glitter ban.</a:t>
            </a:r>
            <a:endParaRPr lang="en-GB" sz="1600" dirty="0">
              <a:latin typeface="Comic Sans MS" pitchFamily="66" charset="0"/>
            </a:endParaRPr>
          </a:p>
        </p:txBody>
      </p:sp>
      <p:sp>
        <p:nvSpPr>
          <p:cNvPr id="11" name="TextBox 10"/>
          <p:cNvSpPr txBox="1"/>
          <p:nvPr/>
        </p:nvSpPr>
        <p:spPr>
          <a:xfrm>
            <a:off x="5975648" y="4509120"/>
            <a:ext cx="3168352" cy="1815882"/>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Outside agencies are often visiting the setting to discuss global issues and resolutions to help to tackle these issues, such as, WWF, RSPB, Dwr Cymru and other environmental organisations.</a:t>
            </a:r>
            <a:endParaRPr lang="en-GB" sz="1600" dirty="0">
              <a:latin typeface="Comic Sans MS" pitchFamily="66" charset="0"/>
            </a:endParaRPr>
          </a:p>
        </p:txBody>
      </p:sp>
      <p:sp>
        <p:nvSpPr>
          <p:cNvPr id="12" name="TextBox 11"/>
          <p:cNvSpPr txBox="1"/>
          <p:nvPr/>
        </p:nvSpPr>
        <p:spPr>
          <a:xfrm>
            <a:off x="395536" y="980728"/>
            <a:ext cx="2520280" cy="830997"/>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school have fitted solar panels and are monitored regularly.</a:t>
            </a:r>
            <a:endParaRPr lang="en-GB" sz="1600" dirty="0">
              <a:latin typeface="Comic Sans MS" pitchFamily="66" charset="0"/>
            </a:endParaRPr>
          </a:p>
        </p:txBody>
      </p:sp>
      <p:pic>
        <p:nvPicPr>
          <p:cNvPr id="13" name="Picture 18" descr="B3MvdCBGX4YpCiv0JsFGHryG2BFCgutUkH66x9JLPTIArcHuhA_7rtDcPUoTWh4O1M7l5wxiBqx9Q-MJYSaH9cHByDwA9zs"/>
          <p:cNvPicPr>
            <a:picLocks noChangeAspect="1" noChangeArrowheads="1"/>
          </p:cNvPicPr>
          <p:nvPr/>
        </p:nvPicPr>
        <p:blipFill>
          <a:blip r:embed="rId3" cstate="print"/>
          <a:srcRect/>
          <a:stretch>
            <a:fillRect/>
          </a:stretch>
        </p:blipFill>
        <p:spPr bwMode="auto">
          <a:xfrm>
            <a:off x="6444208" y="3573016"/>
            <a:ext cx="350267" cy="612308"/>
          </a:xfrm>
          <a:prstGeom prst="rect">
            <a:avLst/>
          </a:prstGeom>
          <a:noFill/>
          <a:ln w="9525" algn="in">
            <a:noFill/>
            <a:miter lim="800000"/>
            <a:headEnd/>
            <a:tailEnd/>
          </a:ln>
          <a:effectLst/>
        </p:spPr>
      </p:pic>
      <p:pic>
        <p:nvPicPr>
          <p:cNvPr id="14" name="Picture 16" descr="Fairtrade-logo"/>
          <p:cNvPicPr>
            <a:picLocks noChangeAspect="1" noChangeArrowheads="1"/>
          </p:cNvPicPr>
          <p:nvPr/>
        </p:nvPicPr>
        <p:blipFill>
          <a:blip r:embed="rId4" cstate="print"/>
          <a:srcRect/>
          <a:stretch>
            <a:fillRect/>
          </a:stretch>
        </p:blipFill>
        <p:spPr bwMode="auto">
          <a:xfrm>
            <a:off x="5580112" y="1988840"/>
            <a:ext cx="641350" cy="752475"/>
          </a:xfrm>
          <a:prstGeom prst="rect">
            <a:avLst/>
          </a:prstGeom>
          <a:noFill/>
          <a:ln w="9525" algn="in">
            <a:noFill/>
            <a:miter lim="800000"/>
            <a:headEnd/>
            <a:tailEnd/>
          </a:ln>
          <a:effectLst/>
        </p:spPr>
      </p:pic>
      <p:pic>
        <p:nvPicPr>
          <p:cNvPr id="15" name="Picture 10" descr="1200px-WWF_logo"/>
          <p:cNvPicPr>
            <a:picLocks noChangeAspect="1" noChangeArrowheads="1"/>
          </p:cNvPicPr>
          <p:nvPr/>
        </p:nvPicPr>
        <p:blipFill>
          <a:blip r:embed="rId5" cstate="print"/>
          <a:srcRect/>
          <a:stretch>
            <a:fillRect/>
          </a:stretch>
        </p:blipFill>
        <p:spPr bwMode="auto">
          <a:xfrm>
            <a:off x="5436096" y="4509120"/>
            <a:ext cx="542622" cy="806006"/>
          </a:xfrm>
          <a:prstGeom prst="rect">
            <a:avLst/>
          </a:prstGeom>
          <a:noFill/>
          <a:ln w="9525" algn="in">
            <a:noFill/>
            <a:miter lim="800000"/>
            <a:headEnd/>
            <a:tailEnd/>
          </a:ln>
          <a:effectLst/>
        </p:spPr>
      </p:pic>
      <p:pic>
        <p:nvPicPr>
          <p:cNvPr id="16" name="Picture 11" descr="fit"/>
          <p:cNvPicPr>
            <a:picLocks noChangeAspect="1" noChangeArrowheads="1"/>
          </p:cNvPicPr>
          <p:nvPr/>
        </p:nvPicPr>
        <p:blipFill>
          <a:blip r:embed="rId6" cstate="print"/>
          <a:srcRect/>
          <a:stretch>
            <a:fillRect/>
          </a:stretch>
        </p:blipFill>
        <p:spPr bwMode="auto">
          <a:xfrm>
            <a:off x="8316416" y="6093296"/>
            <a:ext cx="627038" cy="627038"/>
          </a:xfrm>
          <a:prstGeom prst="rect">
            <a:avLst/>
          </a:prstGeom>
          <a:noFill/>
          <a:ln w="9525" algn="in">
            <a:noFill/>
            <a:miter lim="800000"/>
            <a:headEnd/>
            <a:tailEnd/>
          </a:ln>
          <a:effectLst/>
        </p:spPr>
      </p:pic>
      <p:pic>
        <p:nvPicPr>
          <p:cNvPr id="17" name="Picture 9" descr="2019_vincentjeannerot_lavender_00_1200x1200"/>
          <p:cNvPicPr>
            <a:picLocks noChangeAspect="1" noChangeArrowheads="1"/>
          </p:cNvPicPr>
          <p:nvPr/>
        </p:nvPicPr>
        <p:blipFill>
          <a:blip r:embed="rId7" cstate="print"/>
          <a:srcRect/>
          <a:stretch>
            <a:fillRect/>
          </a:stretch>
        </p:blipFill>
        <p:spPr bwMode="auto">
          <a:xfrm>
            <a:off x="-180528" y="2348880"/>
            <a:ext cx="1658641" cy="1656184"/>
          </a:xfrm>
          <a:prstGeom prst="rect">
            <a:avLst/>
          </a:prstGeom>
          <a:noFill/>
          <a:ln w="9525" algn="in">
            <a:noFill/>
            <a:miter lim="800000"/>
            <a:headEnd/>
            <a:tailEnd/>
          </a:ln>
          <a:effectLst/>
        </p:spPr>
      </p:pic>
      <p:sp>
        <p:nvSpPr>
          <p:cNvPr id="18" name="TextBox 17"/>
          <p:cNvSpPr txBox="1"/>
          <p:nvPr/>
        </p:nvSpPr>
        <p:spPr>
          <a:xfrm>
            <a:off x="827584" y="5517232"/>
            <a:ext cx="2160240" cy="1077218"/>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school has a second-hand uniform shop to help the local community.</a:t>
            </a:r>
            <a:endParaRPr lang="en-GB" sz="1600" dirty="0">
              <a:latin typeface="Comic Sans MS" pitchFamily="66" charset="0"/>
            </a:endParaRPr>
          </a:p>
        </p:txBody>
      </p:sp>
      <p:sp>
        <p:nvSpPr>
          <p:cNvPr id="19" name="WordArt 2"/>
          <p:cNvSpPr>
            <a:spLocks noChangeArrowheads="1" noChangeShapeType="1" noTextEdit="1"/>
          </p:cNvSpPr>
          <p:nvPr/>
        </p:nvSpPr>
        <p:spPr bwMode="auto">
          <a:xfrm>
            <a:off x="323528" y="188640"/>
            <a:ext cx="3096344" cy="504056"/>
          </a:xfrm>
          <a:prstGeom prst="rect">
            <a:avLst/>
          </a:prstGeom>
        </p:spPr>
        <p:txBody>
          <a:bodyPr wrap="none" fromWordArt="1">
            <a:prstTxWarp prst="textTriangle">
              <a:avLst>
                <a:gd name="adj" fmla="val 50000"/>
              </a:avLst>
            </a:prstTxWarp>
            <a:scene3d>
              <a:camera prst="legacyObliqueTopLeft"/>
              <a:lightRig rig="legacyNormal3" dir="r"/>
            </a:scene3d>
            <a:sp3d extrusionH="201600" prstMaterial="legacyMatte">
              <a:extrusionClr>
                <a:srgbClr val="0066CC"/>
              </a:extrusionClr>
            </a:sp3d>
          </a:bodyPr>
          <a:lstStyle/>
          <a:p>
            <a:pPr algn="ctr" rtl="0"/>
            <a:r>
              <a:rPr lang="en-GB" sz="3600" kern="10" spc="0" dirty="0" smtClean="0">
                <a:ln w="9525">
                  <a:round/>
                  <a:headEnd/>
                  <a:tailEnd/>
                </a:ln>
                <a:gradFill rotWithShape="0">
                  <a:gsLst>
                    <a:gs pos="0">
                      <a:srgbClr val="FFFFCC"/>
                    </a:gs>
                    <a:gs pos="100000">
                      <a:srgbClr val="FF9999"/>
                    </a:gs>
                  </a:gsLst>
                  <a:lin ang="5400000" scaled="1"/>
                </a:gradFill>
                <a:effectLst/>
                <a:latin typeface="Times New Roman"/>
                <a:cs typeface="Times New Roman"/>
              </a:rPr>
              <a:t>continued....</a:t>
            </a:r>
            <a:endParaRPr lang="en-GB" sz="3600" kern="10" spc="0" dirty="0">
              <a:ln w="9525">
                <a:round/>
                <a:headEnd/>
                <a:tailEnd/>
              </a:ln>
              <a:gradFill rotWithShape="0">
                <a:gsLst>
                  <a:gs pos="0">
                    <a:srgbClr val="FFFFCC"/>
                  </a:gs>
                  <a:gs pos="100000">
                    <a:srgbClr val="FF9999"/>
                  </a:gs>
                </a:gsLst>
                <a:lin ang="5400000" scaled="1"/>
              </a:gradFill>
              <a:effectLst/>
              <a:latin typeface="Times New Roman"/>
              <a:cs typeface="Times New Roman"/>
            </a:endParaRPr>
          </a:p>
        </p:txBody>
      </p:sp>
      <p:pic>
        <p:nvPicPr>
          <p:cNvPr id="20" name="Picture 9" descr="2019_vincentjeannerot_lavender_00_1200x1200"/>
          <p:cNvPicPr>
            <a:picLocks noChangeAspect="1" noChangeArrowheads="1"/>
          </p:cNvPicPr>
          <p:nvPr/>
        </p:nvPicPr>
        <p:blipFill>
          <a:blip r:embed="rId7" cstate="print"/>
          <a:srcRect/>
          <a:stretch>
            <a:fillRect/>
          </a:stretch>
        </p:blipFill>
        <p:spPr bwMode="auto">
          <a:xfrm rot="414736" flipH="1">
            <a:off x="0" y="2492896"/>
            <a:ext cx="1653727" cy="1656184"/>
          </a:xfrm>
          <a:prstGeom prst="rect">
            <a:avLst/>
          </a:prstGeom>
          <a:noFill/>
          <a:ln w="9525" algn="in">
            <a:noFill/>
            <a:miter lim="800000"/>
            <a:headEnd/>
            <a:tailEnd/>
          </a:ln>
          <a:effectLst/>
        </p:spPr>
      </p:pic>
      <p:pic>
        <p:nvPicPr>
          <p:cNvPr id="22533" name="Picture 5" descr="school-recycle-bins"/>
          <p:cNvPicPr>
            <a:picLocks noChangeAspect="1" noChangeArrowheads="1"/>
          </p:cNvPicPr>
          <p:nvPr/>
        </p:nvPicPr>
        <p:blipFill>
          <a:blip r:embed="rId8" cstate="print"/>
          <a:srcRect/>
          <a:stretch>
            <a:fillRect/>
          </a:stretch>
        </p:blipFill>
        <p:spPr bwMode="auto">
          <a:xfrm>
            <a:off x="971600" y="3717032"/>
            <a:ext cx="1008112" cy="609145"/>
          </a:xfrm>
          <a:prstGeom prst="rect">
            <a:avLst/>
          </a:prstGeom>
          <a:noFill/>
          <a:ln w="9525" algn="in">
            <a:noFill/>
            <a:miter lim="800000"/>
            <a:headEnd/>
            <a:tailEnd/>
          </a:ln>
          <a:effectLst/>
        </p:spPr>
      </p:pic>
      <p:pic>
        <p:nvPicPr>
          <p:cNvPr id="22534" name="Picture 6" descr="7cbd5b2b24d09722ab488aa5f81951c8"/>
          <p:cNvPicPr>
            <a:picLocks noChangeAspect="1" noChangeArrowheads="1"/>
          </p:cNvPicPr>
          <p:nvPr/>
        </p:nvPicPr>
        <p:blipFill>
          <a:blip r:embed="rId9" cstate="print"/>
          <a:srcRect/>
          <a:stretch>
            <a:fillRect/>
          </a:stretch>
        </p:blipFill>
        <p:spPr bwMode="auto">
          <a:xfrm>
            <a:off x="755576" y="2132856"/>
            <a:ext cx="339006" cy="339006"/>
          </a:xfrm>
          <a:prstGeom prst="rect">
            <a:avLst/>
          </a:prstGeom>
          <a:noFill/>
          <a:ln w="9525" algn="in">
            <a:noFill/>
            <a:miter lim="800000"/>
            <a:headEnd/>
            <a:tailEnd/>
          </a:ln>
          <a:effectLst/>
        </p:spPr>
      </p:pic>
      <p:pic>
        <p:nvPicPr>
          <p:cNvPr id="23" name="Picture 6" descr="7cbd5b2b24d09722ab488aa5f81951c8"/>
          <p:cNvPicPr>
            <a:picLocks noChangeAspect="1" noChangeArrowheads="1"/>
          </p:cNvPicPr>
          <p:nvPr/>
        </p:nvPicPr>
        <p:blipFill>
          <a:blip r:embed="rId10" cstate="print"/>
          <a:srcRect/>
          <a:stretch>
            <a:fillRect/>
          </a:stretch>
        </p:blipFill>
        <p:spPr bwMode="auto">
          <a:xfrm>
            <a:off x="2555776" y="2348880"/>
            <a:ext cx="288032" cy="288032"/>
          </a:xfrm>
          <a:prstGeom prst="rect">
            <a:avLst/>
          </a:prstGeom>
          <a:noFill/>
          <a:ln w="9525" algn="in">
            <a:noFill/>
            <a:miter lim="800000"/>
            <a:headEnd/>
            <a:tailEnd/>
          </a:ln>
          <a:effectLst/>
        </p:spPr>
      </p:pic>
      <p:pic>
        <p:nvPicPr>
          <p:cNvPr id="24" name="Picture 6" descr="7cbd5b2b24d09722ab488aa5f81951c8"/>
          <p:cNvPicPr>
            <a:picLocks noChangeAspect="1" noChangeArrowheads="1"/>
          </p:cNvPicPr>
          <p:nvPr/>
        </p:nvPicPr>
        <p:blipFill>
          <a:blip r:embed="rId10" cstate="print"/>
          <a:srcRect/>
          <a:stretch>
            <a:fillRect/>
          </a:stretch>
        </p:blipFill>
        <p:spPr bwMode="auto">
          <a:xfrm>
            <a:off x="2339752" y="3212976"/>
            <a:ext cx="288032" cy="288032"/>
          </a:xfrm>
          <a:prstGeom prst="rect">
            <a:avLst/>
          </a:prstGeom>
          <a:noFill/>
          <a:ln w="9525" algn="in">
            <a:noFill/>
            <a:miter lim="800000"/>
            <a:headEnd/>
            <a:tailEnd/>
          </a:ln>
          <a:effectLst/>
        </p:spPr>
      </p:pic>
      <p:pic>
        <p:nvPicPr>
          <p:cNvPr id="22535" name="Picture 7" descr="cartoon-earth-isolated-on-white-vector-23818003"/>
          <p:cNvPicPr>
            <a:picLocks noChangeAspect="1" noChangeArrowheads="1"/>
          </p:cNvPicPr>
          <p:nvPr/>
        </p:nvPicPr>
        <p:blipFill>
          <a:blip r:embed="rId11" cstate="print"/>
          <a:srcRect l="8333" t="11542" r="9126" b="17911"/>
          <a:stretch>
            <a:fillRect/>
          </a:stretch>
        </p:blipFill>
        <p:spPr bwMode="auto">
          <a:xfrm>
            <a:off x="5724128" y="404664"/>
            <a:ext cx="702240" cy="648072"/>
          </a:xfrm>
          <a:prstGeom prst="rect">
            <a:avLst/>
          </a:prstGeom>
          <a:noFill/>
          <a:ln w="9525" algn="in">
            <a:noFill/>
            <a:miter lim="800000"/>
            <a:headEnd/>
            <a:tailEnd/>
          </a:ln>
          <a:effectLst/>
        </p:spPr>
      </p:pic>
      <p:pic>
        <p:nvPicPr>
          <p:cNvPr id="22536" name="Picture 8" descr="wrong-way-sign-260nw-346109384"/>
          <p:cNvPicPr>
            <a:picLocks noChangeAspect="1" noChangeArrowheads="1"/>
          </p:cNvPicPr>
          <p:nvPr/>
        </p:nvPicPr>
        <p:blipFill>
          <a:blip r:embed="rId12" cstate="print"/>
          <a:srcRect b="7988"/>
          <a:stretch>
            <a:fillRect/>
          </a:stretch>
        </p:blipFill>
        <p:spPr bwMode="auto">
          <a:xfrm>
            <a:off x="8316416" y="3645024"/>
            <a:ext cx="504825" cy="500062"/>
          </a:xfrm>
          <a:prstGeom prst="rect">
            <a:avLst/>
          </a:prstGeom>
          <a:noFill/>
          <a:ln w="9525" algn="in">
            <a:noFill/>
            <a:miter lim="800000"/>
            <a:headEnd/>
            <a:tailEnd/>
          </a:ln>
          <a:effectLst/>
        </p:spPr>
      </p:pic>
      <p:pic>
        <p:nvPicPr>
          <p:cNvPr id="27" name="Picture 12" descr="tree-576848_1280"/>
          <p:cNvPicPr>
            <a:picLocks noChangeAspect="1" noChangeArrowheads="1"/>
          </p:cNvPicPr>
          <p:nvPr/>
        </p:nvPicPr>
        <p:blipFill>
          <a:blip r:embed="rId13" cstate="print"/>
          <a:srcRect/>
          <a:stretch>
            <a:fillRect/>
          </a:stretch>
        </p:blipFill>
        <p:spPr bwMode="auto">
          <a:xfrm>
            <a:off x="8577263" y="260648"/>
            <a:ext cx="566737" cy="720080"/>
          </a:xfrm>
          <a:prstGeom prst="rect">
            <a:avLst/>
          </a:prstGeom>
          <a:noFill/>
          <a:ln w="9525" algn="in">
            <a:noFill/>
            <a:miter lim="800000"/>
            <a:headEnd/>
            <a:tailEnd/>
          </a:ln>
          <a:effectLst/>
        </p:spPr>
      </p:pic>
      <p:pic>
        <p:nvPicPr>
          <p:cNvPr id="28" name="Picture 12" descr="tree-576848_1280"/>
          <p:cNvPicPr>
            <a:picLocks noChangeAspect="1" noChangeArrowheads="1"/>
          </p:cNvPicPr>
          <p:nvPr/>
        </p:nvPicPr>
        <p:blipFill>
          <a:blip r:embed="rId13" cstate="print"/>
          <a:srcRect/>
          <a:stretch>
            <a:fillRect/>
          </a:stretch>
        </p:blipFill>
        <p:spPr bwMode="auto">
          <a:xfrm>
            <a:off x="8244409" y="2520012"/>
            <a:ext cx="432048" cy="548948"/>
          </a:xfrm>
          <a:prstGeom prst="rect">
            <a:avLst/>
          </a:prstGeom>
          <a:noFill/>
          <a:ln w="9525" algn="in">
            <a:noFill/>
            <a:miter lim="800000"/>
            <a:headEnd/>
            <a:tailEnd/>
          </a:ln>
          <a:effectLst/>
        </p:spPr>
      </p:pic>
      <p:pic>
        <p:nvPicPr>
          <p:cNvPr id="22537" name="Picture 9" descr="cartoon-vector-illustration-cash-coins-260nw-45014608"/>
          <p:cNvPicPr>
            <a:picLocks noChangeAspect="1" noChangeArrowheads="1"/>
          </p:cNvPicPr>
          <p:nvPr/>
        </p:nvPicPr>
        <p:blipFill>
          <a:blip r:embed="rId14" cstate="print"/>
          <a:srcRect b="7286"/>
          <a:stretch>
            <a:fillRect/>
          </a:stretch>
        </p:blipFill>
        <p:spPr bwMode="auto">
          <a:xfrm>
            <a:off x="251520" y="5877272"/>
            <a:ext cx="552648" cy="400830"/>
          </a:xfrm>
          <a:prstGeom prst="rect">
            <a:avLst/>
          </a:prstGeom>
          <a:noFill/>
          <a:ln w="9525" algn="in">
            <a:noFill/>
            <a:miter lim="800000"/>
            <a:headEnd/>
            <a:tailEnd/>
          </a:ln>
          <a:effectLst/>
        </p:spPr>
      </p:pic>
      <p:sp>
        <p:nvSpPr>
          <p:cNvPr id="30" name="TextBox 29"/>
          <p:cNvSpPr txBox="1"/>
          <p:nvPr/>
        </p:nvSpPr>
        <p:spPr>
          <a:xfrm>
            <a:off x="2195736" y="3861048"/>
            <a:ext cx="2448272" cy="1569660"/>
          </a:xfrm>
          <a:prstGeom prst="rect">
            <a:avLst/>
          </a:prstGeom>
          <a:noFill/>
        </p:spPr>
        <p:txBody>
          <a:bodyPr wrap="square" rtlCol="0">
            <a:spAutoFit/>
          </a:bodyPr>
          <a:lstStyle/>
          <a:p>
            <a:r>
              <a:rPr lang="en-GB" sz="1600" dirty="0" smtClean="0">
                <a:latin typeface="Comic Sans MS" pitchFamily="66" charset="0"/>
              </a:rPr>
              <a:t>The pupils learn about Victorian times and the Celtic Warriors.  They compare and contrast what life was like then and now.</a:t>
            </a:r>
            <a:endParaRPr lang="en-GB" sz="1600" dirty="0">
              <a:latin typeface="Comic Sans MS" pitchFamily="66" charset="0"/>
            </a:endParaRPr>
          </a:p>
        </p:txBody>
      </p:sp>
      <p:sp>
        <p:nvSpPr>
          <p:cNvPr id="31" name="TextBox 30"/>
          <p:cNvSpPr txBox="1"/>
          <p:nvPr/>
        </p:nvSpPr>
        <p:spPr>
          <a:xfrm>
            <a:off x="3635896" y="5301208"/>
            <a:ext cx="2232248" cy="1354217"/>
          </a:xfrm>
          <a:prstGeom prst="rect">
            <a:avLst/>
          </a:prstGeom>
          <a:noFill/>
        </p:spPr>
        <p:txBody>
          <a:bodyPr wrap="square" rtlCol="0">
            <a:spAutoFit/>
          </a:bodyPr>
          <a:lstStyle/>
          <a:p>
            <a:pPr>
              <a:buFont typeface="Arial" pitchFamily="34" charset="0"/>
              <a:buChar char="•"/>
            </a:pPr>
            <a:r>
              <a:rPr lang="en-GB" sz="1600" dirty="0" smtClean="0">
                <a:latin typeface="Comic Sans MS" pitchFamily="66" charset="0"/>
              </a:rPr>
              <a:t>The setting supports Children in Need, Comic Relief and Save the Children Appeal</a:t>
            </a:r>
            <a:r>
              <a:rPr lang="en-GB" dirty="0" smtClean="0"/>
              <a:t>.</a:t>
            </a:r>
            <a:endParaRPr lang="en-GB" dirty="0"/>
          </a:p>
        </p:txBody>
      </p:sp>
      <p:pic>
        <p:nvPicPr>
          <p:cNvPr id="32" name="Picture 31" descr="Image result for children in need"/>
          <p:cNvPicPr/>
          <p:nvPr/>
        </p:nvPicPr>
        <p:blipFill>
          <a:blip r:embed="rId15" cstate="print"/>
          <a:srcRect/>
          <a:stretch>
            <a:fillRect/>
          </a:stretch>
        </p:blipFill>
        <p:spPr bwMode="auto">
          <a:xfrm>
            <a:off x="3059832" y="5373216"/>
            <a:ext cx="619125" cy="619125"/>
          </a:xfrm>
          <a:prstGeom prst="rect">
            <a:avLst/>
          </a:prstGeom>
          <a:noFill/>
          <a:ln w="9525">
            <a:noFill/>
            <a:miter lim="800000"/>
            <a:headEnd/>
            <a:tailEnd/>
          </a:ln>
        </p:spPr>
      </p:pic>
    </p:spTree>
  </p:cSld>
  <p:clrMapOvr>
    <a:masterClrMapping/>
  </p:clrMapOvr>
  <p:transition spd="slow">
    <p:split dir="in"/>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3" descr="1683e7900718be3b9ee325008799e4bc"/>
          <p:cNvPicPr>
            <a:picLocks noChangeAspect="1" noChangeArrowheads="1"/>
          </p:cNvPicPr>
          <p:nvPr/>
        </p:nvPicPr>
        <p:blipFill>
          <a:blip r:embed="rId2" cstate="print">
            <a:lum bright="24000"/>
          </a:blip>
          <a:srcRect b="22801"/>
          <a:stretch>
            <a:fillRect/>
          </a:stretch>
        </p:blipFill>
        <p:spPr bwMode="auto">
          <a:xfrm rot="16200000">
            <a:off x="1139824" y="-1139823"/>
            <a:ext cx="6864352" cy="9143999"/>
          </a:xfrm>
          <a:prstGeom prst="rect">
            <a:avLst/>
          </a:prstGeom>
          <a:noFill/>
          <a:ln w="9525" algn="in">
            <a:noFill/>
            <a:miter lim="800000"/>
            <a:headEnd/>
            <a:tailEnd/>
          </a:ln>
          <a:effectLst/>
        </p:spPr>
      </p:pic>
      <p:sp>
        <p:nvSpPr>
          <p:cNvPr id="5" name="TextBox 4"/>
          <p:cNvSpPr txBox="1"/>
          <p:nvPr/>
        </p:nvSpPr>
        <p:spPr>
          <a:xfrm>
            <a:off x="251520" y="980729"/>
            <a:ext cx="4104456" cy="1631216"/>
          </a:xfrm>
          <a:prstGeom prst="rect">
            <a:avLst/>
          </a:prstGeom>
          <a:noFill/>
        </p:spPr>
        <p:txBody>
          <a:bodyPr wrap="square" rtlCol="0">
            <a:spAutoFit/>
          </a:bodyPr>
          <a:lstStyle/>
          <a:p>
            <a:r>
              <a:rPr lang="en-GB" sz="1400" dirty="0" smtClean="0">
                <a:latin typeface="Cooper Black" pitchFamily="18" charset="0"/>
              </a:rPr>
              <a:t>Some educators perceive ESDGC as an extra subject or an ‘add on’ to the curriculum, there is a lack of time and pressure for teachers to meet the criteria and teach other subjects, (Boyd, Hirst and Siraj-Blatchford, 2017).</a:t>
            </a:r>
          </a:p>
          <a:p>
            <a:endParaRPr lang="en-GB" sz="1600" dirty="0">
              <a:latin typeface="Cooper Black" pitchFamily="18" charset="0"/>
            </a:endParaRPr>
          </a:p>
        </p:txBody>
      </p:sp>
      <p:sp>
        <p:nvSpPr>
          <p:cNvPr id="6" name="TextBox 5"/>
          <p:cNvSpPr txBox="1"/>
          <p:nvPr/>
        </p:nvSpPr>
        <p:spPr>
          <a:xfrm>
            <a:off x="4644008" y="980728"/>
            <a:ext cx="4320480" cy="1384995"/>
          </a:xfrm>
          <a:prstGeom prst="rect">
            <a:avLst/>
          </a:prstGeom>
          <a:noFill/>
        </p:spPr>
        <p:txBody>
          <a:bodyPr wrap="square" rtlCol="0">
            <a:spAutoFit/>
          </a:bodyPr>
          <a:lstStyle/>
          <a:p>
            <a:r>
              <a:rPr lang="en-GB" sz="1400" dirty="0" smtClean="0">
                <a:latin typeface="Cooper Black" pitchFamily="18" charset="0"/>
              </a:rPr>
              <a:t>Others feel too much emphasis is put into teaching ESDGC, pupils could misconstrued that everything man-made is destructive.  There is a danger that human activity can be seen as corruptive and polluting  by young children, (Grigg and Hughs, 2013).</a:t>
            </a:r>
            <a:endParaRPr lang="en-GB" sz="1400" dirty="0">
              <a:latin typeface="Cooper Black" pitchFamily="18" charset="0"/>
            </a:endParaRPr>
          </a:p>
        </p:txBody>
      </p:sp>
      <p:sp>
        <p:nvSpPr>
          <p:cNvPr id="7" name="TextBox 6"/>
          <p:cNvSpPr txBox="1"/>
          <p:nvPr/>
        </p:nvSpPr>
        <p:spPr>
          <a:xfrm>
            <a:off x="179512" y="2492896"/>
            <a:ext cx="3960440" cy="1600438"/>
          </a:xfrm>
          <a:prstGeom prst="rect">
            <a:avLst/>
          </a:prstGeom>
          <a:noFill/>
        </p:spPr>
        <p:txBody>
          <a:bodyPr wrap="square" rtlCol="0">
            <a:spAutoFit/>
          </a:bodyPr>
          <a:lstStyle/>
          <a:p>
            <a:r>
              <a:rPr lang="en-GB" sz="1400" dirty="0" smtClean="0">
                <a:latin typeface="Cooper Black" pitchFamily="18" charset="0"/>
              </a:rPr>
              <a:t>There is scepticism on the ESDGC Framework, that the leading components are stuck in the 20</a:t>
            </a:r>
            <a:r>
              <a:rPr lang="en-GB" sz="1400" baseline="30000" dirty="0" smtClean="0">
                <a:latin typeface="Cooper Black" pitchFamily="18" charset="0"/>
              </a:rPr>
              <a:t>th</a:t>
            </a:r>
            <a:r>
              <a:rPr lang="en-GB" sz="1400" dirty="0" smtClean="0">
                <a:latin typeface="Cooper Black" pitchFamily="18" charset="0"/>
              </a:rPr>
              <a:t> century and its contents are not teaching enough awareness of globalism, global terrorism, human rights and ecological abuses, (Zajda, 2010).</a:t>
            </a:r>
            <a:endParaRPr lang="en-GB" sz="1400" dirty="0">
              <a:latin typeface="Cooper Black" pitchFamily="18" charset="0"/>
            </a:endParaRPr>
          </a:p>
        </p:txBody>
      </p:sp>
      <p:sp>
        <p:nvSpPr>
          <p:cNvPr id="8" name="TextBox 7"/>
          <p:cNvSpPr txBox="1"/>
          <p:nvPr/>
        </p:nvSpPr>
        <p:spPr>
          <a:xfrm>
            <a:off x="4716016" y="2564904"/>
            <a:ext cx="4176464" cy="1384995"/>
          </a:xfrm>
          <a:prstGeom prst="rect">
            <a:avLst/>
          </a:prstGeom>
          <a:noFill/>
        </p:spPr>
        <p:txBody>
          <a:bodyPr wrap="square" rtlCol="0">
            <a:spAutoFit/>
          </a:bodyPr>
          <a:lstStyle/>
          <a:p>
            <a:r>
              <a:rPr lang="en-GB" sz="1400" dirty="0" smtClean="0">
                <a:latin typeface="Cooper Black" pitchFamily="18" charset="0"/>
              </a:rPr>
              <a:t>There are some concerns that young children may not be able to engage with the complexity of issues linked to ESDGC and discussing global threats facing humanity can over-burden young minds, (Tinney and Merriman, 2018).</a:t>
            </a:r>
            <a:endParaRPr lang="en-GB" sz="1400" dirty="0">
              <a:latin typeface="Cooper Black" pitchFamily="18" charset="0"/>
            </a:endParaRPr>
          </a:p>
        </p:txBody>
      </p:sp>
      <p:sp>
        <p:nvSpPr>
          <p:cNvPr id="9" name="TextBox 8"/>
          <p:cNvSpPr txBox="1"/>
          <p:nvPr/>
        </p:nvSpPr>
        <p:spPr>
          <a:xfrm>
            <a:off x="179512" y="4221088"/>
            <a:ext cx="3744416" cy="1169551"/>
          </a:xfrm>
          <a:prstGeom prst="rect">
            <a:avLst/>
          </a:prstGeom>
          <a:noFill/>
        </p:spPr>
        <p:txBody>
          <a:bodyPr wrap="square" rtlCol="0">
            <a:spAutoFit/>
          </a:bodyPr>
          <a:lstStyle/>
          <a:p>
            <a:r>
              <a:rPr lang="en-GB" sz="1400" dirty="0" smtClean="0">
                <a:latin typeface="Cooper Black" pitchFamily="18" charset="0"/>
              </a:rPr>
              <a:t>Sustainable development will only be achieved  by active participation from everyone, not only within schools, the wider society, (Tinney and Merriman, 2018).</a:t>
            </a:r>
            <a:endParaRPr lang="en-GB" sz="1400" dirty="0">
              <a:latin typeface="Cooper Black" pitchFamily="18" charset="0"/>
            </a:endParaRPr>
          </a:p>
        </p:txBody>
      </p:sp>
      <p:sp>
        <p:nvSpPr>
          <p:cNvPr id="10" name="TextBox 9"/>
          <p:cNvSpPr txBox="1"/>
          <p:nvPr/>
        </p:nvSpPr>
        <p:spPr>
          <a:xfrm>
            <a:off x="4788024" y="4221088"/>
            <a:ext cx="4032448" cy="738664"/>
          </a:xfrm>
          <a:prstGeom prst="rect">
            <a:avLst/>
          </a:prstGeom>
          <a:noFill/>
        </p:spPr>
        <p:txBody>
          <a:bodyPr wrap="square" rtlCol="0">
            <a:spAutoFit/>
          </a:bodyPr>
          <a:lstStyle/>
          <a:p>
            <a:r>
              <a:rPr lang="en-GB" sz="1400" dirty="0" smtClean="0">
                <a:latin typeface="Cooper Black" pitchFamily="18" charset="0"/>
              </a:rPr>
              <a:t>Staff feel they may be lacking confidence and knowledge in teaching the ESDGC.</a:t>
            </a:r>
          </a:p>
          <a:p>
            <a:endParaRPr lang="en-GB" sz="1400" dirty="0">
              <a:latin typeface="Cooper Black" pitchFamily="18" charset="0"/>
            </a:endParaRPr>
          </a:p>
        </p:txBody>
      </p:sp>
      <p:sp>
        <p:nvSpPr>
          <p:cNvPr id="11" name="TextBox 10"/>
          <p:cNvSpPr txBox="1"/>
          <p:nvPr/>
        </p:nvSpPr>
        <p:spPr>
          <a:xfrm>
            <a:off x="179512" y="5661248"/>
            <a:ext cx="3816424" cy="738664"/>
          </a:xfrm>
          <a:prstGeom prst="rect">
            <a:avLst/>
          </a:prstGeom>
          <a:noFill/>
        </p:spPr>
        <p:txBody>
          <a:bodyPr wrap="square" rtlCol="0">
            <a:spAutoFit/>
          </a:bodyPr>
          <a:lstStyle/>
          <a:p>
            <a:r>
              <a:rPr lang="en-GB" sz="1400" dirty="0" smtClean="0">
                <a:latin typeface="Cooper Black" pitchFamily="18" charset="0"/>
              </a:rPr>
              <a:t>Funding can be an issue to keep up with environmental changes to become a sustainable school.</a:t>
            </a:r>
            <a:endParaRPr lang="en-GB" sz="1400" dirty="0">
              <a:latin typeface="Cooper Black" pitchFamily="18" charset="0"/>
            </a:endParaRPr>
          </a:p>
        </p:txBody>
      </p:sp>
      <p:sp>
        <p:nvSpPr>
          <p:cNvPr id="13" name="TextBox 12"/>
          <p:cNvSpPr txBox="1"/>
          <p:nvPr/>
        </p:nvSpPr>
        <p:spPr>
          <a:xfrm>
            <a:off x="4788024" y="4869160"/>
            <a:ext cx="3744416" cy="523220"/>
          </a:xfrm>
          <a:prstGeom prst="rect">
            <a:avLst/>
          </a:prstGeom>
          <a:noFill/>
        </p:spPr>
        <p:txBody>
          <a:bodyPr wrap="square" rtlCol="0">
            <a:spAutoFit/>
          </a:bodyPr>
          <a:lstStyle/>
          <a:p>
            <a:r>
              <a:rPr lang="en-GB" sz="1400" dirty="0" smtClean="0">
                <a:latin typeface="Cooper Black" pitchFamily="18" charset="0"/>
              </a:rPr>
              <a:t>There is a lack of courses, money and time to educate the educators.</a:t>
            </a:r>
            <a:endParaRPr lang="en-GB" sz="1400" dirty="0">
              <a:latin typeface="Cooper Black" pitchFamily="18" charset="0"/>
            </a:endParaRPr>
          </a:p>
        </p:txBody>
      </p:sp>
      <p:sp>
        <p:nvSpPr>
          <p:cNvPr id="14" name="TextBox 13"/>
          <p:cNvSpPr txBox="1"/>
          <p:nvPr/>
        </p:nvSpPr>
        <p:spPr>
          <a:xfrm>
            <a:off x="4788024" y="5589240"/>
            <a:ext cx="3888432" cy="954107"/>
          </a:xfrm>
          <a:prstGeom prst="rect">
            <a:avLst/>
          </a:prstGeom>
          <a:noFill/>
        </p:spPr>
        <p:txBody>
          <a:bodyPr wrap="square" rtlCol="0">
            <a:spAutoFit/>
          </a:bodyPr>
          <a:lstStyle/>
          <a:p>
            <a:r>
              <a:rPr lang="en-GB" sz="1400" dirty="0" smtClean="0">
                <a:latin typeface="Cooper Black" pitchFamily="18" charset="0"/>
              </a:rPr>
              <a:t>ESDGC is taking valuable teaching time away from more important core subjects, for example, literacy and numeracy, (Colley, 2009).</a:t>
            </a:r>
            <a:endParaRPr lang="en-GB" sz="1400" dirty="0">
              <a:latin typeface="Cooper Black" pitchFamily="18" charset="0"/>
            </a:endParaRPr>
          </a:p>
        </p:txBody>
      </p:sp>
      <p:sp>
        <p:nvSpPr>
          <p:cNvPr id="20484" name="WordArt 4"/>
          <p:cNvSpPr>
            <a:spLocks noChangeArrowheads="1" noChangeShapeType="1" noTextEdit="1"/>
          </p:cNvSpPr>
          <p:nvPr/>
        </p:nvSpPr>
        <p:spPr bwMode="auto">
          <a:xfrm>
            <a:off x="755576" y="188640"/>
            <a:ext cx="7658100" cy="762000"/>
          </a:xfrm>
          <a:prstGeom prst="rect">
            <a:avLst/>
          </a:prstGeom>
        </p:spPr>
        <p:txBody>
          <a:bodyPr wrap="none" fromWordArt="1">
            <a:prstTxWarp prst="textDeflate">
              <a:avLst>
                <a:gd name="adj" fmla="val 20854"/>
              </a:avLst>
            </a:prstTxWarp>
          </a:bodyPr>
          <a:lstStyle/>
          <a:p>
            <a:pPr algn="ctr" rtl="0"/>
            <a:r>
              <a:rPr lang="en-GB" sz="3600" kern="10" spc="0" dirty="0" smtClean="0">
                <a:ln w="9525">
                  <a:solidFill>
                    <a:srgbClr val="000000"/>
                  </a:solidFill>
                  <a:round/>
                  <a:headEnd/>
                  <a:tailEnd/>
                </a:ln>
                <a:solidFill>
                  <a:schemeClr val="accent2">
                    <a:lumMod val="50000"/>
                  </a:schemeClr>
                </a:solidFill>
                <a:effectLst/>
                <a:latin typeface="Impact"/>
              </a:rPr>
              <a:t>What are the Negative Aspects to ESDGC?</a:t>
            </a:r>
            <a:endParaRPr lang="en-GB" sz="3600" kern="10" spc="0" dirty="0">
              <a:ln w="9525">
                <a:solidFill>
                  <a:srgbClr val="000000"/>
                </a:solidFill>
                <a:round/>
                <a:headEnd/>
                <a:tailEnd/>
              </a:ln>
              <a:solidFill>
                <a:schemeClr val="accent2">
                  <a:lumMod val="50000"/>
                </a:schemeClr>
              </a:solidFill>
              <a:effectLst/>
              <a:latin typeface="Impact"/>
            </a:endParaRPr>
          </a:p>
        </p:txBody>
      </p:sp>
      <p:pic>
        <p:nvPicPr>
          <p:cNvPr id="20485" name="Picture 5" descr="A-102-9"/>
          <p:cNvPicPr>
            <a:picLocks noChangeAspect="1" noChangeArrowheads="1"/>
          </p:cNvPicPr>
          <p:nvPr/>
        </p:nvPicPr>
        <p:blipFill>
          <a:blip r:embed="rId3" cstate="print"/>
          <a:srcRect t="3603" b="4280"/>
          <a:stretch>
            <a:fillRect/>
          </a:stretch>
        </p:blipFill>
        <p:spPr bwMode="auto">
          <a:xfrm>
            <a:off x="179512" y="188640"/>
            <a:ext cx="478361" cy="576064"/>
          </a:xfrm>
          <a:prstGeom prst="rect">
            <a:avLst/>
          </a:prstGeom>
          <a:noFill/>
          <a:ln w="9525" algn="in">
            <a:noFill/>
            <a:miter lim="800000"/>
            <a:headEnd/>
            <a:tailEnd/>
          </a:ln>
          <a:effectLst/>
        </p:spPr>
      </p:pic>
      <p:pic>
        <p:nvPicPr>
          <p:cNvPr id="20487" name="Picture 7" descr="wrong-way-sign-260nw-346109384"/>
          <p:cNvPicPr>
            <a:picLocks noChangeAspect="1" noChangeArrowheads="1"/>
          </p:cNvPicPr>
          <p:nvPr/>
        </p:nvPicPr>
        <p:blipFill>
          <a:blip r:embed="rId4" cstate="print"/>
          <a:srcRect b="7988"/>
          <a:stretch>
            <a:fillRect/>
          </a:stretch>
        </p:blipFill>
        <p:spPr bwMode="auto">
          <a:xfrm>
            <a:off x="8316416" y="6021287"/>
            <a:ext cx="621605" cy="615953"/>
          </a:xfrm>
          <a:prstGeom prst="rect">
            <a:avLst/>
          </a:prstGeom>
          <a:noFill/>
          <a:ln w="9525" algn="in">
            <a:noFill/>
            <a:miter lim="800000"/>
            <a:headEnd/>
            <a:tailEnd/>
          </a:ln>
          <a:effectLst/>
        </p:spPr>
      </p:pic>
      <p:pic>
        <p:nvPicPr>
          <p:cNvPr id="20488" name="Picture 8" descr="eggtimer"/>
          <p:cNvPicPr>
            <a:picLocks noChangeAspect="1" noChangeArrowheads="1"/>
          </p:cNvPicPr>
          <p:nvPr/>
        </p:nvPicPr>
        <p:blipFill>
          <a:blip r:embed="rId5" cstate="print"/>
          <a:srcRect l="15091" r="17883"/>
          <a:stretch>
            <a:fillRect/>
          </a:stretch>
        </p:blipFill>
        <p:spPr bwMode="auto">
          <a:xfrm>
            <a:off x="4139952" y="980728"/>
            <a:ext cx="439868" cy="648072"/>
          </a:xfrm>
          <a:prstGeom prst="rect">
            <a:avLst/>
          </a:prstGeom>
          <a:noFill/>
          <a:ln w="9525" algn="in">
            <a:noFill/>
            <a:miter lim="800000"/>
            <a:headEnd/>
            <a:tailEnd/>
          </a:ln>
          <a:effectLst/>
        </p:spPr>
      </p:pic>
      <p:pic>
        <p:nvPicPr>
          <p:cNvPr id="20489" name="Picture 9" descr="depositphotos_170476818-stock-illustration-worried-face-cute-cartoon-kid"/>
          <p:cNvPicPr>
            <a:picLocks noChangeAspect="1" noChangeArrowheads="1"/>
          </p:cNvPicPr>
          <p:nvPr/>
        </p:nvPicPr>
        <p:blipFill>
          <a:blip r:embed="rId6" cstate="print"/>
          <a:srcRect l="30687" t="18561" r="25926" b="25922"/>
          <a:stretch>
            <a:fillRect/>
          </a:stretch>
        </p:blipFill>
        <p:spPr bwMode="auto">
          <a:xfrm>
            <a:off x="4067944" y="2924944"/>
            <a:ext cx="612629" cy="987078"/>
          </a:xfrm>
          <a:prstGeom prst="rect">
            <a:avLst/>
          </a:prstGeom>
          <a:noFill/>
          <a:ln w="9525" algn="in">
            <a:noFill/>
            <a:miter lim="800000"/>
            <a:headEnd/>
            <a:tailEnd/>
          </a:ln>
          <a:effectLst/>
        </p:spPr>
      </p:pic>
      <p:pic>
        <p:nvPicPr>
          <p:cNvPr id="20490" name="Picture 10" descr="0-8508_book-stack-of-books-clip-art-transparent-png"/>
          <p:cNvPicPr>
            <a:picLocks noChangeAspect="1" noChangeArrowheads="1"/>
          </p:cNvPicPr>
          <p:nvPr/>
        </p:nvPicPr>
        <p:blipFill>
          <a:blip r:embed="rId7" cstate="print"/>
          <a:srcRect l="5159" t="2669" r="4893" b="9273"/>
          <a:stretch>
            <a:fillRect/>
          </a:stretch>
        </p:blipFill>
        <p:spPr bwMode="auto">
          <a:xfrm>
            <a:off x="4067944" y="5877272"/>
            <a:ext cx="680734" cy="721295"/>
          </a:xfrm>
          <a:prstGeom prst="rect">
            <a:avLst/>
          </a:prstGeom>
          <a:noFill/>
          <a:ln w="9525" algn="in">
            <a:noFill/>
            <a:miter lim="800000"/>
            <a:headEnd/>
            <a:tailEnd/>
          </a:ln>
          <a:effectLst/>
        </p:spPr>
      </p:pic>
      <p:pic>
        <p:nvPicPr>
          <p:cNvPr id="20491" name="Picture 11" descr="l1-businessman-holding-empty-money-bag-financial-trouble"/>
          <p:cNvPicPr>
            <a:picLocks noChangeAspect="1" noChangeArrowheads="1"/>
          </p:cNvPicPr>
          <p:nvPr/>
        </p:nvPicPr>
        <p:blipFill>
          <a:blip r:embed="rId8" cstate="print"/>
          <a:srcRect l="18504" t="4570" r="19473" b="3319"/>
          <a:stretch>
            <a:fillRect/>
          </a:stretch>
        </p:blipFill>
        <p:spPr bwMode="auto">
          <a:xfrm>
            <a:off x="8460432" y="4581128"/>
            <a:ext cx="516003" cy="987078"/>
          </a:xfrm>
          <a:prstGeom prst="rect">
            <a:avLst/>
          </a:prstGeom>
          <a:noFill/>
          <a:ln w="9525" algn="in">
            <a:noFill/>
            <a:miter lim="800000"/>
            <a:headEnd/>
            <a:tailEnd/>
          </a:ln>
          <a:effectLst/>
        </p:spPr>
      </p:pic>
      <p:pic>
        <p:nvPicPr>
          <p:cNvPr id="20492" name="Picture 12" descr="7_large"/>
          <p:cNvPicPr>
            <a:picLocks noChangeAspect="1" noChangeArrowheads="1"/>
          </p:cNvPicPr>
          <p:nvPr/>
        </p:nvPicPr>
        <p:blipFill>
          <a:blip r:embed="rId9" cstate="print"/>
          <a:srcRect/>
          <a:stretch>
            <a:fillRect/>
          </a:stretch>
        </p:blipFill>
        <p:spPr bwMode="auto">
          <a:xfrm>
            <a:off x="3923928" y="4797152"/>
            <a:ext cx="648072" cy="627745"/>
          </a:xfrm>
          <a:prstGeom prst="rect">
            <a:avLst/>
          </a:prstGeom>
          <a:noFill/>
          <a:ln w="9525" algn="in">
            <a:noFill/>
            <a:miter lim="800000"/>
            <a:headEnd/>
            <a:tailEnd/>
          </a:ln>
          <a:effectLst/>
        </p:spPr>
      </p:pic>
      <p:pic>
        <p:nvPicPr>
          <p:cNvPr id="24" name="Picture 5" descr="A-102-9"/>
          <p:cNvPicPr>
            <a:picLocks noChangeAspect="1" noChangeArrowheads="1"/>
          </p:cNvPicPr>
          <p:nvPr/>
        </p:nvPicPr>
        <p:blipFill>
          <a:blip r:embed="rId3" cstate="print"/>
          <a:srcRect t="3603" b="4280"/>
          <a:stretch>
            <a:fillRect/>
          </a:stretch>
        </p:blipFill>
        <p:spPr bwMode="auto">
          <a:xfrm flipH="1">
            <a:off x="8532440" y="260648"/>
            <a:ext cx="432048" cy="576064"/>
          </a:xfrm>
          <a:prstGeom prst="rect">
            <a:avLst/>
          </a:prstGeom>
          <a:noFill/>
          <a:ln w="9525" algn="in">
            <a:noFill/>
            <a:miter lim="800000"/>
            <a:headEnd/>
            <a:tailEnd/>
          </a:ln>
          <a:effectLst/>
        </p:spPr>
      </p:pic>
    </p:spTree>
  </p:cSld>
  <p:clrMapOvr>
    <a:masterClrMapping/>
  </p:clrMapOvr>
  <p:transition spd="slow">
    <p:diamon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depositphotos_41728681-stock-illustration-sunny-background"/>
          <p:cNvPicPr>
            <a:picLocks noChangeAspect="1" noChangeArrowheads="1"/>
          </p:cNvPicPr>
          <p:nvPr/>
        </p:nvPicPr>
        <p:blipFill>
          <a:blip r:embed="rId2" cstate="print">
            <a:lum bright="36000"/>
          </a:blip>
          <a:srcRect/>
          <a:stretch>
            <a:fillRect/>
          </a:stretch>
        </p:blipFill>
        <p:spPr bwMode="auto">
          <a:xfrm>
            <a:off x="0" y="0"/>
            <a:ext cx="9144000" cy="6864351"/>
          </a:xfrm>
          <a:prstGeom prst="rect">
            <a:avLst/>
          </a:prstGeom>
          <a:noFill/>
          <a:ln w="9525" algn="in">
            <a:noFill/>
            <a:miter lim="800000"/>
            <a:headEnd/>
            <a:tailEnd/>
          </a:ln>
          <a:effectLst/>
        </p:spPr>
      </p:pic>
      <p:sp>
        <p:nvSpPr>
          <p:cNvPr id="21507" name="WordArt 3"/>
          <p:cNvSpPr>
            <a:spLocks noChangeArrowheads="1" noChangeShapeType="1" noTextEdit="1"/>
          </p:cNvSpPr>
          <p:nvPr/>
        </p:nvSpPr>
        <p:spPr bwMode="auto">
          <a:xfrm>
            <a:off x="1691680" y="260648"/>
            <a:ext cx="5904656" cy="355476"/>
          </a:xfrm>
          <a:prstGeom prst="rect">
            <a:avLst/>
          </a:prstGeom>
        </p:spPr>
        <p:txBody>
          <a:bodyPr wrap="none" fromWordArt="1">
            <a:prstTxWarp prst="textPlain">
              <a:avLst>
                <a:gd name="adj" fmla="val 50000"/>
              </a:avLst>
            </a:prstTxWarp>
          </a:bodyPr>
          <a:lstStyle/>
          <a:p>
            <a:pPr algn="ctr" rtl="0"/>
            <a:r>
              <a:rPr lang="en-GB" sz="3600" kern="10" spc="0" dirty="0" smtClean="0">
                <a:ln w="19050">
                  <a:solidFill>
                    <a:srgbClr val="99CCFF"/>
                  </a:solidFill>
                  <a:round/>
                  <a:headEnd/>
                  <a:tailEnd/>
                </a:ln>
                <a:solidFill>
                  <a:srgbClr val="0066CC"/>
                </a:solidFill>
                <a:effectLst>
                  <a:outerShdw dist="35921" dir="2700000" algn="ctr" rotWithShape="0">
                    <a:srgbClr val="990000"/>
                  </a:outerShdw>
                </a:effectLst>
                <a:latin typeface="Impact"/>
              </a:rPr>
              <a:t>What are the benefits?</a:t>
            </a:r>
            <a:endParaRPr lang="en-GB" sz="3600" kern="10" spc="0" dirty="0">
              <a:ln w="19050">
                <a:solidFill>
                  <a:srgbClr val="99CCFF"/>
                </a:solidFill>
                <a:round/>
                <a:headEnd/>
                <a:tailEnd/>
              </a:ln>
              <a:solidFill>
                <a:srgbClr val="0066CC"/>
              </a:solidFill>
              <a:effectLst>
                <a:outerShdw dist="35921" dir="2700000" algn="ctr" rotWithShape="0">
                  <a:srgbClr val="990000"/>
                </a:outerShdw>
              </a:effectLst>
              <a:latin typeface="Impact"/>
            </a:endParaRPr>
          </a:p>
        </p:txBody>
      </p:sp>
      <p:sp>
        <p:nvSpPr>
          <p:cNvPr id="4" name="TextBox 3"/>
          <p:cNvSpPr txBox="1"/>
          <p:nvPr/>
        </p:nvSpPr>
        <p:spPr>
          <a:xfrm>
            <a:off x="251520" y="908720"/>
            <a:ext cx="8712968" cy="5078313"/>
          </a:xfrm>
          <a:prstGeom prst="rect">
            <a:avLst/>
          </a:prstGeom>
          <a:noFill/>
        </p:spPr>
        <p:txBody>
          <a:bodyPr wrap="square" rtlCol="0">
            <a:spAutoFit/>
          </a:bodyPr>
          <a:lstStyle/>
          <a:p>
            <a:pPr>
              <a:buFont typeface="Arial" pitchFamily="34" charset="0"/>
              <a:buChar char="•"/>
            </a:pPr>
            <a:r>
              <a:rPr lang="en-GB" dirty="0" smtClean="0">
                <a:latin typeface="Arial Rounded MT Bold" pitchFamily="34" charset="0"/>
              </a:rPr>
              <a:t>Pupils are very aware of the global issues and continuing to form solutions to tackle our future dilemmas.</a:t>
            </a:r>
          </a:p>
          <a:p>
            <a:pPr>
              <a:buFont typeface="Arial" pitchFamily="34" charset="0"/>
              <a:buChar char="•"/>
            </a:pPr>
            <a:endParaRPr lang="en-GB" dirty="0">
              <a:latin typeface="Arial Rounded MT Bold" pitchFamily="34" charset="0"/>
            </a:endParaRPr>
          </a:p>
          <a:p>
            <a:pPr>
              <a:buFont typeface="Arial" pitchFamily="34" charset="0"/>
              <a:buChar char="•"/>
            </a:pPr>
            <a:r>
              <a:rPr lang="en-GB" dirty="0" smtClean="0">
                <a:latin typeface="Arial Rounded MT Bold" pitchFamily="34" charset="0"/>
              </a:rPr>
              <a:t>By educating the children of today, we are heading towards a cleaner Wales, a happier UK and a brighter world for future generations.</a:t>
            </a:r>
          </a:p>
          <a:p>
            <a:pPr>
              <a:buFont typeface="Arial" pitchFamily="34" charset="0"/>
              <a:buChar char="•"/>
            </a:pPr>
            <a:endParaRPr lang="en-GB" dirty="0">
              <a:latin typeface="Arial Rounded MT Bold" pitchFamily="34" charset="0"/>
            </a:endParaRPr>
          </a:p>
          <a:p>
            <a:pPr>
              <a:buFont typeface="Arial" pitchFamily="34" charset="0"/>
              <a:buChar char="•"/>
            </a:pPr>
            <a:r>
              <a:rPr lang="en-GB" dirty="0" smtClean="0">
                <a:latin typeface="Arial Rounded MT Bold" pitchFamily="34" charset="0"/>
              </a:rPr>
              <a:t>The framework raises awareness that there is not enough food for everyone to eat, some live in insufficient living conditions, millions of children do not have the equal educational opportunities or rights.  Students are learning the planet’s wildlife and habitats are diminishing and ‘we’ can make a difference.</a:t>
            </a:r>
          </a:p>
          <a:p>
            <a:pPr>
              <a:buFont typeface="Arial" pitchFamily="34" charset="0"/>
              <a:buChar char="•"/>
            </a:pPr>
            <a:endParaRPr lang="en-GB" dirty="0">
              <a:latin typeface="Arial Rounded MT Bold" pitchFamily="34" charset="0"/>
            </a:endParaRPr>
          </a:p>
          <a:p>
            <a:pPr>
              <a:buFont typeface="Arial" pitchFamily="34" charset="0"/>
              <a:buChar char="•"/>
            </a:pPr>
            <a:r>
              <a:rPr lang="en-GB" dirty="0" smtClean="0">
                <a:latin typeface="Arial Rounded MT Bold" pitchFamily="34" charset="0"/>
              </a:rPr>
              <a:t>The SDG’s help to raise awareness of the global issues for their next generations to come, they are increasingly helping to find solutions for sustainability.</a:t>
            </a:r>
          </a:p>
          <a:p>
            <a:pPr>
              <a:buFont typeface="Arial" pitchFamily="34" charset="0"/>
              <a:buChar char="•"/>
            </a:pPr>
            <a:endParaRPr lang="en-GB" dirty="0">
              <a:latin typeface="Arial Rounded MT Bold" pitchFamily="34" charset="0"/>
            </a:endParaRPr>
          </a:p>
          <a:p>
            <a:pPr>
              <a:buFont typeface="Arial" pitchFamily="34" charset="0"/>
              <a:buChar char="•"/>
            </a:pPr>
            <a:r>
              <a:rPr lang="en-GB" dirty="0" smtClean="0">
                <a:latin typeface="Arial Rounded MT Bold" pitchFamily="34" charset="0"/>
              </a:rPr>
              <a:t>Studies have shown ESDGC being taught in schools can improve academic skills, helps learners’ mental and moral development.  This increases economic opportunities when they leave school, (Reynolds, 2016).</a:t>
            </a:r>
            <a:endParaRPr lang="en-GB" dirty="0">
              <a:latin typeface="Arial Rounded MT Bold" pitchFamily="34" charset="0"/>
            </a:endParaRPr>
          </a:p>
        </p:txBody>
      </p:sp>
    </p:spTree>
  </p:cSld>
  <p:clrMapOvr>
    <a:masterClrMapping/>
  </p:clrMapOvr>
  <p:transition spd="slow">
    <p:strips dir="l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vector-sunny-sky-spring-background"/>
          <p:cNvPicPr>
            <a:picLocks noChangeAspect="1" noChangeArrowheads="1"/>
          </p:cNvPicPr>
          <p:nvPr/>
        </p:nvPicPr>
        <p:blipFill>
          <a:blip r:embed="rId2" cstate="print">
            <a:lum bright="20000"/>
          </a:blip>
          <a:srcRect/>
          <a:stretch>
            <a:fillRect/>
          </a:stretch>
        </p:blipFill>
        <p:spPr bwMode="auto">
          <a:xfrm>
            <a:off x="0" y="0"/>
            <a:ext cx="9144000" cy="6864350"/>
          </a:xfrm>
          <a:prstGeom prst="rect">
            <a:avLst/>
          </a:prstGeom>
          <a:noFill/>
          <a:ln w="9525" algn="in">
            <a:noFill/>
            <a:miter lim="800000"/>
            <a:headEnd/>
            <a:tailEnd/>
          </a:ln>
          <a:effectLst/>
        </p:spPr>
      </p:pic>
      <p:sp>
        <p:nvSpPr>
          <p:cNvPr id="24579" name="WordArt 3" descr="Narrow vertical"/>
          <p:cNvSpPr>
            <a:spLocks noChangeArrowheads="1" noChangeShapeType="1" noTextEdit="1"/>
          </p:cNvSpPr>
          <p:nvPr/>
        </p:nvSpPr>
        <p:spPr bwMode="auto">
          <a:xfrm>
            <a:off x="323528" y="332656"/>
            <a:ext cx="3456384" cy="796230"/>
          </a:xfrm>
          <a:prstGeom prst="rect">
            <a:avLst/>
          </a:prstGeom>
        </p:spPr>
        <p:txBody>
          <a:bodyPr wrap="none" fromWordArt="1">
            <a:prstTxWarp prst="textCurveUp">
              <a:avLst>
                <a:gd name="adj" fmla="val 50640"/>
              </a:avLst>
            </a:prstTxWarp>
          </a:bodyPr>
          <a:lstStyle/>
          <a:p>
            <a:pPr algn="ctr" rtl="0"/>
            <a:r>
              <a:rPr lang="en-GB" sz="3600" kern="10" spc="0" dirty="0" smtClean="0">
                <a:ln w="12700">
                  <a:solidFill>
                    <a:srgbClr val="000000"/>
                  </a:solidFill>
                  <a:round/>
                  <a:headEnd/>
                  <a:tailEnd/>
                </a:ln>
                <a:pattFill prst="dashHorz">
                  <a:fgClr>
                    <a:srgbClr val="808080"/>
                  </a:fgClr>
                  <a:bgClr>
                    <a:srgbClr val="FFFF00"/>
                  </a:bgClr>
                </a:pattFill>
                <a:effectLst>
                  <a:outerShdw dist="45791" dir="2021404" algn="ctr" rotWithShape="0">
                    <a:srgbClr val="808080">
                      <a:alpha val="80000"/>
                    </a:srgbClr>
                  </a:outerShdw>
                </a:effectLst>
                <a:latin typeface="Arial Black"/>
              </a:rPr>
              <a:t>continued...</a:t>
            </a:r>
            <a:endParaRPr lang="en-GB" sz="3600" kern="10" spc="0" dirty="0">
              <a:ln w="12700">
                <a:solidFill>
                  <a:srgbClr val="000000"/>
                </a:solidFill>
                <a:round/>
                <a:headEnd/>
                <a:tailEnd/>
              </a:ln>
              <a:pattFill prst="dashHorz">
                <a:fgClr>
                  <a:srgbClr val="808080"/>
                </a:fgClr>
                <a:bgClr>
                  <a:srgbClr val="FFFF00"/>
                </a:bgClr>
              </a:pattFill>
              <a:effectLst>
                <a:outerShdw dist="45791" dir="2021404" algn="ctr" rotWithShape="0">
                  <a:srgbClr val="808080">
                    <a:alpha val="80000"/>
                  </a:srgbClr>
                </a:outerShdw>
              </a:effectLst>
              <a:latin typeface="Arial Black"/>
            </a:endParaRPr>
          </a:p>
        </p:txBody>
      </p:sp>
      <p:sp>
        <p:nvSpPr>
          <p:cNvPr id="4" name="TextBox 3"/>
          <p:cNvSpPr txBox="1"/>
          <p:nvPr/>
        </p:nvSpPr>
        <p:spPr>
          <a:xfrm>
            <a:off x="395536" y="1556792"/>
            <a:ext cx="8496944" cy="3139321"/>
          </a:xfrm>
          <a:prstGeom prst="rect">
            <a:avLst/>
          </a:prstGeom>
          <a:noFill/>
        </p:spPr>
        <p:txBody>
          <a:bodyPr wrap="square" rtlCol="0">
            <a:spAutoFit/>
          </a:bodyPr>
          <a:lstStyle/>
          <a:p>
            <a:pPr>
              <a:buFont typeface="Arial" pitchFamily="34" charset="0"/>
              <a:buChar char="•"/>
            </a:pPr>
            <a:r>
              <a:rPr lang="en-GB" b="1" dirty="0" smtClean="0">
                <a:latin typeface="Lucida Sans Unicode" pitchFamily="34" charset="0"/>
                <a:cs typeface="Lucida Sans Unicode" pitchFamily="34" charset="0"/>
              </a:rPr>
              <a:t>Learning about the SDG’s can engage and strengthen partnerships and relationships between parents, children, communities and local businesses.</a:t>
            </a:r>
          </a:p>
          <a:p>
            <a:endParaRPr lang="en-GB" b="1" dirty="0">
              <a:latin typeface="Lucida Sans Unicode" pitchFamily="34" charset="0"/>
              <a:cs typeface="Lucida Sans Unicode" pitchFamily="34" charset="0"/>
            </a:endParaRPr>
          </a:p>
          <a:p>
            <a:pPr>
              <a:buFont typeface="Arial" pitchFamily="34" charset="0"/>
              <a:buChar char="•"/>
            </a:pPr>
            <a:r>
              <a:rPr lang="en-GB" b="1" dirty="0" smtClean="0">
                <a:latin typeface="Lucida Sans Unicode" pitchFamily="34" charset="0"/>
                <a:cs typeface="Lucida Sans Unicode" pitchFamily="34" charset="0"/>
              </a:rPr>
              <a:t>Learners’ will understand culturally diverse experiences, critically evaluate their own values and attitudes, familiarise  themselves with global citizenship, </a:t>
            </a:r>
            <a:r>
              <a:rPr lang="en-GB" dirty="0" smtClean="0">
                <a:latin typeface="Lucida Sans Unicode" pitchFamily="34" charset="0"/>
                <a:cs typeface="Lucida Sans Unicode" pitchFamily="34" charset="0"/>
              </a:rPr>
              <a:t>(Oxfam GB, 2019).</a:t>
            </a:r>
          </a:p>
          <a:p>
            <a:endParaRPr lang="en-GB" b="1" dirty="0">
              <a:latin typeface="Lucida Sans Unicode" pitchFamily="34" charset="0"/>
              <a:cs typeface="Lucida Sans Unicode" pitchFamily="34" charset="0"/>
            </a:endParaRPr>
          </a:p>
          <a:p>
            <a:pPr>
              <a:buFont typeface="Arial" pitchFamily="34" charset="0"/>
              <a:buChar char="•"/>
            </a:pPr>
            <a:r>
              <a:rPr lang="en-GB" b="1" dirty="0" smtClean="0">
                <a:latin typeface="Lucida Sans Unicode" pitchFamily="34" charset="0"/>
                <a:cs typeface="Lucida Sans Unicode" pitchFamily="34" charset="0"/>
              </a:rPr>
              <a:t>Welsh Government is committed to ESDGC in schools to ensure that Wales is heading towards sustainability.  This has helped 90% of schools to be registered on the Eco-schools Program, </a:t>
            </a:r>
            <a:r>
              <a:rPr lang="en-GB" dirty="0" smtClean="0">
                <a:latin typeface="Lucida Sans Unicode" pitchFamily="34" charset="0"/>
                <a:cs typeface="Lucida Sans Unicode" pitchFamily="34" charset="0"/>
              </a:rPr>
              <a:t>(Scott et al, 2013).</a:t>
            </a:r>
            <a:endParaRPr lang="en-GB" dirty="0">
              <a:latin typeface="Lucida Sans Unicode" pitchFamily="34" charset="0"/>
              <a:cs typeface="Lucida Sans Unicode" pitchFamily="34" charset="0"/>
            </a:endParaRPr>
          </a:p>
        </p:txBody>
      </p:sp>
    </p:spTree>
  </p:cSld>
  <p:clrMapOvr>
    <a:masterClrMapping/>
  </p:clrMapOvr>
  <p:transition spd="slow">
    <p:strips dir="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AutoShape 4" descr="Image result for peaceful background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dirty="0"/>
          </a:p>
        </p:txBody>
      </p:sp>
      <p:pic>
        <p:nvPicPr>
          <p:cNvPr id="23557" name="Picture 5" descr="240_F_288623783_xn0cQAH0p0yao78nqja2BgPp2VnOqWDe"/>
          <p:cNvPicPr>
            <a:picLocks noChangeAspect="1" noChangeArrowheads="1"/>
          </p:cNvPicPr>
          <p:nvPr/>
        </p:nvPicPr>
        <p:blipFill>
          <a:blip r:embed="rId2" cstate="print"/>
          <a:srcRect/>
          <a:stretch>
            <a:fillRect/>
          </a:stretch>
        </p:blipFill>
        <p:spPr bwMode="auto">
          <a:xfrm>
            <a:off x="0" y="0"/>
            <a:ext cx="9144000" cy="6864350"/>
          </a:xfrm>
          <a:prstGeom prst="rect">
            <a:avLst/>
          </a:prstGeom>
          <a:noFill/>
          <a:ln w="9525" algn="in">
            <a:noFill/>
            <a:miter lim="800000"/>
            <a:headEnd/>
            <a:tailEnd/>
          </a:ln>
          <a:effectLst/>
        </p:spPr>
      </p:pic>
      <p:sp>
        <p:nvSpPr>
          <p:cNvPr id="23559" name="WordArt 7"/>
          <p:cNvSpPr>
            <a:spLocks noChangeArrowheads="1" noChangeShapeType="1" noTextEdit="1"/>
          </p:cNvSpPr>
          <p:nvPr/>
        </p:nvSpPr>
        <p:spPr bwMode="auto">
          <a:xfrm>
            <a:off x="899592" y="188640"/>
            <a:ext cx="7344816" cy="764704"/>
          </a:xfrm>
          <a:prstGeom prst="rect">
            <a:avLst/>
          </a:prstGeom>
        </p:spPr>
        <p:txBody>
          <a:bodyPr wrap="none" fromWordArt="1">
            <a:prstTxWarp prst="textWave1">
              <a:avLst>
                <a:gd name="adj1" fmla="val 13005"/>
                <a:gd name="adj2" fmla="val -186"/>
              </a:avLst>
            </a:prstTxWarp>
          </a:bodyPr>
          <a:lstStyle/>
          <a:p>
            <a:pPr algn="ctr" rtl="0"/>
            <a:r>
              <a:rPr lang="en-GB" sz="3600" kern="10" spc="0" dirty="0" smtClean="0">
                <a:ln w="9525">
                  <a:noFill/>
                  <a:round/>
                  <a:headEnd/>
                  <a:tailEnd/>
                </a:ln>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Times New Roman"/>
                <a:cs typeface="Times New Roman"/>
              </a:rPr>
              <a:t>Recommendations to increase awareness on ESDGC...</a:t>
            </a:r>
            <a:endParaRPr lang="en-GB" sz="3600" kern="10" spc="0" dirty="0">
              <a:ln w="9525">
                <a:noFill/>
                <a:round/>
                <a:headEnd/>
                <a:tailEnd/>
              </a:ln>
              <a:gradFill rotWithShape="0">
                <a:gsLst>
                  <a:gs pos="0">
                    <a:srgbClr val="9999FF"/>
                  </a:gs>
                  <a:gs pos="100000">
                    <a:srgbClr val="009999"/>
                  </a:gs>
                </a:gsLst>
                <a:lin ang="5400000" scaled="1"/>
              </a:gradFill>
              <a:effectLst>
                <a:outerShdw dist="53882" dir="2700000" algn="ctr" rotWithShape="0">
                  <a:srgbClr val="C0C0C0">
                    <a:alpha val="80000"/>
                  </a:srgbClr>
                </a:outerShdw>
              </a:effectLst>
              <a:latin typeface="Times New Roman"/>
              <a:cs typeface="Times New Roman"/>
            </a:endParaRPr>
          </a:p>
        </p:txBody>
      </p:sp>
      <p:sp>
        <p:nvSpPr>
          <p:cNvPr id="7" name="TextBox 6"/>
          <p:cNvSpPr txBox="1"/>
          <p:nvPr/>
        </p:nvSpPr>
        <p:spPr>
          <a:xfrm>
            <a:off x="467544" y="1124744"/>
            <a:ext cx="2520280" cy="830997"/>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The school does not have a battery recycling bin.</a:t>
            </a:r>
            <a:endParaRPr lang="en-GB" sz="1600" dirty="0">
              <a:latin typeface="Rockwell" pitchFamily="18" charset="0"/>
            </a:endParaRPr>
          </a:p>
        </p:txBody>
      </p:sp>
      <p:sp>
        <p:nvSpPr>
          <p:cNvPr id="8" name="TextBox 7"/>
          <p:cNvSpPr txBox="1"/>
          <p:nvPr/>
        </p:nvSpPr>
        <p:spPr>
          <a:xfrm>
            <a:off x="3059832" y="3429000"/>
            <a:ext cx="2736304" cy="1569660"/>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There could be more advertisements around the school, </a:t>
            </a:r>
            <a:r>
              <a:rPr lang="en-GB" sz="1600" dirty="0" smtClean="0">
                <a:latin typeface="Rockwell" pitchFamily="18" charset="0"/>
              </a:rPr>
              <a:t>on displays and outside of the setting </a:t>
            </a:r>
            <a:r>
              <a:rPr lang="en-GB" sz="1600" dirty="0" smtClean="0">
                <a:latin typeface="Rockwell" pitchFamily="18" charset="0"/>
              </a:rPr>
              <a:t>to raise more </a:t>
            </a:r>
            <a:r>
              <a:rPr lang="en-GB" sz="1600" dirty="0" smtClean="0">
                <a:latin typeface="Rockwell" pitchFamily="18" charset="0"/>
              </a:rPr>
              <a:t>awareness to pupils and parents.</a:t>
            </a:r>
            <a:endParaRPr lang="en-GB" sz="1600" dirty="0">
              <a:latin typeface="Rockwell" pitchFamily="18" charset="0"/>
            </a:endParaRPr>
          </a:p>
        </p:txBody>
      </p:sp>
      <p:sp>
        <p:nvSpPr>
          <p:cNvPr id="9" name="TextBox 8"/>
          <p:cNvSpPr txBox="1"/>
          <p:nvPr/>
        </p:nvSpPr>
        <p:spPr>
          <a:xfrm>
            <a:off x="467544" y="4005064"/>
            <a:ext cx="2592288" cy="1077218"/>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There are many staff members who are unaware of the ESDGC Framework.</a:t>
            </a:r>
            <a:endParaRPr lang="en-GB" sz="1600" dirty="0">
              <a:latin typeface="Rockwell" pitchFamily="18" charset="0"/>
            </a:endParaRPr>
          </a:p>
        </p:txBody>
      </p:sp>
      <p:sp>
        <p:nvSpPr>
          <p:cNvPr id="10" name="TextBox 9"/>
          <p:cNvSpPr txBox="1"/>
          <p:nvPr/>
        </p:nvSpPr>
        <p:spPr>
          <a:xfrm>
            <a:off x="1187624" y="2420888"/>
            <a:ext cx="2592288" cy="1323439"/>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There could be evening courses or a full day inset training for teaching staff to be educated on ESDGC.</a:t>
            </a:r>
            <a:endParaRPr lang="en-GB" sz="1600" dirty="0">
              <a:latin typeface="Rockwell" pitchFamily="18" charset="0"/>
            </a:endParaRPr>
          </a:p>
        </p:txBody>
      </p:sp>
      <p:sp>
        <p:nvSpPr>
          <p:cNvPr id="11" name="TextBox 10"/>
          <p:cNvSpPr txBox="1"/>
          <p:nvPr/>
        </p:nvSpPr>
        <p:spPr>
          <a:xfrm>
            <a:off x="4572000" y="5445224"/>
            <a:ext cx="3528392" cy="1077218"/>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Perhaps homework on global dangers that parents could get involved with could raise awareness.</a:t>
            </a:r>
            <a:endParaRPr lang="en-GB" sz="1600" dirty="0">
              <a:latin typeface="Rockwell" pitchFamily="18" charset="0"/>
            </a:endParaRPr>
          </a:p>
        </p:txBody>
      </p:sp>
      <p:sp>
        <p:nvSpPr>
          <p:cNvPr id="12" name="TextBox 11"/>
          <p:cNvSpPr txBox="1"/>
          <p:nvPr/>
        </p:nvSpPr>
        <p:spPr>
          <a:xfrm>
            <a:off x="3275856" y="1196752"/>
            <a:ext cx="2952328" cy="1077218"/>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A coffee morning could be a way of engaging parents and carers to be involved in sustainable development.</a:t>
            </a:r>
            <a:endParaRPr lang="en-GB" sz="1600" dirty="0">
              <a:latin typeface="Rockwell" pitchFamily="18" charset="0"/>
            </a:endParaRPr>
          </a:p>
        </p:txBody>
      </p:sp>
      <p:sp>
        <p:nvSpPr>
          <p:cNvPr id="13" name="TextBox 12"/>
          <p:cNvSpPr txBox="1"/>
          <p:nvPr/>
        </p:nvSpPr>
        <p:spPr>
          <a:xfrm>
            <a:off x="467544" y="5373216"/>
            <a:ext cx="3168352" cy="1077218"/>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The staff room does not have a food waste bin or a green tin and glass recycling bin, it has been requested.</a:t>
            </a:r>
            <a:endParaRPr lang="en-GB" sz="1600" dirty="0">
              <a:latin typeface="Rockwell" pitchFamily="18" charset="0"/>
            </a:endParaRPr>
          </a:p>
        </p:txBody>
      </p:sp>
      <p:sp>
        <p:nvSpPr>
          <p:cNvPr id="14" name="TextBox 13"/>
          <p:cNvSpPr txBox="1"/>
          <p:nvPr/>
        </p:nvSpPr>
        <p:spPr>
          <a:xfrm>
            <a:off x="6012160" y="3717032"/>
            <a:ext cx="2880320" cy="1569660"/>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There is a large usage on lamination sheets, this has a strain on the plastic waste, the setting is currently looking into eco-friendly plastics.</a:t>
            </a:r>
            <a:endParaRPr lang="en-GB" sz="1600" dirty="0">
              <a:latin typeface="Rockwell" pitchFamily="18" charset="0"/>
            </a:endParaRPr>
          </a:p>
        </p:txBody>
      </p:sp>
      <p:sp>
        <p:nvSpPr>
          <p:cNvPr id="15" name="TextBox 14"/>
          <p:cNvSpPr txBox="1"/>
          <p:nvPr/>
        </p:nvSpPr>
        <p:spPr>
          <a:xfrm>
            <a:off x="6228184" y="1700808"/>
            <a:ext cx="2664296" cy="1569660"/>
          </a:xfrm>
          <a:prstGeom prst="rect">
            <a:avLst/>
          </a:prstGeom>
          <a:noFill/>
        </p:spPr>
        <p:txBody>
          <a:bodyPr wrap="square" rtlCol="0">
            <a:spAutoFit/>
          </a:bodyPr>
          <a:lstStyle/>
          <a:p>
            <a:pPr>
              <a:buFont typeface="Arial" pitchFamily="34" charset="0"/>
              <a:buChar char="•"/>
            </a:pPr>
            <a:r>
              <a:rPr lang="en-GB" sz="1600" dirty="0" smtClean="0">
                <a:latin typeface="Rockwell" pitchFamily="18" charset="0"/>
              </a:rPr>
              <a:t>More bins on the school grounds and by the school gates would be benefitial, there is still an issue with littering after the school day.</a:t>
            </a:r>
            <a:endParaRPr lang="en-GB" sz="1600" dirty="0">
              <a:latin typeface="Rockwell" pitchFamily="18" charset="0"/>
            </a:endParaRPr>
          </a:p>
        </p:txBody>
      </p:sp>
      <p:sp>
        <p:nvSpPr>
          <p:cNvPr id="17" name="Cloud 16"/>
          <p:cNvSpPr/>
          <p:nvPr/>
        </p:nvSpPr>
        <p:spPr>
          <a:xfrm>
            <a:off x="251520" y="476672"/>
            <a:ext cx="432048" cy="482352"/>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8" name="Cloud 17"/>
          <p:cNvSpPr/>
          <p:nvPr/>
        </p:nvSpPr>
        <p:spPr>
          <a:xfrm>
            <a:off x="8460432" y="692696"/>
            <a:ext cx="432048" cy="482352"/>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16" name="Picture 15" descr="Image result for homework sheet cartoon"/>
          <p:cNvPicPr/>
          <p:nvPr/>
        </p:nvPicPr>
        <p:blipFill>
          <a:blip r:embed="rId3" cstate="print"/>
          <a:srcRect/>
          <a:stretch>
            <a:fillRect/>
          </a:stretch>
        </p:blipFill>
        <p:spPr bwMode="auto">
          <a:xfrm>
            <a:off x="7812360" y="5301208"/>
            <a:ext cx="864096" cy="1102221"/>
          </a:xfrm>
          <a:prstGeom prst="rect">
            <a:avLst/>
          </a:prstGeom>
          <a:noFill/>
          <a:ln w="9525">
            <a:noFill/>
            <a:miter lim="800000"/>
            <a:headEnd/>
            <a:tailEnd/>
          </a:ln>
        </p:spPr>
      </p:pic>
      <p:pic>
        <p:nvPicPr>
          <p:cNvPr id="19" name="Picture 18" descr="Image result for global awareness adverts"/>
          <p:cNvPicPr/>
          <p:nvPr/>
        </p:nvPicPr>
        <p:blipFill>
          <a:blip r:embed="rId4" cstate="print"/>
          <a:srcRect/>
          <a:stretch>
            <a:fillRect/>
          </a:stretch>
        </p:blipFill>
        <p:spPr bwMode="auto">
          <a:xfrm>
            <a:off x="4211960" y="2276872"/>
            <a:ext cx="1296144" cy="1178991"/>
          </a:xfrm>
          <a:prstGeom prst="rect">
            <a:avLst/>
          </a:prstGeom>
          <a:noFill/>
          <a:ln w="9525">
            <a:noFill/>
            <a:miter lim="800000"/>
            <a:headEnd/>
            <a:tailEnd/>
          </a:ln>
        </p:spPr>
      </p:pic>
      <p:pic>
        <p:nvPicPr>
          <p:cNvPr id="20" name="Picture 19" descr="Image result for turn off taps poster"/>
          <p:cNvPicPr/>
          <p:nvPr/>
        </p:nvPicPr>
        <p:blipFill>
          <a:blip r:embed="rId5" cstate="print"/>
          <a:srcRect/>
          <a:stretch>
            <a:fillRect/>
          </a:stretch>
        </p:blipFill>
        <p:spPr bwMode="auto">
          <a:xfrm>
            <a:off x="3347864" y="4941168"/>
            <a:ext cx="1296144" cy="933068"/>
          </a:xfrm>
          <a:prstGeom prst="rect">
            <a:avLst/>
          </a:prstGeom>
          <a:noFill/>
          <a:ln w="9525">
            <a:noFill/>
            <a:miter lim="800000"/>
            <a:headEnd/>
            <a:tailEnd/>
          </a:ln>
        </p:spPr>
      </p:pic>
      <p:pic>
        <p:nvPicPr>
          <p:cNvPr id="21" name="Picture 20" descr="put-rubbish-in-the-bin-sign-vector-789538"/>
          <p:cNvPicPr>
            <a:picLocks noChangeAspect="1" noChangeArrowheads="1"/>
          </p:cNvPicPr>
          <p:nvPr/>
        </p:nvPicPr>
        <p:blipFill>
          <a:blip r:embed="rId6" cstate="print"/>
          <a:srcRect b="8778"/>
          <a:stretch>
            <a:fillRect/>
          </a:stretch>
        </p:blipFill>
        <p:spPr bwMode="auto">
          <a:xfrm>
            <a:off x="7236295" y="2996952"/>
            <a:ext cx="624281" cy="648072"/>
          </a:xfrm>
          <a:prstGeom prst="rect">
            <a:avLst/>
          </a:prstGeom>
          <a:noFill/>
          <a:ln w="9525" algn="in">
            <a:noFill/>
            <a:miter lim="800000"/>
            <a:headEnd/>
            <a:tailEnd/>
          </a:ln>
          <a:effectLst/>
        </p:spPr>
      </p:pic>
      <p:pic>
        <p:nvPicPr>
          <p:cNvPr id="22" name="Picture 21" descr="Image result for ESDGC"/>
          <p:cNvPicPr/>
          <p:nvPr/>
        </p:nvPicPr>
        <p:blipFill>
          <a:blip r:embed="rId7" cstate="print"/>
          <a:srcRect/>
          <a:stretch>
            <a:fillRect/>
          </a:stretch>
        </p:blipFill>
        <p:spPr bwMode="auto">
          <a:xfrm>
            <a:off x="0" y="2276872"/>
            <a:ext cx="1028700" cy="1064172"/>
          </a:xfrm>
          <a:prstGeom prst="rect">
            <a:avLst/>
          </a:prstGeom>
          <a:noFill/>
          <a:ln w="9525">
            <a:noFill/>
            <a:miter lim="800000"/>
            <a:headEnd/>
            <a:tailEnd/>
          </a:ln>
        </p:spPr>
      </p:pic>
    </p:spTree>
  </p:cSld>
  <p:clrMapOvr>
    <a:masterClrMapping/>
  </p:clrMapOvr>
  <p:transition spd="slow">
    <p:wheel spokes="8"/>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many-hearts-transparent-background-vector-19576235"/>
          <p:cNvPicPr>
            <a:picLocks noChangeAspect="1" noChangeArrowheads="1"/>
          </p:cNvPicPr>
          <p:nvPr/>
        </p:nvPicPr>
        <p:blipFill>
          <a:blip r:embed="rId2" cstate="print"/>
          <a:srcRect b="20473"/>
          <a:stretch>
            <a:fillRect/>
          </a:stretch>
        </p:blipFill>
        <p:spPr bwMode="auto">
          <a:xfrm>
            <a:off x="0" y="0"/>
            <a:ext cx="9144000" cy="6864350"/>
          </a:xfrm>
          <a:prstGeom prst="rect">
            <a:avLst/>
          </a:prstGeom>
          <a:noFill/>
          <a:ln w="9525" algn="in">
            <a:noFill/>
            <a:miter lim="800000"/>
            <a:headEnd/>
            <a:tailEnd/>
          </a:ln>
          <a:effectLst/>
        </p:spPr>
      </p:pic>
      <p:sp>
        <p:nvSpPr>
          <p:cNvPr id="29699" name="WordArt 3"/>
          <p:cNvSpPr>
            <a:spLocks noChangeArrowheads="1" noChangeShapeType="1" noTextEdit="1"/>
          </p:cNvSpPr>
          <p:nvPr/>
        </p:nvSpPr>
        <p:spPr bwMode="auto">
          <a:xfrm>
            <a:off x="1475656" y="2348880"/>
            <a:ext cx="6343650" cy="2303884"/>
          </a:xfrm>
          <a:prstGeom prst="rect">
            <a:avLst/>
          </a:prstGeom>
        </p:spPr>
        <p:txBody>
          <a:bodyPr wrap="none" fromWordArt="1">
            <a:prstTxWarp prst="textPlain">
              <a:avLst>
                <a:gd name="adj" fmla="val 50000"/>
              </a:avLst>
            </a:prstTxWarp>
          </a:bodyPr>
          <a:lstStyle/>
          <a:p>
            <a:pPr algn="ctr" rtl="0"/>
            <a:r>
              <a:rPr lang="en-GB"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Thank you for </a:t>
            </a:r>
          </a:p>
          <a:p>
            <a:pPr algn="ctr" rtl="0"/>
            <a:r>
              <a:rPr lang="en-GB" sz="3600" kern="10" spc="0" dirty="0" smtClean="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rPr>
              <a:t>listening. x</a:t>
            </a:r>
            <a:endParaRPr lang="en-GB" sz="3600" kern="10" spc="0" dirty="0">
              <a:ln w="12700">
                <a:solidFill>
                  <a:srgbClr val="EAEAEA"/>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80000"/>
                  </a:srgbClr>
                </a:outerShdw>
              </a:effectLst>
              <a:latin typeface="Arial Black"/>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grunge-seamless-pattern-of-gold-glitter-stars-vector-11977195"/>
          <p:cNvPicPr>
            <a:picLocks noChangeAspect="1" noChangeArrowheads="1"/>
          </p:cNvPicPr>
          <p:nvPr/>
        </p:nvPicPr>
        <p:blipFill>
          <a:blip r:embed="rId2" cstate="print"/>
          <a:srcRect b="39589"/>
          <a:stretch>
            <a:fillRect/>
          </a:stretch>
        </p:blipFill>
        <p:spPr bwMode="auto">
          <a:xfrm>
            <a:off x="1" y="0"/>
            <a:ext cx="9144000" cy="6864351"/>
          </a:xfrm>
          <a:prstGeom prst="rect">
            <a:avLst/>
          </a:prstGeom>
          <a:noFill/>
          <a:ln w="9525" algn="in">
            <a:noFill/>
            <a:miter lim="800000"/>
            <a:headEnd/>
            <a:tailEnd/>
          </a:ln>
          <a:effectLst/>
        </p:spPr>
      </p:pic>
      <p:sp>
        <p:nvSpPr>
          <p:cNvPr id="25603" name="WordArt 3"/>
          <p:cNvSpPr>
            <a:spLocks noChangeArrowheads="1" noChangeShapeType="1" noTextEdit="1"/>
          </p:cNvSpPr>
          <p:nvPr/>
        </p:nvSpPr>
        <p:spPr bwMode="auto">
          <a:xfrm>
            <a:off x="323528" y="260648"/>
            <a:ext cx="3295650" cy="503684"/>
          </a:xfrm>
          <a:prstGeom prst="rect">
            <a:avLst/>
          </a:prstGeom>
        </p:spPr>
        <p:txBody>
          <a:bodyPr wrap="none" fromWordArt="1">
            <a:prstTxWarp prst="textPlain">
              <a:avLst>
                <a:gd name="adj" fmla="val 50000"/>
              </a:avLst>
            </a:prstTxWarp>
          </a:bodyPr>
          <a:lstStyle/>
          <a:p>
            <a:pPr algn="ctr" rtl="0"/>
            <a:r>
              <a:rPr lang="en-GB" sz="3600" kern="10" spc="720" dirty="0" smtClean="0">
                <a:ln w="9525">
                  <a:noFill/>
                  <a:round/>
                  <a:headEnd/>
                  <a:tailEnd/>
                </a:ln>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rPr>
              <a:t>References...</a:t>
            </a:r>
            <a:endParaRPr lang="en-GB" sz="3600" kern="10" spc="720" dirty="0">
              <a:ln w="9525">
                <a:noFill/>
                <a:round/>
                <a:headEnd/>
                <a:tailEnd/>
              </a:ln>
              <a:gradFill rotWithShape="0">
                <a:gsLst>
                  <a:gs pos="0">
                    <a:srgbClr val="AAAAAA"/>
                  </a:gs>
                  <a:gs pos="100000">
                    <a:srgbClr val="FFFFFF"/>
                  </a:gs>
                </a:gsLst>
                <a:lin ang="5400000" scaled="1"/>
              </a:gradFill>
              <a:effectLst>
                <a:outerShdw dist="45791" dir="3378596" algn="ctr" rotWithShape="0">
                  <a:srgbClr val="4D4D4D">
                    <a:alpha val="80000"/>
                  </a:srgbClr>
                </a:outerShdw>
              </a:effectLst>
              <a:latin typeface="Arial Black"/>
            </a:endParaRPr>
          </a:p>
        </p:txBody>
      </p:sp>
      <p:sp>
        <p:nvSpPr>
          <p:cNvPr id="7" name="Rectangle 6"/>
          <p:cNvSpPr/>
          <p:nvPr/>
        </p:nvSpPr>
        <p:spPr>
          <a:xfrm>
            <a:off x="251520" y="764704"/>
            <a:ext cx="8712968" cy="800219"/>
          </a:xfrm>
          <a:prstGeom prst="rect">
            <a:avLst/>
          </a:prstGeom>
        </p:spPr>
        <p:txBody>
          <a:bodyPr wrap="square">
            <a:spAutoFit/>
          </a:bodyPr>
          <a:lstStyle/>
          <a:p>
            <a:pPr lvl="0">
              <a:lnSpc>
                <a:spcPct val="200000"/>
              </a:lnSpc>
            </a:pPr>
            <a:endParaRPr lang="en-GB" sz="1400" dirty="0">
              <a:latin typeface="Arial" pitchFamily="34" charset="0"/>
              <a:cs typeface="Arial" pitchFamily="34" charset="0"/>
            </a:endParaRPr>
          </a:p>
          <a:p>
            <a:endParaRPr lang="en-GB" dirty="0"/>
          </a:p>
        </p:txBody>
      </p:sp>
      <p:sp>
        <p:nvSpPr>
          <p:cNvPr id="8" name="Rectangle 7"/>
          <p:cNvSpPr/>
          <p:nvPr/>
        </p:nvSpPr>
        <p:spPr>
          <a:xfrm>
            <a:off x="395536" y="908720"/>
            <a:ext cx="8424936" cy="5262979"/>
          </a:xfrm>
          <a:prstGeom prst="rect">
            <a:avLst/>
          </a:prstGeom>
        </p:spPr>
        <p:txBody>
          <a:bodyPr wrap="square">
            <a:spAutoFit/>
          </a:bodyPr>
          <a:lstStyle/>
          <a:p>
            <a:pPr lvl="0">
              <a:lnSpc>
                <a:spcPct val="200000"/>
              </a:lnSpc>
              <a:buFont typeface="Arial" pitchFamily="34" charset="0"/>
              <a:buChar char="•"/>
            </a:pPr>
            <a:r>
              <a:rPr lang="en-GB" sz="1400" dirty="0">
                <a:latin typeface="Arial" pitchFamily="34" charset="0"/>
                <a:cs typeface="Arial" pitchFamily="34" charset="0"/>
              </a:rPr>
              <a:t>*School* Primary School Policy Statement on the Curriculum (2019), Curriculum</a:t>
            </a:r>
            <a:r>
              <a:rPr lang="en-GB" sz="1400" i="1" dirty="0">
                <a:latin typeface="Arial" pitchFamily="34" charset="0"/>
                <a:cs typeface="Arial" pitchFamily="34" charset="0"/>
              </a:rPr>
              <a:t>, Learning and Experiences.</a:t>
            </a:r>
            <a:r>
              <a:rPr lang="en-GB" sz="1400" dirty="0">
                <a:latin typeface="Arial" pitchFamily="34" charset="0"/>
                <a:cs typeface="Arial" pitchFamily="34" charset="0"/>
              </a:rPr>
              <a:t> Available at: </a:t>
            </a:r>
            <a:r>
              <a:rPr lang="en-GB" sz="1400" u="sng" dirty="0">
                <a:latin typeface="Arial" pitchFamily="34" charset="0"/>
                <a:cs typeface="Arial" pitchFamily="34" charset="0"/>
                <a:hlinkClick r:id="rId3"/>
              </a:rPr>
              <a:t>https://primarysite-prod-sorted.s3.amazonaws.com/clase-primary-school/UploadedDocument/5a758cdbfda845388ed94bcaa2d51e9a/curriculum-policy-2018.pdf</a:t>
            </a:r>
            <a:r>
              <a:rPr lang="en-GB" sz="1400" u="sng" dirty="0">
                <a:latin typeface="Arial" pitchFamily="34" charset="0"/>
                <a:cs typeface="Arial" pitchFamily="34" charset="0"/>
              </a:rPr>
              <a:t> </a:t>
            </a:r>
            <a:endParaRPr lang="en-GB" sz="1400" dirty="0">
              <a:latin typeface="Arial" pitchFamily="34" charset="0"/>
              <a:cs typeface="Arial" pitchFamily="34" charset="0"/>
            </a:endParaRPr>
          </a:p>
          <a:p>
            <a:pPr lvl="0">
              <a:lnSpc>
                <a:spcPct val="200000"/>
              </a:lnSpc>
              <a:buFont typeface="Arial" pitchFamily="34" charset="0"/>
              <a:buChar char="•"/>
            </a:pPr>
            <a:r>
              <a:rPr lang="en-GB" sz="1400" dirty="0">
                <a:latin typeface="Arial" pitchFamily="34" charset="0"/>
                <a:cs typeface="Arial" pitchFamily="34" charset="0"/>
              </a:rPr>
              <a:t>*school*Website (2019</a:t>
            </a:r>
            <a:r>
              <a:rPr lang="en-GB" sz="1400" i="1" dirty="0">
                <a:latin typeface="Arial" pitchFamily="34" charset="0"/>
                <a:cs typeface="Arial" pitchFamily="34" charset="0"/>
              </a:rPr>
              <a:t>).  Pupil Leadership Teams</a:t>
            </a:r>
            <a:r>
              <a:rPr lang="en-GB" sz="1400" dirty="0">
                <a:latin typeface="Arial" pitchFamily="34" charset="0"/>
                <a:cs typeface="Arial" pitchFamily="34" charset="0"/>
              </a:rPr>
              <a:t>.  Available at: https://www.claseprimaryschool.co.uk/pupil-voice-groups/ (Accessed on: 5 March 2020).</a:t>
            </a:r>
          </a:p>
          <a:p>
            <a:pPr lvl="0">
              <a:lnSpc>
                <a:spcPct val="200000"/>
              </a:lnSpc>
              <a:buFont typeface="Arial" pitchFamily="34" charset="0"/>
              <a:buChar char="•"/>
            </a:pPr>
            <a:r>
              <a:rPr lang="en-GB" sz="1400" dirty="0">
                <a:latin typeface="Arial" pitchFamily="34" charset="0"/>
                <a:cs typeface="Arial" pitchFamily="34" charset="0"/>
              </a:rPr>
              <a:t>Boyd, D, Hirst, N and Siraj-Blatchford, J, (2017).  </a:t>
            </a:r>
            <a:r>
              <a:rPr lang="en-GB" sz="1400" i="1" dirty="0">
                <a:latin typeface="Arial" pitchFamily="34" charset="0"/>
                <a:cs typeface="Arial" pitchFamily="34" charset="0"/>
              </a:rPr>
              <a:t>Understanding Sustainability in Early Childhood Education: case studies and approaches from across the UK.</a:t>
            </a:r>
            <a:r>
              <a:rPr lang="en-GB" sz="1400" dirty="0">
                <a:latin typeface="Arial" pitchFamily="34" charset="0"/>
                <a:cs typeface="Arial" pitchFamily="34" charset="0"/>
              </a:rPr>
              <a:t>  Available at: </a:t>
            </a:r>
            <a:r>
              <a:rPr lang="en-GB" sz="1400" u="sng" dirty="0">
                <a:latin typeface="Arial" pitchFamily="34" charset="0"/>
                <a:cs typeface="Arial" pitchFamily="34" charset="0"/>
                <a:hlinkClick r:id="rId4"/>
              </a:rPr>
              <a:t>https://books.google.co.uk</a:t>
            </a:r>
            <a:r>
              <a:rPr lang="en-GB" sz="1400" dirty="0">
                <a:latin typeface="Arial" pitchFamily="34" charset="0"/>
                <a:cs typeface="Arial" pitchFamily="34" charset="0"/>
              </a:rPr>
              <a:t> (Accessed on: 6 March 2020). </a:t>
            </a:r>
          </a:p>
          <a:p>
            <a:pPr lvl="0">
              <a:lnSpc>
                <a:spcPct val="200000"/>
              </a:lnSpc>
              <a:buFont typeface="Arial" pitchFamily="34" charset="0"/>
              <a:buChar char="•"/>
            </a:pPr>
            <a:r>
              <a:rPr lang="en-GB" sz="1400" dirty="0">
                <a:latin typeface="Arial" pitchFamily="34" charset="0"/>
                <a:cs typeface="Arial" pitchFamily="34" charset="0"/>
              </a:rPr>
              <a:t> Colley, H, (2009).  </a:t>
            </a:r>
            <a:r>
              <a:rPr lang="en-GB" sz="1400" i="1" dirty="0">
                <a:latin typeface="Arial" pitchFamily="34" charset="0"/>
                <a:cs typeface="Arial" pitchFamily="34" charset="0"/>
              </a:rPr>
              <a:t>Analysis of ESDGC in Welsh institutions</a:t>
            </a:r>
            <a:r>
              <a:rPr lang="en-GB" sz="1400" b="1" i="1" dirty="0">
                <a:latin typeface="Arial" pitchFamily="34" charset="0"/>
                <a:cs typeface="Arial" pitchFamily="34" charset="0"/>
              </a:rPr>
              <a:t>: </a:t>
            </a:r>
            <a:r>
              <a:rPr lang="en-GB" sz="1400" i="1" dirty="0">
                <a:latin typeface="Arial" pitchFamily="34" charset="0"/>
                <a:cs typeface="Arial" pitchFamily="34" charset="0"/>
              </a:rPr>
              <a:t>Barriers to the promotion of ESDG.</a:t>
            </a:r>
            <a:r>
              <a:rPr lang="en-GB" sz="1400" dirty="0">
                <a:latin typeface="Arial" pitchFamily="34" charset="0"/>
                <a:cs typeface="Arial" pitchFamily="34" charset="0"/>
              </a:rPr>
              <a:t>  Available at: </a:t>
            </a:r>
            <a:r>
              <a:rPr lang="en-GB" sz="1400" u="sng" dirty="0">
                <a:latin typeface="Arial" pitchFamily="34" charset="0"/>
                <a:cs typeface="Arial" pitchFamily="34" charset="0"/>
                <a:hlinkClick r:id="rId5"/>
              </a:rPr>
              <a:t>https://www.hefcw.ac.uk/documents/news/events/2009%20Events/H%20Colley%20Presentation.pdf</a:t>
            </a:r>
            <a:r>
              <a:rPr lang="en-GB" sz="1400" dirty="0">
                <a:latin typeface="Arial" pitchFamily="34" charset="0"/>
                <a:cs typeface="Arial" pitchFamily="34" charset="0"/>
              </a:rPr>
              <a:t> (Accessed on: 4 March 2020).</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unge-seamless-pattern-of-gold-glitter-stars-vector-11977195"/>
          <p:cNvPicPr>
            <a:picLocks noChangeAspect="1" noChangeArrowheads="1"/>
          </p:cNvPicPr>
          <p:nvPr/>
        </p:nvPicPr>
        <p:blipFill>
          <a:blip r:embed="rId2" cstate="print"/>
          <a:srcRect b="39589"/>
          <a:stretch>
            <a:fillRect/>
          </a:stretch>
        </p:blipFill>
        <p:spPr bwMode="auto">
          <a:xfrm>
            <a:off x="1" y="0"/>
            <a:ext cx="9144000" cy="6864351"/>
          </a:xfrm>
          <a:prstGeom prst="rect">
            <a:avLst/>
          </a:prstGeom>
          <a:noFill/>
          <a:ln w="9525" algn="in">
            <a:noFill/>
            <a:miter lim="800000"/>
            <a:headEnd/>
            <a:tailEnd/>
          </a:ln>
          <a:effectLst/>
        </p:spPr>
      </p:pic>
      <p:sp>
        <p:nvSpPr>
          <p:cNvPr id="6" name="Rectangle 5"/>
          <p:cNvSpPr/>
          <p:nvPr/>
        </p:nvSpPr>
        <p:spPr>
          <a:xfrm>
            <a:off x="251520" y="260648"/>
            <a:ext cx="8496944" cy="7417415"/>
          </a:xfrm>
          <a:prstGeom prst="rect">
            <a:avLst/>
          </a:prstGeom>
        </p:spPr>
        <p:txBody>
          <a:bodyPr wrap="square">
            <a:spAutoFit/>
          </a:bodyPr>
          <a:lstStyle/>
          <a:p>
            <a:pPr lvl="0">
              <a:lnSpc>
                <a:spcPct val="200000"/>
              </a:lnSpc>
              <a:buFont typeface="Arial" pitchFamily="34" charset="0"/>
              <a:buChar char="•"/>
            </a:pPr>
            <a:r>
              <a:rPr lang="en-GB" sz="1400" dirty="0">
                <a:latin typeface="Arial" pitchFamily="34" charset="0"/>
                <a:cs typeface="Arial" pitchFamily="34" charset="0"/>
              </a:rPr>
              <a:t>Eco Schools (1994-2019).  </a:t>
            </a:r>
            <a:r>
              <a:rPr lang="en-GB" sz="1400" i="1" dirty="0">
                <a:latin typeface="Arial" pitchFamily="34" charset="0"/>
                <a:cs typeface="Arial" pitchFamily="34" charset="0"/>
              </a:rPr>
              <a:t>Status for Environmental Education</a:t>
            </a:r>
            <a:r>
              <a:rPr lang="en-GB" sz="1400" dirty="0">
                <a:latin typeface="Arial" pitchFamily="34" charset="0"/>
                <a:cs typeface="Arial" pitchFamily="34" charset="0"/>
              </a:rPr>
              <a:t>.  Available at: </a:t>
            </a:r>
            <a:r>
              <a:rPr lang="en-GB" sz="1400" u="sng" dirty="0">
                <a:latin typeface="Arial" pitchFamily="34" charset="0"/>
                <a:cs typeface="Arial" pitchFamily="34" charset="0"/>
                <a:hlinkClick r:id="rId3"/>
              </a:rPr>
              <a:t>https://www.academia.edu/41661936/Changing_Together_-_Eco_Schools_1994-2019_</a:t>
            </a:r>
            <a:r>
              <a:rPr lang="en-GB" sz="1400" dirty="0">
                <a:latin typeface="Arial" pitchFamily="34" charset="0"/>
                <a:cs typeface="Arial" pitchFamily="34" charset="0"/>
              </a:rPr>
              <a:t> (Accessed on: 4 March 2020).</a:t>
            </a:r>
          </a:p>
          <a:p>
            <a:pPr lvl="0">
              <a:lnSpc>
                <a:spcPct val="200000"/>
              </a:lnSpc>
              <a:buFont typeface="Arial" pitchFamily="34" charset="0"/>
              <a:buChar char="•"/>
            </a:pPr>
            <a:r>
              <a:rPr lang="en-GB" sz="1400" dirty="0">
                <a:latin typeface="Arial" pitchFamily="34" charset="0"/>
                <a:cs typeface="Arial" pitchFamily="34" charset="0"/>
              </a:rPr>
              <a:t>ESTYN (2019) A school Report.  Available at: </a:t>
            </a:r>
            <a:r>
              <a:rPr lang="en-GB" sz="1400" u="sng" dirty="0">
                <a:latin typeface="Arial" pitchFamily="34" charset="0"/>
                <a:cs typeface="Arial" pitchFamily="34" charset="0"/>
                <a:hlinkClick r:id="rId4"/>
              </a:rPr>
              <a:t>https://www.estyn.gov.wales/sites/www.estyn.gov.wales/files/documents/Clase%20Primary%20School.pdf</a:t>
            </a:r>
            <a:r>
              <a:rPr lang="en-GB" sz="1400" dirty="0">
                <a:latin typeface="Arial" pitchFamily="34" charset="0"/>
                <a:cs typeface="Arial" pitchFamily="34" charset="0"/>
              </a:rPr>
              <a:t> (Accessed on: 2 March 2020). </a:t>
            </a:r>
          </a:p>
          <a:p>
            <a:pPr lvl="0">
              <a:lnSpc>
                <a:spcPct val="200000"/>
              </a:lnSpc>
              <a:buFont typeface="Arial" pitchFamily="34" charset="0"/>
              <a:buChar char="•"/>
            </a:pPr>
            <a:r>
              <a:rPr lang="en-GB" sz="1400" dirty="0">
                <a:latin typeface="Arial" pitchFamily="34" charset="0"/>
                <a:cs typeface="Arial" pitchFamily="34" charset="0"/>
              </a:rPr>
              <a:t>Grigg, R and Hughes, S, (2013).  </a:t>
            </a:r>
            <a:r>
              <a:rPr lang="en-GB" sz="1400" i="1" dirty="0">
                <a:latin typeface="Arial" pitchFamily="34" charset="0"/>
                <a:cs typeface="Arial" pitchFamily="34" charset="0"/>
              </a:rPr>
              <a:t>Teaching Primary Humanities.</a:t>
            </a:r>
            <a:r>
              <a:rPr lang="en-GB" sz="1400" dirty="0">
                <a:latin typeface="Arial" pitchFamily="34" charset="0"/>
                <a:cs typeface="Arial" pitchFamily="34" charset="0"/>
              </a:rPr>
              <a:t>  Available at: </a:t>
            </a:r>
            <a:r>
              <a:rPr lang="en-GB" sz="1400" u="sng" dirty="0">
                <a:latin typeface="Arial" pitchFamily="34" charset="0"/>
                <a:cs typeface="Arial" pitchFamily="34" charset="0"/>
                <a:hlinkClick r:id="rId5"/>
              </a:rPr>
              <a:t>https://books.google.co.uk</a:t>
            </a:r>
            <a:r>
              <a:rPr lang="en-GB" sz="1400" dirty="0">
                <a:latin typeface="Arial" pitchFamily="34" charset="0"/>
                <a:cs typeface="Arial" pitchFamily="34" charset="0"/>
              </a:rPr>
              <a:t> (Accessed on: 7 March 2020).</a:t>
            </a:r>
          </a:p>
          <a:p>
            <a:pPr lvl="0">
              <a:lnSpc>
                <a:spcPct val="200000"/>
              </a:lnSpc>
              <a:buFont typeface="Arial" pitchFamily="34" charset="0"/>
              <a:buChar char="•"/>
            </a:pPr>
            <a:r>
              <a:rPr lang="en-GB" sz="1400" dirty="0">
                <a:latin typeface="Arial" pitchFamily="34" charset="0"/>
                <a:cs typeface="Arial" pitchFamily="34" charset="0"/>
              </a:rPr>
              <a:t>Hicks, D. (no date).  </a:t>
            </a:r>
            <a:r>
              <a:rPr lang="en-GB" sz="1400" i="1" dirty="0">
                <a:latin typeface="Arial" pitchFamily="34" charset="0"/>
                <a:cs typeface="Arial" pitchFamily="34" charset="0"/>
              </a:rPr>
              <a:t>Teaching for a Better World; a Sustainable Future.</a:t>
            </a:r>
            <a:r>
              <a:rPr lang="en-GB" sz="1400" dirty="0">
                <a:latin typeface="Arial" pitchFamily="34" charset="0"/>
                <a:cs typeface="Arial" pitchFamily="34" charset="0"/>
              </a:rPr>
              <a:t>  Available at: </a:t>
            </a:r>
            <a:r>
              <a:rPr lang="en-GB" sz="1400" u="sng" dirty="0">
                <a:latin typeface="Arial" pitchFamily="34" charset="0"/>
                <a:cs typeface="Arial" pitchFamily="34" charset="0"/>
                <a:hlinkClick r:id="rId6"/>
              </a:rPr>
              <a:t>https://www.teaching4abetterworld.co.uk/sustainable.html</a:t>
            </a:r>
            <a:r>
              <a:rPr lang="en-GB" sz="1400" dirty="0">
                <a:latin typeface="Arial" pitchFamily="34" charset="0"/>
                <a:cs typeface="Arial" pitchFamily="34" charset="0"/>
              </a:rPr>
              <a:t> (Accessed on: 5 March 2020). </a:t>
            </a:r>
          </a:p>
          <a:p>
            <a:pPr>
              <a:lnSpc>
                <a:spcPct val="200000"/>
              </a:lnSpc>
              <a:buFont typeface="Arial" pitchFamily="34" charset="0"/>
              <a:buChar char="•"/>
            </a:pPr>
            <a:r>
              <a:rPr lang="en-GB" sz="1400" i="1" dirty="0">
                <a:latin typeface="Arial" pitchFamily="34" charset="0"/>
                <a:cs typeface="Arial" pitchFamily="34" charset="0"/>
              </a:rPr>
              <a:t>Lefko, M (2017).  Global Sustainability: 21 Leading CEO’s Show How to do Well by Doing Good.  </a:t>
            </a:r>
            <a:r>
              <a:rPr lang="en-GB" sz="1400" dirty="0">
                <a:latin typeface="Arial" pitchFamily="34" charset="0"/>
                <a:cs typeface="Arial" pitchFamily="34" charset="0"/>
              </a:rPr>
              <a:t>Available at: </a:t>
            </a:r>
            <a:r>
              <a:rPr lang="en-GB" sz="1400" u="sng" dirty="0">
                <a:latin typeface="Arial" pitchFamily="34" charset="0"/>
                <a:cs typeface="Arial" pitchFamily="34" charset="0"/>
                <a:hlinkClick r:id="rId5"/>
              </a:rPr>
              <a:t>https://books.google.co.uk</a:t>
            </a:r>
            <a:r>
              <a:rPr lang="en-GB" sz="1400" dirty="0">
                <a:latin typeface="Arial" pitchFamily="34" charset="0"/>
                <a:cs typeface="Arial" pitchFamily="34" charset="0"/>
              </a:rPr>
              <a:t> (Accessed on: 10 February 2020). </a:t>
            </a:r>
            <a:endParaRPr lang="en-GB" sz="1400" dirty="0" smtClean="0">
              <a:latin typeface="Arial" pitchFamily="34" charset="0"/>
              <a:cs typeface="Arial" pitchFamily="34" charset="0"/>
            </a:endParaRPr>
          </a:p>
          <a:p>
            <a:pPr lvl="0">
              <a:lnSpc>
                <a:spcPct val="200000"/>
              </a:lnSpc>
              <a:buFont typeface="Arial" pitchFamily="34" charset="0"/>
              <a:buChar char="•"/>
            </a:pPr>
            <a:r>
              <a:rPr lang="en-GB" sz="1400" dirty="0"/>
              <a:t>Oxfam GB (2019).  </a:t>
            </a:r>
            <a:r>
              <a:rPr lang="en-GB" sz="1400" i="1" dirty="0"/>
              <a:t>The Sustainable Development Goals: A guide for teachers.  </a:t>
            </a:r>
            <a:r>
              <a:rPr lang="en-GB" sz="1400" dirty="0"/>
              <a:t>Available at: </a:t>
            </a:r>
            <a:r>
              <a:rPr lang="en-GB" sz="1400" u="sng" dirty="0">
                <a:hlinkClick r:id="rId7"/>
              </a:rPr>
              <a:t>https://oxfamilibrary.openrepository.com/bitstream/handle/10546/620842/edu-sustainable-development-guide-15072019-en.pdf?sequence=4</a:t>
            </a:r>
            <a:r>
              <a:rPr lang="en-GB" sz="1400" dirty="0"/>
              <a:t> (Accessed on: 6 March 2020). </a:t>
            </a:r>
          </a:p>
          <a:p>
            <a:pPr>
              <a:lnSpc>
                <a:spcPct val="200000"/>
              </a:lnSpc>
              <a:buFont typeface="Arial" pitchFamily="34" charset="0"/>
              <a:buChar char="•"/>
            </a:pPr>
            <a:endParaRPr lang="en-GB" sz="1400" dirty="0">
              <a:latin typeface="Arial" pitchFamily="34" charset="0"/>
              <a:cs typeface="Arial" pitchFamily="34" charset="0"/>
            </a:endParaRPr>
          </a:p>
          <a:p>
            <a:pPr lvl="0">
              <a:lnSpc>
                <a:spcPct val="200000"/>
              </a:lnSpc>
              <a:buFont typeface="Arial" pitchFamily="34" charset="0"/>
              <a:buChar char="•"/>
            </a:pPr>
            <a:endParaRPr lang="en-GB" sz="14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unge-seamless-pattern-of-gold-glitter-stars-vector-11977195"/>
          <p:cNvPicPr>
            <a:picLocks noChangeAspect="1" noChangeArrowheads="1"/>
          </p:cNvPicPr>
          <p:nvPr/>
        </p:nvPicPr>
        <p:blipFill>
          <a:blip r:embed="rId2" cstate="print"/>
          <a:srcRect b="39589"/>
          <a:stretch>
            <a:fillRect/>
          </a:stretch>
        </p:blipFill>
        <p:spPr bwMode="auto">
          <a:xfrm>
            <a:off x="1" y="0"/>
            <a:ext cx="9144000" cy="6864351"/>
          </a:xfrm>
          <a:prstGeom prst="rect">
            <a:avLst/>
          </a:prstGeom>
          <a:noFill/>
          <a:ln w="9525" algn="in">
            <a:noFill/>
            <a:miter lim="800000"/>
            <a:headEnd/>
            <a:tailEnd/>
          </a:ln>
          <a:effectLst/>
        </p:spPr>
      </p:pic>
      <p:sp>
        <p:nvSpPr>
          <p:cNvPr id="4" name="Rectangle 3"/>
          <p:cNvSpPr/>
          <p:nvPr/>
        </p:nvSpPr>
        <p:spPr>
          <a:xfrm>
            <a:off x="251520" y="332656"/>
            <a:ext cx="8496944" cy="5693866"/>
          </a:xfrm>
          <a:prstGeom prst="rect">
            <a:avLst/>
          </a:prstGeom>
        </p:spPr>
        <p:txBody>
          <a:bodyPr wrap="square">
            <a:spAutoFit/>
          </a:bodyPr>
          <a:lstStyle/>
          <a:p>
            <a:pPr lvl="0">
              <a:lnSpc>
                <a:spcPct val="200000"/>
              </a:lnSpc>
              <a:buFont typeface="Arial" pitchFamily="34" charset="0"/>
              <a:buChar char="•"/>
            </a:pPr>
            <a:r>
              <a:rPr lang="en-GB" sz="1400" dirty="0">
                <a:latin typeface="Arial" pitchFamily="34" charset="0"/>
                <a:cs typeface="Arial" pitchFamily="34" charset="0"/>
              </a:rPr>
              <a:t>Reynolds, E, (2016).  </a:t>
            </a:r>
            <a:r>
              <a:rPr lang="en-GB" sz="1400" i="1" dirty="0">
                <a:latin typeface="Arial" pitchFamily="34" charset="0"/>
                <a:cs typeface="Arial" pitchFamily="34" charset="0"/>
              </a:rPr>
              <a:t>How to teach the UN's development goals, and why.  </a:t>
            </a:r>
            <a:r>
              <a:rPr lang="en-GB" sz="1400" dirty="0">
                <a:latin typeface="Arial" pitchFamily="34" charset="0"/>
                <a:cs typeface="Arial" pitchFamily="34" charset="0"/>
              </a:rPr>
              <a:t>Available at: </a:t>
            </a:r>
            <a:r>
              <a:rPr lang="en-GB" sz="1400" u="sng" dirty="0">
                <a:latin typeface="Arial" pitchFamily="34" charset="0"/>
                <a:cs typeface="Arial" pitchFamily="34" charset="0"/>
                <a:hlinkClick r:id="rId3"/>
              </a:rPr>
              <a:t>https://www.britishcouncil.org/voices-magazine/why-teach-uns-development-goals-and-how</a:t>
            </a:r>
            <a:r>
              <a:rPr lang="en-GB" sz="1400" dirty="0">
                <a:latin typeface="Arial" pitchFamily="34" charset="0"/>
                <a:cs typeface="Arial" pitchFamily="34" charset="0"/>
              </a:rPr>
              <a:t> (Accessed on: 6 March 2020).</a:t>
            </a:r>
          </a:p>
          <a:p>
            <a:pPr lvl="0">
              <a:lnSpc>
                <a:spcPct val="200000"/>
              </a:lnSpc>
              <a:buFont typeface="Arial" pitchFamily="34" charset="0"/>
              <a:buChar char="•"/>
            </a:pPr>
            <a:r>
              <a:rPr lang="en-GB" sz="1400" dirty="0">
                <a:latin typeface="Arial" pitchFamily="34" charset="0"/>
                <a:cs typeface="Arial" pitchFamily="34" charset="0"/>
              </a:rPr>
              <a:t>Scott, W, Martin, S, Dillon, J, Higgins, P &amp; Peters, C 2013, '</a:t>
            </a:r>
            <a:r>
              <a:rPr lang="en-GB" sz="1400" i="1" dirty="0">
                <a:latin typeface="Arial" pitchFamily="34" charset="0"/>
                <a:cs typeface="Arial" pitchFamily="34" charset="0"/>
              </a:rPr>
              <a:t>Divergent Evolution in Education for Sustainable Development Policy in the United Kingdom: Current Status, Best Practice, and Opportunities for the Future', Sustainability</a:t>
            </a:r>
            <a:r>
              <a:rPr lang="en-GB" sz="1400" dirty="0">
                <a:latin typeface="Arial" pitchFamily="34" charset="0"/>
                <a:cs typeface="Arial" pitchFamily="34" charset="0"/>
              </a:rPr>
              <a:t>, vol. 5, no. 4, pp. 1522-1544.  Available at: </a:t>
            </a:r>
            <a:r>
              <a:rPr lang="en-GB" sz="1400" u="sng" dirty="0">
                <a:latin typeface="Arial" pitchFamily="34" charset="0"/>
                <a:cs typeface="Arial" pitchFamily="34" charset="0"/>
                <a:hlinkClick r:id="rId4"/>
              </a:rPr>
              <a:t>https://purehost.bath.ac.uk/ws/portalfiles/portal/89202884/Published_version.pdf</a:t>
            </a:r>
            <a:r>
              <a:rPr lang="en-GB" sz="1400" dirty="0">
                <a:latin typeface="Arial" pitchFamily="34" charset="0"/>
                <a:cs typeface="Arial" pitchFamily="34" charset="0"/>
              </a:rPr>
              <a:t> (Accessed on: 3 March 2020). </a:t>
            </a:r>
          </a:p>
          <a:p>
            <a:pPr lvl="0">
              <a:lnSpc>
                <a:spcPct val="200000"/>
              </a:lnSpc>
              <a:buFont typeface="Arial" pitchFamily="34" charset="0"/>
              <a:buChar char="•"/>
            </a:pPr>
            <a:r>
              <a:rPr lang="en-GB" sz="1400" dirty="0">
                <a:latin typeface="Arial" pitchFamily="34" charset="0"/>
                <a:cs typeface="Arial" pitchFamily="34" charset="0"/>
              </a:rPr>
              <a:t>Tinney, G and Merriman, E.  </a:t>
            </a:r>
            <a:r>
              <a:rPr lang="en-GB" sz="1400" i="1" dirty="0">
                <a:latin typeface="Arial" pitchFamily="34" charset="0"/>
                <a:cs typeface="Arial" pitchFamily="34" charset="0"/>
              </a:rPr>
              <a:t>Early Years Education and Education for Sustainable.   Development and Global Citizenship (ESDGC) - Two Sides of the Same Coin? </a:t>
            </a:r>
            <a:r>
              <a:rPr lang="en-GB" sz="1400" dirty="0">
                <a:latin typeface="Arial" pitchFamily="34" charset="0"/>
                <a:cs typeface="Arial" pitchFamily="34" charset="0"/>
              </a:rPr>
              <a:t>Wales Journal of Learning and Teaching in Higher Education (2018), Volume 1, Number 1, 71-76 pp.  Available at:  </a:t>
            </a:r>
            <a:r>
              <a:rPr lang="en-GB" sz="1400" u="sng" dirty="0">
                <a:latin typeface="Arial" pitchFamily="34" charset="0"/>
                <a:cs typeface="Arial" pitchFamily="34" charset="0"/>
                <a:hlinkClick r:id="rId5"/>
              </a:rPr>
              <a:t>https://www.uwtsd.ac.uk/media/uwtsd-website/content-assets/documents/enhancement-unit/wales-journal/71-76-Tinney-and-Merriman.pdf</a:t>
            </a:r>
            <a:r>
              <a:rPr lang="en-GB" sz="1400" dirty="0">
                <a:latin typeface="Arial" pitchFamily="34" charset="0"/>
                <a:cs typeface="Arial" pitchFamily="34" charset="0"/>
              </a:rPr>
              <a:t> (Accessed on: 3 March 2020).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grunge-seamless-pattern-of-gold-glitter-stars-vector-11977195"/>
          <p:cNvPicPr>
            <a:picLocks noChangeAspect="1" noChangeArrowheads="1"/>
          </p:cNvPicPr>
          <p:nvPr/>
        </p:nvPicPr>
        <p:blipFill>
          <a:blip r:embed="rId2" cstate="print"/>
          <a:srcRect b="39589"/>
          <a:stretch>
            <a:fillRect/>
          </a:stretch>
        </p:blipFill>
        <p:spPr bwMode="auto">
          <a:xfrm>
            <a:off x="1" y="0"/>
            <a:ext cx="9144000" cy="6864351"/>
          </a:xfrm>
          <a:prstGeom prst="rect">
            <a:avLst/>
          </a:prstGeom>
          <a:noFill/>
          <a:ln w="9525" algn="in">
            <a:noFill/>
            <a:miter lim="800000"/>
            <a:headEnd/>
            <a:tailEnd/>
          </a:ln>
          <a:effectLst/>
        </p:spPr>
      </p:pic>
      <p:sp>
        <p:nvSpPr>
          <p:cNvPr id="28673" name="Rectangle 1"/>
          <p:cNvSpPr>
            <a:spLocks noChangeArrowheads="1"/>
          </p:cNvSpPr>
          <p:nvPr/>
        </p:nvSpPr>
        <p:spPr bwMode="auto">
          <a:xfrm>
            <a:off x="251520" y="371226"/>
            <a:ext cx="8676456"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200000"/>
              </a:lnSpc>
              <a:spcBef>
                <a:spcPct val="0"/>
              </a:spcBef>
              <a:spcAft>
                <a:spcPct val="0"/>
              </a:spcAft>
              <a:buClrTx/>
              <a:buSzTx/>
              <a:buFontTx/>
              <a:buChar char="•"/>
              <a:tabLst>
                <a:tab pos="457200" algn="l"/>
              </a:tabLst>
            </a:pPr>
            <a:r>
              <a:rPr kumimoji="0" lang="en-GB" sz="1400" b="0" i="0" u="none" strike="noStrike" cap="none" normalizeH="0" baseline="0" dirty="0" smtClean="0">
                <a:ln>
                  <a:noFill/>
                </a:ln>
                <a:solidFill>
                  <a:schemeClr val="tx1"/>
                </a:solidFill>
                <a:effectLst/>
                <a:latin typeface="Arial" pitchFamily="34" charset="0"/>
                <a:ea typeface="Calibri" pitchFamily="34" charset="0"/>
              </a:rPr>
              <a:t>United World Schools (no date).  </a:t>
            </a:r>
            <a:r>
              <a:rPr kumimoji="0" lang="en-GB" sz="1400" b="0" i="1" u="none" strike="noStrike" cap="none" normalizeH="0" baseline="0" dirty="0" smtClean="0">
                <a:ln>
                  <a:noFill/>
                </a:ln>
                <a:solidFill>
                  <a:schemeClr val="tx1"/>
                </a:solidFill>
                <a:effectLst/>
                <a:latin typeface="Arial" pitchFamily="34" charset="0"/>
                <a:ea typeface="Calibri" pitchFamily="34" charset="0"/>
              </a:rPr>
              <a:t>What is Global Citizenship?</a:t>
            </a:r>
            <a:r>
              <a:rPr kumimoji="0" lang="en-GB" sz="1400" b="0" i="0" u="none" strike="noStrike" cap="none" normalizeH="0" baseline="0" dirty="0" smtClean="0">
                <a:ln>
                  <a:noFill/>
                </a:ln>
                <a:solidFill>
                  <a:schemeClr val="tx1"/>
                </a:solidFill>
                <a:effectLst/>
                <a:latin typeface="Arial" pitchFamily="34" charset="0"/>
                <a:ea typeface="Calibri" pitchFamily="34" charset="0"/>
              </a:rPr>
              <a:t>  Available at: </a:t>
            </a:r>
            <a:r>
              <a:rPr kumimoji="0" lang="en-GB" sz="1400" b="0" i="0" u="none" strike="noStrike" cap="none" normalizeH="0" baseline="0" dirty="0" smtClean="0">
                <a:ln>
                  <a:noFill/>
                </a:ln>
                <a:solidFill>
                  <a:schemeClr val="tx1"/>
                </a:solidFill>
                <a:effectLst/>
                <a:latin typeface="Arial" pitchFamily="34" charset="0"/>
                <a:ea typeface="Calibri" pitchFamily="34" charset="0"/>
                <a:hlinkClick r:id="rId3"/>
              </a:rPr>
              <a:t>https://www.unitedworldschools.org/global-citizenship-award?gclid=EAIaIQobChMI4Y-d4NyG6AIVhbHtCh0U6Qk_EAAYASAAEgKxPfD_BwE</a:t>
            </a:r>
            <a:r>
              <a:rPr kumimoji="0" lang="en-GB" sz="1400" b="0" i="0" u="none" strike="noStrike" cap="none" normalizeH="0" baseline="0" dirty="0" smtClean="0">
                <a:ln>
                  <a:noFill/>
                </a:ln>
                <a:solidFill>
                  <a:schemeClr val="tx1"/>
                </a:solidFill>
                <a:effectLst/>
                <a:latin typeface="Arial" pitchFamily="34" charset="0"/>
                <a:ea typeface="Calibri" pitchFamily="34" charset="0"/>
              </a:rPr>
              <a:t> (Accessed on: 7 March 2020).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tab pos="457200" algn="l"/>
              </a:tabLst>
            </a:pPr>
            <a:r>
              <a:rPr kumimoji="0" lang="en-GB" sz="1400" b="0" i="0" u="none" strike="noStrike" cap="none" normalizeH="0" baseline="0" dirty="0" smtClean="0">
                <a:ln>
                  <a:noFill/>
                </a:ln>
                <a:solidFill>
                  <a:schemeClr val="tx1"/>
                </a:solidFill>
                <a:effectLst/>
                <a:latin typeface="Arial" pitchFamily="34" charset="0"/>
                <a:ea typeface="Calibri" pitchFamily="34" charset="0"/>
              </a:rPr>
              <a:t>Welsh Assembly Government (2008).  </a:t>
            </a:r>
            <a:r>
              <a:rPr kumimoji="0" lang="en-GB" sz="1400" b="0" i="1" u="none" strike="noStrike" cap="none" normalizeH="0" baseline="0" dirty="0" smtClean="0">
                <a:ln>
                  <a:noFill/>
                </a:ln>
                <a:solidFill>
                  <a:schemeClr val="tx1"/>
                </a:solidFill>
                <a:effectLst/>
                <a:latin typeface="Arial" pitchFamily="34" charset="0"/>
                <a:ea typeface="Calibri" pitchFamily="34" charset="0"/>
              </a:rPr>
              <a:t>Education for Sustainable Development and Global Citizenship in the Further Education Sector in Wales.</a:t>
            </a:r>
            <a:r>
              <a:rPr kumimoji="0" lang="en-GB" sz="1400" b="0" i="0" u="none" strike="noStrike" cap="none" normalizeH="0" baseline="0" dirty="0" smtClean="0">
                <a:ln>
                  <a:noFill/>
                </a:ln>
                <a:solidFill>
                  <a:schemeClr val="tx1"/>
                </a:solidFill>
                <a:effectLst/>
                <a:latin typeface="Arial" pitchFamily="34" charset="0"/>
                <a:ea typeface="Calibri" pitchFamily="34" charset="0"/>
              </a:rPr>
              <a:t>  Available at: </a:t>
            </a:r>
            <a:r>
              <a:rPr kumimoji="0" lang="en-GB" sz="1400" b="0" i="0" u="none" strike="noStrike" cap="none" normalizeH="0" baseline="0" dirty="0" smtClean="0">
                <a:ln>
                  <a:noFill/>
                </a:ln>
                <a:solidFill>
                  <a:schemeClr val="tx1"/>
                </a:solidFill>
                <a:effectLst/>
                <a:latin typeface="Arial" pitchFamily="34" charset="0"/>
                <a:ea typeface="Calibri" pitchFamily="34" charset="0"/>
                <a:hlinkClick r:id="rId4"/>
              </a:rPr>
              <a:t>https://gov.wales/sites/default/files/publications/2018-02/education-for-sustainable-development-and-global-citizenship-in-the-further-education-sector-in-wales_0.pdf</a:t>
            </a:r>
            <a:r>
              <a:rPr kumimoji="0" lang="en-GB" sz="1400" b="0" i="0" u="none" strike="noStrike" cap="none" normalizeH="0" baseline="0" dirty="0" smtClean="0">
                <a:ln>
                  <a:noFill/>
                </a:ln>
                <a:solidFill>
                  <a:schemeClr val="tx1"/>
                </a:solidFill>
                <a:effectLst/>
                <a:latin typeface="Arial" pitchFamily="34" charset="0"/>
                <a:ea typeface="Calibri" pitchFamily="34" charset="0"/>
              </a:rPr>
              <a:t> (Accessed on: 6 March 2020).</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tab pos="457200" algn="l"/>
              </a:tabLst>
            </a:pPr>
            <a:r>
              <a:rPr kumimoji="0" lang="en-GB" sz="1400" b="0" i="0" u="none" strike="noStrike" cap="none" normalizeH="0" baseline="0" dirty="0" smtClean="0">
                <a:ln>
                  <a:noFill/>
                </a:ln>
                <a:solidFill>
                  <a:schemeClr val="tx1"/>
                </a:solidFill>
                <a:effectLst/>
                <a:latin typeface="Arial" pitchFamily="34" charset="0"/>
                <a:ea typeface="Calibri" pitchFamily="34" charset="0"/>
              </a:rPr>
              <a:t>Youmatter (2020) </a:t>
            </a:r>
            <a:r>
              <a:rPr kumimoji="0" lang="en-GB" sz="1400" b="0" i="1" u="none" strike="noStrike" cap="none" normalizeH="0" baseline="0" dirty="0" smtClean="0">
                <a:ln>
                  <a:noFill/>
                </a:ln>
                <a:solidFill>
                  <a:schemeClr val="tx1"/>
                </a:solidFill>
                <a:effectLst/>
                <a:latin typeface="Arial" pitchFamily="34" charset="0"/>
                <a:ea typeface="Calibri" pitchFamily="34" charset="0"/>
              </a:rPr>
              <a:t>Sustainability – What Is It? Definition, Principles And Examples.</a:t>
            </a:r>
            <a:r>
              <a:rPr kumimoji="0" lang="en-GB" sz="1400" b="0" i="0" u="none" strike="noStrike" cap="none" normalizeH="0" baseline="0" dirty="0" smtClean="0">
                <a:ln>
                  <a:noFill/>
                </a:ln>
                <a:solidFill>
                  <a:schemeClr val="tx1"/>
                </a:solidFill>
                <a:effectLst/>
                <a:latin typeface="Arial" pitchFamily="34" charset="0"/>
                <a:ea typeface="Calibri" pitchFamily="34" charset="0"/>
              </a:rPr>
              <a:t>  Available at: https://youmatter.world/en/definition/definitions-sustainability-definition-examples-principles/ (Accessed on: 7 March 2020).</a:t>
            </a:r>
            <a:r>
              <a:rPr kumimoji="0" lang="en-GB" sz="1400" b="0" i="1" u="none" strike="noStrike" cap="none" normalizeH="0" baseline="0" dirty="0" smtClean="0">
                <a:ln>
                  <a:noFill/>
                </a:ln>
                <a:solidFill>
                  <a:schemeClr val="tx1"/>
                </a:solidFill>
                <a:effectLst/>
                <a:latin typeface="Arial" pitchFamily="34" charset="0"/>
                <a:ea typeface="Calibri" pitchFamily="34" charset="0"/>
              </a:rPr>
              <a:t> </a:t>
            </a:r>
            <a:endParaRPr kumimoji="0" lang="en-GB" sz="14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200000"/>
              </a:lnSpc>
              <a:spcBef>
                <a:spcPct val="0"/>
              </a:spcBef>
              <a:spcAft>
                <a:spcPct val="0"/>
              </a:spcAft>
              <a:buClrTx/>
              <a:buSzTx/>
              <a:buFontTx/>
              <a:buChar char="•"/>
              <a:tabLst>
                <a:tab pos="457200" algn="l"/>
              </a:tabLst>
            </a:pPr>
            <a:r>
              <a:rPr kumimoji="0" lang="en-GB" sz="1400" b="0" i="0" u="none" strike="noStrike" cap="none" normalizeH="0" baseline="0" dirty="0" smtClean="0">
                <a:ln>
                  <a:noFill/>
                </a:ln>
                <a:solidFill>
                  <a:schemeClr val="tx1"/>
                </a:solidFill>
                <a:effectLst/>
                <a:latin typeface="Arial" pitchFamily="34" charset="0"/>
                <a:ea typeface="Calibri" pitchFamily="34" charset="0"/>
              </a:rPr>
              <a:t>Zajda, J, (2010).  </a:t>
            </a:r>
            <a:r>
              <a:rPr kumimoji="0" lang="en-GB" sz="1400" b="0" i="1" u="none" strike="noStrike" cap="none" normalizeH="0" baseline="0" dirty="0" smtClean="0">
                <a:ln>
                  <a:noFill/>
                </a:ln>
                <a:solidFill>
                  <a:schemeClr val="tx1"/>
                </a:solidFill>
                <a:effectLst/>
                <a:latin typeface="Arial" pitchFamily="34" charset="0"/>
                <a:ea typeface="Calibri" pitchFamily="34" charset="0"/>
              </a:rPr>
              <a:t>Global Pedagogies: Schooling for the future.  </a:t>
            </a:r>
            <a:r>
              <a:rPr kumimoji="0" lang="en-GB" sz="1400" b="0" i="0" u="none" strike="noStrike" cap="none" normalizeH="0" baseline="0" dirty="0" smtClean="0">
                <a:ln>
                  <a:noFill/>
                </a:ln>
                <a:solidFill>
                  <a:schemeClr val="tx1"/>
                </a:solidFill>
                <a:effectLst/>
                <a:latin typeface="Arial" pitchFamily="34" charset="0"/>
                <a:ea typeface="Calibri" pitchFamily="34" charset="0"/>
              </a:rPr>
              <a:t>Available at: </a:t>
            </a:r>
            <a:r>
              <a:rPr kumimoji="0" lang="en-GB" sz="1400" b="0" i="0" u="none" strike="noStrike" cap="none" normalizeH="0" baseline="0" dirty="0" smtClean="0">
                <a:ln>
                  <a:noFill/>
                </a:ln>
                <a:solidFill>
                  <a:schemeClr val="tx1"/>
                </a:solidFill>
                <a:effectLst/>
                <a:latin typeface="Arial" pitchFamily="34" charset="0"/>
                <a:ea typeface="Calibri" pitchFamily="34" charset="0"/>
                <a:hlinkClick r:id="rId5"/>
              </a:rPr>
              <a:t>https://books.google.co.uk</a:t>
            </a:r>
            <a:r>
              <a:rPr kumimoji="0" lang="en-GB" sz="1400" b="0" i="0" u="none" strike="noStrike" cap="none" normalizeH="0" baseline="0" dirty="0" smtClean="0">
                <a:ln>
                  <a:noFill/>
                </a:ln>
                <a:solidFill>
                  <a:schemeClr val="tx1"/>
                </a:solidFill>
                <a:effectLst/>
                <a:latin typeface="Arial" pitchFamily="34" charset="0"/>
                <a:ea typeface="Calibri" pitchFamily="34" charset="0"/>
              </a:rPr>
              <a:t> (Accessed on: 8 March 2020).</a:t>
            </a:r>
            <a:endParaRPr kumimoji="0" lang="en-GB" sz="14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8481</TotalTime>
  <Words>2547</Words>
  <Application>Microsoft Office PowerPoint</Application>
  <PresentationFormat>On-screen Show (4:3)</PresentationFormat>
  <Paragraphs>150</Paragraphs>
  <Slides>17</Slides>
  <Notes>0</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kat</dc:creator>
  <cp:lastModifiedBy>kat</cp:lastModifiedBy>
  <cp:revision>267</cp:revision>
  <dcterms:created xsi:type="dcterms:W3CDTF">2020-03-06T12:20:28Z</dcterms:created>
  <dcterms:modified xsi:type="dcterms:W3CDTF">2020-03-12T09:45:35Z</dcterms:modified>
</cp:coreProperties>
</file>