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4"/>
  </p:sldMasterIdLst>
  <p:notesMasterIdLst>
    <p:notesMasterId r:id="rId19"/>
  </p:notesMasterIdLst>
  <p:sldIdLst>
    <p:sldId id="256" r:id="rId5"/>
    <p:sldId id="298" r:id="rId6"/>
    <p:sldId id="257" r:id="rId7"/>
    <p:sldId id="258" r:id="rId8"/>
    <p:sldId id="300" r:id="rId9"/>
    <p:sldId id="299" r:id="rId10"/>
    <p:sldId id="301" r:id="rId11"/>
    <p:sldId id="264" r:id="rId12"/>
    <p:sldId id="302" r:id="rId13"/>
    <p:sldId id="303" r:id="rId14"/>
    <p:sldId id="266" r:id="rId15"/>
    <p:sldId id="288" r:id="rId16"/>
    <p:sldId id="289" r:id="rId17"/>
    <p:sldId id="30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7760" autoAdjust="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16/01/2023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dirty="0"/>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6</a:t>
            </a:fld>
            <a:endParaRPr lang="en-GB" dirty="0"/>
          </a:p>
        </p:txBody>
      </p:sp>
    </p:spTree>
    <p:extLst>
      <p:ext uri="{BB962C8B-B14F-4D97-AF65-F5344CB8AC3E}">
        <p14:creationId xmlns:p14="http://schemas.microsoft.com/office/powerpoint/2010/main" val="3135573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7</a:t>
            </a:fld>
            <a:endParaRPr lang="en-GB" dirty="0"/>
          </a:p>
        </p:txBody>
      </p:sp>
    </p:spTree>
    <p:extLst>
      <p:ext uri="{BB962C8B-B14F-4D97-AF65-F5344CB8AC3E}">
        <p14:creationId xmlns:p14="http://schemas.microsoft.com/office/powerpoint/2010/main" val="3440782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B65D8-2FA3-E70E-72CD-2E800A532E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DD63A2-FF8E-EC45-E4A9-3204C32BAF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CF1E9-4536-ADE3-6604-AD34AFB4EFDE}"/>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a:extLst>
              <a:ext uri="{FF2B5EF4-FFF2-40B4-BE49-F238E27FC236}">
                <a16:creationId xmlns:a16="http://schemas.microsoft.com/office/drawing/2014/main" id="{ECCFC3FC-2710-0CB0-B246-E7D03DC0E2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62E04-5098-E68B-A33A-3112EE75672A}"/>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400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A9AF2-5DA6-D4AD-49C4-639F49303E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80D7BE-E13E-1218-0525-67FA47D2D4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D80507-EBB7-A46C-5150-17ED17D2C65C}"/>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a:extLst>
              <a:ext uri="{FF2B5EF4-FFF2-40B4-BE49-F238E27FC236}">
                <a16:creationId xmlns:a16="http://schemas.microsoft.com/office/drawing/2014/main" id="{2A886B65-7C04-BABE-C10F-AD0F03B4D2A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B090F2-736C-5180-1D64-F383639C390A}"/>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8142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7D3F9-80AC-B89B-ADC9-F25E3A3689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74B5DF-5C8E-87A3-C1E1-4D2FB9A544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4835AB-21B1-5242-5B39-D0849C1CCBCB}"/>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a:extLst>
              <a:ext uri="{FF2B5EF4-FFF2-40B4-BE49-F238E27FC236}">
                <a16:creationId xmlns:a16="http://schemas.microsoft.com/office/drawing/2014/main" id="{7ABFC9EB-8577-2409-4303-BC5C48C7263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AD9D32-24A4-34FE-2FB7-83AC2417DF76}"/>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0720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5EAB1-F929-8543-EE3C-1556EC81B5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D30044-0D51-2C46-BDDF-4E0603507C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D4F025-BD8A-017B-420E-7A655FD5E7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A7DE75-215B-BB20-FDAC-02BCAB34E7E6}"/>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a:extLst>
              <a:ext uri="{FF2B5EF4-FFF2-40B4-BE49-F238E27FC236}">
                <a16:creationId xmlns:a16="http://schemas.microsoft.com/office/drawing/2014/main" id="{9BE693F1-F88C-3EB6-CBA1-EA297195017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0AE576-6BDF-9136-2B83-3061FE8AE87E}"/>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6319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EFD61-0DCD-ACA0-837B-B6B78892BE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F82D06-F9AE-C646-C0C6-55C0565582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6D9168-DC72-1A06-C0E3-933997DBF0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DEEB02-66A0-580B-2EA4-48103D888A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1995B-4CC1-D4D2-C87E-96A0D2F133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8F1A20-DE54-3477-4D84-D617BCAE5BFB}"/>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8" name="Footer Placeholder 7">
            <a:extLst>
              <a:ext uri="{FF2B5EF4-FFF2-40B4-BE49-F238E27FC236}">
                <a16:creationId xmlns:a16="http://schemas.microsoft.com/office/drawing/2014/main" id="{93090C90-07A8-D0AA-4E9A-7E6B59D42E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3953D30-3E68-A35C-EE37-19913E300FCE}"/>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25725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3749-08AE-0550-A99B-763DF6EB6A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DCF9BC-D520-39CC-F71D-6272DB0AC697}"/>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4" name="Footer Placeholder 3">
            <a:extLst>
              <a:ext uri="{FF2B5EF4-FFF2-40B4-BE49-F238E27FC236}">
                <a16:creationId xmlns:a16="http://schemas.microsoft.com/office/drawing/2014/main" id="{958138C4-A0E1-7B30-5726-43CB80EB2FE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97A7357-F9D6-D0E9-30E1-CB00BFBE62F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68383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1A6740-0EBC-25C1-2B1E-EB911DE11990}"/>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3" name="Footer Placeholder 2">
            <a:extLst>
              <a:ext uri="{FF2B5EF4-FFF2-40B4-BE49-F238E27FC236}">
                <a16:creationId xmlns:a16="http://schemas.microsoft.com/office/drawing/2014/main" id="{BD5B5835-7584-2258-29F4-57B446D4214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84565F8-CA59-13A9-6DE9-1D4FA58A2D44}"/>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60555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56F23-5C9D-974C-9123-4FAACBED21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FB982A-418E-4FFD-A46C-8759088C0F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A9EECF-55E1-84C1-BED7-816E4BF089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CDAAC-C12E-B6AC-BCE4-DA057FE60BD9}"/>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a:extLst>
              <a:ext uri="{FF2B5EF4-FFF2-40B4-BE49-F238E27FC236}">
                <a16:creationId xmlns:a16="http://schemas.microsoft.com/office/drawing/2014/main" id="{6FF5080A-D839-2DFC-9F81-97DDC158061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8D1B1EF-BF24-4529-8FA9-8772C6BDE60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0337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F9859-CC96-4E33-11D1-5E3AD849AE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394A2D-5B8E-70A8-70E1-228DFBEE0A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2E88CE-1019-1A9E-FC8B-9F21BBD0D9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6D34A8-3655-7E5C-2E93-51C4B46E35E8}"/>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a:extLst>
              <a:ext uri="{FF2B5EF4-FFF2-40B4-BE49-F238E27FC236}">
                <a16:creationId xmlns:a16="http://schemas.microsoft.com/office/drawing/2014/main" id="{6F107EDE-CC97-8837-4147-6114A79CFF2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75FBD5-270B-45B4-CEC5-B26CBFC000CF}"/>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81361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75628-8E2F-373F-FB00-597CB8996E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55543D-1B9B-2754-12DB-17EEB068E3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0349FE-61A2-E2F5-8609-BF0F2E87DF82}"/>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a:extLst>
              <a:ext uri="{FF2B5EF4-FFF2-40B4-BE49-F238E27FC236}">
                <a16:creationId xmlns:a16="http://schemas.microsoft.com/office/drawing/2014/main" id="{B6CA9EE8-89ED-9922-9BBC-90409E0342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B93DE25-094B-200F-466E-A6AD6BAB2174}"/>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25273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A1AD4-EFFB-5B40-3740-FF8F08E0D7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C302E7-538D-B71B-D937-AA2ED2659F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079BF3-B344-4784-B8E4-668898E37097}"/>
              </a:ext>
            </a:extLst>
          </p:cNvPr>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a:extLst>
              <a:ext uri="{FF2B5EF4-FFF2-40B4-BE49-F238E27FC236}">
                <a16:creationId xmlns:a16="http://schemas.microsoft.com/office/drawing/2014/main" id="{EDC1F9F1-6F89-9063-66D6-771AB7021FD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9871C09-6484-32DA-827D-EB6712B8A64B}"/>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96594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89C583-AD4B-619F-F908-65A9991A04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E32C05-CED9-69A6-67DA-29A4733C3A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BB5FCA-3449-56CB-FF92-20462D4405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1/16/2023</a:t>
            </a:fld>
            <a:endParaRPr lang="en-US" dirty="0"/>
          </a:p>
        </p:txBody>
      </p:sp>
      <p:sp>
        <p:nvSpPr>
          <p:cNvPr id="5" name="Footer Placeholder 4">
            <a:extLst>
              <a:ext uri="{FF2B5EF4-FFF2-40B4-BE49-F238E27FC236}">
                <a16:creationId xmlns:a16="http://schemas.microsoft.com/office/drawing/2014/main" id="{7E922569-2151-C70E-91FA-032D88DD8A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194FEE9-A43A-8D6D-A19A-2EDCB597B5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813544419"/>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16788-target-png-file"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frontiersin.org/articles/10.3389/frsus.2020.617870/full"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greeceandroid.gr/dev/1000-greeceandroid-thank-you"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209551" y="3194303"/>
            <a:ext cx="4962525" cy="3482721"/>
          </a:xfrm>
        </p:spPr>
        <p:txBody>
          <a:bodyPr vert="horz" lIns="91440" tIns="45720" rIns="91440" bIns="45720" rtlCol="0" anchor="t">
            <a:normAutofit/>
          </a:bodyPr>
          <a:lstStyle/>
          <a:p>
            <a:pPr indent="-228600" algn="l">
              <a:buFont typeface="Arial" panose="020B0604020202020204" pitchFamily="34" charset="0"/>
              <a:buChar char="•"/>
            </a:pPr>
            <a:endParaRPr lang="en-US" sz="600" b="1" dirty="0"/>
          </a:p>
          <a:p>
            <a:pPr algn="l"/>
            <a:r>
              <a:rPr lang="en-US" sz="1900" dirty="0">
                <a:latin typeface="Arial" panose="020B0604020202020204" pitchFamily="34" charset="0"/>
                <a:cs typeface="Arial" panose="020B0604020202020204" pitchFamily="34" charset="0"/>
              </a:rPr>
              <a:t>NAME:</a:t>
            </a:r>
            <a:r>
              <a:rPr lang="en-US" sz="1900" b="1" dirty="0">
                <a:latin typeface="Arial" panose="020B0604020202020204" pitchFamily="34" charset="0"/>
                <a:cs typeface="Arial" panose="020B0604020202020204" pitchFamily="34" charset="0"/>
              </a:rPr>
              <a:t> </a:t>
            </a:r>
            <a:r>
              <a:rPr lang="en-US" sz="1900" b="1" i="1" dirty="0">
                <a:latin typeface="Arial" panose="020B0604020202020204" pitchFamily="34" charset="0"/>
                <a:cs typeface="Arial" panose="020B0604020202020204" pitchFamily="34" charset="0"/>
              </a:rPr>
              <a:t>Dewan Ashrafi</a:t>
            </a:r>
            <a:br>
              <a:rPr lang="en-US" sz="1900" b="1" dirty="0">
                <a:latin typeface="Arial" panose="020B0604020202020204" pitchFamily="34" charset="0"/>
                <a:cs typeface="Arial" panose="020B0604020202020204" pitchFamily="34" charset="0"/>
              </a:rPr>
            </a:br>
            <a:r>
              <a:rPr lang="en-US" sz="1900" dirty="0">
                <a:latin typeface="Arial" panose="020B0604020202020204" pitchFamily="34" charset="0"/>
                <a:cs typeface="Arial" panose="020B0604020202020204" pitchFamily="34" charset="0"/>
              </a:rPr>
              <a:t>STUDENT NUMBER:</a:t>
            </a:r>
            <a:r>
              <a:rPr lang="en-US" sz="1900" b="1" dirty="0">
                <a:latin typeface="Arial" panose="020B0604020202020204" pitchFamily="34" charset="0"/>
                <a:cs typeface="Arial" panose="020B0604020202020204" pitchFamily="34" charset="0"/>
              </a:rPr>
              <a:t> 1916230</a:t>
            </a:r>
            <a:br>
              <a:rPr lang="en-US" sz="1900" b="1" dirty="0">
                <a:latin typeface="Arial" panose="020B0604020202020204" pitchFamily="34" charset="0"/>
                <a:cs typeface="Arial" panose="020B0604020202020204" pitchFamily="34" charset="0"/>
              </a:rPr>
            </a:br>
            <a:endParaRPr lang="en-US" sz="1900" b="1" dirty="0">
              <a:latin typeface="Arial" panose="020B0604020202020204" pitchFamily="34" charset="0"/>
              <a:cs typeface="Arial" panose="020B0604020202020204" pitchFamily="34" charset="0"/>
            </a:endParaRPr>
          </a:p>
          <a:p>
            <a:pPr algn="l"/>
            <a:br>
              <a:rPr lang="en-US" sz="1900" b="1" dirty="0">
                <a:latin typeface="Arial" panose="020B0604020202020204" pitchFamily="34" charset="0"/>
                <a:cs typeface="Arial" panose="020B0604020202020204" pitchFamily="34" charset="0"/>
              </a:rPr>
            </a:br>
            <a:r>
              <a:rPr lang="en-US" sz="2000" i="1" dirty="0">
                <a:effectLst/>
              </a:rPr>
              <a:t>Dissertation submitted as part of the requirements for the award B.Sc. (Hons) Health and Social Care </a:t>
            </a:r>
          </a:p>
          <a:p>
            <a:pPr algn="l"/>
            <a:endParaRPr lang="en-US" sz="2000" i="1" dirty="0">
              <a:effectLst/>
            </a:endParaRPr>
          </a:p>
          <a:p>
            <a:r>
              <a:rPr lang="en-US" sz="2000" b="1" dirty="0">
                <a:effectLst/>
              </a:rPr>
              <a:t>JANUARY 2023</a:t>
            </a:r>
            <a:endParaRPr lang="en-US" sz="2000" dirty="0">
              <a:effectLst/>
            </a:endParaRPr>
          </a:p>
          <a:p>
            <a:pPr algn="l"/>
            <a:endParaRPr lang="en-US" sz="2000" i="1" dirty="0">
              <a:effectLst/>
            </a:endParaRPr>
          </a:p>
        </p:txBody>
      </p:sp>
      <p:pic>
        <p:nvPicPr>
          <p:cNvPr id="6" name="Picture 5" descr="Text&#10;&#10;Description automatically generated">
            <a:extLst>
              <a:ext uri="{FF2B5EF4-FFF2-40B4-BE49-F238E27FC236}">
                <a16:creationId xmlns:a16="http://schemas.microsoft.com/office/drawing/2014/main" id="{5A509F92-3E2F-4793-A6D6-DD10EBDCA15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8127" y="63688"/>
            <a:ext cx="3353425" cy="1346011"/>
          </a:xfrm>
          <a:prstGeom prst="rect">
            <a:avLst/>
          </a:prstGeom>
        </p:spPr>
      </p:pic>
      <p:sp>
        <p:nvSpPr>
          <p:cNvPr id="32" name="TextBox 31">
            <a:extLst>
              <a:ext uri="{FF2B5EF4-FFF2-40B4-BE49-F238E27FC236}">
                <a16:creationId xmlns:a16="http://schemas.microsoft.com/office/drawing/2014/main" id="{8CA99F87-1A9A-46C9-AA1B-49F54EE4EBCD}"/>
              </a:ext>
            </a:extLst>
          </p:cNvPr>
          <p:cNvSpPr txBox="1"/>
          <p:nvPr/>
        </p:nvSpPr>
        <p:spPr>
          <a:xfrm>
            <a:off x="4905375" y="4619625"/>
            <a:ext cx="2381250" cy="230832"/>
          </a:xfrm>
          <a:prstGeom prst="rect">
            <a:avLst/>
          </a:prstGeom>
          <a:noFill/>
        </p:spPr>
        <p:txBody>
          <a:bodyPr wrap="square" rtlCol="0">
            <a:spAutoFit/>
          </a:bodyPr>
          <a:lstStyle/>
          <a:p>
            <a:endParaRPr lang="en-GB" sz="900" dirty="0"/>
          </a:p>
        </p:txBody>
      </p:sp>
      <p:sp>
        <p:nvSpPr>
          <p:cNvPr id="4" name="TextBox 3">
            <a:extLst>
              <a:ext uri="{FF2B5EF4-FFF2-40B4-BE49-F238E27FC236}">
                <a16:creationId xmlns:a16="http://schemas.microsoft.com/office/drawing/2014/main" id="{DE44907B-6F71-326B-C68B-519E175E6070}"/>
              </a:ext>
            </a:extLst>
          </p:cNvPr>
          <p:cNvSpPr txBox="1"/>
          <p:nvPr/>
        </p:nvSpPr>
        <p:spPr>
          <a:xfrm>
            <a:off x="209551" y="1978835"/>
            <a:ext cx="4962525" cy="646331"/>
          </a:xfrm>
          <a:prstGeom prst="rect">
            <a:avLst/>
          </a:prstGeom>
          <a:noFill/>
        </p:spPr>
        <p:txBody>
          <a:bodyPr wrap="square">
            <a:spAutoFit/>
          </a:bodyPr>
          <a:lstStyle/>
          <a:p>
            <a:r>
              <a:rPr lang="en-GB" sz="1800" b="1" i="1" dirty="0">
                <a:effectLst/>
                <a:latin typeface="Arial" panose="020B0604020202020204" pitchFamily="34" charset="0"/>
                <a:ea typeface="Arial Unicode MS" panose="020B0604020202020204" pitchFamily="34" charset="-128"/>
              </a:rPr>
              <a:t>Influence of social media on UK Adolescents' Psychological Development</a:t>
            </a:r>
            <a:endParaRPr lang="en-GB" dirty="0"/>
          </a:p>
        </p:txBody>
      </p:sp>
      <p:pic>
        <p:nvPicPr>
          <p:cNvPr id="7" name="Picture 6" descr="A picture containing coelenterate&#10;&#10;Description automatically generated">
            <a:extLst>
              <a:ext uri="{FF2B5EF4-FFF2-40B4-BE49-F238E27FC236}">
                <a16:creationId xmlns:a16="http://schemas.microsoft.com/office/drawing/2014/main" id="{D17AEFA9-8D2E-0873-1487-406BE9C4BB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91149" y="187069"/>
            <a:ext cx="6676263" cy="6489955"/>
          </a:xfrm>
          <a:prstGeom prst="rect">
            <a:avLst/>
          </a:prstGeom>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F43B09-9057-4B13-CCAC-E1D90432B4D7}"/>
              </a:ext>
            </a:extLst>
          </p:cNvPr>
          <p:cNvSpPr>
            <a:spLocks noGrp="1"/>
          </p:cNvSpPr>
          <p:nvPr>
            <p:ph idx="1"/>
          </p:nvPr>
        </p:nvSpPr>
        <p:spPr>
          <a:xfrm>
            <a:off x="6810375" y="609600"/>
            <a:ext cx="5319101" cy="6056923"/>
          </a:xfrm>
        </p:spPr>
        <p:txBody>
          <a:bodyPr>
            <a:normAutofit fontScale="85000" lnSpcReduction="20000"/>
          </a:bodyPr>
          <a:lstStyle/>
          <a:p>
            <a:pPr marL="0" indent="0">
              <a:lnSpc>
                <a:spcPct val="170000"/>
              </a:lnSpc>
              <a:buNone/>
            </a:pPr>
            <a:r>
              <a:rPr lang="en-US" sz="1900" b="1" kern="0" dirty="0">
                <a:effectLst/>
                <a:latin typeface="Arial" panose="020B0604020202020204" pitchFamily="34" charset="0"/>
                <a:cs typeface="Arial" panose="020B0604020202020204" pitchFamily="34" charset="0"/>
              </a:rPr>
              <a:t>Definition of main concepts</a:t>
            </a:r>
            <a:endParaRPr lang="en-GB" sz="1900" b="1" kern="0" dirty="0">
              <a:effectLst/>
              <a:latin typeface="Arial" panose="020B0604020202020204" pitchFamily="34" charset="0"/>
              <a:cs typeface="Arial" panose="020B0604020202020204" pitchFamily="34" charset="0"/>
            </a:endParaRPr>
          </a:p>
          <a:p>
            <a:pPr marL="0" indent="0">
              <a:lnSpc>
                <a:spcPct val="170000"/>
              </a:lnSpc>
              <a:buNone/>
            </a:pPr>
            <a:r>
              <a:rPr lang="en-GB" sz="1400" dirty="0">
                <a:latin typeface="Arial" panose="020B0604020202020204" pitchFamily="34" charset="0"/>
                <a:cs typeface="Arial" panose="020B0604020202020204" pitchFamily="34" charset="0"/>
              </a:rPr>
              <a:t>Social media are Web 2.0 interactive programs and user-generated content such as textual posts or comments, electronic photos or videos, and any online interaction data where users build service-specific profiles that are maintained by social media platforms</a:t>
            </a:r>
            <a:r>
              <a:rPr lang="en-GB" sz="1400" dirty="0">
                <a:effectLst/>
                <a:latin typeface="Arial" panose="020B0604020202020204" pitchFamily="34" charset="0"/>
                <a:ea typeface="Arial Unicode MS" panose="020B0604020202020204" pitchFamily="34" charset="-128"/>
              </a:rPr>
              <a:t>(</a:t>
            </a:r>
            <a:r>
              <a:rPr lang="en-GB" sz="1400" dirty="0" err="1">
                <a:effectLst/>
                <a:latin typeface="Arial" panose="020B0604020202020204" pitchFamily="34" charset="0"/>
                <a:ea typeface="Arial Unicode MS" panose="020B0604020202020204" pitchFamily="34" charset="-128"/>
              </a:rPr>
              <a:t>Tuten</a:t>
            </a:r>
            <a:r>
              <a:rPr lang="en-GB" sz="1400" dirty="0">
                <a:effectLst/>
                <a:latin typeface="Arial" panose="020B0604020202020204" pitchFamily="34" charset="0"/>
                <a:ea typeface="Arial Unicode MS" panose="020B0604020202020204" pitchFamily="34" charset="-128"/>
              </a:rPr>
              <a:t>, 2020) (</a:t>
            </a:r>
            <a:r>
              <a:rPr lang="en-GB" sz="1400" dirty="0" err="1">
                <a:effectLst/>
                <a:latin typeface="Arial" panose="020B0604020202020204" pitchFamily="34" charset="0"/>
                <a:ea typeface="Arial Unicode MS" panose="020B0604020202020204" pitchFamily="34" charset="-128"/>
              </a:rPr>
              <a:t>Aichner</a:t>
            </a:r>
            <a:r>
              <a:rPr lang="en-GB" sz="1400" dirty="0">
                <a:effectLst/>
                <a:latin typeface="Arial" panose="020B0604020202020204" pitchFamily="34" charset="0"/>
                <a:ea typeface="Arial Unicode MS" panose="020B0604020202020204" pitchFamily="34" charset="-128"/>
              </a:rPr>
              <a:t> et al., 2020). According to WHO, "Adolescence is the period between childhood and maturity, lasting from ten to nineteen’ (World Health Organization, 2022). Adolescence is a time of profound psychological, biological, and social development for young people as they adapt to new demands and acquire new abilities, responsibilities, and personal connections</a:t>
            </a:r>
            <a:r>
              <a:rPr lang="en-GB" sz="1400" dirty="0">
                <a:effectLst/>
                <a:latin typeface="Arial" panose="020B0604020202020204" pitchFamily="34" charset="0"/>
                <a:ea typeface="Calibri Light" panose="020F0302020204030204" pitchFamily="34" charset="0"/>
              </a:rPr>
              <a:t> </a:t>
            </a:r>
            <a:r>
              <a:rPr lang="en-GB" sz="1400" dirty="0">
                <a:effectLst/>
                <a:latin typeface="Arial" panose="020B0604020202020204" pitchFamily="34" charset="0"/>
                <a:ea typeface="Arial Unicode MS" panose="020B0604020202020204" pitchFamily="34" charset="-128"/>
              </a:rPr>
              <a:t>(O'Reilly et al., 2018). This research studied the relationship between social media use on UK adolescents’ psychological development. </a:t>
            </a:r>
            <a:endParaRPr lang="en-GB" sz="1200" b="1" dirty="0">
              <a:latin typeface="Arial" panose="020B0604020202020204" pitchFamily="34" charset="0"/>
              <a:cs typeface="Arial" panose="020B0604020202020204" pitchFamily="34" charset="0"/>
            </a:endParaRPr>
          </a:p>
          <a:p>
            <a:pPr marL="0" indent="0">
              <a:lnSpc>
                <a:spcPct val="150000"/>
              </a:lnSpc>
              <a:buNone/>
            </a:pPr>
            <a:r>
              <a:rPr lang="en-GB" sz="1900" b="1" dirty="0">
                <a:latin typeface="Arial" panose="020B0604020202020204" pitchFamily="34" charset="0"/>
                <a:cs typeface="Arial" panose="020B0604020202020204" pitchFamily="34" charset="0"/>
              </a:rPr>
              <a:t>Rationale</a:t>
            </a:r>
            <a:endParaRPr lang="en-GB" sz="1900" dirty="0">
              <a:effectLst/>
              <a:latin typeface="Arial" panose="020B0604020202020204" pitchFamily="34" charset="0"/>
              <a:ea typeface="Arial Unicode MS" panose="020B0604020202020204" pitchFamily="34" charset="-128"/>
              <a:cs typeface="Arial" panose="020B0604020202020204" pitchFamily="34" charset="0"/>
            </a:endParaRPr>
          </a:p>
          <a:p>
            <a:pPr marL="0" indent="0">
              <a:lnSpc>
                <a:spcPct val="160000"/>
              </a:lnSpc>
              <a:buNone/>
            </a:pPr>
            <a:r>
              <a:rPr lang="en-GB" sz="1400" dirty="0">
                <a:latin typeface="Arial" panose="020B0604020202020204" pitchFamily="34" charset="0"/>
                <a:ea typeface="Arial Unicode MS" panose="020B0604020202020204" pitchFamily="34" charset="-128"/>
                <a:cs typeface="Arial" panose="020B0604020202020204" pitchFamily="34" charset="0"/>
              </a:rPr>
              <a:t>A</a:t>
            </a:r>
            <a:r>
              <a:rPr lang="en-GB" sz="1400" dirty="0">
                <a:effectLst/>
                <a:latin typeface="Arial" panose="020B0604020202020204" pitchFamily="34" charset="0"/>
                <a:ea typeface="Arial Unicode MS" panose="020B0604020202020204" pitchFamily="34" charset="-128"/>
                <a:cs typeface="Arial" panose="020B0604020202020204" pitchFamily="34" charset="0"/>
              </a:rPr>
              <a:t>dolescents spend a substantial amount of time on social media, and because social media is a major method of communication for adolescents nowadays, an increasing share of their psychological development undoubtedly occurs online</a:t>
            </a:r>
            <a:r>
              <a:rPr lang="en-GB" sz="14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(Shah et al., 2019)</a:t>
            </a:r>
            <a:r>
              <a:rPr lang="en-GB" sz="1400" dirty="0">
                <a:effectLst/>
                <a:latin typeface="Arial" panose="020B0604020202020204" pitchFamily="34" charset="0"/>
                <a:ea typeface="Arial Unicode MS" panose="020B0604020202020204" pitchFamily="34" charset="-128"/>
                <a:cs typeface="Arial" panose="020B0604020202020204" pitchFamily="34" charset="0"/>
              </a:rPr>
              <a:t>. </a:t>
            </a:r>
            <a:r>
              <a:rPr lang="en-GB" sz="1400" dirty="0">
                <a:solidFill>
                  <a:srgbClr val="000000"/>
                </a:solidFill>
                <a:effectLst/>
                <a:latin typeface="Arial" panose="020B0604020202020204" pitchFamily="34" charset="0"/>
                <a:ea typeface="Times New Roman" panose="02020603050405020304" pitchFamily="18" charset="0"/>
              </a:rPr>
              <a:t>This research (</a:t>
            </a:r>
            <a:r>
              <a:rPr lang="en-GB" sz="1400" b="0" kern="1200" dirty="0">
                <a:solidFill>
                  <a:schemeClr val="tx1"/>
                </a:solidFill>
                <a:effectLst/>
                <a:latin typeface="Arial" panose="020B0604020202020204" pitchFamily="34" charset="0"/>
                <a:ea typeface="+mn-ea"/>
                <a:cs typeface="Arial" panose="020B0604020202020204" pitchFamily="34" charset="0"/>
              </a:rPr>
              <a:t>a </a:t>
            </a:r>
            <a:r>
              <a:rPr lang="en-GB" sz="1400" b="1" kern="1200" dirty="0">
                <a:solidFill>
                  <a:schemeClr val="tx1"/>
                </a:solidFill>
                <a:effectLst/>
                <a:latin typeface="Arial" panose="020B0604020202020204" pitchFamily="34" charset="0"/>
                <a:ea typeface="+mn-ea"/>
                <a:cs typeface="Arial" panose="020B0604020202020204" pitchFamily="34" charset="0"/>
              </a:rPr>
              <a:t>systematic literature review)</a:t>
            </a:r>
            <a:r>
              <a:rPr lang="en-GB" sz="1400" dirty="0">
                <a:solidFill>
                  <a:srgbClr val="000000"/>
                </a:solidFill>
                <a:effectLst/>
                <a:latin typeface="Arial" panose="020B0604020202020204" pitchFamily="34" charset="0"/>
                <a:ea typeface="Times New Roman" panose="02020603050405020304" pitchFamily="18" charset="0"/>
              </a:rPr>
              <a:t> was conducted to find social media's broader developmental psychological influence on adolescents considering the UK perspective.</a:t>
            </a:r>
          </a:p>
          <a:p>
            <a:pPr marL="0" indent="0">
              <a:buNone/>
            </a:pPr>
            <a:endParaRPr lang="en-GB" dirty="0"/>
          </a:p>
        </p:txBody>
      </p:sp>
      <p:sp>
        <p:nvSpPr>
          <p:cNvPr id="4" name="Text Placeholder 3">
            <a:extLst>
              <a:ext uri="{FF2B5EF4-FFF2-40B4-BE49-F238E27FC236}">
                <a16:creationId xmlns:a16="http://schemas.microsoft.com/office/drawing/2014/main" id="{C8E12DC1-A744-6959-B6FC-FBFFF2203CBC}"/>
              </a:ext>
            </a:extLst>
          </p:cNvPr>
          <p:cNvSpPr>
            <a:spLocks noGrp="1"/>
          </p:cNvSpPr>
          <p:nvPr>
            <p:ph type="body" sz="half" idx="2"/>
          </p:nvPr>
        </p:nvSpPr>
        <p:spPr>
          <a:xfrm>
            <a:off x="227013" y="3149601"/>
            <a:ext cx="6488112" cy="3575050"/>
          </a:xfrm>
        </p:spPr>
        <p:txBody>
          <a:bodyPr>
            <a:normAutofit/>
          </a:bodyPr>
          <a:lstStyle/>
          <a:p>
            <a:pPr>
              <a:lnSpc>
                <a:spcPct val="170000"/>
              </a:lnSpc>
            </a:pPr>
            <a:endParaRPr lang="en-GB" dirty="0">
              <a:effectLst/>
              <a:latin typeface="Arial" panose="020B0604020202020204" pitchFamily="34" charset="0"/>
              <a:ea typeface="Arial Unicode MS" panose="020B0604020202020204" pitchFamily="34" charset="-128"/>
            </a:endParaRPr>
          </a:p>
          <a:p>
            <a:br>
              <a:rPr lang="en-GB" sz="1600" dirty="0">
                <a:effectLst/>
                <a:latin typeface="Arial" panose="020B0604020202020204" pitchFamily="34" charset="0"/>
                <a:ea typeface="Arial Unicode MS" panose="020B0604020202020204" pitchFamily="34" charset="-128"/>
              </a:rPr>
            </a:br>
            <a:endParaRPr lang="en-GB" dirty="0"/>
          </a:p>
        </p:txBody>
      </p:sp>
      <p:pic>
        <p:nvPicPr>
          <p:cNvPr id="9" name="Picture 8" descr="Graphical user interface&#10;&#10;Description automatically generated">
            <a:extLst>
              <a:ext uri="{FF2B5EF4-FFF2-40B4-BE49-F238E27FC236}">
                <a16:creationId xmlns:a16="http://schemas.microsoft.com/office/drawing/2014/main" id="{AD3D41CD-15BA-4174-2617-7E0F70B698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013" y="609601"/>
            <a:ext cx="6488112" cy="5924550"/>
          </a:xfrm>
          <a:prstGeom prst="rect">
            <a:avLst/>
          </a:prstGeom>
        </p:spPr>
      </p:pic>
      <p:sp>
        <p:nvSpPr>
          <p:cNvPr id="12" name="TextBox 11">
            <a:extLst>
              <a:ext uri="{FF2B5EF4-FFF2-40B4-BE49-F238E27FC236}">
                <a16:creationId xmlns:a16="http://schemas.microsoft.com/office/drawing/2014/main" id="{DF3306BC-F2A8-0B9D-0BCD-5861A08B873D}"/>
              </a:ext>
            </a:extLst>
          </p:cNvPr>
          <p:cNvSpPr txBox="1"/>
          <p:nvPr/>
        </p:nvSpPr>
        <p:spPr>
          <a:xfrm>
            <a:off x="2428875" y="86380"/>
            <a:ext cx="3667125" cy="523220"/>
          </a:xfrm>
          <a:prstGeom prst="rect">
            <a:avLst/>
          </a:prstGeom>
          <a:noFill/>
        </p:spPr>
        <p:txBody>
          <a:bodyPr wrap="square">
            <a:spAutoFit/>
          </a:bodyPr>
          <a:lstStyle/>
          <a:p>
            <a:r>
              <a:rPr lang="en-GB" sz="2800" b="1" dirty="0">
                <a:latin typeface="+mn-lt"/>
                <a:cs typeface="Arial" panose="020B0604020202020204" pitchFamily="34" charset="0"/>
              </a:rPr>
              <a:t>Chapter 1: Introduction</a:t>
            </a:r>
            <a:endParaRPr lang="en-GB" sz="2800" b="1" dirty="0"/>
          </a:p>
        </p:txBody>
      </p:sp>
    </p:spTree>
    <p:extLst>
      <p:ext uri="{BB962C8B-B14F-4D97-AF65-F5344CB8AC3E}">
        <p14:creationId xmlns:p14="http://schemas.microsoft.com/office/powerpoint/2010/main" val="2944680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EB07D76-B4B3-3059-91B1-5F88E6F3738B}"/>
              </a:ext>
            </a:extLst>
          </p:cNvPr>
          <p:cNvSpPr txBox="1"/>
          <p:nvPr/>
        </p:nvSpPr>
        <p:spPr>
          <a:xfrm>
            <a:off x="1137034" y="609600"/>
            <a:ext cx="6112220" cy="133083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lumMod val="85000"/>
                    <a:lumOff val="15000"/>
                  </a:schemeClr>
                </a:solidFill>
                <a:latin typeface="+mj-lt"/>
                <a:ea typeface="+mj-ea"/>
                <a:cs typeface="+mj-cs"/>
              </a:rPr>
              <a:t>Chapter 1: 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7033" y="1695450"/>
            <a:ext cx="5903847" cy="4552949"/>
          </a:xfrm>
        </p:spPr>
        <p:txBody>
          <a:bodyPr vert="horz" lIns="91440" tIns="45720" rIns="91440" bIns="45720" rtlCol="0">
            <a:normAutofit/>
          </a:bodyPr>
          <a:lstStyle/>
          <a:p>
            <a:pPr marL="0" indent="0">
              <a:spcBef>
                <a:spcPts val="0"/>
              </a:spcBef>
              <a:buNone/>
            </a:pPr>
            <a:r>
              <a:rPr lang="en-US" sz="2000" b="1" i="1" dirty="0">
                <a:solidFill>
                  <a:schemeClr val="tx1">
                    <a:lumMod val="85000"/>
                    <a:lumOff val="15000"/>
                  </a:schemeClr>
                </a:solidFill>
                <a:effectLst/>
              </a:rPr>
              <a:t>Aim</a:t>
            </a:r>
          </a:p>
          <a:p>
            <a:pPr marL="0" indent="0">
              <a:spcBef>
                <a:spcPts val="0"/>
              </a:spcBef>
              <a:buNone/>
            </a:pPr>
            <a:endParaRPr lang="en-US" sz="2000" b="1" i="0" dirty="0">
              <a:solidFill>
                <a:schemeClr val="tx1">
                  <a:lumMod val="85000"/>
                  <a:lumOff val="15000"/>
                </a:schemeClr>
              </a:solidFill>
              <a:effectLst/>
            </a:endParaRPr>
          </a:p>
          <a:p>
            <a:pPr marL="0" indent="0">
              <a:spcBef>
                <a:spcPts val="0"/>
              </a:spcBef>
              <a:buNone/>
            </a:pPr>
            <a:r>
              <a:rPr lang="en-US" sz="2000" dirty="0">
                <a:solidFill>
                  <a:schemeClr val="tx1">
                    <a:lumMod val="85000"/>
                    <a:lumOff val="15000"/>
                  </a:schemeClr>
                </a:solidFill>
                <a:effectLst/>
              </a:rPr>
              <a:t>This study investigated social media's influence on UK adolescents' psychological development.</a:t>
            </a:r>
          </a:p>
          <a:p>
            <a:pPr marL="0" indent="0">
              <a:spcBef>
                <a:spcPts val="0"/>
              </a:spcBef>
              <a:buNone/>
            </a:pPr>
            <a:endParaRPr lang="en-US" sz="2000" dirty="0">
              <a:solidFill>
                <a:schemeClr val="tx1">
                  <a:lumMod val="85000"/>
                  <a:lumOff val="15000"/>
                </a:schemeClr>
              </a:solidFill>
              <a:effectLst/>
            </a:endParaRPr>
          </a:p>
          <a:p>
            <a:pPr marL="0" indent="0">
              <a:spcBef>
                <a:spcPts val="0"/>
              </a:spcBef>
              <a:buNone/>
            </a:pPr>
            <a:r>
              <a:rPr lang="en-US" sz="2000" b="1" i="1" dirty="0">
                <a:solidFill>
                  <a:schemeClr val="tx1">
                    <a:lumMod val="85000"/>
                    <a:lumOff val="15000"/>
                  </a:schemeClr>
                </a:solidFill>
              </a:rPr>
              <a:t>Objectives</a:t>
            </a:r>
          </a:p>
          <a:p>
            <a:pPr marL="0" indent="0">
              <a:spcBef>
                <a:spcPts val="0"/>
              </a:spcBef>
              <a:buNone/>
            </a:pPr>
            <a:endParaRPr lang="en-US" sz="2000" b="1" i="1" dirty="0">
              <a:solidFill>
                <a:schemeClr val="tx1">
                  <a:lumMod val="85000"/>
                  <a:lumOff val="15000"/>
                </a:schemeClr>
              </a:solidFill>
            </a:endParaRPr>
          </a:p>
          <a:p>
            <a:pPr marL="571500" indent="-457200">
              <a:spcBef>
                <a:spcPts val="200"/>
              </a:spcBef>
              <a:buFont typeface="+mj-lt"/>
              <a:buAutoNum type="arabicPeriod"/>
            </a:pPr>
            <a:r>
              <a:rPr lang="en-US" sz="2000" dirty="0">
                <a:solidFill>
                  <a:schemeClr val="tx1">
                    <a:lumMod val="85000"/>
                    <a:lumOff val="15000"/>
                  </a:schemeClr>
                </a:solidFill>
                <a:effectLst/>
              </a:rPr>
              <a:t>To examine and define adolescence, social media and adolescent psychological development.</a:t>
            </a:r>
          </a:p>
          <a:p>
            <a:pPr marL="571500" indent="-457200">
              <a:spcBef>
                <a:spcPts val="200"/>
              </a:spcBef>
              <a:buFont typeface="+mj-lt"/>
              <a:buAutoNum type="arabicPeriod"/>
            </a:pPr>
            <a:r>
              <a:rPr lang="en-US" sz="2000" dirty="0">
                <a:solidFill>
                  <a:schemeClr val="tx1">
                    <a:lumMod val="85000"/>
                    <a:lumOff val="15000"/>
                  </a:schemeClr>
                </a:solidFill>
                <a:effectLst/>
              </a:rPr>
              <a:t>To assess the published, peer-reviewed research on social media's influence on the psychosocial development of adolescents in the UK.</a:t>
            </a:r>
          </a:p>
          <a:p>
            <a:pPr marL="571500" indent="-457200">
              <a:spcBef>
                <a:spcPts val="200"/>
              </a:spcBef>
              <a:buFont typeface="+mj-lt"/>
              <a:buAutoNum type="arabicPeriod"/>
            </a:pPr>
            <a:r>
              <a:rPr lang="en-US" sz="2000" dirty="0">
                <a:solidFill>
                  <a:schemeClr val="tx1">
                    <a:lumMod val="85000"/>
                    <a:lumOff val="15000"/>
                  </a:schemeClr>
                </a:solidFill>
                <a:effectLst/>
              </a:rPr>
              <a:t>Propose strategic improvement plans and make recommendations based on the evaluations.</a:t>
            </a:r>
          </a:p>
          <a:p>
            <a:pPr marL="342900">
              <a:spcBef>
                <a:spcPts val="200"/>
              </a:spcBef>
            </a:pPr>
            <a:endParaRPr lang="en-US" sz="2000" dirty="0">
              <a:solidFill>
                <a:schemeClr val="tx1">
                  <a:lumMod val="85000"/>
                  <a:lumOff val="15000"/>
                </a:schemeClr>
              </a:solidFill>
              <a:effectLst/>
            </a:endParaRPr>
          </a:p>
          <a:p>
            <a:pPr marL="342900">
              <a:spcBef>
                <a:spcPts val="200"/>
              </a:spcBef>
            </a:pPr>
            <a:endParaRPr lang="en-US" sz="2000" dirty="0">
              <a:solidFill>
                <a:schemeClr val="tx1">
                  <a:lumMod val="85000"/>
                  <a:lumOff val="15000"/>
                </a:schemeClr>
              </a:solidFill>
              <a:effectLst/>
            </a:endParaRPr>
          </a:p>
          <a:p>
            <a:pPr>
              <a:spcBef>
                <a:spcPts val="0"/>
              </a:spcBef>
            </a:pPr>
            <a:endParaRPr lang="en-US" sz="2000" dirty="0">
              <a:solidFill>
                <a:schemeClr val="tx1">
                  <a:lumMod val="85000"/>
                  <a:lumOff val="15000"/>
                </a:schemeClr>
              </a:solidFill>
            </a:endParaRPr>
          </a:p>
          <a:p>
            <a:pPr marL="0"/>
            <a:endParaRPr lang="en-US" sz="2000" dirty="0">
              <a:solidFill>
                <a:schemeClr val="tx1">
                  <a:lumMod val="85000"/>
                  <a:lumOff val="15000"/>
                </a:schemeClr>
              </a:solidFill>
            </a:endParaRPr>
          </a:p>
          <a:p>
            <a:endParaRPr lang="en-US" sz="2000" dirty="0">
              <a:solidFill>
                <a:schemeClr val="tx1">
                  <a:lumMod val="85000"/>
                  <a:lumOff val="15000"/>
                </a:schemeClr>
              </a:solidFill>
            </a:endParaRPr>
          </a:p>
          <a:p>
            <a:pPr marL="0"/>
            <a:endParaRPr lang="en-US" sz="2000" dirty="0">
              <a:solidFill>
                <a:schemeClr val="tx1">
                  <a:lumMod val="85000"/>
                  <a:lumOff val="15000"/>
                </a:schemeClr>
              </a:solidFill>
            </a:endParaRPr>
          </a:p>
        </p:txBody>
      </p:sp>
      <p:pic>
        <p:nvPicPr>
          <p:cNvPr id="10" name="Picture 9" descr="A picture containing text&#10;&#10;Description automatically generated">
            <a:extLst>
              <a:ext uri="{FF2B5EF4-FFF2-40B4-BE49-F238E27FC236}">
                <a16:creationId xmlns:a16="http://schemas.microsoft.com/office/drawing/2014/main" id="{EFB72DD0-1E93-4084-BAB6-E6BA27671DE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6905"/>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8" name="Picture 7" descr="Shape, arrow&#10;&#10;Description automatically generated">
            <a:extLst>
              <a:ext uri="{FF2B5EF4-FFF2-40B4-BE49-F238E27FC236}">
                <a16:creationId xmlns:a16="http://schemas.microsoft.com/office/drawing/2014/main" id="{A2A5CE0F-545A-4C45-A554-1C80E2FB2E2C}"/>
              </a:ext>
            </a:extLst>
          </p:cNvPr>
          <p:cNvPicPr>
            <a:picLocks noChangeAspect="1"/>
          </p:cNvPicPr>
          <p:nvPr/>
        </p:nvPicPr>
        <p:blipFill rotWithShape="1">
          <a:blip r:embed="rId4">
            <a:extLst>
              <a:ext uri="{28A0092B-C50C-407E-A947-70E740481C1C}">
                <a14:useLocalDpi xmlns:a14="http://schemas.microsoft.com/office/drawing/2010/main" val="0"/>
              </a:ext>
            </a:extLst>
          </a:blip>
          <a:srcRect t="14765" r="3" b="2597"/>
          <a:stretch/>
        </p:blipFill>
        <p:spPr>
          <a:xfrm>
            <a:off x="7842931" y="-9525"/>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2315442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F948B0E9-2DE8-DD79-431A-0DC7AA7A43CA}"/>
              </a:ext>
            </a:extLst>
          </p:cNvPr>
          <p:cNvSpPr>
            <a:spLocks noGrp="1"/>
          </p:cNvSpPr>
          <p:nvPr>
            <p:ph type="title"/>
          </p:nvPr>
        </p:nvSpPr>
        <p:spPr>
          <a:xfrm>
            <a:off x="630936" y="133350"/>
            <a:ext cx="3721989" cy="600075"/>
          </a:xfrm>
        </p:spPr>
        <p:txBody>
          <a:bodyPr anchor="b">
            <a:noAutofit/>
          </a:bodyPr>
          <a:lstStyle/>
          <a:p>
            <a:r>
              <a:rPr lang="en-GB" sz="2800" b="1" dirty="0">
                <a:latin typeface="+mn-lt"/>
              </a:rPr>
              <a:t>Chapter 2: Background</a:t>
            </a:r>
            <a:endParaRPr lang="en-US"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48493" y="765454"/>
            <a:ext cx="5466522" cy="6049429"/>
          </a:xfrm>
        </p:spPr>
        <p:txBody>
          <a:bodyPr vert="horz" lIns="91440" tIns="45720" rIns="91440" bIns="45720" rtlCol="0" anchor="t">
            <a:normAutofit lnSpcReduction="10000"/>
          </a:bodyPr>
          <a:lstStyle/>
          <a:p>
            <a:pPr>
              <a:spcBef>
                <a:spcPts val="0"/>
              </a:spcBef>
            </a:pPr>
            <a:endParaRPr lang="en-US" sz="2200" b="1" dirty="0">
              <a:latin typeface="Arial" panose="020B0604020202020204" pitchFamily="34" charset="0"/>
              <a:cs typeface="Arial" panose="020B0604020202020204" pitchFamily="34" charset="0"/>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endParaRPr lang="en-GB" sz="1400" b="1" dirty="0">
              <a:latin typeface="Arial" panose="020B0604020202020204" pitchFamily="34" charset="0"/>
              <a:ea typeface="Arial Unicode MS" panose="020B0604020202020204" pitchFamily="34" charset="-128"/>
            </a:endParaRPr>
          </a:p>
          <a:p>
            <a:pPr marL="0" indent="0">
              <a:spcBef>
                <a:spcPts val="0"/>
              </a:spcBef>
              <a:buNone/>
            </a:pPr>
            <a:endParaRPr lang="en-GB" sz="1400" b="1" dirty="0">
              <a:effectLst/>
              <a:latin typeface="Arial" panose="020B0604020202020204" pitchFamily="34" charset="0"/>
              <a:ea typeface="Arial Unicode MS" panose="020B0604020202020204" pitchFamily="34" charset="-128"/>
            </a:endParaRPr>
          </a:p>
          <a:p>
            <a:pPr marL="0" indent="0">
              <a:spcBef>
                <a:spcPts val="0"/>
              </a:spcBef>
              <a:buNone/>
            </a:pPr>
            <a:r>
              <a:rPr lang="en-GB" sz="1400" b="1" dirty="0">
                <a:effectLst/>
                <a:latin typeface="Arial" panose="020B0604020202020204" pitchFamily="34" charset="0"/>
                <a:ea typeface="Arial Unicode MS" panose="020B0604020202020204" pitchFamily="34" charset="-128"/>
              </a:rPr>
              <a:t>Historical background</a:t>
            </a:r>
          </a:p>
          <a:p>
            <a:pPr>
              <a:lnSpc>
                <a:spcPct val="170000"/>
              </a:lnSpc>
              <a:spcBef>
                <a:spcPts val="0"/>
              </a:spcBef>
            </a:pPr>
            <a:r>
              <a:rPr lang="en-GB" sz="1200" dirty="0">
                <a:latin typeface="Arial" panose="020B0604020202020204" pitchFamily="34" charset="0"/>
                <a:ea typeface="Arial Unicode MS" panose="020B0604020202020204" pitchFamily="34" charset="-128"/>
              </a:rPr>
              <a:t>T</a:t>
            </a:r>
            <a:r>
              <a:rPr lang="en-GB" sz="1200" dirty="0">
                <a:effectLst/>
                <a:latin typeface="Arial" panose="020B0604020202020204" pitchFamily="34" charset="0"/>
                <a:ea typeface="Arial Unicode MS" panose="020B0604020202020204" pitchFamily="34" charset="-128"/>
              </a:rPr>
              <a:t>he growth of the internet in the 1980s and 1990s made it possible for online communication services like CompuServe, America Online, and Prodigy to start up. These facilities led to first Social media platform ‘Six Degrees’ in 1997(Shah, 2016).</a:t>
            </a:r>
          </a:p>
          <a:p>
            <a:pPr>
              <a:lnSpc>
                <a:spcPct val="170000"/>
              </a:lnSpc>
              <a:spcBef>
                <a:spcPts val="0"/>
              </a:spcBef>
            </a:pPr>
            <a:r>
              <a:rPr lang="en-GB" sz="1200" dirty="0">
                <a:effectLst/>
                <a:latin typeface="Arial" panose="020B0604020202020204" pitchFamily="34" charset="0"/>
                <a:ea typeface="Arial Unicode MS" panose="020B0604020202020204" pitchFamily="34" charset="-128"/>
              </a:rPr>
              <a:t>Social media platforms gained popularity in the early twenty-first century, first with the advent of Friendster and Myspace, followed by the development and widespread usage of Facebook, YouTube, </a:t>
            </a:r>
            <a:r>
              <a:rPr lang="en-GB" sz="1200" dirty="0" err="1">
                <a:effectLst/>
                <a:latin typeface="Arial" panose="020B0604020202020204" pitchFamily="34" charset="0"/>
                <a:ea typeface="Arial Unicode MS" panose="020B0604020202020204" pitchFamily="34" charset="-128"/>
              </a:rPr>
              <a:t>Whatsapp</a:t>
            </a:r>
            <a:r>
              <a:rPr lang="en-GB" sz="1200" dirty="0">
                <a:effectLst/>
                <a:latin typeface="Arial" panose="020B0604020202020204" pitchFamily="34" charset="0"/>
                <a:ea typeface="Arial Unicode MS" panose="020B0604020202020204" pitchFamily="34" charset="-128"/>
              </a:rPr>
              <a:t>, and other platforms such as TikTok(Britannica, 2019)</a:t>
            </a:r>
            <a:r>
              <a:rPr lang="en-GB" sz="1200" dirty="0">
                <a:solidFill>
                  <a:srgbClr val="000000"/>
                </a:solidFill>
                <a:effectLst/>
                <a:latin typeface="Arial" panose="020B0604020202020204" pitchFamily="34" charset="0"/>
                <a:ea typeface="Calibri Light" panose="020F0302020204030204" pitchFamily="34" charset="0"/>
              </a:rPr>
              <a:t> </a:t>
            </a:r>
            <a:r>
              <a:rPr lang="en-GB" sz="1200" dirty="0">
                <a:solidFill>
                  <a:srgbClr val="000000"/>
                </a:solidFill>
                <a:effectLst/>
                <a:latin typeface="Arial" panose="020B0604020202020204" pitchFamily="34" charset="0"/>
                <a:ea typeface="Times New Roman" panose="02020603050405020304" pitchFamily="18" charset="0"/>
              </a:rPr>
              <a:t>(Olson, 2014)</a:t>
            </a:r>
            <a:r>
              <a:rPr lang="en-GB" sz="1200" dirty="0">
                <a:effectLst/>
                <a:latin typeface="Arial" panose="020B0604020202020204" pitchFamily="34" charset="0"/>
                <a:ea typeface="Arial Unicode MS" panose="020B0604020202020204" pitchFamily="34" charset="-128"/>
              </a:rPr>
              <a:t>. </a:t>
            </a:r>
            <a:endParaRPr lang="en-GB" sz="1200" dirty="0">
              <a:effectLst/>
              <a:latin typeface="Calibri Light" panose="020F0302020204030204" pitchFamily="34" charset="0"/>
              <a:ea typeface="Calibri Light" panose="020F0302020204030204" pitchFamily="34" charset="0"/>
            </a:endParaRPr>
          </a:p>
          <a:p>
            <a:pPr>
              <a:spcBef>
                <a:spcPts val="0"/>
              </a:spcBef>
            </a:pP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200" b="1" dirty="0">
              <a:effectLst/>
              <a:latin typeface="Times New Roman" panose="02020603050405020304" pitchFamily="18" charset="0"/>
              <a:ea typeface="Times New Roman" panose="02020603050405020304" pitchFamily="18" charset="0"/>
            </a:endParaRPr>
          </a:p>
          <a:p>
            <a:pPr marL="0" indent="0">
              <a:buNone/>
            </a:pPr>
            <a:endParaRPr lang="en-GB" sz="2200" b="1" dirty="0">
              <a:effectLst/>
              <a:latin typeface="Times New Roman" panose="02020603050405020304" pitchFamily="18" charset="0"/>
              <a:ea typeface="Times New Roman" panose="02020603050405020304" pitchFamily="18" charset="0"/>
            </a:endParaRPr>
          </a:p>
          <a:p>
            <a:pPr marL="0" indent="0">
              <a:buNone/>
            </a:pPr>
            <a:endParaRPr lang="en-US" sz="2200" b="0" i="0" dirty="0">
              <a:effectLst/>
              <a:latin typeface="Arial" panose="020B0604020202020204" pitchFamily="34" charset="0"/>
              <a:cs typeface="Arial" panose="020B0604020202020204" pitchFamily="34" charset="0"/>
            </a:endParaRPr>
          </a:p>
          <a:p>
            <a:pPr marL="0" indent="0">
              <a:buNone/>
            </a:pPr>
            <a:endParaRPr lang="en-US" sz="2200" dirty="0">
              <a:latin typeface="Arial"/>
              <a:ea typeface="+mn-lt"/>
              <a:cs typeface="Arial"/>
            </a:endParaRPr>
          </a:p>
          <a:p>
            <a:pPr marL="0" indent="0">
              <a:buNone/>
            </a:pPr>
            <a:endParaRPr lang="en-US" sz="2200" dirty="0">
              <a:latin typeface="Arial"/>
              <a:ea typeface="+mn-lt"/>
              <a:cs typeface="Arial"/>
            </a:endParaRPr>
          </a:p>
          <a:p>
            <a:pPr marL="0" indent="0">
              <a:buNone/>
            </a:pPr>
            <a:endParaRPr lang="en-US" sz="2200" dirty="0">
              <a:latin typeface="Arial"/>
              <a:ea typeface="+mn-lt"/>
              <a:cs typeface="Arial"/>
            </a:endParaRPr>
          </a:p>
          <a:p>
            <a:pPr marL="0" indent="0">
              <a:buNone/>
            </a:pPr>
            <a:endParaRPr lang="en-US" sz="2200" dirty="0">
              <a:latin typeface="Arial"/>
              <a:cs typeface="Arial"/>
            </a:endParaRPr>
          </a:p>
          <a:p>
            <a:pPr marL="0" indent="0">
              <a:buNone/>
            </a:pPr>
            <a:endParaRPr lang="en-US" sz="2200" dirty="0">
              <a:latin typeface="Arial"/>
              <a:cs typeface="Arial"/>
            </a:endParaRPr>
          </a:p>
          <a:p>
            <a:pPr marL="0" indent="0">
              <a:spcBef>
                <a:spcPts val="0"/>
              </a:spcBef>
              <a:buNone/>
            </a:pPr>
            <a:endParaRPr lang="en-US" sz="2200" b="1" dirty="0">
              <a:latin typeface="Arial"/>
              <a:cs typeface="Arial"/>
            </a:endParaRPr>
          </a:p>
          <a:p>
            <a:endParaRPr lang="en-US" sz="2200" dirty="0">
              <a:latin typeface="Arial"/>
              <a:cs typeface="Arial"/>
            </a:endParaRPr>
          </a:p>
          <a:p>
            <a:pPr marL="0" indent="0">
              <a:buNone/>
            </a:pPr>
            <a:endParaRPr lang="en-US" sz="2200" dirty="0">
              <a:latin typeface="Arial"/>
              <a:cs typeface="Arial"/>
            </a:endParaRPr>
          </a:p>
          <a:p>
            <a:pPr marL="0" indent="0">
              <a:buNone/>
            </a:pPr>
            <a:endParaRPr lang="en-US" sz="2200" dirty="0">
              <a:latin typeface="Arial"/>
              <a:cs typeface="Arial"/>
            </a:endParaRPr>
          </a:p>
          <a:p>
            <a:pPr marL="0" indent="0">
              <a:buNone/>
            </a:pPr>
            <a:endParaRPr lang="en-US" sz="2200" dirty="0">
              <a:latin typeface="Arial"/>
              <a:cs typeface="Arial"/>
            </a:endParaRPr>
          </a:p>
          <a:p>
            <a:endParaRPr lang="en-US" sz="2200" dirty="0">
              <a:latin typeface="Arial"/>
              <a:cs typeface="Arial"/>
            </a:endParaRPr>
          </a:p>
          <a:p>
            <a:endParaRPr lang="en-US" sz="2200" dirty="0">
              <a:latin typeface="Arial"/>
              <a:cs typeface="Arial"/>
            </a:endParaRPr>
          </a:p>
          <a:p>
            <a:endParaRPr lang="en-US" sz="2200" dirty="0">
              <a:latin typeface="Arial"/>
              <a:cs typeface="Arial"/>
            </a:endParaRPr>
          </a:p>
          <a:p>
            <a:pPr marL="457200" indent="-457200"/>
            <a:endParaRPr lang="en-US" sz="2200" dirty="0">
              <a:latin typeface="Arial"/>
              <a:cs typeface="Arial"/>
            </a:endParaRPr>
          </a:p>
          <a:p>
            <a:pPr marL="0" indent="0">
              <a:buNone/>
            </a:pPr>
            <a:endParaRPr lang="en-GB" sz="2200" dirty="0">
              <a:latin typeface="Arial"/>
              <a:cs typeface="Arial"/>
            </a:endParaRPr>
          </a:p>
        </p:txBody>
      </p:sp>
      <p:pic>
        <p:nvPicPr>
          <p:cNvPr id="6" name="Picture 5" descr="Timeline&#10;&#10;Description automatically generated">
            <a:extLst>
              <a:ext uri="{FF2B5EF4-FFF2-40B4-BE49-F238E27FC236}">
                <a16:creationId xmlns:a16="http://schemas.microsoft.com/office/drawing/2014/main" id="{6FED3B6D-E8AB-B5DB-6C32-24690045DB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1" y="1289085"/>
            <a:ext cx="5386414" cy="2663546"/>
          </a:xfrm>
          <a:prstGeom prst="rect">
            <a:avLst/>
          </a:prstGeom>
        </p:spPr>
      </p:pic>
      <p:graphicFrame>
        <p:nvGraphicFramePr>
          <p:cNvPr id="22" name="Table 22">
            <a:extLst>
              <a:ext uri="{FF2B5EF4-FFF2-40B4-BE49-F238E27FC236}">
                <a16:creationId xmlns:a16="http://schemas.microsoft.com/office/drawing/2014/main" id="{C13B4FCF-4033-5DF4-8ECC-DC247879E4D3}"/>
              </a:ext>
            </a:extLst>
          </p:cNvPr>
          <p:cNvGraphicFramePr>
            <a:graphicFrameLocks noGrp="1"/>
          </p:cNvGraphicFramePr>
          <p:nvPr>
            <p:extLst>
              <p:ext uri="{D42A27DB-BD31-4B8C-83A1-F6EECF244321}">
                <p14:modId xmlns:p14="http://schemas.microsoft.com/office/powerpoint/2010/main" val="3793437896"/>
              </p:ext>
            </p:extLst>
          </p:nvPr>
        </p:nvGraphicFramePr>
        <p:xfrm>
          <a:off x="5763508" y="0"/>
          <a:ext cx="6280000" cy="6752492"/>
        </p:xfrm>
        <a:graphic>
          <a:graphicData uri="http://schemas.openxmlformats.org/drawingml/2006/table">
            <a:tbl>
              <a:tblPr firstRow="1" bandRow="1">
                <a:tableStyleId>{5C22544A-7EE6-4342-B048-85BDC9FD1C3A}</a:tableStyleId>
              </a:tblPr>
              <a:tblGrid>
                <a:gridCol w="6280000">
                  <a:extLst>
                    <a:ext uri="{9D8B030D-6E8A-4147-A177-3AD203B41FA5}">
                      <a16:colId xmlns:a16="http://schemas.microsoft.com/office/drawing/2014/main" val="789912016"/>
                    </a:ext>
                  </a:extLst>
                </a:gridCol>
              </a:tblGrid>
              <a:tr h="675249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tx1"/>
                          </a:solidFill>
                          <a:effectLst/>
                          <a:latin typeface="Arial" panose="020B0604020202020204" pitchFamily="34" charset="0"/>
                          <a:ea typeface="+mn-ea"/>
                          <a:cs typeface="Arial" panose="020B0604020202020204" pitchFamily="34" charset="0"/>
                        </a:rPr>
                        <a:t>Theories of Psychological Development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txBody>
                  <a:tcPr>
                    <a:solidFill>
                      <a:schemeClr val="bg1"/>
                    </a:solidFill>
                  </a:tcPr>
                </a:tc>
                <a:extLst>
                  <a:ext uri="{0D108BD9-81ED-4DB2-BD59-A6C34878D82A}">
                    <a16:rowId xmlns:a16="http://schemas.microsoft.com/office/drawing/2014/main" val="2649638271"/>
                  </a:ext>
                </a:extLst>
              </a:tr>
            </a:tbl>
          </a:graphicData>
        </a:graphic>
      </p:graphicFrame>
      <p:pic>
        <p:nvPicPr>
          <p:cNvPr id="25" name="Picture 24" descr="A picture containing graphical user interface&#10;&#10;Description automatically generated">
            <a:extLst>
              <a:ext uri="{FF2B5EF4-FFF2-40B4-BE49-F238E27FC236}">
                <a16:creationId xmlns:a16="http://schemas.microsoft.com/office/drawing/2014/main" id="{70B768DA-36F2-588F-2EBB-7BBECCAC10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9532" y="765455"/>
            <a:ext cx="3215640" cy="3101340"/>
          </a:xfrm>
          <a:prstGeom prst="rect">
            <a:avLst/>
          </a:prstGeom>
        </p:spPr>
      </p:pic>
      <p:pic>
        <p:nvPicPr>
          <p:cNvPr id="27" name="Picture 26" descr="Diagram&#10;&#10;Description automatically generated">
            <a:extLst>
              <a:ext uri="{FF2B5EF4-FFF2-40B4-BE49-F238E27FC236}">
                <a16:creationId xmlns:a16="http://schemas.microsoft.com/office/drawing/2014/main" id="{233B4237-9135-3210-CEC7-8D3B2FE55C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95123" y="4236365"/>
            <a:ext cx="3352643" cy="2618918"/>
          </a:xfrm>
          <a:prstGeom prst="rect">
            <a:avLst/>
          </a:prstGeom>
        </p:spPr>
      </p:pic>
      <p:graphicFrame>
        <p:nvGraphicFramePr>
          <p:cNvPr id="29" name="Table 29">
            <a:extLst>
              <a:ext uri="{FF2B5EF4-FFF2-40B4-BE49-F238E27FC236}">
                <a16:creationId xmlns:a16="http://schemas.microsoft.com/office/drawing/2014/main" id="{DB9DC455-0D66-BB80-D3FB-7B752EEBD59F}"/>
              </a:ext>
            </a:extLst>
          </p:cNvPr>
          <p:cNvGraphicFramePr>
            <a:graphicFrameLocks noGrp="1"/>
          </p:cNvGraphicFramePr>
          <p:nvPr>
            <p:extLst>
              <p:ext uri="{D42A27DB-BD31-4B8C-83A1-F6EECF244321}">
                <p14:modId xmlns:p14="http://schemas.microsoft.com/office/powerpoint/2010/main" val="1028792257"/>
              </p:ext>
            </p:extLst>
          </p:nvPr>
        </p:nvGraphicFramePr>
        <p:xfrm>
          <a:off x="9139364" y="395885"/>
          <a:ext cx="2972529" cy="3746269"/>
        </p:xfrm>
        <a:graphic>
          <a:graphicData uri="http://schemas.openxmlformats.org/drawingml/2006/table">
            <a:tbl>
              <a:tblPr firstRow="1" bandRow="1">
                <a:tableStyleId>{5C22544A-7EE6-4342-B048-85BDC9FD1C3A}</a:tableStyleId>
              </a:tblPr>
              <a:tblGrid>
                <a:gridCol w="2972529">
                  <a:extLst>
                    <a:ext uri="{9D8B030D-6E8A-4147-A177-3AD203B41FA5}">
                      <a16:colId xmlns:a16="http://schemas.microsoft.com/office/drawing/2014/main" val="2847790301"/>
                    </a:ext>
                  </a:extLst>
                </a:gridCol>
              </a:tblGrid>
              <a:tr h="3746269">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Arial" panose="020B0604020202020204" pitchFamily="34" charset="0"/>
                          <a:ea typeface="+mn-ea"/>
                          <a:cs typeface="Arial" panose="020B0604020202020204" pitchFamily="34" charset="0"/>
                        </a:rPr>
                        <a:t>Adolescence coincides with three phases (Erikson, 1968)(</a:t>
                      </a:r>
                      <a:r>
                        <a:rPr lang="en-GB" sz="1200" b="0" kern="1200" dirty="0" err="1">
                          <a:solidFill>
                            <a:schemeClr val="tx1"/>
                          </a:solidFill>
                          <a:effectLst/>
                          <a:latin typeface="Arial" panose="020B0604020202020204" pitchFamily="34" charset="0"/>
                          <a:ea typeface="+mn-ea"/>
                          <a:cs typeface="Arial" panose="020B0604020202020204" pitchFamily="34" charset="0"/>
                        </a:rPr>
                        <a:t>Widick</a:t>
                      </a:r>
                      <a:r>
                        <a:rPr lang="en-GB" sz="1200" b="0" kern="1200" dirty="0">
                          <a:solidFill>
                            <a:schemeClr val="tx1"/>
                          </a:solidFill>
                          <a:effectLst/>
                          <a:latin typeface="Arial" panose="020B0604020202020204" pitchFamily="34" charset="0"/>
                          <a:ea typeface="+mn-ea"/>
                          <a:cs typeface="Arial" panose="020B0604020202020204" pitchFamily="34" charset="0"/>
                        </a:rPr>
                        <a:t>, Parker and </a:t>
                      </a:r>
                      <a:r>
                        <a:rPr lang="en-GB" sz="1200" b="0" kern="1200" dirty="0" err="1">
                          <a:solidFill>
                            <a:schemeClr val="tx1"/>
                          </a:solidFill>
                          <a:effectLst/>
                          <a:latin typeface="Arial" panose="020B0604020202020204" pitchFamily="34" charset="0"/>
                          <a:ea typeface="+mn-ea"/>
                          <a:cs typeface="Arial" panose="020B0604020202020204" pitchFamily="34" charset="0"/>
                        </a:rPr>
                        <a:t>Knefelkamp</a:t>
                      </a:r>
                      <a:r>
                        <a:rPr lang="en-GB" sz="1200" b="0" kern="1200" dirty="0">
                          <a:solidFill>
                            <a:schemeClr val="tx1"/>
                          </a:solidFill>
                          <a:effectLst/>
                          <a:latin typeface="Arial" panose="020B0604020202020204" pitchFamily="34" charset="0"/>
                          <a:ea typeface="+mn-ea"/>
                          <a:cs typeface="Arial" panose="020B0604020202020204" pitchFamily="34" charset="0"/>
                        </a:rPr>
                        <a:t>, 1978):</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200" b="1" kern="1200" dirty="0">
                          <a:solidFill>
                            <a:schemeClr val="tx1"/>
                          </a:solidFill>
                          <a:effectLst/>
                          <a:latin typeface="Arial" panose="020B0604020202020204" pitchFamily="34" charset="0"/>
                          <a:ea typeface="+mn-ea"/>
                          <a:cs typeface="Arial" panose="020B0604020202020204" pitchFamily="34" charset="0"/>
                        </a:rPr>
                        <a:t>Industry vs Inferiority: </a:t>
                      </a:r>
                      <a:r>
                        <a:rPr lang="en-GB" sz="1200" b="0" kern="1200" dirty="0">
                          <a:solidFill>
                            <a:schemeClr val="tx1"/>
                          </a:solidFill>
                          <a:effectLst/>
                          <a:latin typeface="Arial" panose="020B0604020202020204" pitchFamily="34" charset="0"/>
                          <a:ea typeface="+mn-ea"/>
                          <a:cs typeface="Arial" panose="020B0604020202020204" pitchFamily="34" charset="0"/>
                        </a:rPr>
                        <a:t>Around 12, children typically overcome obstacles and acquire new abilities.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200" b="1" kern="1200" dirty="0">
                          <a:solidFill>
                            <a:schemeClr val="tx1"/>
                          </a:solidFill>
                          <a:effectLst/>
                          <a:latin typeface="Arial" panose="020B0604020202020204" pitchFamily="34" charset="0"/>
                          <a:ea typeface="+mn-ea"/>
                          <a:cs typeface="Arial" panose="020B0604020202020204" pitchFamily="34" charset="0"/>
                        </a:rPr>
                        <a:t>Identity vs Role Confusion: </a:t>
                      </a:r>
                      <a:r>
                        <a:rPr lang="en-GB" sz="1200" b="0" kern="1200" dirty="0">
                          <a:solidFill>
                            <a:schemeClr val="tx1"/>
                          </a:solidFill>
                          <a:effectLst/>
                          <a:latin typeface="Arial" panose="020B0604020202020204" pitchFamily="34" charset="0"/>
                          <a:ea typeface="+mn-ea"/>
                          <a:cs typeface="Arial" panose="020B0604020202020204" pitchFamily="34" charset="0"/>
                        </a:rPr>
                        <a:t>Happens between 12–18. This stage involves identity development and peer connections.</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200" b="1" kern="1200" dirty="0">
                          <a:solidFill>
                            <a:schemeClr val="tx1"/>
                          </a:solidFill>
                          <a:effectLst/>
                          <a:latin typeface="Arial" panose="020B0604020202020204" pitchFamily="34" charset="0"/>
                          <a:ea typeface="+mn-ea"/>
                          <a:cs typeface="Arial" panose="020B0604020202020204" pitchFamily="34" charset="0"/>
                        </a:rPr>
                        <a:t>Intimacy vs Isolation: </a:t>
                      </a:r>
                      <a:r>
                        <a:rPr lang="en-GB" sz="1200" b="0" kern="1200" dirty="0">
                          <a:solidFill>
                            <a:schemeClr val="tx1"/>
                          </a:solidFill>
                          <a:effectLst/>
                          <a:latin typeface="Arial" panose="020B0604020202020204" pitchFamily="34" charset="0"/>
                          <a:ea typeface="+mn-ea"/>
                          <a:cs typeface="Arial" panose="020B0604020202020204" pitchFamily="34" charset="0"/>
                        </a:rPr>
                        <a:t>From 18 to adulthood, people in this period build relationships to prevent solitude.</a:t>
                      </a:r>
                      <a:endParaRPr lang="en-GB" sz="12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594740090"/>
                  </a:ext>
                </a:extLst>
              </a:tr>
            </a:tbl>
          </a:graphicData>
        </a:graphic>
      </p:graphicFrame>
      <p:graphicFrame>
        <p:nvGraphicFramePr>
          <p:cNvPr id="30" name="Table 30">
            <a:extLst>
              <a:ext uri="{FF2B5EF4-FFF2-40B4-BE49-F238E27FC236}">
                <a16:creationId xmlns:a16="http://schemas.microsoft.com/office/drawing/2014/main" id="{62B17BB8-8322-2ADD-5964-5F29A7C08FC1}"/>
              </a:ext>
            </a:extLst>
          </p:cNvPr>
          <p:cNvGraphicFramePr>
            <a:graphicFrameLocks noGrp="1"/>
          </p:cNvGraphicFramePr>
          <p:nvPr>
            <p:extLst>
              <p:ext uri="{D42A27DB-BD31-4B8C-83A1-F6EECF244321}">
                <p14:modId xmlns:p14="http://schemas.microsoft.com/office/powerpoint/2010/main" val="3560505680"/>
              </p:ext>
            </p:extLst>
          </p:nvPr>
        </p:nvGraphicFramePr>
        <p:xfrm>
          <a:off x="9070979" y="4346004"/>
          <a:ext cx="2972528" cy="2468880"/>
        </p:xfrm>
        <a:graphic>
          <a:graphicData uri="http://schemas.openxmlformats.org/drawingml/2006/table">
            <a:tbl>
              <a:tblPr firstRow="1" bandRow="1">
                <a:tableStyleId>{5C22544A-7EE6-4342-B048-85BDC9FD1C3A}</a:tableStyleId>
              </a:tblPr>
              <a:tblGrid>
                <a:gridCol w="2972528">
                  <a:extLst>
                    <a:ext uri="{9D8B030D-6E8A-4147-A177-3AD203B41FA5}">
                      <a16:colId xmlns:a16="http://schemas.microsoft.com/office/drawing/2014/main" val="1908011580"/>
                    </a:ext>
                  </a:extLst>
                </a:gridCol>
              </a:tblGrid>
              <a:tr h="240648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Social Learning Theory by Albert Bandura: </a:t>
                      </a:r>
                      <a:r>
                        <a:rPr lang="en-GB" sz="1200" b="0" kern="1200" dirty="0">
                          <a:solidFill>
                            <a:schemeClr val="tx1"/>
                          </a:solidFill>
                          <a:effectLst/>
                          <a:latin typeface="Arial" panose="020B0604020202020204" pitchFamily="34" charset="0"/>
                          <a:ea typeface="+mn-ea"/>
                          <a:cs typeface="Arial" panose="020B0604020202020204" pitchFamily="34" charset="0"/>
                        </a:rPr>
                        <a:t>According to Bandura, people watch behaviour directly via social contact with others or indirectly through media. Rewarded actions are more likely to be copied, while penalised actions are avoided (</a:t>
                      </a:r>
                      <a:r>
                        <a:rPr lang="en-GB" sz="1200" b="0" kern="1200" dirty="0" err="1">
                          <a:solidFill>
                            <a:schemeClr val="tx1"/>
                          </a:solidFill>
                          <a:effectLst/>
                          <a:latin typeface="Arial" panose="020B0604020202020204" pitchFamily="34" charset="0"/>
                          <a:ea typeface="+mn-ea"/>
                          <a:cs typeface="Arial" panose="020B0604020202020204" pitchFamily="34" charset="0"/>
                        </a:rPr>
                        <a:t>Overskeid</a:t>
                      </a:r>
                      <a:r>
                        <a:rPr lang="en-GB" sz="1200" b="0" kern="1200" dirty="0">
                          <a:solidFill>
                            <a:schemeClr val="tx1"/>
                          </a:solidFill>
                          <a:effectLst/>
                          <a:latin typeface="Arial" panose="020B0604020202020204" pitchFamily="34" charset="0"/>
                          <a:ea typeface="+mn-ea"/>
                          <a:cs typeface="Arial" panose="020B0604020202020204" pitchFamily="34" charset="0"/>
                        </a:rPr>
                        <a:t>, 2018) (Bandura, 1977). </a:t>
                      </a:r>
                    </a:p>
                    <a:p>
                      <a:endParaRPr lang="en-GB" sz="1200" b="0"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72543062"/>
                  </a:ext>
                </a:extLst>
              </a:tr>
            </a:tbl>
          </a:graphicData>
        </a:graphic>
      </p:graphicFrame>
    </p:spTree>
    <p:extLst>
      <p:ext uri="{BB962C8B-B14F-4D97-AF65-F5344CB8AC3E}">
        <p14:creationId xmlns:p14="http://schemas.microsoft.com/office/powerpoint/2010/main" val="3766229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C72D3-AD63-9056-37A1-6FA3716F785F}"/>
              </a:ext>
            </a:extLst>
          </p:cNvPr>
          <p:cNvSpPr>
            <a:spLocks noGrp="1"/>
          </p:cNvSpPr>
          <p:nvPr>
            <p:ph sz="half" idx="1"/>
          </p:nvPr>
        </p:nvSpPr>
        <p:spPr>
          <a:xfrm>
            <a:off x="54708" y="3034526"/>
            <a:ext cx="5965094" cy="3733596"/>
          </a:xfrm>
        </p:spPr>
        <p:txBody>
          <a:bodyPr>
            <a:normAutofit fontScale="25000" lnSpcReduction="20000"/>
          </a:bodyPr>
          <a:lstStyle/>
          <a:p>
            <a:pPr>
              <a:lnSpc>
                <a:spcPct val="170000"/>
              </a:lnSpc>
            </a:pPr>
            <a:r>
              <a:rPr lang="en-GB" sz="4800" dirty="0">
                <a:latin typeface="Arial" panose="020B0604020202020204" pitchFamily="34" charset="0"/>
                <a:cs typeface="Arial" panose="020B0604020202020204" pitchFamily="34" charset="0"/>
              </a:rPr>
              <a:t>4.74bn people, or 58.4% of the world population, used social media in October 2022</a:t>
            </a:r>
            <a:r>
              <a:rPr lang="en-GB" sz="4800" dirty="0">
                <a:solidFill>
                  <a:srgbClr val="000000"/>
                </a:solidFill>
                <a:effectLst/>
                <a:latin typeface="Arial" panose="020B0604020202020204" pitchFamily="34" charset="0"/>
                <a:ea typeface="Times New Roman" panose="02020603050405020304" pitchFamily="18" charset="0"/>
              </a:rPr>
              <a:t>(Statista, 2022e)</a:t>
            </a:r>
            <a:r>
              <a:rPr lang="en-GB" sz="4800" dirty="0">
                <a:latin typeface="Arial" panose="020B0604020202020204" pitchFamily="34" charset="0"/>
                <a:cs typeface="Arial" panose="020B0604020202020204" pitchFamily="34" charset="0"/>
              </a:rPr>
              <a:t>.</a:t>
            </a:r>
            <a:endParaRPr lang="en-GB" sz="4800" dirty="0">
              <a:solidFill>
                <a:srgbClr val="000000"/>
              </a:solidFill>
              <a:effectLst/>
              <a:latin typeface="Arial" panose="020B0604020202020204" pitchFamily="34" charset="0"/>
              <a:ea typeface="Times New Roman" panose="02020603050405020304" pitchFamily="18" charset="0"/>
            </a:endParaRPr>
          </a:p>
          <a:p>
            <a:pPr>
              <a:lnSpc>
                <a:spcPct val="170000"/>
              </a:lnSpc>
            </a:pPr>
            <a:r>
              <a:rPr lang="en-GB" sz="4800" dirty="0">
                <a:solidFill>
                  <a:srgbClr val="000000"/>
                </a:solidFill>
                <a:effectLst/>
                <a:latin typeface="Arial" panose="020B0604020202020204" pitchFamily="34" charset="0"/>
                <a:ea typeface="Times New Roman" panose="02020603050405020304" pitchFamily="18" charset="0"/>
              </a:rPr>
              <a:t>Facebook is the most popular worldwide; however, only 2.3% of females and 3% of males 13-17 years old use Facebook. </a:t>
            </a:r>
            <a:r>
              <a:rPr lang="en-GB" sz="4800" dirty="0" err="1">
                <a:solidFill>
                  <a:srgbClr val="000000"/>
                </a:solidFill>
                <a:effectLst/>
                <a:latin typeface="Arial" panose="020B0604020202020204" pitchFamily="34" charset="0"/>
                <a:ea typeface="Times New Roman" panose="02020603050405020304" pitchFamily="18" charset="0"/>
              </a:rPr>
              <a:t>Tiktok</a:t>
            </a:r>
            <a:r>
              <a:rPr lang="en-GB" sz="4800" dirty="0">
                <a:solidFill>
                  <a:srgbClr val="000000"/>
                </a:solidFill>
                <a:effectLst/>
                <a:latin typeface="Arial" panose="020B0604020202020204" pitchFamily="34" charset="0"/>
                <a:ea typeface="Times New Roman" panose="02020603050405020304" pitchFamily="18" charset="0"/>
              </a:rPr>
              <a:t>, </a:t>
            </a:r>
            <a:r>
              <a:rPr lang="en-GB" sz="4800" dirty="0" err="1">
                <a:solidFill>
                  <a:srgbClr val="000000"/>
                </a:solidFill>
                <a:effectLst/>
                <a:latin typeface="Arial" panose="020B0604020202020204" pitchFamily="34" charset="0"/>
                <a:ea typeface="Times New Roman" panose="02020603050405020304" pitchFamily="18" charset="0"/>
              </a:rPr>
              <a:t>Youtube</a:t>
            </a:r>
            <a:r>
              <a:rPr lang="en-GB" sz="4800" dirty="0">
                <a:solidFill>
                  <a:srgbClr val="000000"/>
                </a:solidFill>
                <a:effectLst/>
                <a:latin typeface="Arial" panose="020B0604020202020204" pitchFamily="34" charset="0"/>
                <a:ea typeface="Times New Roman" panose="02020603050405020304" pitchFamily="18" charset="0"/>
              </a:rPr>
              <a:t> and Snapchat are more popular with the younger population (Hootsuite, 2022). 14.68% of </a:t>
            </a:r>
            <a:r>
              <a:rPr lang="en-GB" sz="4800" dirty="0" err="1">
                <a:solidFill>
                  <a:srgbClr val="000000"/>
                </a:solidFill>
                <a:effectLst/>
                <a:latin typeface="Arial" panose="020B0604020202020204" pitchFamily="34" charset="0"/>
                <a:ea typeface="Times New Roman" panose="02020603050405020304" pitchFamily="18" charset="0"/>
              </a:rPr>
              <a:t>youtube</a:t>
            </a:r>
            <a:r>
              <a:rPr lang="en-GB" sz="4800" dirty="0">
                <a:solidFill>
                  <a:srgbClr val="000000"/>
                </a:solidFill>
                <a:effectLst/>
                <a:latin typeface="Arial" panose="020B0604020202020204" pitchFamily="34" charset="0"/>
                <a:ea typeface="Times New Roman" panose="02020603050405020304" pitchFamily="18" charset="0"/>
              </a:rPr>
              <a:t> users are 13 to 17-year-olds worldwide</a:t>
            </a:r>
            <a:r>
              <a:rPr lang="en-GB" sz="4800" dirty="0">
                <a:solidFill>
                  <a:srgbClr val="000000"/>
                </a:solidFill>
                <a:effectLst/>
                <a:latin typeface="Arial" panose="020B0604020202020204" pitchFamily="34" charset="0"/>
                <a:ea typeface="Calibri Light" panose="020F0302020204030204" pitchFamily="34" charset="0"/>
              </a:rPr>
              <a:t> </a:t>
            </a:r>
            <a:r>
              <a:rPr lang="en-GB" sz="4800" dirty="0">
                <a:solidFill>
                  <a:srgbClr val="000000"/>
                </a:solidFill>
                <a:effectLst/>
                <a:latin typeface="Arial" panose="020B0604020202020204" pitchFamily="34" charset="0"/>
                <a:ea typeface="Times New Roman" panose="02020603050405020304" pitchFamily="18" charset="0"/>
              </a:rPr>
              <a:t>(</a:t>
            </a:r>
            <a:r>
              <a:rPr lang="en-GB" sz="4800" dirty="0" err="1">
                <a:solidFill>
                  <a:srgbClr val="000000"/>
                </a:solidFill>
                <a:effectLst/>
                <a:latin typeface="Arial" panose="020B0604020202020204" pitchFamily="34" charset="0"/>
                <a:ea typeface="Times New Roman" panose="02020603050405020304" pitchFamily="18" charset="0"/>
              </a:rPr>
              <a:t>Oberlo</a:t>
            </a:r>
            <a:r>
              <a:rPr lang="en-GB" sz="4800" dirty="0">
                <a:solidFill>
                  <a:srgbClr val="000000"/>
                </a:solidFill>
                <a:effectLst/>
                <a:latin typeface="Arial" panose="020B0604020202020204" pitchFamily="34" charset="0"/>
                <a:ea typeface="Times New Roman" panose="02020603050405020304" pitchFamily="18" charset="0"/>
              </a:rPr>
              <a:t>, 2022). </a:t>
            </a:r>
          </a:p>
          <a:p>
            <a:pPr>
              <a:lnSpc>
                <a:spcPct val="170000"/>
              </a:lnSpc>
            </a:pPr>
            <a:r>
              <a:rPr lang="en-GB" sz="4800" dirty="0">
                <a:solidFill>
                  <a:srgbClr val="000000"/>
                </a:solidFill>
                <a:effectLst/>
                <a:latin typeface="Arial" panose="020B0604020202020204" pitchFamily="34" charset="0"/>
                <a:ea typeface="Times New Roman" panose="02020603050405020304" pitchFamily="18" charset="0"/>
              </a:rPr>
              <a:t>To ensure adolescents' ideal mental health, WHO-UNICEF launched a joint initiative, 'Helping Adolescents Thrive (HAT),' to improve adolescent mental health(WHO, 2021). </a:t>
            </a:r>
          </a:p>
          <a:p>
            <a:pPr>
              <a:lnSpc>
                <a:spcPct val="170000"/>
              </a:lnSpc>
            </a:pPr>
            <a:r>
              <a:rPr lang="en-GB" sz="4800" dirty="0">
                <a:solidFill>
                  <a:srgbClr val="000000"/>
                </a:solidFill>
                <a:effectLst/>
                <a:latin typeface="Arial" panose="020B0604020202020204" pitchFamily="34" charset="0"/>
                <a:ea typeface="Times New Roman" panose="02020603050405020304" pitchFamily="18" charset="0"/>
              </a:rPr>
              <a:t>UNICEF is running a worldwide awareness programme to educate and advise children, young people and governments about social media-related mental health issues (e.g. cyberbullying)</a:t>
            </a:r>
            <a:r>
              <a:rPr lang="en-GB" sz="4800" dirty="0">
                <a:solidFill>
                  <a:srgbClr val="000000"/>
                </a:solidFill>
                <a:effectLst/>
                <a:latin typeface="Arial" panose="020B0604020202020204" pitchFamily="34" charset="0"/>
                <a:ea typeface="Calibri Light" panose="020F0302020204030204" pitchFamily="34" charset="0"/>
              </a:rPr>
              <a:t> </a:t>
            </a:r>
            <a:r>
              <a:rPr lang="en-GB" sz="4800" dirty="0">
                <a:solidFill>
                  <a:srgbClr val="000000"/>
                </a:solidFill>
                <a:effectLst/>
                <a:latin typeface="Arial" panose="020B0604020202020204" pitchFamily="34" charset="0"/>
                <a:ea typeface="Times New Roman" panose="02020603050405020304" pitchFamily="18" charset="0"/>
              </a:rPr>
              <a:t>(UNICEF, 2022). </a:t>
            </a:r>
          </a:p>
          <a:p>
            <a:pPr>
              <a:lnSpc>
                <a:spcPct val="150000"/>
              </a:lnSpc>
            </a:pPr>
            <a:endParaRPr lang="en-GB" sz="1800" dirty="0">
              <a:solidFill>
                <a:srgbClr val="000000"/>
              </a:solidFill>
              <a:effectLst/>
              <a:latin typeface="Arial" panose="020B0604020202020204" pitchFamily="34" charset="0"/>
              <a:ea typeface="Times New Roman" panose="02020603050405020304" pitchFamily="18" charset="0"/>
            </a:endParaRPr>
          </a:p>
          <a:p>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ED7B477-BC64-FA0E-7079-21549C3557B2}"/>
              </a:ext>
            </a:extLst>
          </p:cNvPr>
          <p:cNvSpPr>
            <a:spLocks noGrp="1"/>
          </p:cNvSpPr>
          <p:nvPr>
            <p:ph sz="half" idx="2"/>
          </p:nvPr>
        </p:nvSpPr>
        <p:spPr>
          <a:xfrm>
            <a:off x="5964017" y="89877"/>
            <a:ext cx="6173275" cy="6678246"/>
          </a:xfrm>
        </p:spPr>
        <p:txBody>
          <a:bodyPr>
            <a:normAutofit fontScale="25000" lnSpcReduction="20000"/>
          </a:bodyPr>
          <a:lstStyle/>
          <a:p>
            <a:pPr marL="0" indent="0" algn="ctr">
              <a:buNone/>
            </a:pPr>
            <a:endParaRPr lang="en-GB" sz="5600" b="1" dirty="0">
              <a:latin typeface="Arial" panose="020B0604020202020204" pitchFamily="34" charset="0"/>
              <a:cs typeface="Arial" panose="020B0604020202020204" pitchFamily="34" charset="0"/>
            </a:endParaRPr>
          </a:p>
          <a:p>
            <a:pPr marL="0" indent="0" algn="ctr">
              <a:buNone/>
            </a:pPr>
            <a:r>
              <a:rPr lang="en-GB" sz="5600" b="1" dirty="0">
                <a:latin typeface="Arial" panose="020B0604020202020204" pitchFamily="34" charset="0"/>
                <a:cs typeface="Arial" panose="020B0604020202020204" pitchFamily="34" charset="0"/>
              </a:rPr>
              <a:t>UK Context</a:t>
            </a:r>
          </a:p>
          <a:p>
            <a:pPr marL="0" indent="0" algn="ctr">
              <a:buNone/>
            </a:pPr>
            <a:endParaRPr lang="en-GB" sz="2000" b="1" dirty="0">
              <a:latin typeface="Arial" panose="020B0604020202020204" pitchFamily="34" charset="0"/>
              <a:cs typeface="Arial" panose="020B0604020202020204" pitchFamily="34" charset="0"/>
            </a:endParaRPr>
          </a:p>
          <a:p>
            <a:pPr>
              <a:lnSpc>
                <a:spcPct val="170000"/>
              </a:lnSpc>
            </a:pPr>
            <a:r>
              <a:rPr lang="en-GB" sz="4800" dirty="0">
                <a:latin typeface="Arial" panose="020B0604020202020204" pitchFamily="34" charset="0"/>
                <a:cs typeface="Arial" panose="020B0604020202020204" pitchFamily="34" charset="0"/>
              </a:rPr>
              <a:t>In 2021, 91% of 12–15-year-olds and 97% of 16–17-year-olds in the UK used social media (Ofcom, 2022).</a:t>
            </a:r>
            <a:endParaRPr lang="en-GB" sz="4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pPr>
            <a:r>
              <a:rPr lang="en-GB" sz="4800" dirty="0">
                <a:effectLst/>
                <a:latin typeface="Arial" panose="020B0604020202020204" pitchFamily="34" charset="0"/>
                <a:ea typeface="Calibri Light" panose="020F0302020204030204" pitchFamily="34" charset="0"/>
                <a:cs typeface="Arial" panose="020B0604020202020204" pitchFamily="34" charset="0"/>
              </a:rPr>
              <a:t>In a 2021 UK survey, 69% of 8-17-year-olds said being online connected them to friends and classmates, and 53% said it helped their mental health (Ofcom, 2022).</a:t>
            </a:r>
          </a:p>
          <a:p>
            <a:pPr>
              <a:lnSpc>
                <a:spcPct val="170000"/>
              </a:lnSpc>
            </a:pPr>
            <a:r>
              <a:rPr lang="en-GB" sz="4800" dirty="0">
                <a:effectLst/>
                <a:latin typeface="Arial" panose="020B0604020202020204" pitchFamily="34" charset="0"/>
                <a:ea typeface="Calibri Light" panose="020F0302020204030204" pitchFamily="34" charset="0"/>
                <a:cs typeface="Arial" panose="020B0604020202020204" pitchFamily="34" charset="0"/>
              </a:rPr>
              <a:t>However, 63% of 12- to 15-year-olds in the UK have received inappropriate social media requests. 55% saw social media impersonators. 48% reported social media bullying, abuse, or threats</a:t>
            </a:r>
            <a:r>
              <a:rPr lang="en-GB" sz="4800" dirty="0">
                <a:solidFill>
                  <a:srgbClr val="000000"/>
                </a:solidFill>
                <a:effectLst/>
                <a:latin typeface="Arial" panose="020B0604020202020204" pitchFamily="34" charset="0"/>
                <a:ea typeface="Times New Roman" panose="02020603050405020304" pitchFamily="18" charset="0"/>
              </a:rPr>
              <a:t> (Ofcom and Jigsaw Research, 2020)</a:t>
            </a:r>
            <a:r>
              <a:rPr lang="en-GB" sz="4800" dirty="0">
                <a:effectLst/>
                <a:latin typeface="Arial" panose="020B0604020202020204" pitchFamily="34" charset="0"/>
                <a:ea typeface="Calibri Light" panose="020F0302020204030204" pitchFamily="34" charset="0"/>
              </a:rPr>
              <a:t>.</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indent="0" algn="ctr">
              <a:lnSpc>
                <a:spcPct val="170000"/>
              </a:lnSpc>
              <a:buNone/>
            </a:pPr>
            <a:r>
              <a:rPr lang="en-GB" sz="4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UK Policies</a:t>
            </a:r>
            <a:endParaRPr lang="en-GB" sz="4800" b="1"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70000"/>
              </a:lnSpc>
              <a:spcBef>
                <a:spcPts val="0"/>
              </a:spcBef>
              <a:spcAft>
                <a:spcPts val="0"/>
              </a:spcAft>
              <a:buClrTx/>
              <a:buSzTx/>
              <a:buFont typeface="Arial" panose="020B0604020202020204" pitchFamily="34" charset="0"/>
              <a:buChar char="•"/>
              <a:tabLst/>
              <a:defRPr/>
            </a:pPr>
            <a:r>
              <a:rPr lang="en-GB" sz="4800" b="0" kern="1200" dirty="0">
                <a:solidFill>
                  <a:schemeClr val="tx1"/>
                </a:solidFill>
                <a:effectLst/>
                <a:latin typeface="Arial" panose="020B0604020202020204" pitchFamily="34" charset="0"/>
                <a:cs typeface="Arial" panose="020B0604020202020204" pitchFamily="34" charset="0"/>
              </a:rPr>
              <a:t>The Mental Health Act (1983) (NHS, 2022).</a:t>
            </a:r>
          </a:p>
          <a:p>
            <a:pPr marL="171450" marR="0" lvl="0" indent="-171450" algn="l" defTabSz="914400" rtl="0" eaLnBrk="1" fontAlgn="auto" latinLnBrk="0" hangingPunct="1">
              <a:lnSpc>
                <a:spcPct val="170000"/>
              </a:lnSpc>
              <a:spcBef>
                <a:spcPts val="0"/>
              </a:spcBef>
              <a:spcAft>
                <a:spcPts val="0"/>
              </a:spcAft>
              <a:buClrTx/>
              <a:buSzTx/>
              <a:buFont typeface="Arial" panose="020B0604020202020204" pitchFamily="34" charset="0"/>
              <a:buChar char="•"/>
              <a:tabLst/>
              <a:defRPr/>
            </a:pPr>
            <a:r>
              <a:rPr lang="en-GB" sz="4800" b="0" kern="1200" dirty="0">
                <a:solidFill>
                  <a:schemeClr val="tx1"/>
                </a:solidFill>
                <a:effectLst/>
                <a:latin typeface="Arial" panose="020B0604020202020204" pitchFamily="34" charset="0"/>
                <a:cs typeface="Arial" panose="020B0604020202020204" pitchFamily="34" charset="0"/>
              </a:rPr>
              <a:t>In July 2014, a task force chaired by the Department of Health and NHS England examined ways to improve child and adolescent mental health treatment (Parkin, 2022).</a:t>
            </a:r>
          </a:p>
          <a:p>
            <a:pPr marL="171450" marR="0" lvl="0" indent="-171450" algn="l" defTabSz="914400" rtl="0" eaLnBrk="1" fontAlgn="auto" latinLnBrk="0" hangingPunct="1">
              <a:lnSpc>
                <a:spcPct val="170000"/>
              </a:lnSpc>
              <a:spcBef>
                <a:spcPts val="0"/>
              </a:spcBef>
              <a:spcAft>
                <a:spcPts val="0"/>
              </a:spcAft>
              <a:buClrTx/>
              <a:buSzTx/>
              <a:buFont typeface="Arial" panose="020B0604020202020204" pitchFamily="34" charset="0"/>
              <a:buChar char="•"/>
              <a:tabLst/>
              <a:defRPr/>
            </a:pPr>
            <a:r>
              <a:rPr lang="en-GB" sz="4800" b="0" kern="1200" dirty="0">
                <a:solidFill>
                  <a:schemeClr val="tx1"/>
                </a:solidFill>
                <a:effectLst/>
                <a:latin typeface="Arial" panose="020B0604020202020204" pitchFamily="34" charset="0"/>
                <a:cs typeface="Arial" panose="020B0604020202020204" pitchFamily="34" charset="0"/>
              </a:rPr>
              <a:t>The children 2004 Act (gov.UK, 2004). </a:t>
            </a:r>
          </a:p>
          <a:p>
            <a:pPr marL="171450" marR="0" lvl="0" indent="-171450" algn="l" defTabSz="914400" rtl="0" eaLnBrk="1" fontAlgn="auto" latinLnBrk="0" hangingPunct="1">
              <a:lnSpc>
                <a:spcPct val="170000"/>
              </a:lnSpc>
              <a:spcBef>
                <a:spcPts val="0"/>
              </a:spcBef>
              <a:spcAft>
                <a:spcPts val="0"/>
              </a:spcAft>
              <a:buClrTx/>
              <a:buSzTx/>
              <a:buFont typeface="Arial" panose="020B0604020202020204" pitchFamily="34" charset="0"/>
              <a:buChar char="•"/>
              <a:tabLst/>
              <a:defRPr/>
            </a:pPr>
            <a:r>
              <a:rPr lang="en-GB" sz="4800" b="0" kern="1200" dirty="0">
                <a:solidFill>
                  <a:schemeClr val="tx1"/>
                </a:solidFill>
                <a:effectLst/>
                <a:latin typeface="Arial" panose="020B0604020202020204" pitchFamily="34" charset="0"/>
                <a:cs typeface="Arial" panose="020B0604020202020204" pitchFamily="34" charset="0"/>
              </a:rPr>
              <a:t>The UK Council for Child Internet Safety (UKCCIS) is a network of over 200 government, corporate, legal, academic, and charitable organisations that work together to keep children safe online(Government, 2022).</a:t>
            </a:r>
            <a:endParaRPr lang="en-GB" sz="4800" b="1" dirty="0">
              <a:latin typeface="Arial" panose="020B0604020202020204" pitchFamily="34" charset="0"/>
              <a:cs typeface="Arial" panose="020B0604020202020204" pitchFamily="34" charset="0"/>
            </a:endParaRPr>
          </a:p>
        </p:txBody>
      </p:sp>
      <p:pic>
        <p:nvPicPr>
          <p:cNvPr id="9" name="Picture 8" descr="A picture containing chart&#10;&#10;Description automatically generated">
            <a:extLst>
              <a:ext uri="{FF2B5EF4-FFF2-40B4-BE49-F238E27FC236}">
                <a16:creationId xmlns:a16="http://schemas.microsoft.com/office/drawing/2014/main" id="{B21AF19B-4D0A-851F-0D2A-D98A4923D3F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7854" y="602536"/>
            <a:ext cx="5583018" cy="2301101"/>
          </a:xfrm>
          <a:prstGeom prst="rect">
            <a:avLst/>
          </a:prstGeom>
        </p:spPr>
      </p:pic>
      <p:sp>
        <p:nvSpPr>
          <p:cNvPr id="13" name="TextBox 12">
            <a:extLst>
              <a:ext uri="{FF2B5EF4-FFF2-40B4-BE49-F238E27FC236}">
                <a16:creationId xmlns:a16="http://schemas.microsoft.com/office/drawing/2014/main" id="{A53A3D08-DBFA-5077-340B-57073F5D737A}"/>
              </a:ext>
            </a:extLst>
          </p:cNvPr>
          <p:cNvSpPr txBox="1"/>
          <p:nvPr/>
        </p:nvSpPr>
        <p:spPr>
          <a:xfrm>
            <a:off x="4572317" y="2872601"/>
            <a:ext cx="1172308" cy="261610"/>
          </a:xfrm>
          <a:prstGeom prst="rect">
            <a:avLst/>
          </a:prstGeom>
          <a:noFill/>
        </p:spPr>
        <p:txBody>
          <a:bodyPr wrap="square">
            <a:spAutoFit/>
          </a:bodyPr>
          <a:lstStyle/>
          <a:p>
            <a:r>
              <a:rPr lang="en-GB" sz="1100" dirty="0">
                <a:solidFill>
                  <a:srgbClr val="000000"/>
                </a:solidFill>
                <a:effectLst/>
                <a:latin typeface="Arial" panose="020B0604020202020204" pitchFamily="34" charset="0"/>
                <a:ea typeface="Times New Roman" panose="02020603050405020304" pitchFamily="18" charset="0"/>
              </a:rPr>
              <a:t>(Insights, 2022)</a:t>
            </a:r>
            <a:endParaRPr lang="en-GB" sz="1100" dirty="0"/>
          </a:p>
        </p:txBody>
      </p:sp>
      <p:sp>
        <p:nvSpPr>
          <p:cNvPr id="21" name="Title 1">
            <a:extLst>
              <a:ext uri="{FF2B5EF4-FFF2-40B4-BE49-F238E27FC236}">
                <a16:creationId xmlns:a16="http://schemas.microsoft.com/office/drawing/2014/main" id="{FCE1F084-F139-280A-6E36-3B7DDD95529A}"/>
              </a:ext>
            </a:extLst>
          </p:cNvPr>
          <p:cNvSpPr>
            <a:spLocks noGrp="1"/>
          </p:cNvSpPr>
          <p:nvPr>
            <p:ph type="title"/>
          </p:nvPr>
        </p:nvSpPr>
        <p:spPr>
          <a:xfrm>
            <a:off x="2507361" y="79892"/>
            <a:ext cx="3721989" cy="457200"/>
          </a:xfrm>
        </p:spPr>
        <p:txBody>
          <a:bodyPr anchor="b">
            <a:noAutofit/>
          </a:bodyPr>
          <a:lstStyle/>
          <a:p>
            <a:r>
              <a:rPr lang="en-GB" sz="2800" b="1" dirty="0">
                <a:latin typeface="+mn-lt"/>
              </a:rPr>
              <a:t>Chapter 2: Background</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268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Content Placeholder 18">
            <a:extLst>
              <a:ext uri="{FF2B5EF4-FFF2-40B4-BE49-F238E27FC236}">
                <a16:creationId xmlns:a16="http://schemas.microsoft.com/office/drawing/2014/main" id="{1D53DD4A-18F3-7F57-2C9C-F4DCA94E2ED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0092" y="998876"/>
            <a:ext cx="4907610" cy="3751384"/>
          </a:xfrm>
          <a:prstGeom prst="rect">
            <a:avLst/>
          </a:prstGeom>
          <a:ln>
            <a:noFill/>
          </a:ln>
        </p:spPr>
      </p:pic>
      <p:graphicFrame>
        <p:nvGraphicFramePr>
          <p:cNvPr id="22" name="Table 24">
            <a:extLst>
              <a:ext uri="{FF2B5EF4-FFF2-40B4-BE49-F238E27FC236}">
                <a16:creationId xmlns:a16="http://schemas.microsoft.com/office/drawing/2014/main" id="{ED69669E-A9B5-013F-8421-03CE6C1EC133}"/>
              </a:ext>
            </a:extLst>
          </p:cNvPr>
          <p:cNvGraphicFramePr>
            <a:graphicFrameLocks noGrp="1"/>
          </p:cNvGraphicFramePr>
          <p:nvPr>
            <p:extLst>
              <p:ext uri="{D42A27DB-BD31-4B8C-83A1-F6EECF244321}">
                <p14:modId xmlns:p14="http://schemas.microsoft.com/office/powerpoint/2010/main" val="3393175148"/>
              </p:ext>
            </p:extLst>
          </p:nvPr>
        </p:nvGraphicFramePr>
        <p:xfrm>
          <a:off x="5264458" y="1400245"/>
          <a:ext cx="6677450" cy="4754566"/>
        </p:xfrm>
        <a:graphic>
          <a:graphicData uri="http://schemas.openxmlformats.org/drawingml/2006/table">
            <a:tbl>
              <a:tblPr firstRow="1" bandRow="1">
                <a:tableStyleId>{5C22544A-7EE6-4342-B048-85BDC9FD1C3A}</a:tableStyleId>
              </a:tblPr>
              <a:tblGrid>
                <a:gridCol w="6677450">
                  <a:extLst>
                    <a:ext uri="{9D8B030D-6E8A-4147-A177-3AD203B41FA5}">
                      <a16:colId xmlns:a16="http://schemas.microsoft.com/office/drawing/2014/main" val="1196094832"/>
                    </a:ext>
                  </a:extLst>
                </a:gridCol>
              </a:tblGrid>
              <a:tr h="4754566">
                <a:tc>
                  <a:txBody>
                    <a:bodyPr/>
                    <a:lstStyle/>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Arial" panose="020B0604020202020204" pitchFamily="34" charset="0"/>
                          <a:ea typeface="+mn-ea"/>
                          <a:cs typeface="Arial" panose="020B0604020202020204" pitchFamily="34" charset="0"/>
                        </a:rPr>
                        <a:t>Research philosophy</a:t>
                      </a:r>
                      <a:r>
                        <a:rPr lang="en-GB" sz="1200" b="0" kern="1200" dirty="0">
                          <a:solidFill>
                            <a:schemeClr val="tx1"/>
                          </a:solidFill>
                          <a:effectLst/>
                          <a:latin typeface="Arial" panose="020B0604020202020204" pitchFamily="34" charset="0"/>
                          <a:ea typeface="+mn-ea"/>
                          <a:cs typeface="Arial" panose="020B0604020202020204" pitchFamily="34" charset="0"/>
                        </a:rPr>
                        <a:t> is a collection of beliefs about the reality of the situation under investigation (Becker et al., 2012). It provides the foundation of the study by distinguishing </a:t>
                      </a:r>
                      <a:r>
                        <a:rPr lang="en-GB" sz="1200" b="1" kern="1200" dirty="0">
                          <a:solidFill>
                            <a:schemeClr val="tx1"/>
                          </a:solidFill>
                          <a:effectLst/>
                          <a:latin typeface="Arial" panose="020B0604020202020204" pitchFamily="34" charset="0"/>
                          <a:ea typeface="+mn-ea"/>
                          <a:cs typeface="Arial" panose="020B0604020202020204" pitchFamily="34" charset="0"/>
                        </a:rPr>
                        <a:t>ontology</a:t>
                      </a:r>
                      <a:r>
                        <a:rPr lang="en-GB" sz="1200" b="0" kern="1200" dirty="0">
                          <a:solidFill>
                            <a:schemeClr val="tx1"/>
                          </a:solidFill>
                          <a:effectLst/>
                          <a:latin typeface="Arial" panose="020B0604020202020204" pitchFamily="34" charset="0"/>
                          <a:ea typeface="+mn-ea"/>
                          <a:cs typeface="Arial" panose="020B0604020202020204" pitchFamily="34" charset="0"/>
                        </a:rPr>
                        <a:t> (the nature of reality) and </a:t>
                      </a:r>
                      <a:r>
                        <a:rPr lang="en-GB" sz="1200" b="1" kern="1200" dirty="0">
                          <a:solidFill>
                            <a:schemeClr val="tx1"/>
                          </a:solidFill>
                          <a:effectLst/>
                          <a:latin typeface="Arial" panose="020B0604020202020204" pitchFamily="34" charset="0"/>
                          <a:ea typeface="+mn-ea"/>
                          <a:cs typeface="Arial" panose="020B0604020202020204" pitchFamily="34" charset="0"/>
                        </a:rPr>
                        <a:t>epistemology</a:t>
                      </a:r>
                      <a:r>
                        <a:rPr lang="en-GB" sz="1200" b="0" kern="1200" dirty="0">
                          <a:solidFill>
                            <a:schemeClr val="tx1"/>
                          </a:solidFill>
                          <a:effectLst/>
                          <a:latin typeface="Arial" panose="020B0604020202020204" pitchFamily="34" charset="0"/>
                          <a:ea typeface="+mn-ea"/>
                          <a:cs typeface="Arial" panose="020B0604020202020204" pitchFamily="34" charset="0"/>
                        </a:rPr>
                        <a:t> (the nature of knowledge or facts) (</a:t>
                      </a:r>
                      <a:r>
                        <a:rPr lang="en-GB" sz="1200" b="0" kern="1200" dirty="0" err="1">
                          <a:solidFill>
                            <a:schemeClr val="tx1"/>
                          </a:solidFill>
                          <a:effectLst/>
                          <a:latin typeface="Arial" panose="020B0604020202020204" pitchFamily="34" charset="0"/>
                          <a:ea typeface="+mn-ea"/>
                          <a:cs typeface="Arial" panose="020B0604020202020204" pitchFamily="34" charset="0"/>
                        </a:rPr>
                        <a:t>Winit-Watjana</a:t>
                      </a:r>
                      <a:r>
                        <a:rPr lang="en-GB" sz="1200" b="0" kern="1200" dirty="0">
                          <a:solidFill>
                            <a:schemeClr val="tx1"/>
                          </a:solidFill>
                          <a:effectLst/>
                          <a:latin typeface="Arial" panose="020B0604020202020204" pitchFamily="34" charset="0"/>
                          <a:ea typeface="+mn-ea"/>
                          <a:cs typeface="Arial" panose="020B0604020202020204" pitchFamily="34" charset="0"/>
                        </a:rPr>
                        <a:t>, 2016)</a:t>
                      </a:r>
                    </a:p>
                    <a:p>
                      <a:pPr marL="171450" indent="-171450">
                        <a:lnSpc>
                          <a:spcPct val="150000"/>
                        </a:lnSpc>
                        <a:buFont typeface="Wingdings" panose="05000000000000000000" pitchFamily="2" charset="2"/>
                        <a:buChar char="Ø"/>
                      </a:pPr>
                      <a:r>
                        <a:rPr lang="en-GB" sz="1200" b="1" kern="1200" dirty="0">
                          <a:solidFill>
                            <a:schemeClr val="tx1"/>
                          </a:solidFill>
                          <a:effectLst/>
                          <a:latin typeface="Arial" panose="020B0604020202020204" pitchFamily="34" charset="0"/>
                          <a:ea typeface="+mn-ea"/>
                          <a:cs typeface="Arial" panose="020B0604020202020204" pitchFamily="34" charset="0"/>
                        </a:rPr>
                        <a:t>Research Approach: </a:t>
                      </a:r>
                      <a:r>
                        <a:rPr lang="en-GB" sz="1200" b="0" kern="1200" dirty="0">
                          <a:solidFill>
                            <a:schemeClr val="tx1"/>
                          </a:solidFill>
                          <a:effectLst/>
                          <a:latin typeface="Arial" panose="020B0604020202020204" pitchFamily="34" charset="0"/>
                          <a:ea typeface="+mn-ea"/>
                          <a:cs typeface="Arial" panose="020B0604020202020204" pitchFamily="34" charset="0"/>
                        </a:rPr>
                        <a:t>Inductive Research approach used for this study. Inductive study 'involves the search for pattern from observation and the development of explanations – theories – for those patterns through series of hypotheses' (Bernard, 2011).</a:t>
                      </a:r>
                    </a:p>
                    <a:p>
                      <a:pPr marL="171450" indent="-171450">
                        <a:lnSpc>
                          <a:spcPct val="150000"/>
                        </a:lnSpc>
                        <a:buFont typeface="Wingdings" panose="05000000000000000000" pitchFamily="2" charset="2"/>
                        <a:buChar char="Ø"/>
                      </a:pPr>
                      <a:r>
                        <a:rPr lang="en-GB" sz="1200" b="1" kern="1200" dirty="0">
                          <a:solidFill>
                            <a:schemeClr val="tx1"/>
                          </a:solidFill>
                          <a:effectLst/>
                          <a:latin typeface="Arial" panose="020B0604020202020204" pitchFamily="34" charset="0"/>
                          <a:ea typeface="+mn-ea"/>
                          <a:cs typeface="Arial" panose="020B0604020202020204" pitchFamily="34" charset="0"/>
                        </a:rPr>
                        <a:t>Research Strategy: </a:t>
                      </a:r>
                      <a:r>
                        <a:rPr lang="en-GB" sz="1200" b="0" kern="1200" dirty="0">
                          <a:solidFill>
                            <a:schemeClr val="tx1"/>
                          </a:solidFill>
                          <a:effectLst/>
                          <a:latin typeface="Arial" panose="020B0604020202020204" pitchFamily="34" charset="0"/>
                          <a:ea typeface="+mn-ea"/>
                          <a:cs typeface="Arial" panose="020B0604020202020204" pitchFamily="34" charset="0"/>
                        </a:rPr>
                        <a:t>Critical </a:t>
                      </a:r>
                      <a:r>
                        <a:rPr lang="en-GB" sz="1200" b="1" kern="1200" dirty="0">
                          <a:solidFill>
                            <a:schemeClr val="tx1"/>
                          </a:solidFill>
                          <a:effectLst/>
                          <a:latin typeface="Arial" panose="020B0604020202020204" pitchFamily="34" charset="0"/>
                          <a:ea typeface="+mn-ea"/>
                          <a:cs typeface="Arial" panose="020B0604020202020204" pitchFamily="34" charset="0"/>
                        </a:rPr>
                        <a:t>action research</a:t>
                      </a:r>
                      <a:r>
                        <a:rPr lang="en-GB" sz="1200" b="0" kern="1200" dirty="0">
                          <a:solidFill>
                            <a:schemeClr val="tx1"/>
                          </a:solidFill>
                          <a:effectLst/>
                          <a:latin typeface="Arial" panose="020B0604020202020204" pitchFamily="34" charset="0"/>
                          <a:ea typeface="+mn-ea"/>
                          <a:cs typeface="Arial" panose="020B0604020202020204" pitchFamily="34" charset="0"/>
                        </a:rPr>
                        <a:t> was used for this study.</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Arial" panose="020B0604020202020204" pitchFamily="34" charset="0"/>
                          <a:ea typeface="+mn-ea"/>
                          <a:cs typeface="Arial" panose="020B0604020202020204" pitchFamily="34" charset="0"/>
                        </a:rPr>
                        <a:t>Research Method</a:t>
                      </a:r>
                      <a:r>
                        <a:rPr lang="en-GB" sz="1200" b="0" kern="1200" dirty="0">
                          <a:solidFill>
                            <a:schemeClr val="tx1"/>
                          </a:solidFill>
                          <a:effectLst/>
                          <a:latin typeface="Arial" panose="020B0604020202020204" pitchFamily="34" charset="0"/>
                          <a:ea typeface="+mn-ea"/>
                          <a:cs typeface="Arial" panose="020B0604020202020204" pitchFamily="34" charset="0"/>
                        </a:rPr>
                        <a:t>: Based on data type research can be divided into three categories: </a:t>
                      </a:r>
                      <a:r>
                        <a:rPr lang="en-GB" sz="1200" b="1" kern="1200" dirty="0">
                          <a:solidFill>
                            <a:schemeClr val="tx1"/>
                          </a:solidFill>
                          <a:effectLst/>
                          <a:latin typeface="Arial" panose="020B0604020202020204" pitchFamily="34" charset="0"/>
                          <a:ea typeface="+mn-ea"/>
                          <a:cs typeface="Arial" panose="020B0604020202020204" pitchFamily="34" charset="0"/>
                        </a:rPr>
                        <a:t>Quantitative, qualitative, and mixed method</a:t>
                      </a:r>
                      <a:r>
                        <a:rPr lang="en-GB" sz="1200" b="0" kern="1200" dirty="0">
                          <a:solidFill>
                            <a:schemeClr val="tx1"/>
                          </a:solidFill>
                          <a:effectLst/>
                          <a:latin typeface="Arial" panose="020B0604020202020204" pitchFamily="34" charset="0"/>
                          <a:ea typeface="+mn-ea"/>
                          <a:cs typeface="Arial" panose="020B0604020202020204" pitchFamily="34" charset="0"/>
                        </a:rPr>
                        <a:t> (University of Newcastle Library, 2022). This study used </a:t>
                      </a:r>
                      <a:r>
                        <a:rPr lang="en-GB" sz="1200" b="1" kern="1200" dirty="0">
                          <a:solidFill>
                            <a:schemeClr val="tx1"/>
                          </a:solidFill>
                          <a:effectLst/>
                          <a:latin typeface="Arial" panose="020B0604020202020204" pitchFamily="34" charset="0"/>
                          <a:ea typeface="+mn-ea"/>
                          <a:cs typeface="Arial" panose="020B0604020202020204" pitchFamily="34" charset="0"/>
                        </a:rPr>
                        <a:t>mixed method</a:t>
                      </a:r>
                      <a:r>
                        <a:rPr lang="en-GB" sz="1200" b="0" kern="1200" dirty="0">
                          <a:solidFill>
                            <a:schemeClr val="tx1"/>
                          </a:solidFill>
                          <a:effectLst/>
                          <a:latin typeface="Arial" panose="020B0604020202020204" pitchFamily="34" charset="0"/>
                          <a:ea typeface="+mn-ea"/>
                          <a:cs typeface="Arial" panose="020B0604020202020204" pitchFamily="34" charset="0"/>
                        </a:rPr>
                        <a:t> to analyse all primary data sources and combine quantitative and qualitative data to get precise results and meet research objectives.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Arial" panose="020B0604020202020204" pitchFamily="34" charset="0"/>
                          <a:ea typeface="+mn-ea"/>
                          <a:cs typeface="Arial" panose="020B0604020202020204" pitchFamily="34" charset="0"/>
                        </a:rPr>
                        <a:t>Data Collection and Analysis: </a:t>
                      </a:r>
                      <a:r>
                        <a:rPr lang="en-GB" sz="1200" b="0" kern="1200" dirty="0">
                          <a:solidFill>
                            <a:schemeClr val="tx1"/>
                          </a:solidFill>
                          <a:effectLst/>
                          <a:latin typeface="Arial" panose="020B0604020202020204" pitchFamily="34" charset="0"/>
                          <a:ea typeface="+mn-ea"/>
                          <a:cs typeface="Arial" panose="020B0604020202020204" pitchFamily="34" charset="0"/>
                        </a:rPr>
                        <a:t>These are the final two elements of </a:t>
                      </a:r>
                      <a:r>
                        <a:rPr lang="en-GB" sz="1200" b="0" kern="1200" dirty="0" err="1">
                          <a:solidFill>
                            <a:schemeClr val="tx1"/>
                          </a:solidFill>
                          <a:effectLst/>
                          <a:latin typeface="Arial" panose="020B0604020202020204" pitchFamily="34" charset="0"/>
                          <a:ea typeface="+mn-ea"/>
                          <a:cs typeface="Arial" panose="020B0604020202020204" pitchFamily="34" charset="0"/>
                        </a:rPr>
                        <a:t>Saunder's</a:t>
                      </a:r>
                      <a:r>
                        <a:rPr lang="en-GB" sz="1200" b="0" kern="1200" dirty="0">
                          <a:solidFill>
                            <a:schemeClr val="tx1"/>
                          </a:solidFill>
                          <a:effectLst/>
                          <a:latin typeface="Arial" panose="020B0604020202020204" pitchFamily="34" charset="0"/>
                          <a:ea typeface="+mn-ea"/>
                          <a:cs typeface="Arial" panose="020B0604020202020204" pitchFamily="34" charset="0"/>
                        </a:rPr>
                        <a:t> research onion and the focal point of the research processes(Saunders et al., 2019). This</a:t>
                      </a:r>
                      <a:r>
                        <a:rPr lang="en-GB" sz="1200" b="1" kern="1200" dirty="0">
                          <a:solidFill>
                            <a:schemeClr val="lt1"/>
                          </a:solidFill>
                          <a:effectLst/>
                          <a:latin typeface="Arial" panose="020B0604020202020204" pitchFamily="34" charset="0"/>
                          <a:ea typeface="+mn-ea"/>
                          <a:cs typeface="Arial" panose="020B0604020202020204" pitchFamily="34" charset="0"/>
                        </a:rPr>
                        <a:t> </a:t>
                      </a:r>
                      <a:r>
                        <a:rPr lang="en-GB" sz="1200" b="0" kern="1200" dirty="0">
                          <a:solidFill>
                            <a:schemeClr val="tx1"/>
                          </a:solidFill>
                          <a:effectLst/>
                          <a:latin typeface="Arial" panose="020B0604020202020204" pitchFamily="34" charset="0"/>
                          <a:ea typeface="+mn-ea"/>
                          <a:cs typeface="Arial" panose="020B0604020202020204" pitchFamily="34" charset="0"/>
                        </a:rPr>
                        <a:t>literature review was carried out by choosing and analysing </a:t>
                      </a:r>
                      <a:r>
                        <a:rPr lang="en-GB" sz="1200" b="1" kern="1200" dirty="0">
                          <a:solidFill>
                            <a:schemeClr val="tx1"/>
                          </a:solidFill>
                          <a:effectLst/>
                          <a:latin typeface="Arial" panose="020B0604020202020204" pitchFamily="34" charset="0"/>
                          <a:ea typeface="+mn-ea"/>
                          <a:cs typeface="Arial" panose="020B0604020202020204" pitchFamily="34" charset="0"/>
                        </a:rPr>
                        <a:t>eleven</a:t>
                      </a:r>
                      <a:r>
                        <a:rPr lang="en-GB" sz="1200" b="0" kern="1200" dirty="0">
                          <a:solidFill>
                            <a:schemeClr val="tx1"/>
                          </a:solidFill>
                          <a:effectLst/>
                          <a:latin typeface="Arial" panose="020B0604020202020204" pitchFamily="34" charset="0"/>
                          <a:ea typeface="+mn-ea"/>
                          <a:cs typeface="Arial" panose="020B0604020202020204" pitchFamily="34" charset="0"/>
                        </a:rPr>
                        <a:t> peer-reviewed academic research articles containing data/ideas/ information to asses perspectives on the selected issue. </a:t>
                      </a:r>
                      <a:endParaRPr lang="en-GB" sz="1200" b="0"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1284768159"/>
                  </a:ext>
                </a:extLst>
              </a:tr>
            </a:tbl>
          </a:graphicData>
        </a:graphic>
      </p:graphicFrame>
      <p:sp>
        <p:nvSpPr>
          <p:cNvPr id="27" name="TextBox 26">
            <a:extLst>
              <a:ext uri="{FF2B5EF4-FFF2-40B4-BE49-F238E27FC236}">
                <a16:creationId xmlns:a16="http://schemas.microsoft.com/office/drawing/2014/main" id="{E4BA14C3-2E98-A7A9-5259-D15B0C54ECCD}"/>
              </a:ext>
            </a:extLst>
          </p:cNvPr>
          <p:cNvSpPr txBox="1"/>
          <p:nvPr/>
        </p:nvSpPr>
        <p:spPr>
          <a:xfrm>
            <a:off x="2403297" y="4741619"/>
            <a:ext cx="2647461" cy="261610"/>
          </a:xfrm>
          <a:prstGeom prst="rect">
            <a:avLst/>
          </a:prstGeom>
          <a:noFill/>
        </p:spPr>
        <p:txBody>
          <a:bodyPr wrap="square">
            <a:spAutoFit/>
          </a:bodyPr>
          <a:lstStyle/>
          <a:p>
            <a:r>
              <a:rPr lang="en-GB" sz="1100" dirty="0">
                <a:solidFill>
                  <a:srgbClr val="000000"/>
                </a:solidFill>
                <a:effectLst/>
                <a:latin typeface="Arial" panose="020B0604020202020204" pitchFamily="34" charset="0"/>
                <a:ea typeface="Times New Roman" panose="02020603050405020304" pitchFamily="18" charset="0"/>
              </a:rPr>
              <a:t>Research Onion(Saunders et al., 2019)</a:t>
            </a:r>
            <a:endParaRPr lang="en-GB" sz="1100" dirty="0"/>
          </a:p>
        </p:txBody>
      </p:sp>
      <p:sp>
        <p:nvSpPr>
          <p:cNvPr id="35" name="TextBox 34">
            <a:extLst>
              <a:ext uri="{FF2B5EF4-FFF2-40B4-BE49-F238E27FC236}">
                <a16:creationId xmlns:a16="http://schemas.microsoft.com/office/drawing/2014/main" id="{D18F6226-489E-EACD-A11F-E49D8A61921B}"/>
              </a:ext>
            </a:extLst>
          </p:cNvPr>
          <p:cNvSpPr txBox="1"/>
          <p:nvPr/>
        </p:nvSpPr>
        <p:spPr>
          <a:xfrm>
            <a:off x="240174" y="4996868"/>
            <a:ext cx="4085492" cy="1724511"/>
          </a:xfrm>
          <a:prstGeom prst="rect">
            <a:avLst/>
          </a:prstGeom>
          <a:noFill/>
        </p:spPr>
        <p:txBody>
          <a:bodyPr wrap="square">
            <a:spAutoFit/>
          </a:bodyPr>
          <a:lstStyle/>
          <a:p>
            <a:pPr>
              <a:lnSpc>
                <a:spcPct val="150000"/>
              </a:lnSpc>
            </a:pPr>
            <a:r>
              <a:rPr lang="en-GB" sz="1200" b="0" kern="1200" dirty="0">
                <a:solidFill>
                  <a:schemeClr val="tx1"/>
                </a:solidFill>
                <a:effectLst/>
                <a:latin typeface="Arial" panose="020B0604020202020204" pitchFamily="34" charset="0"/>
                <a:ea typeface="+mn-ea"/>
                <a:cs typeface="Arial" panose="020B0604020202020204" pitchFamily="34" charset="0"/>
              </a:rPr>
              <a:t>The technique for developing research methodology for this study was based on the theoretical idea of the "Research onion" (Saunders et al., 2019). The research onion gives a lengthy overview of the essential layers or steps that must be completed to create a successful technique. (Saunders et al., 2019)</a:t>
            </a:r>
            <a:endParaRPr lang="en-GB" sz="1200" dirty="0"/>
          </a:p>
        </p:txBody>
      </p:sp>
      <p:sp>
        <p:nvSpPr>
          <p:cNvPr id="38" name="TextBox 37">
            <a:extLst>
              <a:ext uri="{FF2B5EF4-FFF2-40B4-BE49-F238E27FC236}">
                <a16:creationId xmlns:a16="http://schemas.microsoft.com/office/drawing/2014/main" id="{DA26C632-007F-C762-0BEC-ED728DCA22C7}"/>
              </a:ext>
            </a:extLst>
          </p:cNvPr>
          <p:cNvSpPr txBox="1"/>
          <p:nvPr/>
        </p:nvSpPr>
        <p:spPr>
          <a:xfrm>
            <a:off x="2758803" y="136621"/>
            <a:ext cx="3133725" cy="523220"/>
          </a:xfrm>
          <a:prstGeom prst="rect">
            <a:avLst/>
          </a:prstGeom>
          <a:noFill/>
        </p:spPr>
        <p:txBody>
          <a:bodyPr wrap="square">
            <a:spAutoFit/>
          </a:bodyPr>
          <a:lstStyle/>
          <a:p>
            <a:r>
              <a:rPr lang="en-GB" sz="2800" b="1" dirty="0">
                <a:latin typeface="+mn-lt"/>
              </a:rPr>
              <a:t>Chapter 3: Methods</a:t>
            </a:r>
            <a:endParaRPr lang="en-GB" sz="2800" b="1" dirty="0"/>
          </a:p>
        </p:txBody>
      </p:sp>
    </p:spTree>
    <p:extLst>
      <p:ext uri="{BB962C8B-B14F-4D97-AF65-F5344CB8AC3E}">
        <p14:creationId xmlns:p14="http://schemas.microsoft.com/office/powerpoint/2010/main" val="3024448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Table 24">
            <a:extLst>
              <a:ext uri="{FF2B5EF4-FFF2-40B4-BE49-F238E27FC236}">
                <a16:creationId xmlns:a16="http://schemas.microsoft.com/office/drawing/2014/main" id="{ED69669E-A9B5-013F-8421-03CE6C1EC133}"/>
              </a:ext>
            </a:extLst>
          </p:cNvPr>
          <p:cNvGraphicFramePr>
            <a:graphicFrameLocks noGrp="1"/>
          </p:cNvGraphicFramePr>
          <p:nvPr>
            <p:extLst>
              <p:ext uri="{D42A27DB-BD31-4B8C-83A1-F6EECF244321}">
                <p14:modId xmlns:p14="http://schemas.microsoft.com/office/powerpoint/2010/main" val="2189880648"/>
              </p:ext>
            </p:extLst>
          </p:nvPr>
        </p:nvGraphicFramePr>
        <p:xfrm>
          <a:off x="5276850" y="123826"/>
          <a:ext cx="6829425" cy="6515100"/>
        </p:xfrm>
        <a:graphic>
          <a:graphicData uri="http://schemas.openxmlformats.org/drawingml/2006/table">
            <a:tbl>
              <a:tblPr firstRow="1" bandRow="1">
                <a:tableStyleId>{5C22544A-7EE6-4342-B048-85BDC9FD1C3A}</a:tableStyleId>
              </a:tblPr>
              <a:tblGrid>
                <a:gridCol w="6829425">
                  <a:extLst>
                    <a:ext uri="{9D8B030D-6E8A-4147-A177-3AD203B41FA5}">
                      <a16:colId xmlns:a16="http://schemas.microsoft.com/office/drawing/2014/main" val="1196094832"/>
                    </a:ext>
                  </a:extLst>
                </a:gridCol>
              </a:tblGrid>
              <a:tr h="6515100">
                <a:tc>
                  <a:txBody>
                    <a:bodyPr/>
                    <a:lstStyle/>
                    <a:p>
                      <a:pPr marL="0" marR="0" lvl="0" indent="0" algn="l"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Inclusion Criteria: </a:t>
                      </a:r>
                      <a:r>
                        <a:rPr lang="en-GB" sz="1200" b="0" kern="1200" dirty="0">
                          <a:solidFill>
                            <a:schemeClr val="tx1"/>
                          </a:solidFill>
                          <a:effectLst/>
                          <a:latin typeface="Arial" panose="020B0604020202020204" pitchFamily="34" charset="0"/>
                          <a:ea typeface="+mn-ea"/>
                          <a:cs typeface="Arial" panose="020B0604020202020204" pitchFamily="34" charset="0"/>
                        </a:rPr>
                        <a:t>Peer-reviewed and published in English with full access articles were considered eligible if the primary studies conducted in the UK on adolescents(WHO, 2022a), addressed a psychological component, Published between December 2012 and October 2022 with a strong emphasis on social media or associated characteristics (e.g. cyberbullying).</a:t>
                      </a:r>
                    </a:p>
                    <a:p>
                      <a:pPr marL="0" marR="0" lvl="0" indent="0" algn="l"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Exclusion Criteria: </a:t>
                      </a:r>
                      <a:r>
                        <a:rPr lang="en-GB" sz="1200" b="0" kern="1200" dirty="0">
                          <a:solidFill>
                            <a:schemeClr val="tx1"/>
                          </a:solidFill>
                          <a:effectLst/>
                          <a:latin typeface="Arial" panose="020B0604020202020204" pitchFamily="34" charset="0"/>
                          <a:ea typeface="+mn-ea"/>
                          <a:cs typeface="Arial" panose="020B0604020202020204" pitchFamily="34" charset="0"/>
                        </a:rPr>
                        <a:t>Articles with the following characteristics, such as Non-peer-reviewed or grey literature published in any other language, published before December 2012, not fully accessible, and had multiple or mixed age groups, were excluded.</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lang="en-GB" sz="1400" b="1" kern="1200" dirty="0">
                          <a:solidFill>
                            <a:schemeClr val="tx1"/>
                          </a:solidFill>
                          <a:effectLst/>
                          <a:latin typeface="Arial" panose="020B0604020202020204" pitchFamily="34" charset="0"/>
                          <a:ea typeface="+mn-ea"/>
                          <a:cs typeface="Arial" panose="020B0604020202020204" pitchFamily="34" charset="0"/>
                        </a:rPr>
                        <a:t>Data Analysis:</a:t>
                      </a:r>
                      <a:r>
                        <a:rPr lang="en-GB" sz="1400" b="0" kern="1200" dirty="0">
                          <a:solidFill>
                            <a:schemeClr val="tx1"/>
                          </a:solidFill>
                          <a:effectLst/>
                          <a:latin typeface="Arial" panose="020B0604020202020204" pitchFamily="34" charset="0"/>
                          <a:ea typeface="+mn-ea"/>
                          <a:cs typeface="Arial" panose="020B0604020202020204" pitchFamily="34" charset="0"/>
                        </a:rPr>
                        <a:t>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lang="en-GB" sz="1200" b="0" kern="1200" dirty="0">
                          <a:solidFill>
                            <a:schemeClr val="tx1"/>
                          </a:solidFill>
                          <a:effectLst/>
                          <a:latin typeface="Arial" panose="020B0604020202020204" pitchFamily="34" charset="0"/>
                          <a:ea typeface="+mn-ea"/>
                          <a:cs typeface="Arial" panose="020B0604020202020204" pitchFamily="34" charset="0"/>
                        </a:rPr>
                        <a:t>It includes analysing data collected using logical and analytical reasoning to identify patterns, correlations, or </a:t>
                      </a:r>
                      <a:r>
                        <a:rPr lang="en-GB" sz="1200" b="1" kern="1200" dirty="0">
                          <a:solidFill>
                            <a:schemeClr val="tx1"/>
                          </a:solidFill>
                          <a:effectLst/>
                          <a:latin typeface="Arial" panose="020B0604020202020204" pitchFamily="34" charset="0"/>
                          <a:ea typeface="+mn-ea"/>
                          <a:cs typeface="Arial" panose="020B0604020202020204" pitchFamily="34" charset="0"/>
                        </a:rPr>
                        <a:t>themes</a:t>
                      </a:r>
                      <a:r>
                        <a:rPr lang="en-GB" sz="1200" b="0" kern="1200" dirty="0">
                          <a:solidFill>
                            <a:schemeClr val="tx1"/>
                          </a:solidFill>
                          <a:effectLst/>
                          <a:latin typeface="Arial" panose="020B0604020202020204" pitchFamily="34" charset="0"/>
                          <a:ea typeface="+mn-ea"/>
                          <a:cs typeface="Arial" panose="020B0604020202020204" pitchFamily="34" charset="0"/>
                        </a:rPr>
                        <a:t>(Pretoria, 2022).</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lang="en-GB" sz="1200" b="0" kern="1200" dirty="0">
                          <a:solidFill>
                            <a:schemeClr val="tx1"/>
                          </a:solidFill>
                          <a:effectLst/>
                          <a:latin typeface="Arial" panose="020B0604020202020204" pitchFamily="34" charset="0"/>
                          <a:ea typeface="+mn-ea"/>
                          <a:cs typeface="Arial" panose="020B0604020202020204" pitchFamily="34" charset="0"/>
                        </a:rPr>
                        <a:t>Themes were selected from papers analysed using combined data </a:t>
                      </a:r>
                      <a:r>
                        <a:rPr lang="en-GB" sz="1200" b="1" kern="1200" dirty="0">
                          <a:solidFill>
                            <a:schemeClr val="tx1"/>
                          </a:solidFill>
                          <a:effectLst/>
                          <a:latin typeface="Arial" panose="020B0604020202020204" pitchFamily="34" charset="0"/>
                          <a:ea typeface="+mn-ea"/>
                          <a:cs typeface="Arial" panose="020B0604020202020204" pitchFamily="34" charset="0"/>
                        </a:rPr>
                        <a:t>based on the study's aim; </a:t>
                      </a:r>
                      <a:r>
                        <a:rPr lang="en-GB" sz="1200" b="0" kern="1200" dirty="0">
                          <a:solidFill>
                            <a:schemeClr val="tx1"/>
                          </a:solidFill>
                          <a:effectLst/>
                          <a:latin typeface="Arial" panose="020B0604020202020204" pitchFamily="34" charset="0"/>
                          <a:ea typeface="+mn-ea"/>
                          <a:cs typeface="Arial" panose="020B0604020202020204" pitchFamily="34" charset="0"/>
                        </a:rPr>
                        <a:t>studies were compared in terms of how the relationship between adolescents' psychological development and social media use was identified and analysed.</a:t>
                      </a:r>
                    </a:p>
                    <a:p>
                      <a:pPr marL="0" marR="0" lvl="0" indent="0" algn="l"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GB" sz="1400" b="1" kern="1200" dirty="0">
                          <a:solidFill>
                            <a:schemeClr val="tx1"/>
                          </a:solidFill>
                          <a:effectLst/>
                          <a:latin typeface="Arial" panose="020B0604020202020204" pitchFamily="34" charset="0"/>
                          <a:ea typeface="+mn-ea"/>
                          <a:cs typeface="Arial" panose="020B0604020202020204" pitchFamily="34" charset="0"/>
                        </a:rPr>
                        <a:t>Research Ethics: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Honesty</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Objectivity</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Integrity</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Carefulness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Openness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Intellectual Property Acknowledgement</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Non-Discrimination</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GB" sz="1200" b="0" kern="1200" dirty="0">
                          <a:solidFill>
                            <a:schemeClr val="tx1"/>
                          </a:solidFill>
                          <a:effectLst/>
                          <a:latin typeface="Arial" panose="020B0604020202020204" pitchFamily="34" charset="0"/>
                          <a:ea typeface="+mn-ea"/>
                          <a:cs typeface="Arial" panose="020B0604020202020204" pitchFamily="34" charset="0"/>
                        </a:rPr>
                        <a:t>Social Responsibility</a:t>
                      </a:r>
                      <a:endParaRPr lang="en-GB" sz="1200" b="0"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1284768159"/>
                  </a:ext>
                </a:extLst>
              </a:tr>
            </a:tbl>
          </a:graphicData>
        </a:graphic>
      </p:graphicFrame>
      <p:graphicFrame>
        <p:nvGraphicFramePr>
          <p:cNvPr id="4" name="Table 3">
            <a:extLst>
              <a:ext uri="{FF2B5EF4-FFF2-40B4-BE49-F238E27FC236}">
                <a16:creationId xmlns:a16="http://schemas.microsoft.com/office/drawing/2014/main" id="{52C4E3DF-7488-6DCF-2BA5-F75B2909BAA9}"/>
              </a:ext>
            </a:extLst>
          </p:cNvPr>
          <p:cNvGraphicFramePr>
            <a:graphicFrameLocks noGrp="1"/>
          </p:cNvGraphicFramePr>
          <p:nvPr>
            <p:extLst>
              <p:ext uri="{D42A27DB-BD31-4B8C-83A1-F6EECF244321}">
                <p14:modId xmlns:p14="http://schemas.microsoft.com/office/powerpoint/2010/main" val="2711255925"/>
              </p:ext>
            </p:extLst>
          </p:nvPr>
        </p:nvGraphicFramePr>
        <p:xfrm>
          <a:off x="85725" y="1099457"/>
          <a:ext cx="5124449" cy="4224537"/>
        </p:xfrm>
        <a:graphic>
          <a:graphicData uri="http://schemas.openxmlformats.org/drawingml/2006/table">
            <a:tbl>
              <a:tblPr firstRow="1" firstCol="1" bandRow="1">
                <a:tableStyleId>{5C22544A-7EE6-4342-B048-85BDC9FD1C3A}</a:tableStyleId>
              </a:tblPr>
              <a:tblGrid>
                <a:gridCol w="1051240">
                  <a:extLst>
                    <a:ext uri="{9D8B030D-6E8A-4147-A177-3AD203B41FA5}">
                      <a16:colId xmlns:a16="http://schemas.microsoft.com/office/drawing/2014/main" val="94840035"/>
                    </a:ext>
                  </a:extLst>
                </a:gridCol>
                <a:gridCol w="1100064">
                  <a:extLst>
                    <a:ext uri="{9D8B030D-6E8A-4147-A177-3AD203B41FA5}">
                      <a16:colId xmlns:a16="http://schemas.microsoft.com/office/drawing/2014/main" val="1886913192"/>
                    </a:ext>
                  </a:extLst>
                </a:gridCol>
                <a:gridCol w="2973145">
                  <a:extLst>
                    <a:ext uri="{9D8B030D-6E8A-4147-A177-3AD203B41FA5}">
                      <a16:colId xmlns:a16="http://schemas.microsoft.com/office/drawing/2014/main" val="3133192170"/>
                    </a:ext>
                  </a:extLst>
                </a:gridCol>
              </a:tblGrid>
              <a:tr h="278962">
                <a:tc>
                  <a:txBody>
                    <a:bodyPr/>
                    <a:lstStyle/>
                    <a:p>
                      <a:pPr algn="ctr">
                        <a:lnSpc>
                          <a:spcPct val="150000"/>
                        </a:lnSpc>
                      </a:pPr>
                      <a:r>
                        <a:rPr lang="en-GB" sz="1200" dirty="0">
                          <a:effectLst/>
                          <a:latin typeface="Arial" panose="020B0604020202020204" pitchFamily="34" charset="0"/>
                          <a:cs typeface="Arial" panose="020B0604020202020204" pitchFamily="34" charset="0"/>
                        </a:rPr>
                        <a:t>PEO</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String</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Search Terms</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95899373"/>
                  </a:ext>
                </a:extLst>
              </a:tr>
              <a:tr h="482546">
                <a:tc>
                  <a:txBody>
                    <a:bodyPr/>
                    <a:lstStyle/>
                    <a:p>
                      <a:pPr algn="ctr">
                        <a:lnSpc>
                          <a:spcPct val="150000"/>
                        </a:lnSpc>
                      </a:pPr>
                      <a:r>
                        <a:rPr lang="en-GB" sz="1200" dirty="0">
                          <a:effectLst/>
                          <a:latin typeface="Arial" panose="020B0604020202020204" pitchFamily="34" charset="0"/>
                          <a:cs typeface="Arial" panose="020B0604020202020204" pitchFamily="34" charset="0"/>
                        </a:rPr>
                        <a:t>Population</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1</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Adolescence OR Adolescents OR Teenagers OR Children</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65636989"/>
                  </a:ext>
                </a:extLst>
              </a:tr>
              <a:tr h="739681">
                <a:tc>
                  <a:txBody>
                    <a:bodyPr/>
                    <a:lstStyle/>
                    <a:p>
                      <a:pPr algn="ctr">
                        <a:lnSpc>
                          <a:spcPct val="150000"/>
                        </a:lnSpc>
                      </a:pPr>
                      <a:r>
                        <a:rPr lang="en-GB" sz="1200">
                          <a:effectLst/>
                          <a:latin typeface="Arial" panose="020B0604020202020204" pitchFamily="34" charset="0"/>
                          <a:cs typeface="Arial" panose="020B0604020202020204" pitchFamily="34" charset="0"/>
                        </a:rPr>
                        <a:t>Exposure</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2</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Social Media OR Social Network OR Social Platform OR Facebook OR YouTube OR Instagram OR </a:t>
                      </a:r>
                      <a:r>
                        <a:rPr lang="en-GB" sz="1200" dirty="0" err="1">
                          <a:effectLst/>
                          <a:latin typeface="Arial" panose="020B0604020202020204" pitchFamily="34" charset="0"/>
                          <a:cs typeface="Arial" panose="020B0604020202020204" pitchFamily="34" charset="0"/>
                        </a:rPr>
                        <a:t>Tiktok</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39898997"/>
                  </a:ext>
                </a:extLst>
              </a:tr>
              <a:tr h="739681">
                <a:tc rowSpan="3">
                  <a:txBody>
                    <a:bodyPr/>
                    <a:lstStyle/>
                    <a:p>
                      <a:pPr algn="ctr">
                        <a:lnSpc>
                          <a:spcPct val="150000"/>
                        </a:lnSpc>
                      </a:pPr>
                      <a:r>
                        <a:rPr lang="en-GB" sz="1200">
                          <a:effectLst/>
                          <a:latin typeface="Arial" panose="020B0604020202020204" pitchFamily="34" charset="0"/>
                          <a:cs typeface="Arial" panose="020B0604020202020204" pitchFamily="34" charset="0"/>
                        </a:rPr>
                        <a:t>Outcome</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a:effectLst/>
                          <a:latin typeface="Arial" panose="020B0604020202020204" pitchFamily="34" charset="0"/>
                          <a:cs typeface="Arial" panose="020B0604020202020204" pitchFamily="34" charset="0"/>
                        </a:rPr>
                        <a:t>3</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Cognitive development OR Psychosocial development OR Psychological development</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29055786"/>
                  </a:ext>
                </a:extLst>
              </a:tr>
              <a:tr h="739681">
                <a:tc vMerge="1">
                  <a:txBody>
                    <a:bodyPr/>
                    <a:lstStyle/>
                    <a:p>
                      <a:endParaRPr lang="en-GB"/>
                    </a:p>
                  </a:txBody>
                  <a:tcPr/>
                </a:tc>
                <a:tc>
                  <a:txBody>
                    <a:bodyPr/>
                    <a:lstStyle/>
                    <a:p>
                      <a:pPr algn="ctr">
                        <a:lnSpc>
                          <a:spcPct val="150000"/>
                        </a:lnSpc>
                      </a:pPr>
                      <a:r>
                        <a:rPr lang="en-GB" sz="1200">
                          <a:effectLst/>
                          <a:latin typeface="Arial" panose="020B0604020202020204" pitchFamily="34" charset="0"/>
                          <a:cs typeface="Arial" panose="020B0604020202020204" pitchFamily="34" charset="0"/>
                        </a:rPr>
                        <a:t>4</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Mental Illness OR Mental Health OR </a:t>
                      </a:r>
                      <a:r>
                        <a:rPr lang="en-GB" sz="1200" dirty="0" err="1">
                          <a:effectLst/>
                          <a:latin typeface="Arial" panose="020B0604020202020204" pitchFamily="34" charset="0"/>
                          <a:cs typeface="Arial" panose="020B0604020202020204" pitchFamily="34" charset="0"/>
                        </a:rPr>
                        <a:t>Streess</a:t>
                      </a:r>
                      <a:r>
                        <a:rPr lang="en-GB" sz="1200" dirty="0">
                          <a:effectLst/>
                          <a:latin typeface="Arial" panose="020B0604020202020204" pitchFamily="34" charset="0"/>
                          <a:cs typeface="Arial" panose="020B0604020202020204" pitchFamily="34" charset="0"/>
                        </a:rPr>
                        <a:t> OR Depression OR Anxiety OR Distress</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66914824"/>
                  </a:ext>
                </a:extLst>
              </a:tr>
              <a:tr h="996817">
                <a:tc vMerge="1">
                  <a:txBody>
                    <a:bodyPr/>
                    <a:lstStyle/>
                    <a:p>
                      <a:endParaRPr lang="en-GB"/>
                    </a:p>
                  </a:txBody>
                  <a:tcPr/>
                </a:tc>
                <a:tc>
                  <a:txBody>
                    <a:bodyPr/>
                    <a:lstStyle/>
                    <a:p>
                      <a:pPr algn="ctr">
                        <a:lnSpc>
                          <a:spcPct val="150000"/>
                        </a:lnSpc>
                      </a:pPr>
                      <a:r>
                        <a:rPr lang="en-GB" sz="1200">
                          <a:effectLst/>
                          <a:latin typeface="Arial" panose="020B0604020202020204" pitchFamily="34" charset="0"/>
                          <a:cs typeface="Arial" panose="020B0604020202020204" pitchFamily="34" charset="0"/>
                        </a:rPr>
                        <a:t>5</a:t>
                      </a:r>
                      <a:endParaRPr lang="en-GB" sz="120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lnSpc>
                          <a:spcPct val="150000"/>
                        </a:lnSpc>
                      </a:pPr>
                      <a:r>
                        <a:rPr lang="en-GB" sz="1200" dirty="0">
                          <a:effectLst/>
                          <a:latin typeface="Arial" panose="020B0604020202020204" pitchFamily="34" charset="0"/>
                          <a:cs typeface="Arial" panose="020B0604020202020204" pitchFamily="34" charset="0"/>
                        </a:rPr>
                        <a:t>Identity OR Self Image OR Well being OR Confidence OR Self Esteem OR Influence OR Effects OR Impact OR Body Image Or Behaviour</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47643028"/>
                  </a:ext>
                </a:extLst>
              </a:tr>
            </a:tbl>
          </a:graphicData>
        </a:graphic>
      </p:graphicFrame>
      <p:sp>
        <p:nvSpPr>
          <p:cNvPr id="5" name="Rectangle 1">
            <a:extLst>
              <a:ext uri="{FF2B5EF4-FFF2-40B4-BE49-F238E27FC236}">
                <a16:creationId xmlns:a16="http://schemas.microsoft.com/office/drawing/2014/main" id="{3836CC7C-55DF-A29C-D0C5-FF6D5F99C01B}"/>
              </a:ext>
            </a:extLst>
          </p:cNvPr>
          <p:cNvSpPr>
            <a:spLocks noChangeArrowheads="1"/>
          </p:cNvSpPr>
          <p:nvPr/>
        </p:nvSpPr>
        <p:spPr bwMode="auto">
          <a:xfrm>
            <a:off x="1360488" y="30797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2D83D9DC-6167-47CF-7949-C0A3672DD7CC}"/>
              </a:ext>
            </a:extLst>
          </p:cNvPr>
          <p:cNvSpPr txBox="1"/>
          <p:nvPr/>
        </p:nvSpPr>
        <p:spPr>
          <a:xfrm>
            <a:off x="152401" y="585056"/>
            <a:ext cx="4520497" cy="461665"/>
          </a:xfrm>
          <a:prstGeom prst="rect">
            <a:avLst/>
          </a:prstGeom>
          <a:noFill/>
        </p:spPr>
        <p:txBody>
          <a:bodyPr wrap="square">
            <a:spAutoFit/>
          </a:bodyPr>
          <a:lstStyle/>
          <a:p>
            <a:r>
              <a:rPr lang="en-GB" sz="1200" b="1" dirty="0">
                <a:effectLst/>
                <a:latin typeface="Arial" panose="020B0604020202020204" pitchFamily="34" charset="0"/>
                <a:ea typeface="Times New Roman" panose="02020603050405020304" pitchFamily="18" charset="0"/>
              </a:rPr>
              <a:t>Sources:</a:t>
            </a:r>
            <a:r>
              <a:rPr lang="en-GB" sz="1200" dirty="0">
                <a:effectLst/>
                <a:latin typeface="Arial" panose="020B0604020202020204" pitchFamily="34" charset="0"/>
                <a:ea typeface="Times New Roman" panose="02020603050405020304" pitchFamily="18" charset="0"/>
              </a:rPr>
              <a:t> </a:t>
            </a:r>
            <a:r>
              <a:rPr lang="en-GB" sz="1200" dirty="0" err="1">
                <a:effectLst/>
                <a:latin typeface="Arial" panose="020B0604020202020204" pitchFamily="34" charset="0"/>
                <a:ea typeface="Times New Roman" panose="02020603050405020304" pitchFamily="18" charset="0"/>
              </a:rPr>
              <a:t>EbScoHost</a:t>
            </a:r>
            <a:r>
              <a:rPr lang="en-GB" sz="1200" dirty="0">
                <a:effectLst/>
                <a:latin typeface="Arial" panose="020B0604020202020204" pitchFamily="34" charset="0"/>
                <a:ea typeface="Times New Roman" panose="02020603050405020304" pitchFamily="18" charset="0"/>
              </a:rPr>
              <a:t>, PubMed, SAGE journals, Google Scholar and </a:t>
            </a:r>
            <a:r>
              <a:rPr lang="en-GB" sz="1200" dirty="0" err="1">
                <a:effectLst/>
                <a:latin typeface="Arial" panose="020B0604020202020204" pitchFamily="34" charset="0"/>
                <a:ea typeface="Times New Roman" panose="02020603050405020304" pitchFamily="18" charset="0"/>
              </a:rPr>
              <a:t>PlosOne</a:t>
            </a:r>
            <a:r>
              <a:rPr lang="en-GB" sz="1200" dirty="0">
                <a:effectLst/>
                <a:latin typeface="Arial" panose="020B0604020202020204" pitchFamily="34" charset="0"/>
                <a:ea typeface="Times New Roman" panose="02020603050405020304" pitchFamily="18" charset="0"/>
              </a:rPr>
              <a:t>. </a:t>
            </a:r>
            <a:endParaRPr lang="en-GB" sz="1200" dirty="0"/>
          </a:p>
        </p:txBody>
      </p:sp>
      <p:sp>
        <p:nvSpPr>
          <p:cNvPr id="9" name="TextBox 8">
            <a:extLst>
              <a:ext uri="{FF2B5EF4-FFF2-40B4-BE49-F238E27FC236}">
                <a16:creationId xmlns:a16="http://schemas.microsoft.com/office/drawing/2014/main" id="{6000164B-9784-8E4A-6DFD-C25CBF9C241D}"/>
              </a:ext>
            </a:extLst>
          </p:cNvPr>
          <p:cNvSpPr txBox="1"/>
          <p:nvPr/>
        </p:nvSpPr>
        <p:spPr>
          <a:xfrm>
            <a:off x="152401" y="5282024"/>
            <a:ext cx="4385935" cy="1443152"/>
          </a:xfrm>
          <a:prstGeom prst="rect">
            <a:avLst/>
          </a:prstGeom>
          <a:noFill/>
        </p:spPr>
        <p:txBody>
          <a:bodyPr wrap="square">
            <a:spAutoFit/>
          </a:bodyPr>
          <a:lstStyle/>
          <a:p>
            <a:pPr>
              <a:lnSpc>
                <a:spcPct val="150000"/>
              </a:lnSpc>
            </a:pPr>
            <a:r>
              <a:rPr lang="en-GB"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Search Terms &amp; Keywords:</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b="1" dirty="0">
                <a:effectLst/>
                <a:latin typeface="Arial" panose="020B0604020202020204" pitchFamily="34" charset="0"/>
                <a:ea typeface="Times New Roman" panose="02020603050405020304" pitchFamily="18" charset="0"/>
                <a:cs typeface="Arial" panose="020B0604020202020204" pitchFamily="34" charset="0"/>
              </a:rPr>
              <a:t>PEO</a:t>
            </a:r>
            <a:r>
              <a:rPr lang="en-GB" sz="1200" dirty="0">
                <a:effectLst/>
                <a:latin typeface="Arial" panose="020B0604020202020204" pitchFamily="34" charset="0"/>
                <a:ea typeface="Times New Roman" panose="02020603050405020304" pitchFamily="18" charset="0"/>
                <a:cs typeface="Arial" panose="020B0604020202020204" pitchFamily="34" charset="0"/>
              </a:rPr>
              <a:t> (Population, Exposure, Outcome) was used to select keywords to develop five search terms. Three Boolean phrases</a:t>
            </a:r>
            <a:r>
              <a:rPr lang="en-GB" sz="12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(Burns, 2011) </a:t>
            </a:r>
            <a:r>
              <a:rPr lang="en-GB" sz="1200" dirty="0">
                <a:effectLst/>
                <a:latin typeface="Arial" panose="020B0604020202020204" pitchFamily="34" charset="0"/>
                <a:ea typeface="Times New Roman" panose="02020603050405020304" pitchFamily="18" charset="0"/>
                <a:cs typeface="Arial" panose="020B0604020202020204" pitchFamily="34" charset="0"/>
              </a:rPr>
              <a:t>combination of  Strings 1 and 2 with Strings 3, 4, and 5 were successively inserted into each database.</a:t>
            </a:r>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51BEAAB-25E1-5493-BE46-3204623F7295}"/>
              </a:ext>
            </a:extLst>
          </p:cNvPr>
          <p:cNvSpPr txBox="1"/>
          <p:nvPr/>
        </p:nvSpPr>
        <p:spPr>
          <a:xfrm>
            <a:off x="1672953" y="61836"/>
            <a:ext cx="3133725" cy="523220"/>
          </a:xfrm>
          <a:prstGeom prst="rect">
            <a:avLst/>
          </a:prstGeom>
          <a:noFill/>
        </p:spPr>
        <p:txBody>
          <a:bodyPr wrap="square">
            <a:spAutoFit/>
          </a:bodyPr>
          <a:lstStyle/>
          <a:p>
            <a:r>
              <a:rPr lang="en-GB" sz="2800" b="1" dirty="0">
                <a:latin typeface="+mn-lt"/>
              </a:rPr>
              <a:t>Chapter 3: Methods</a:t>
            </a:r>
            <a:endParaRPr lang="en-GB" sz="2800" b="1" dirty="0"/>
          </a:p>
        </p:txBody>
      </p:sp>
    </p:spTree>
    <p:extLst>
      <p:ext uri="{BB962C8B-B14F-4D97-AF65-F5344CB8AC3E}">
        <p14:creationId xmlns:p14="http://schemas.microsoft.com/office/powerpoint/2010/main" val="3365386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47C8A-A9E8-C7C6-188C-E63485E54414}"/>
              </a:ext>
            </a:extLst>
          </p:cNvPr>
          <p:cNvSpPr>
            <a:spLocks noGrp="1"/>
          </p:cNvSpPr>
          <p:nvPr>
            <p:ph type="title"/>
          </p:nvPr>
        </p:nvSpPr>
        <p:spPr>
          <a:xfrm>
            <a:off x="838200" y="365125"/>
            <a:ext cx="10515600" cy="1325563"/>
          </a:xfrm>
        </p:spPr>
        <p:txBody>
          <a:bodyPr>
            <a:normAutofit/>
          </a:bodyPr>
          <a:lstStyle/>
          <a:p>
            <a:r>
              <a:rPr lang="en-GB" sz="4600" b="1" dirty="0">
                <a:latin typeface="Arial" panose="020B0604020202020204" pitchFamily="34" charset="0"/>
                <a:cs typeface="Arial" panose="020B0604020202020204" pitchFamily="34" charset="0"/>
              </a:rPr>
              <a:t>Chapter 4: Results and Discussion</a:t>
            </a:r>
            <a:endParaRPr lang="en-GB" sz="4600" dirty="0">
              <a:latin typeface="+mn-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B1CE32-6233-DF3F-B114-E86466190140}"/>
              </a:ext>
            </a:extLst>
          </p:cNvPr>
          <p:cNvSpPr>
            <a:spLocks noGrp="1"/>
          </p:cNvSpPr>
          <p:nvPr>
            <p:ph idx="1"/>
          </p:nvPr>
        </p:nvSpPr>
        <p:spPr>
          <a:xfrm>
            <a:off x="590549" y="1745553"/>
            <a:ext cx="11439525" cy="4970334"/>
          </a:xfrm>
        </p:spPr>
        <p:txBody>
          <a:bodyPr>
            <a:normAutofit fontScale="92500" lnSpcReduction="20000"/>
          </a:bodyPr>
          <a:lstStyle/>
          <a:p>
            <a:pPr marL="0" indent="0">
              <a:buNone/>
            </a:pPr>
            <a:r>
              <a:rPr lang="en-GB" sz="1500" b="1" dirty="0">
                <a:latin typeface="Arial" panose="020B0604020202020204" pitchFamily="34" charset="0"/>
                <a:ea typeface="Arial" panose="020B0604020202020204" pitchFamily="34" charset="0"/>
                <a:cs typeface="Arial" panose="020B0604020202020204" pitchFamily="34" charset="0"/>
              </a:rPr>
              <a:t>Results</a:t>
            </a:r>
            <a:endParaRPr lang="en-GB" sz="1500" dirty="0">
              <a:effectLst/>
              <a:latin typeface="Arial" panose="020B0604020202020204" pitchFamily="34" charset="0"/>
              <a:ea typeface="Arial" panose="020B0604020202020204" pitchFamily="34" charset="0"/>
              <a:cs typeface="Arial" panose="020B0604020202020204" pitchFamily="34" charset="0"/>
            </a:endParaRPr>
          </a:p>
          <a:p>
            <a:pPr marL="0" indent="0">
              <a:lnSpc>
                <a:spcPct val="170000"/>
              </a:lnSpc>
              <a:buNone/>
            </a:pPr>
            <a:r>
              <a:rPr lang="en-GB" sz="1500" dirty="0">
                <a:effectLst/>
                <a:latin typeface="Arial" panose="020B0604020202020204" pitchFamily="34" charset="0"/>
                <a:ea typeface="Arial" panose="020B0604020202020204" pitchFamily="34" charset="0"/>
                <a:cs typeface="Arial" panose="020B0604020202020204" pitchFamily="34" charset="0"/>
              </a:rPr>
              <a:t>This research was conducted by selecting and analysing 11 articles containing data/ideas to examine perspectives on the given topic. </a:t>
            </a:r>
            <a:r>
              <a:rPr lang="en-GB" sz="1500" b="1" dirty="0">
                <a:effectLst/>
                <a:latin typeface="Arial" panose="020B0604020202020204" pitchFamily="34" charset="0"/>
                <a:ea typeface="Times New Roman" panose="02020603050405020304" pitchFamily="18" charset="0"/>
                <a:cs typeface="Arial" panose="020B0604020202020204" pitchFamily="34" charset="0"/>
              </a:rPr>
              <a:t>PRISMA Flow Diagram 2020</a:t>
            </a:r>
            <a:r>
              <a:rPr lang="en-GB" sz="1500" dirty="0">
                <a:effectLst/>
                <a:latin typeface="Arial" panose="020B0604020202020204" pitchFamily="34" charset="0"/>
                <a:ea typeface="Calibri Light" panose="020F0302020204030204" pitchFamily="34" charset="0"/>
                <a:cs typeface="Arial" panose="020B0604020202020204" pitchFamily="34" charset="0"/>
              </a:rPr>
              <a:t> </a:t>
            </a:r>
            <a:r>
              <a:rPr lang="en-GB" sz="1500" dirty="0">
                <a:effectLst/>
                <a:latin typeface="Arial" panose="020B0604020202020204" pitchFamily="34" charset="0"/>
                <a:ea typeface="Times New Roman" panose="02020603050405020304" pitchFamily="18" charset="0"/>
                <a:cs typeface="Arial" panose="020B0604020202020204" pitchFamily="34" charset="0"/>
              </a:rPr>
              <a:t>(PRISMA, 2021) was used to select articles. </a:t>
            </a:r>
            <a:r>
              <a:rPr lang="en-GB" sz="1500" dirty="0">
                <a:effectLst/>
                <a:latin typeface="Arial" panose="020B0604020202020204" pitchFamily="34" charset="0"/>
                <a:ea typeface="Calibri Light" panose="020F0302020204030204" pitchFamily="34" charset="0"/>
              </a:rPr>
              <a:t>These </a:t>
            </a:r>
            <a:r>
              <a:rPr lang="en-GB" sz="1500" dirty="0">
                <a:latin typeface="Arial" panose="020B0604020202020204" pitchFamily="34" charset="0"/>
                <a:ea typeface="Calibri Light" panose="020F0302020204030204" pitchFamily="34" charset="0"/>
              </a:rPr>
              <a:t>studies</a:t>
            </a:r>
            <a:r>
              <a:rPr lang="en-GB" sz="1500" dirty="0">
                <a:effectLst/>
                <a:latin typeface="Arial" panose="020B0604020202020204" pitchFamily="34" charset="0"/>
                <a:ea typeface="Calibri Light" panose="020F0302020204030204" pitchFamily="34" charset="0"/>
              </a:rPr>
              <a:t> were all conducted in the United Kingdom and all papers catered to the intended audience of 10 to 18 years olds. All the articles demonstrated how adolescents in the United Kingdom utilise social media sites and how social media influence/ effect them psychologically.</a:t>
            </a:r>
            <a:endParaRPr lang="en-GB" sz="1500" dirty="0">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70000"/>
              </a:lnSpc>
              <a:buNone/>
            </a:pPr>
            <a:r>
              <a:rPr lang="en-AU" sz="1500" b="1" dirty="0">
                <a:effectLst/>
                <a:latin typeface="Arial" panose="020B0604020202020204" pitchFamily="34" charset="0"/>
                <a:ea typeface="SimSun" panose="02010600030101010101" pitchFamily="2" charset="-122"/>
                <a:cs typeface="Arial" panose="020B0604020202020204" pitchFamily="34" charset="0"/>
              </a:rPr>
              <a:t>Identified Themes</a:t>
            </a:r>
            <a:endParaRPr lang="en-GB" sz="1500" dirty="0">
              <a:effectLst/>
              <a:latin typeface="Arial" panose="020B0604020202020204" pitchFamily="34" charset="0"/>
              <a:ea typeface="SimSun" panose="02010600030101010101" pitchFamily="2" charset="-122"/>
              <a:cs typeface="Arial" panose="020B0604020202020204" pitchFamily="34" charset="0"/>
            </a:endParaRPr>
          </a:p>
          <a:p>
            <a:pPr marL="0" indent="0">
              <a:lnSpc>
                <a:spcPct val="170000"/>
              </a:lnSpc>
              <a:buNone/>
            </a:pPr>
            <a:r>
              <a:rPr lang="en-GB" sz="1500" dirty="0">
                <a:effectLst/>
                <a:latin typeface="Arial" panose="020B0604020202020204" pitchFamily="34" charset="0"/>
                <a:ea typeface="Arial" panose="020B0604020202020204" pitchFamily="34" charset="0"/>
                <a:cs typeface="Arial" panose="020B0604020202020204" pitchFamily="34" charset="0"/>
              </a:rPr>
              <a:t>The following themes were detected in relation to adolescent’s psychological development:</a:t>
            </a:r>
          </a:p>
          <a:p>
            <a:pPr marL="457200" indent="-457200">
              <a:lnSpc>
                <a:spcPct val="170000"/>
              </a:lnSpc>
              <a:buFont typeface="+mj-lt"/>
              <a:buAutoNum type="arabicPeriod"/>
            </a:pPr>
            <a:r>
              <a:rPr lang="en-GB" sz="1500" b="1" dirty="0">
                <a:effectLst/>
                <a:latin typeface="Arial" panose="020B0604020202020204" pitchFamily="34" charset="0"/>
                <a:ea typeface="Calibri Light" panose="020F0302020204030204" pitchFamily="34" charset="0"/>
                <a:cs typeface="Arial" panose="020B0604020202020204" pitchFamily="34" charset="0"/>
              </a:rPr>
              <a:t>Identity Development</a:t>
            </a:r>
          </a:p>
          <a:p>
            <a:pPr marL="457200" indent="-457200">
              <a:lnSpc>
                <a:spcPct val="170000"/>
              </a:lnSpc>
              <a:buFont typeface="+mj-lt"/>
              <a:buAutoNum type="arabicPeriod"/>
            </a:pPr>
            <a:r>
              <a:rPr lang="en-GB" sz="1500" b="1" dirty="0">
                <a:latin typeface="Arial" panose="020B0604020202020204" pitchFamily="34" charset="0"/>
                <a:ea typeface="Calibri Light" panose="020F0302020204030204" pitchFamily="34" charset="0"/>
                <a:cs typeface="Arial" panose="020B0604020202020204" pitchFamily="34" charset="0"/>
              </a:rPr>
              <a:t>Social Relationship</a:t>
            </a:r>
          </a:p>
          <a:p>
            <a:pPr marL="457200" indent="-457200">
              <a:lnSpc>
                <a:spcPct val="170000"/>
              </a:lnSpc>
              <a:buFont typeface="+mj-lt"/>
              <a:buAutoNum type="arabicPeriod"/>
            </a:pPr>
            <a:r>
              <a:rPr lang="en-GB" sz="1500" b="1" dirty="0">
                <a:effectLst/>
                <a:latin typeface="Arial" panose="020B0604020202020204" pitchFamily="34" charset="0"/>
                <a:ea typeface="Calibri Light" panose="020F0302020204030204" pitchFamily="34" charset="0"/>
                <a:cs typeface="Arial" panose="020B0604020202020204" pitchFamily="34" charset="0"/>
              </a:rPr>
              <a:t>Mental Health</a:t>
            </a:r>
          </a:p>
          <a:p>
            <a:pPr marL="457200" indent="-457200">
              <a:lnSpc>
                <a:spcPct val="170000"/>
              </a:lnSpc>
              <a:buFont typeface="+mj-lt"/>
              <a:buAutoNum type="arabicPeriod"/>
            </a:pPr>
            <a:r>
              <a:rPr lang="en-GB" sz="1500" b="1" dirty="0">
                <a:latin typeface="Arial" panose="020B0604020202020204" pitchFamily="34" charset="0"/>
                <a:ea typeface="Calibri Light" panose="020F0302020204030204" pitchFamily="34" charset="0"/>
                <a:cs typeface="Arial" panose="020B0604020202020204" pitchFamily="34" charset="0"/>
              </a:rPr>
              <a:t>Mental Well-being</a:t>
            </a:r>
          </a:p>
          <a:p>
            <a:pPr marL="457200" indent="-457200">
              <a:lnSpc>
                <a:spcPct val="170000"/>
              </a:lnSpc>
              <a:buFont typeface="+mj-lt"/>
              <a:buAutoNum type="arabicPeriod"/>
            </a:pPr>
            <a:r>
              <a:rPr lang="en-GB" sz="1500" b="1" dirty="0">
                <a:effectLst/>
                <a:latin typeface="Arial" panose="020B0604020202020204" pitchFamily="34" charset="0"/>
                <a:ea typeface="Calibri Light" panose="020F0302020204030204" pitchFamily="34" charset="0"/>
                <a:cs typeface="Arial" panose="020B0604020202020204" pitchFamily="34" charset="0"/>
              </a:rPr>
              <a:t>Impact of Problematic Use</a:t>
            </a:r>
            <a:endParaRPr lang="en-GB" sz="1500" dirty="0"/>
          </a:p>
        </p:txBody>
      </p:sp>
    </p:spTree>
    <p:extLst>
      <p:ext uri="{BB962C8B-B14F-4D97-AF65-F5344CB8AC3E}">
        <p14:creationId xmlns:p14="http://schemas.microsoft.com/office/powerpoint/2010/main" val="3184472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47C8A-A9E8-C7C6-188C-E63485E54414}"/>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Arial" panose="020B0604020202020204" pitchFamily="34" charset="0"/>
                <a:cs typeface="Arial" panose="020B0604020202020204" pitchFamily="34" charset="0"/>
              </a:rPr>
              <a:t>Chapter 4: Results and Discussion</a:t>
            </a:r>
            <a:endParaRPr lang="en-GB">
              <a:solidFill>
                <a:srgbClr val="FFFFFF"/>
              </a:solidFill>
              <a:latin typeface="+mn-lt"/>
            </a:endParaRP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5B1CE32-6233-DF3F-B114-E86466190140}"/>
              </a:ext>
            </a:extLst>
          </p:cNvPr>
          <p:cNvSpPr>
            <a:spLocks noGrp="1"/>
          </p:cNvSpPr>
          <p:nvPr>
            <p:ph idx="1"/>
          </p:nvPr>
        </p:nvSpPr>
        <p:spPr>
          <a:xfrm>
            <a:off x="4256314" y="239486"/>
            <a:ext cx="7717972" cy="5937477"/>
          </a:xfrm>
        </p:spPr>
        <p:txBody>
          <a:bodyPr anchor="ctr">
            <a:normAutofit/>
          </a:bodyPr>
          <a:lstStyle/>
          <a:p>
            <a:pPr marL="0" indent="0">
              <a:buNone/>
            </a:pPr>
            <a:r>
              <a:rPr lang="en-GB" sz="2000" b="1" dirty="0">
                <a:latin typeface="Arial" panose="020B0604020202020204" pitchFamily="34" charset="0"/>
                <a:ea typeface="Arial" panose="020B0604020202020204" pitchFamily="34" charset="0"/>
                <a:cs typeface="Arial" panose="020B0604020202020204" pitchFamily="34" charset="0"/>
              </a:rPr>
              <a:t>Findings</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0" indent="0">
              <a:lnSpc>
                <a:spcPct val="150000"/>
              </a:lnSpc>
              <a:buNone/>
            </a:pPr>
            <a:r>
              <a:rPr lang="en-GB" sz="1400" b="0" kern="0" dirty="0">
                <a:effectLst/>
                <a:latin typeface="Arial" panose="020B0604020202020204" pitchFamily="34" charset="0"/>
                <a:ea typeface="Calibri Light" panose="020F0302020204030204" pitchFamily="34" charset="0"/>
                <a:cs typeface="Arial" panose="020B0604020202020204" pitchFamily="34" charset="0"/>
              </a:rPr>
              <a:t>Evaluating all the information from eleven research articles, it is inevitable that </a:t>
            </a:r>
            <a:r>
              <a:rPr lang="en-GB" sz="1400" b="1" kern="0" dirty="0">
                <a:effectLst/>
                <a:latin typeface="Arial" panose="020B0604020202020204" pitchFamily="34" charset="0"/>
                <a:ea typeface="Calibri Light" panose="020F0302020204030204" pitchFamily="34" charset="0"/>
                <a:cs typeface="Arial" panose="020B0604020202020204" pitchFamily="34" charset="0"/>
              </a:rPr>
              <a:t>social media can play a vital role</a:t>
            </a:r>
            <a:r>
              <a:rPr lang="en-GB" sz="1400" b="0" kern="0" dirty="0">
                <a:effectLst/>
                <a:latin typeface="Arial" panose="020B0604020202020204" pitchFamily="34" charset="0"/>
                <a:ea typeface="Calibri Light" panose="020F0302020204030204" pitchFamily="34" charset="0"/>
                <a:cs typeface="Arial" panose="020B0604020202020204" pitchFamily="34" charset="0"/>
              </a:rPr>
              <a:t> in influencing adolescents' development. Potential advantages of using social media include </a:t>
            </a:r>
            <a:r>
              <a:rPr lang="en-GB" sz="1400" b="1" kern="0" dirty="0">
                <a:effectLst/>
                <a:latin typeface="Arial" panose="020B0604020202020204" pitchFamily="34" charset="0"/>
                <a:ea typeface="Calibri Light" panose="020F0302020204030204" pitchFamily="34" charset="0"/>
                <a:cs typeface="Arial" panose="020B0604020202020204" pitchFamily="34" charset="0"/>
              </a:rPr>
              <a:t>identity development and the preservation of current peer networks</a:t>
            </a:r>
            <a:r>
              <a:rPr lang="en-GB" sz="1400" b="0" kern="0" dirty="0">
                <a:effectLst/>
                <a:latin typeface="Arial" panose="020B0604020202020204" pitchFamily="34" charset="0"/>
                <a:ea typeface="Calibri Light" panose="020F0302020204030204" pitchFamily="34" charset="0"/>
                <a:cs typeface="Arial" panose="020B0604020202020204" pitchFamily="34" charset="0"/>
              </a:rPr>
              <a:t>. However, concerns such as </a:t>
            </a:r>
            <a:r>
              <a:rPr lang="en-GB" sz="1400" b="1" kern="0" dirty="0">
                <a:effectLst/>
                <a:latin typeface="Arial" panose="020B0604020202020204" pitchFamily="34" charset="0"/>
                <a:ea typeface="Calibri Light" panose="020F0302020204030204" pitchFamily="34" charset="0"/>
                <a:cs typeface="Arial" panose="020B0604020202020204" pitchFamily="34" charset="0"/>
              </a:rPr>
              <a:t>problematic</a:t>
            </a:r>
            <a:r>
              <a:rPr lang="en-GB" sz="1400" b="0" kern="0" dirty="0">
                <a:effectLst/>
                <a:latin typeface="Arial" panose="020B0604020202020204" pitchFamily="34" charset="0"/>
                <a:ea typeface="Calibri Light" panose="020F0302020204030204" pitchFamily="34" charset="0"/>
                <a:cs typeface="Arial" panose="020B0604020202020204" pitchFamily="34" charset="0"/>
              </a:rPr>
              <a:t> (addictive, excessive) use of social media, </a:t>
            </a:r>
            <a:r>
              <a:rPr lang="en-GB" sz="1400" b="1" kern="0" dirty="0">
                <a:effectLst/>
                <a:latin typeface="Arial" panose="020B0604020202020204" pitchFamily="34" charset="0"/>
                <a:ea typeface="Calibri Light" panose="020F0302020204030204" pitchFamily="34" charset="0"/>
                <a:cs typeface="Arial" panose="020B0604020202020204" pitchFamily="34" charset="0"/>
              </a:rPr>
              <a:t>anxiety comparison, stress, sleep problems, and cyberbullying</a:t>
            </a:r>
            <a:r>
              <a:rPr lang="en-GB" sz="1400" b="0" kern="0" dirty="0">
                <a:effectLst/>
                <a:latin typeface="Arial" panose="020B0604020202020204" pitchFamily="34" charset="0"/>
                <a:ea typeface="Calibri Light" panose="020F0302020204030204" pitchFamily="34" charset="0"/>
                <a:cs typeface="Arial" panose="020B0604020202020204" pitchFamily="34" charset="0"/>
              </a:rPr>
              <a:t> have all been identified as more prominent concerns in this study. Healthy psychological development in adolescents only can be ensured if adverse mental health risks are minimised. In other words, </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Strengths of the research</a:t>
            </a:r>
          </a:p>
          <a:p>
            <a:pPr marL="0" indent="0">
              <a:lnSpc>
                <a:spcPct val="150000"/>
              </a:lnSpc>
              <a:buNone/>
            </a:pPr>
            <a:r>
              <a:rPr lang="en-GB" sz="1400" dirty="0">
                <a:latin typeface="Arial" panose="020B0604020202020204" pitchFamily="34" charset="0"/>
                <a:ea typeface="Arial" panose="020B0604020202020204" pitchFamily="34" charset="0"/>
                <a:cs typeface="Arial" panose="020B0604020202020204" pitchFamily="34" charset="0"/>
              </a:rPr>
              <a:t>This </a:t>
            </a:r>
            <a:r>
              <a:rPr lang="en-GB" sz="1400" dirty="0">
                <a:effectLst/>
                <a:latin typeface="Arial" panose="020B0604020202020204" pitchFamily="34" charset="0"/>
                <a:ea typeface="Arial" panose="020B0604020202020204" pitchFamily="34" charset="0"/>
                <a:cs typeface="Arial" panose="020B0604020202020204" pitchFamily="34" charset="0"/>
              </a:rPr>
              <a:t>literature review's strengths include accessibility, a deep understanding of the topic, identifying and keeping up with experts' perspectives and the newest research in the subject, and addressing critical research issues.</a:t>
            </a:r>
            <a:endParaRPr lang="en-GB" sz="1400" dirty="0"/>
          </a:p>
        </p:txBody>
      </p:sp>
    </p:spTree>
    <p:extLst>
      <p:ext uri="{BB962C8B-B14F-4D97-AF65-F5344CB8AC3E}">
        <p14:creationId xmlns:p14="http://schemas.microsoft.com/office/powerpoint/2010/main" val="1614988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1247C8A-A9E8-C7C6-188C-E63485E54414}"/>
              </a:ext>
            </a:extLst>
          </p:cNvPr>
          <p:cNvSpPr>
            <a:spLocks noGrp="1"/>
          </p:cNvSpPr>
          <p:nvPr>
            <p:ph type="title"/>
          </p:nvPr>
        </p:nvSpPr>
        <p:spPr>
          <a:xfrm>
            <a:off x="841246" y="673770"/>
            <a:ext cx="3644489" cy="2414488"/>
          </a:xfrm>
        </p:spPr>
        <p:txBody>
          <a:bodyPr vert="horz" lIns="91440" tIns="45720" rIns="91440" bIns="45720" rtlCol="0" anchor="t">
            <a:normAutofit/>
          </a:bodyPr>
          <a:lstStyle/>
          <a:p>
            <a:r>
              <a:rPr lang="en-US" sz="5400" b="1" kern="1200">
                <a:solidFill>
                  <a:srgbClr val="FFFFFF"/>
                </a:solidFill>
                <a:latin typeface="+mj-lt"/>
                <a:ea typeface="+mj-ea"/>
                <a:cs typeface="+mj-cs"/>
              </a:rPr>
              <a:t>Chapter 4: Results and Discussion</a:t>
            </a:r>
            <a:endParaRPr lang="en-US" sz="5400" kern="1200">
              <a:solidFill>
                <a:srgbClr val="FFFFFF"/>
              </a:solidFill>
              <a:latin typeface="+mj-lt"/>
              <a:ea typeface="+mj-ea"/>
              <a:cs typeface="+mj-cs"/>
            </a:endParaRPr>
          </a:p>
        </p:txBody>
      </p:sp>
      <p:sp>
        <p:nvSpPr>
          <p:cNvPr id="5" name="TextBox 4">
            <a:extLst>
              <a:ext uri="{FF2B5EF4-FFF2-40B4-BE49-F238E27FC236}">
                <a16:creationId xmlns:a16="http://schemas.microsoft.com/office/drawing/2014/main" id="{247C8A93-4520-2FEF-55BF-6E99DFDEAF18}"/>
              </a:ext>
            </a:extLst>
          </p:cNvPr>
          <p:cNvSpPr txBox="1"/>
          <p:nvPr/>
        </p:nvSpPr>
        <p:spPr>
          <a:xfrm>
            <a:off x="6095998" y="381001"/>
            <a:ext cx="5772151" cy="6143624"/>
          </a:xfrm>
          <a:prstGeom prst="rect">
            <a:avLst/>
          </a:prstGeom>
        </p:spPr>
        <p:txBody>
          <a:bodyPr vert="horz" lIns="91440" tIns="45720" rIns="91440" bIns="45720" rtlCol="0">
            <a:normAutofit/>
          </a:bodyPr>
          <a:lstStyle/>
          <a:p>
            <a:pPr>
              <a:lnSpc>
                <a:spcPct val="90000"/>
              </a:lnSpc>
              <a:spcAft>
                <a:spcPts val="600"/>
              </a:spcAft>
            </a:pPr>
            <a:r>
              <a:rPr lang="en-US" sz="1500" b="1" dirty="0"/>
              <a:t>Limitations</a:t>
            </a:r>
          </a:p>
          <a:p>
            <a:pPr>
              <a:lnSpc>
                <a:spcPct val="160000"/>
              </a:lnSpc>
              <a:spcAft>
                <a:spcPts val="600"/>
              </a:spcAft>
            </a:pPr>
            <a:r>
              <a:rPr lang="en-US" sz="1400" dirty="0">
                <a:latin typeface="Arial" panose="020B0604020202020204" pitchFamily="34" charset="0"/>
                <a:cs typeface="Arial" panose="020B0604020202020204" pitchFamily="34" charset="0"/>
              </a:rPr>
              <a:t>This study examined how social media influences UK adolescent psychosocial development. General social media search keywords may have the underrepresented platform or function-specific features. Several chosen studies focused on particular psychological concerns rather than providing a comprehensive view of the targeted topic, as the researcher intended. A few research focused on a small number of people or were geographically confined. This study mainly measured self-reported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These methods challenge self-perception rather than fact.</a:t>
            </a:r>
          </a:p>
          <a:p>
            <a:pPr indent="-228600">
              <a:lnSpc>
                <a:spcPct val="90000"/>
              </a:lnSpc>
              <a:spcAft>
                <a:spcPts val="600"/>
              </a:spcAft>
              <a:buFont typeface="Arial" panose="020B0604020202020204" pitchFamily="34" charset="0"/>
              <a:buChar char="•"/>
            </a:pPr>
            <a:endParaRPr lang="en-US" sz="1500" dirty="0"/>
          </a:p>
          <a:p>
            <a:pPr>
              <a:lnSpc>
                <a:spcPct val="90000"/>
              </a:lnSpc>
              <a:spcAft>
                <a:spcPts val="600"/>
              </a:spcAft>
            </a:pPr>
            <a:r>
              <a:rPr lang="en-US" sz="1500" b="1" dirty="0">
                <a:effectLst/>
              </a:rPr>
              <a:t>Reflection as a Researcher</a:t>
            </a:r>
          </a:p>
          <a:p>
            <a:pPr>
              <a:lnSpc>
                <a:spcPct val="150000"/>
              </a:lnSpc>
              <a:spcAft>
                <a:spcPts val="600"/>
              </a:spcAft>
            </a:pPr>
            <a:r>
              <a:rPr lang="en-US" sz="1400" dirty="0">
                <a:effectLst/>
                <a:latin typeface="Arial" panose="020B0604020202020204" pitchFamily="34" charset="0"/>
                <a:cs typeface="Arial" panose="020B0604020202020204" pitchFamily="34" charset="0"/>
              </a:rPr>
              <a:t>Studies conducted on UK adolescents concerning social media still need to be expanded in size and quantity compared to many other countries. More nationwide studies with prominent sample sizes/ participants were necessary to reach more detailed findings. The knowledge and experience achieved through this project will help the researcher in the future, both academically and personally.</a:t>
            </a:r>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3923016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6A866E0-9DE6-9287-B82E-B4DE202FBD73}"/>
              </a:ext>
            </a:extLst>
          </p:cNvPr>
          <p:cNvSpPr>
            <a:spLocks noGrp="1"/>
          </p:cNvSpPr>
          <p:nvPr>
            <p:ph type="title"/>
          </p:nvPr>
        </p:nvSpPr>
        <p:spPr>
          <a:xfrm>
            <a:off x="686834" y="1153572"/>
            <a:ext cx="3200400" cy="4461163"/>
          </a:xfrm>
        </p:spPr>
        <p:txBody>
          <a:bodyPr>
            <a:normAutofit/>
          </a:bodyPr>
          <a:lstStyle/>
          <a:p>
            <a:r>
              <a:rPr lang="en-GB" sz="2800" b="1" dirty="0">
                <a:solidFill>
                  <a:srgbClr val="FFFFFF"/>
                </a:solidFill>
              </a:rPr>
              <a:t>Chapter 5: Recommendations and Conclusion</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B92856-DD7E-72CC-A12E-EF133244E261}"/>
              </a:ext>
            </a:extLst>
          </p:cNvPr>
          <p:cNvSpPr>
            <a:spLocks noGrp="1"/>
          </p:cNvSpPr>
          <p:nvPr>
            <p:ph idx="1"/>
          </p:nvPr>
        </p:nvSpPr>
        <p:spPr>
          <a:xfrm>
            <a:off x="4245429" y="319088"/>
            <a:ext cx="7609113" cy="6299426"/>
          </a:xfrm>
        </p:spPr>
        <p:txBody>
          <a:bodyPr anchor="ctr">
            <a:normAutofit/>
          </a:bodyPr>
          <a:lstStyle/>
          <a:p>
            <a:pPr marL="0" indent="0">
              <a:buNone/>
            </a:pPr>
            <a:r>
              <a:rPr lang="en-GB" sz="1600" b="1" dirty="0">
                <a:latin typeface="Arial" panose="020B0604020202020204" pitchFamily="34" charset="0"/>
                <a:cs typeface="Arial" panose="020B0604020202020204" pitchFamily="34" charset="0"/>
              </a:rPr>
              <a:t>Recommendation</a:t>
            </a:r>
          </a:p>
          <a:p>
            <a:pPr marL="0" indent="0">
              <a:lnSpc>
                <a:spcPct val="160000"/>
              </a:lnSpc>
              <a:buNone/>
            </a:pPr>
            <a:r>
              <a:rPr lang="en-GB" sz="1400" dirty="0">
                <a:latin typeface="Arial" panose="020B0604020202020204" pitchFamily="34" charset="0"/>
                <a:cs typeface="Arial" panose="020B0604020202020204" pitchFamily="34" charset="0"/>
              </a:rPr>
              <a:t>Adolescents should continue to use social media for its positive effects. Parents should advise, build trust, regulate the time, and recognise social media's role in connecting people. Public mental health needs structural determinant policy promotion to minimise adverse influence. Educational institutions may teach teens about social media's risks and the advantages of moderate use. The UK government, social media companies, and internet service providers should collaborate to safeguard children and adolescents from harmful sites and content.</a:t>
            </a:r>
            <a:endParaRPr lang="en-GB" sz="1500" dirty="0">
              <a:latin typeface="Arial" panose="020B0604020202020204" pitchFamily="34" charset="0"/>
              <a:cs typeface="Arial" panose="020B0604020202020204" pitchFamily="34" charset="0"/>
            </a:endParaRPr>
          </a:p>
          <a:p>
            <a:pPr marL="0" indent="0">
              <a:lnSpc>
                <a:spcPct val="160000"/>
              </a:lnSpc>
              <a:buNone/>
            </a:pPr>
            <a:r>
              <a:rPr lang="en-GB" sz="1600" b="1" dirty="0">
                <a:latin typeface="Arial" panose="020B0604020202020204" pitchFamily="34" charset="0"/>
                <a:cs typeface="Arial" panose="020B0604020202020204" pitchFamily="34" charset="0"/>
              </a:rPr>
              <a:t>Conclusion</a:t>
            </a:r>
          </a:p>
          <a:p>
            <a:pPr marL="0" indent="0">
              <a:lnSpc>
                <a:spcPct val="150000"/>
              </a:lnSpc>
              <a:buNone/>
            </a:pPr>
            <a:r>
              <a:rPr lang="en-GB" sz="1400" dirty="0">
                <a:effectLst/>
                <a:latin typeface="Arial" panose="020B0604020202020204" pitchFamily="34" charset="0"/>
                <a:ea typeface="Arial" panose="020B0604020202020204" pitchFamily="34" charset="0"/>
                <a:cs typeface="Arial" panose="020B0604020202020204" pitchFamily="34" charset="0"/>
              </a:rPr>
              <a:t>Adolescents require an ideal social environment in order to develop psychologically healthy. Using social media has numerous personal and professional advantages. However, the risk of negative social and psychological experiences associated with social media outweighs the obvious developmental benefits. </a:t>
            </a:r>
            <a:r>
              <a:rPr lang="en-GB" sz="1400" b="0" kern="0" dirty="0">
                <a:effectLst/>
                <a:latin typeface="Arial" panose="020B0604020202020204" pitchFamily="34" charset="0"/>
                <a:ea typeface="Calibri Light" panose="020F0302020204030204" pitchFamily="34" charset="0"/>
                <a:cs typeface="Arial" panose="020B0604020202020204" pitchFamily="34" charset="0"/>
              </a:rPr>
              <a:t>This research </a:t>
            </a:r>
            <a:r>
              <a:rPr lang="en-GB" sz="1400" b="1" kern="0" dirty="0">
                <a:effectLst/>
                <a:latin typeface="Arial" panose="020B0604020202020204" pitchFamily="34" charset="0"/>
                <a:ea typeface="Calibri Light" panose="020F0302020204030204" pitchFamily="34" charset="0"/>
                <a:cs typeface="Arial" panose="020B0604020202020204" pitchFamily="34" charset="0"/>
              </a:rPr>
              <a:t>defined and examined </a:t>
            </a:r>
            <a:r>
              <a:rPr lang="en-US" sz="1400" dirty="0">
                <a:solidFill>
                  <a:schemeClr val="tx1">
                    <a:lumMod val="85000"/>
                    <a:lumOff val="15000"/>
                  </a:schemeClr>
                </a:solidFill>
                <a:effectLst/>
                <a:latin typeface="Arial" panose="020B0604020202020204" pitchFamily="34" charset="0"/>
                <a:cs typeface="Arial" panose="020B0604020202020204" pitchFamily="34" charset="0"/>
              </a:rPr>
              <a:t>adolescence, social media and adolescent psychological development, </a:t>
            </a:r>
            <a:r>
              <a:rPr lang="en-US" sz="1400" dirty="0">
                <a:solidFill>
                  <a:schemeClr val="tx1">
                    <a:lumMod val="85000"/>
                    <a:lumOff val="15000"/>
                  </a:schemeClr>
                </a:solidFill>
                <a:latin typeface="Arial" panose="020B0604020202020204" pitchFamily="34" charset="0"/>
                <a:cs typeface="Arial" panose="020B0604020202020204" pitchFamily="34" charset="0"/>
              </a:rPr>
              <a:t>e</a:t>
            </a:r>
            <a:r>
              <a:rPr lang="en-US" sz="1400" dirty="0">
                <a:solidFill>
                  <a:schemeClr val="tx1">
                    <a:lumMod val="85000"/>
                    <a:lumOff val="15000"/>
                  </a:schemeClr>
                </a:solidFill>
                <a:effectLst/>
                <a:latin typeface="Arial" panose="020B0604020202020204" pitchFamily="34" charset="0"/>
                <a:cs typeface="Arial" panose="020B0604020202020204" pitchFamily="34" charset="0"/>
              </a:rPr>
              <a:t>xplored positive and negative </a:t>
            </a:r>
            <a:r>
              <a:rPr lang="en-US" sz="1400" b="1" dirty="0">
                <a:solidFill>
                  <a:schemeClr val="tx1">
                    <a:lumMod val="85000"/>
                    <a:lumOff val="15000"/>
                  </a:schemeClr>
                </a:solidFill>
                <a:effectLst/>
                <a:latin typeface="Arial" panose="020B0604020202020204" pitchFamily="34" charset="0"/>
                <a:cs typeface="Arial" panose="020B0604020202020204" pitchFamily="34" charset="0"/>
              </a:rPr>
              <a:t>influence</a:t>
            </a:r>
            <a:r>
              <a:rPr lang="en-US" sz="1400" dirty="0">
                <a:solidFill>
                  <a:schemeClr val="tx1">
                    <a:lumMod val="85000"/>
                    <a:lumOff val="15000"/>
                  </a:schemeClr>
                </a:solidFill>
                <a:effectLst/>
                <a:latin typeface="Arial" panose="020B0604020202020204" pitchFamily="34" charset="0"/>
                <a:cs typeface="Arial" panose="020B0604020202020204" pitchFamily="34" charset="0"/>
              </a:rPr>
              <a:t> of social media on UK adolescent’s psychological development and finally by providing some </a:t>
            </a:r>
            <a:r>
              <a:rPr lang="en-US" sz="1400" b="1" dirty="0">
                <a:solidFill>
                  <a:schemeClr val="tx1">
                    <a:lumMod val="85000"/>
                    <a:lumOff val="15000"/>
                  </a:schemeClr>
                </a:solidFill>
                <a:effectLst/>
                <a:latin typeface="Arial" panose="020B0604020202020204" pitchFamily="34" charset="0"/>
                <a:cs typeface="Arial" panose="020B0604020202020204" pitchFamily="34" charset="0"/>
              </a:rPr>
              <a:t>recommendations</a:t>
            </a:r>
            <a:r>
              <a:rPr lang="en-US" sz="1400" b="1" dirty="0">
                <a:solidFill>
                  <a:schemeClr val="tx1">
                    <a:lumMod val="85000"/>
                    <a:lumOff val="15000"/>
                  </a:schemeClr>
                </a:solidFill>
                <a:latin typeface="Arial" panose="020B0604020202020204" pitchFamily="34" charset="0"/>
                <a:cs typeface="Arial" panose="020B0604020202020204" pitchFamily="34" charset="0"/>
              </a:rPr>
              <a:t> </a:t>
            </a:r>
            <a:r>
              <a:rPr lang="en-US" sz="1400" dirty="0">
                <a:solidFill>
                  <a:schemeClr val="tx1">
                    <a:lumMod val="85000"/>
                    <a:lumOff val="15000"/>
                  </a:schemeClr>
                </a:solidFill>
                <a:latin typeface="Arial" panose="020B0604020202020204" pitchFamily="34" charset="0"/>
                <a:cs typeface="Arial" panose="020B0604020202020204" pitchFamily="34" charset="0"/>
              </a:rPr>
              <a:t>it fulfilled all the study objectives.</a:t>
            </a:r>
            <a:r>
              <a:rPr lang="en-US" sz="1400" b="1" dirty="0">
                <a:solidFill>
                  <a:schemeClr val="tx1">
                    <a:lumMod val="85000"/>
                    <a:lumOff val="15000"/>
                  </a:schemeClr>
                </a:solidFill>
                <a:latin typeface="Arial" panose="020B0604020202020204" pitchFamily="34" charset="0"/>
                <a:cs typeface="Arial" panose="020B0604020202020204" pitchFamily="34" charset="0"/>
              </a:rPr>
              <a:t> </a:t>
            </a:r>
            <a:r>
              <a:rPr lang="en-GB" sz="1400" dirty="0">
                <a:effectLst/>
                <a:latin typeface="Arial" panose="020B0604020202020204" pitchFamily="34" charset="0"/>
                <a:ea typeface="Calibri Light" panose="020F0302020204030204" pitchFamily="34" charset="0"/>
                <a:cs typeface="Arial" panose="020B0604020202020204" pitchFamily="34" charset="0"/>
              </a:rPr>
              <a:t>Future studies should include more unique UK perspectives and investigate and measure the influence the developmental stage.</a:t>
            </a:r>
            <a:r>
              <a:rPr lang="en-US" sz="1400" dirty="0">
                <a:solidFill>
                  <a:schemeClr val="tx1">
                    <a:lumMod val="85000"/>
                    <a:lumOff val="15000"/>
                  </a:schemeClr>
                </a:solidFill>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2251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1825625"/>
            <a:ext cx="5393361" cy="4351338"/>
          </a:xfrm>
        </p:spPr>
        <p:txBody>
          <a:bodyPr>
            <a:normAutofit/>
          </a:bodyPr>
          <a:lstStyle/>
          <a:p>
            <a:pPr marL="0" indent="0">
              <a:spcBef>
                <a:spcPts val="200"/>
              </a:spcBef>
              <a:spcAft>
                <a:spcPts val="200"/>
              </a:spcAft>
              <a:buNone/>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5" name="Picture 4" descr="A picture containing text, businesscard&#10;&#10;Description automatically generated">
            <a:extLst>
              <a:ext uri="{FF2B5EF4-FFF2-40B4-BE49-F238E27FC236}">
                <a16:creationId xmlns:a16="http://schemas.microsoft.com/office/drawing/2014/main" id="{013C5DE0-6BBA-4EFC-90C9-1BFBD0353D1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 b="5"/>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2911396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98009"/>
            <a:ext cx="289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a:bodyPr>
          <a:lstStyle/>
          <a:p>
            <a:pPr marL="0" indent="0">
              <a:lnSpc>
                <a:spcPct val="120000"/>
              </a:lnSpc>
              <a:spcBef>
                <a:spcPts val="20"/>
              </a:spcBef>
              <a:spcAft>
                <a:spcPts val="20"/>
              </a:spcAft>
              <a:buNone/>
            </a:pP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5" name="Picture 4" descr="A picture containing text, clipart&#10;&#10;Description automatically generated">
            <a:extLst>
              <a:ext uri="{FF2B5EF4-FFF2-40B4-BE49-F238E27FC236}">
                <a16:creationId xmlns:a16="http://schemas.microsoft.com/office/drawing/2014/main" id="{054A2930-40DB-4862-A2AF-E1F997FF60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13444" y="45402"/>
            <a:ext cx="1501140" cy="1166056"/>
          </a:xfrm>
          <a:prstGeom prst="rect">
            <a:avLst/>
          </a:prstGeom>
        </p:spPr>
      </p:pic>
      <p:graphicFrame>
        <p:nvGraphicFramePr>
          <p:cNvPr id="8" name="Table 8">
            <a:extLst>
              <a:ext uri="{FF2B5EF4-FFF2-40B4-BE49-F238E27FC236}">
                <a16:creationId xmlns:a16="http://schemas.microsoft.com/office/drawing/2014/main" id="{D585F69B-C0C6-4DE9-B6CF-0C4E54DC08DE}"/>
              </a:ext>
            </a:extLst>
          </p:cNvPr>
          <p:cNvGraphicFramePr>
            <a:graphicFrameLocks noGrp="1"/>
          </p:cNvGraphicFramePr>
          <p:nvPr>
            <p:extLst>
              <p:ext uri="{D42A27DB-BD31-4B8C-83A1-F6EECF244321}">
                <p14:modId xmlns:p14="http://schemas.microsoft.com/office/powerpoint/2010/main" val="3922073941"/>
              </p:ext>
            </p:extLst>
          </p:nvPr>
        </p:nvGraphicFramePr>
        <p:xfrm>
          <a:off x="332208" y="1234440"/>
          <a:ext cx="11382375" cy="5492444"/>
        </p:xfrm>
        <a:graphic>
          <a:graphicData uri="http://schemas.openxmlformats.org/drawingml/2006/table">
            <a:tbl>
              <a:tblPr firstRow="1" bandRow="1">
                <a:tableStyleId>{5C22544A-7EE6-4342-B048-85BDC9FD1C3A}</a:tableStyleId>
              </a:tblPr>
              <a:tblGrid>
                <a:gridCol w="11382375">
                  <a:extLst>
                    <a:ext uri="{9D8B030D-6E8A-4147-A177-3AD203B41FA5}">
                      <a16:colId xmlns:a16="http://schemas.microsoft.com/office/drawing/2014/main" val="2148151973"/>
                    </a:ext>
                  </a:extLst>
                </a:gridCol>
              </a:tblGrid>
              <a:tr h="5492444">
                <a:tc>
                  <a:txBody>
                    <a:bodyPr/>
                    <a:lstStyle/>
                    <a:p>
                      <a:r>
                        <a:rPr lang="en-US" sz="1100" b="0" kern="1200" dirty="0">
                          <a:solidFill>
                            <a:schemeClr val="tx1"/>
                          </a:solidFill>
                          <a:effectLst/>
                          <a:latin typeface="Arial" panose="020B0604020202020204" pitchFamily="34" charset="0"/>
                          <a:ea typeface="+mn-ea"/>
                          <a:cs typeface="Arial" panose="020B0604020202020204" pitchFamily="34" charset="0"/>
                        </a:rPr>
                        <a:t> </a:t>
                      </a:r>
                      <a:r>
                        <a:rPr lang="en-GB" sz="1100" b="0" i="1" kern="1200" dirty="0" err="1">
                          <a:solidFill>
                            <a:schemeClr val="tx1"/>
                          </a:solidFill>
                          <a:effectLst/>
                          <a:latin typeface="Arial" panose="020B0604020202020204" pitchFamily="34" charset="0"/>
                          <a:ea typeface="+mn-ea"/>
                          <a:cs typeface="Arial" panose="020B0604020202020204" pitchFamily="34" charset="0"/>
                        </a:rPr>
                        <a:t>Aichner</a:t>
                      </a:r>
                      <a:r>
                        <a:rPr lang="en-GB" sz="1100" b="0" i="1" kern="1200" dirty="0">
                          <a:solidFill>
                            <a:schemeClr val="tx1"/>
                          </a:solidFill>
                          <a:effectLst/>
                          <a:latin typeface="Arial" panose="020B0604020202020204" pitchFamily="34" charset="0"/>
                          <a:ea typeface="+mn-ea"/>
                          <a:cs typeface="Arial" panose="020B0604020202020204" pitchFamily="34" charset="0"/>
                        </a:rPr>
                        <a:t>, T., </a:t>
                      </a:r>
                      <a:r>
                        <a:rPr lang="en-GB" sz="1100" b="0" i="1" kern="1200" dirty="0" err="1">
                          <a:solidFill>
                            <a:schemeClr val="tx1"/>
                          </a:solidFill>
                          <a:effectLst/>
                          <a:latin typeface="Arial" panose="020B0604020202020204" pitchFamily="34" charset="0"/>
                          <a:ea typeface="+mn-ea"/>
                          <a:cs typeface="Arial" panose="020B0604020202020204" pitchFamily="34" charset="0"/>
                        </a:rPr>
                        <a:t>Grünfelder</a:t>
                      </a:r>
                      <a:r>
                        <a:rPr lang="en-GB" sz="1100" b="0" i="1" kern="1200" dirty="0">
                          <a:solidFill>
                            <a:schemeClr val="tx1"/>
                          </a:solidFill>
                          <a:effectLst/>
                          <a:latin typeface="Arial" panose="020B0604020202020204" pitchFamily="34" charset="0"/>
                          <a:ea typeface="+mn-ea"/>
                          <a:cs typeface="Arial" panose="020B0604020202020204" pitchFamily="34" charset="0"/>
                        </a:rPr>
                        <a:t>, M., Maurer, O. and </a:t>
                      </a:r>
                      <a:r>
                        <a:rPr lang="en-GB" sz="1100" b="0" i="1" kern="1200" dirty="0" err="1">
                          <a:solidFill>
                            <a:schemeClr val="tx1"/>
                          </a:solidFill>
                          <a:effectLst/>
                          <a:latin typeface="Arial" panose="020B0604020202020204" pitchFamily="34" charset="0"/>
                          <a:ea typeface="+mn-ea"/>
                          <a:cs typeface="Arial" panose="020B0604020202020204" pitchFamily="34" charset="0"/>
                        </a:rPr>
                        <a:t>Jegeni</a:t>
                      </a:r>
                      <a:r>
                        <a:rPr lang="en-GB" sz="1100" b="0" i="1" kern="1200" dirty="0">
                          <a:solidFill>
                            <a:schemeClr val="tx1"/>
                          </a:solidFill>
                          <a:effectLst/>
                          <a:latin typeface="Arial" panose="020B0604020202020204" pitchFamily="34" charset="0"/>
                          <a:ea typeface="+mn-ea"/>
                          <a:cs typeface="Arial" panose="020B0604020202020204" pitchFamily="34" charset="0"/>
                        </a:rPr>
                        <a:t>, D. (2020). Twenty-Five Years of Social Media: a Review of Social Media Applications and Definitions from 1994 to 2019. Cyberpsychology, </a:t>
                      </a:r>
                      <a:r>
                        <a:rPr lang="en-GB" sz="1100" b="0" i="1" kern="1200" dirty="0" err="1">
                          <a:solidFill>
                            <a:schemeClr val="tx1"/>
                          </a:solidFill>
                          <a:effectLst/>
                          <a:latin typeface="Arial" panose="020B0604020202020204" pitchFamily="34" charset="0"/>
                          <a:ea typeface="+mn-ea"/>
                          <a:cs typeface="Arial" panose="020B0604020202020204" pitchFamily="34" charset="0"/>
                        </a:rPr>
                        <a:t>Behavior</a:t>
                      </a:r>
                      <a:r>
                        <a:rPr lang="en-GB" sz="1100" b="0" i="1" kern="1200" dirty="0">
                          <a:solidFill>
                            <a:schemeClr val="tx1"/>
                          </a:solidFill>
                          <a:effectLst/>
                          <a:latin typeface="Arial" panose="020B0604020202020204" pitchFamily="34" charset="0"/>
                          <a:ea typeface="+mn-ea"/>
                          <a:cs typeface="Arial" panose="020B0604020202020204" pitchFamily="34" charset="0"/>
                        </a:rPr>
                        <a:t>, and Social Networking, 24(4). doi:10.1089/cyber.2020.0134.</a:t>
                      </a:r>
                    </a:p>
                    <a:p>
                      <a:r>
                        <a:rPr lang="en-GB" sz="1100" b="0" i="1" kern="1200" dirty="0">
                          <a:solidFill>
                            <a:schemeClr val="tx1"/>
                          </a:solidFill>
                          <a:effectLst/>
                          <a:latin typeface="Arial" panose="020B0604020202020204" pitchFamily="34" charset="0"/>
                          <a:ea typeface="+mn-ea"/>
                          <a:cs typeface="Arial" panose="020B0604020202020204" pitchFamily="34" charset="0"/>
                        </a:rPr>
                        <a:t>Bandura, A. (1977). Social Learning Theory. 1st ed. Englewood Cliffs, N.J.: Prentice-Hall.</a:t>
                      </a:r>
                    </a:p>
                    <a:p>
                      <a:r>
                        <a:rPr lang="en-GB" sz="1100" b="0" i="1" kern="1200" dirty="0">
                          <a:solidFill>
                            <a:schemeClr val="tx1"/>
                          </a:solidFill>
                          <a:effectLst/>
                          <a:latin typeface="Arial" panose="020B0604020202020204" pitchFamily="34" charset="0"/>
                          <a:ea typeface="+mn-ea"/>
                          <a:cs typeface="Arial" panose="020B0604020202020204" pitchFamily="34" charset="0"/>
                        </a:rPr>
                        <a:t>Becker, S., Bryman, A., Ferguson, H. and Social Policy Association. Spa (2012). Understanding research for social policy and social work : Themes, methods and approaches. Bristol: Policy Press.</a:t>
                      </a:r>
                    </a:p>
                    <a:p>
                      <a:r>
                        <a:rPr lang="en-GB" sz="1100" b="0" i="1" kern="1200" dirty="0">
                          <a:solidFill>
                            <a:schemeClr val="tx1"/>
                          </a:solidFill>
                          <a:effectLst/>
                          <a:latin typeface="Arial" panose="020B0604020202020204" pitchFamily="34" charset="0"/>
                          <a:ea typeface="+mn-ea"/>
                          <a:cs typeface="Arial" panose="020B0604020202020204" pitchFamily="34" charset="0"/>
                        </a:rPr>
                        <a:t>Bernard, H.R. (2011). Research Methods in Anthropology. 5th ed. Lanham: Altamira Press.</a:t>
                      </a:r>
                    </a:p>
                    <a:p>
                      <a:r>
                        <a:rPr lang="en-GB" sz="1100" b="0" i="1" kern="1200" dirty="0">
                          <a:solidFill>
                            <a:schemeClr val="tx1"/>
                          </a:solidFill>
                          <a:effectLst/>
                          <a:latin typeface="Arial" panose="020B0604020202020204" pitchFamily="34" charset="0"/>
                          <a:ea typeface="+mn-ea"/>
                          <a:cs typeface="Arial" panose="020B0604020202020204" pitchFamily="34" charset="0"/>
                        </a:rPr>
                        <a:t>Britannica, B.T.E. of E. (2019). Social media | Britannica. In: </a:t>
                      </a:r>
                      <a:r>
                        <a:rPr lang="en-GB" sz="1100" b="0" i="1" kern="1200" dirty="0" err="1">
                          <a:solidFill>
                            <a:schemeClr val="tx1"/>
                          </a:solidFill>
                          <a:effectLst/>
                          <a:latin typeface="Arial" panose="020B0604020202020204" pitchFamily="34" charset="0"/>
                          <a:ea typeface="+mn-ea"/>
                          <a:cs typeface="Arial" panose="020B0604020202020204" pitchFamily="34" charset="0"/>
                        </a:rPr>
                        <a:t>Encyclopædia</a:t>
                      </a:r>
                      <a:r>
                        <a:rPr lang="en-GB" sz="1100" b="0" i="1" kern="1200" dirty="0">
                          <a:solidFill>
                            <a:schemeClr val="tx1"/>
                          </a:solidFill>
                          <a:effectLst/>
                          <a:latin typeface="Arial" panose="020B0604020202020204" pitchFamily="34" charset="0"/>
                          <a:ea typeface="+mn-ea"/>
                          <a:cs typeface="Arial" panose="020B0604020202020204" pitchFamily="34" charset="0"/>
                        </a:rPr>
                        <a:t> Britannica. [online] Available at: https://www.britannica.com/topic/social-media [Accessed 11 Nov. 2022].</a:t>
                      </a:r>
                    </a:p>
                    <a:p>
                      <a:r>
                        <a:rPr lang="en-GB" sz="1100" b="0" i="1" kern="1200" dirty="0">
                          <a:solidFill>
                            <a:schemeClr val="tx1"/>
                          </a:solidFill>
                          <a:effectLst/>
                          <a:latin typeface="Arial" panose="020B0604020202020204" pitchFamily="34" charset="0"/>
                          <a:ea typeface="+mn-ea"/>
                          <a:cs typeface="Arial" panose="020B0604020202020204" pitchFamily="34" charset="0"/>
                        </a:rPr>
                        <a:t>Erikson, E.H. (1968). Identity, Youth and Crisis. 1st ed. New York: W.W. Norton.</a:t>
                      </a:r>
                    </a:p>
                    <a:p>
                      <a:r>
                        <a:rPr lang="en-GB" sz="1100" b="0" i="1" kern="1200" dirty="0">
                          <a:solidFill>
                            <a:schemeClr val="tx1"/>
                          </a:solidFill>
                          <a:effectLst/>
                          <a:latin typeface="Arial" panose="020B0604020202020204" pitchFamily="34" charset="0"/>
                          <a:ea typeface="+mn-ea"/>
                          <a:cs typeface="Arial" panose="020B0604020202020204" pitchFamily="34" charset="0"/>
                        </a:rPr>
                        <a:t>gov.UK (2004). Children Act 2004. [online] Legislation.gov.uk. Available at: https://www.legislation.gov.uk/ukpga/2004/31/contents [Accessed 1 Jan. 2023].</a:t>
                      </a:r>
                    </a:p>
                    <a:p>
                      <a:r>
                        <a:rPr lang="en-GB" sz="1100" b="0" i="1" kern="1200" dirty="0">
                          <a:solidFill>
                            <a:schemeClr val="tx1"/>
                          </a:solidFill>
                          <a:effectLst/>
                          <a:latin typeface="Arial" panose="020B0604020202020204" pitchFamily="34" charset="0"/>
                          <a:ea typeface="+mn-ea"/>
                          <a:cs typeface="Arial" panose="020B0604020202020204" pitchFamily="34" charset="0"/>
                        </a:rPr>
                        <a:t>Government, T.U. (2022). UK Council for Child Internet Safety (UKCCIS). [online] GOV.UK. Available at: https://www.gov.uk/government/groups/uk-council-for-child-internet-safety-ukccis [Accessed 25 Dec. 2022].</a:t>
                      </a:r>
                    </a:p>
                    <a:p>
                      <a:r>
                        <a:rPr lang="en-GB" sz="1100" b="0" i="1" kern="1200" dirty="0">
                          <a:solidFill>
                            <a:schemeClr val="tx1"/>
                          </a:solidFill>
                          <a:effectLst/>
                          <a:latin typeface="Arial" panose="020B0604020202020204" pitchFamily="34" charset="0"/>
                          <a:ea typeface="+mn-ea"/>
                          <a:cs typeface="Arial" panose="020B0604020202020204" pitchFamily="34" charset="0"/>
                        </a:rPr>
                        <a:t>Hootsuite (2022). DRAFT-Digital-2022-October-Statshot-Report.pdf. [online] hootsuite.widen.net. Available at: https://hootsuite.widen.net/s/fzbtsvmcnl/digital-2022-october-statshot-report [Accessed 26 Dec. 2022].</a:t>
                      </a:r>
                    </a:p>
                    <a:p>
                      <a:r>
                        <a:rPr lang="en-GB" sz="1100" b="0" i="1" kern="1200" dirty="0">
                          <a:solidFill>
                            <a:schemeClr val="tx1"/>
                          </a:solidFill>
                          <a:effectLst/>
                          <a:latin typeface="Arial" panose="020B0604020202020204" pitchFamily="34" charset="0"/>
                          <a:ea typeface="+mn-ea"/>
                          <a:cs typeface="Arial" panose="020B0604020202020204" pitchFamily="34" charset="0"/>
                        </a:rPr>
                        <a:t>NHS (2022). Mental Health Act. [online] nhs.uk. Available at: https://www.nhs.uk/mental-health/social-care-and-your-rights/mental-health-and-the-law/mental-health-act/ [Accessed 1 Jan. 2023].</a:t>
                      </a:r>
                    </a:p>
                    <a:p>
                      <a:r>
                        <a:rPr lang="en-GB" sz="1100" b="0" i="1" kern="1200" dirty="0">
                          <a:solidFill>
                            <a:schemeClr val="tx1"/>
                          </a:solidFill>
                          <a:effectLst/>
                          <a:latin typeface="Arial" panose="020B0604020202020204" pitchFamily="34" charset="0"/>
                          <a:ea typeface="+mn-ea"/>
                          <a:cs typeface="Arial" panose="020B0604020202020204" pitchFamily="34" charset="0"/>
                        </a:rPr>
                        <a:t>O’Reilly, M., Dogra, N., Whiteman, N., Hughes, J., </a:t>
                      </a:r>
                      <a:r>
                        <a:rPr lang="en-GB" sz="1100" b="0" i="1" kern="1200" dirty="0" err="1">
                          <a:solidFill>
                            <a:schemeClr val="tx1"/>
                          </a:solidFill>
                          <a:effectLst/>
                          <a:latin typeface="Arial" panose="020B0604020202020204" pitchFamily="34" charset="0"/>
                          <a:ea typeface="+mn-ea"/>
                          <a:cs typeface="Arial" panose="020B0604020202020204" pitchFamily="34" charset="0"/>
                        </a:rPr>
                        <a:t>Eruyar</a:t>
                      </a:r>
                      <a:r>
                        <a:rPr lang="en-GB" sz="1100" b="0" i="1" kern="1200" dirty="0">
                          <a:solidFill>
                            <a:schemeClr val="tx1"/>
                          </a:solidFill>
                          <a:effectLst/>
                          <a:latin typeface="Arial" panose="020B0604020202020204" pitchFamily="34" charset="0"/>
                          <a:ea typeface="+mn-ea"/>
                          <a:cs typeface="Arial" panose="020B0604020202020204" pitchFamily="34" charset="0"/>
                        </a:rPr>
                        <a:t>, S. and Reilly, P. (2018). Is Social Media Bad for Mental Health and wellbeing? Exploring the Perspectives of Adolescents. Clinical Child Psychology and Psychiatry, 23(4), pp.601–613. doi:10.1177/1359104518775154.</a:t>
                      </a:r>
                    </a:p>
                    <a:p>
                      <a:r>
                        <a:rPr lang="en-GB" sz="1100" b="0" kern="1200" dirty="0" err="1">
                          <a:solidFill>
                            <a:schemeClr val="tx1"/>
                          </a:solidFill>
                          <a:effectLst/>
                          <a:latin typeface="Arial" panose="020B0604020202020204" pitchFamily="34" charset="0"/>
                          <a:ea typeface="+mn-ea"/>
                          <a:cs typeface="Arial" panose="020B0604020202020204" pitchFamily="34" charset="0"/>
                        </a:rPr>
                        <a:t>Oberlo</a:t>
                      </a:r>
                      <a:r>
                        <a:rPr lang="en-GB" sz="1100" b="0" kern="1200" dirty="0">
                          <a:solidFill>
                            <a:schemeClr val="tx1"/>
                          </a:solidFill>
                          <a:effectLst/>
                          <a:latin typeface="Arial" panose="020B0604020202020204" pitchFamily="34" charset="0"/>
                          <a:ea typeface="+mn-ea"/>
                          <a:cs typeface="Arial" panose="020B0604020202020204" pitchFamily="34" charset="0"/>
                        </a:rPr>
                        <a:t> (2022). </a:t>
                      </a:r>
                      <a:r>
                        <a:rPr lang="en-GB" sz="1100" b="0" i="1" kern="1200" dirty="0">
                          <a:solidFill>
                            <a:schemeClr val="tx1"/>
                          </a:solidFill>
                          <a:effectLst/>
                          <a:latin typeface="Arial" panose="020B0604020202020204" pitchFamily="34" charset="0"/>
                          <a:ea typeface="+mn-ea"/>
                          <a:cs typeface="Arial" panose="020B0604020202020204" pitchFamily="34" charset="0"/>
                        </a:rPr>
                        <a:t>YouTube Age Demographics</a:t>
                      </a:r>
                      <a:r>
                        <a:rPr lang="en-GB" sz="1100" b="0" kern="1200" dirty="0">
                          <a:solidFill>
                            <a:schemeClr val="tx1"/>
                          </a:solidFill>
                          <a:effectLst/>
                          <a:latin typeface="Arial" panose="020B0604020202020204" pitchFamily="34" charset="0"/>
                          <a:ea typeface="+mn-ea"/>
                          <a:cs typeface="Arial" panose="020B0604020202020204" pitchFamily="34" charset="0"/>
                        </a:rPr>
                        <a:t>. [online] www.oberlo.co.uk. Available at: https://www.oberlo.co.uk/statistics/youtube-age-demographics [Accessed 20 Dec. 2022].</a:t>
                      </a:r>
                    </a:p>
                    <a:p>
                      <a:r>
                        <a:rPr lang="en-GB" sz="1100" b="0" kern="1200" dirty="0">
                          <a:solidFill>
                            <a:schemeClr val="tx1"/>
                          </a:solidFill>
                          <a:effectLst/>
                          <a:latin typeface="Arial" panose="020B0604020202020204" pitchFamily="34" charset="0"/>
                          <a:ea typeface="+mn-ea"/>
                          <a:cs typeface="Arial" panose="020B0604020202020204" pitchFamily="34" charset="0"/>
                        </a:rPr>
                        <a:t>Ofcom (2022). </a:t>
                      </a:r>
                      <a:r>
                        <a:rPr lang="en-GB" sz="1100" b="0" i="1" kern="1200" dirty="0">
                          <a:solidFill>
                            <a:schemeClr val="tx1"/>
                          </a:solidFill>
                          <a:effectLst/>
                          <a:latin typeface="Arial" panose="020B0604020202020204" pitchFamily="34" charset="0"/>
                          <a:ea typeface="+mn-ea"/>
                          <a:cs typeface="Arial" panose="020B0604020202020204" pitchFamily="34" charset="0"/>
                        </a:rPr>
                        <a:t>Children and parents: Media use and attitudes report 2022</a:t>
                      </a:r>
                      <a:r>
                        <a:rPr lang="en-GB" sz="1100" b="0" kern="1200" dirty="0">
                          <a:solidFill>
                            <a:schemeClr val="tx1"/>
                          </a:solidFill>
                          <a:effectLst/>
                          <a:latin typeface="Arial" panose="020B0604020202020204" pitchFamily="34" charset="0"/>
                          <a:ea typeface="+mn-ea"/>
                          <a:cs typeface="Arial" panose="020B0604020202020204" pitchFamily="34" charset="0"/>
                        </a:rPr>
                        <a:t>. [online] pp.1–80. Available at: https://www.ofcom.org.uk/__data/assets/pdf_file/0024/234609/childrens-media-use-and-attitudes-report-2022.pdf [Accessed 27 Dec. 2022].</a:t>
                      </a:r>
                    </a:p>
                    <a:p>
                      <a:r>
                        <a:rPr lang="en-GB" sz="1100" b="0" kern="1200" dirty="0">
                          <a:solidFill>
                            <a:schemeClr val="tx1"/>
                          </a:solidFill>
                          <a:effectLst/>
                          <a:latin typeface="Arial" panose="020B0604020202020204" pitchFamily="34" charset="0"/>
                          <a:ea typeface="+mn-ea"/>
                          <a:cs typeface="Arial" panose="020B0604020202020204" pitchFamily="34" charset="0"/>
                        </a:rPr>
                        <a:t>Ofcom and Jigsaw Research (2020). </a:t>
                      </a:r>
                      <a:r>
                        <a:rPr lang="en-GB" sz="1100" b="0" i="1" kern="1200" dirty="0">
                          <a:solidFill>
                            <a:schemeClr val="tx1"/>
                          </a:solidFill>
                          <a:effectLst/>
                          <a:latin typeface="Arial" panose="020B0604020202020204" pitchFamily="34" charset="0"/>
                          <a:ea typeface="+mn-ea"/>
                          <a:cs typeface="Arial" panose="020B0604020202020204" pitchFamily="34" charset="0"/>
                        </a:rPr>
                        <a:t>Internet users’ experience of potential online harms: summary of survey research</a:t>
                      </a:r>
                      <a:r>
                        <a:rPr lang="en-GB" sz="1100" b="0" kern="1200" dirty="0">
                          <a:solidFill>
                            <a:schemeClr val="tx1"/>
                          </a:solidFill>
                          <a:effectLst/>
                          <a:latin typeface="Arial" panose="020B0604020202020204" pitchFamily="34" charset="0"/>
                          <a:ea typeface="+mn-ea"/>
                          <a:cs typeface="Arial" panose="020B0604020202020204" pitchFamily="34" charset="0"/>
                        </a:rPr>
                        <a:t>. [online] pp.1–141. Available at: https://www.ofcom.org.uk/__data/assets/pdf_file/0024/196413/concerns-and-experiences-online-harms-2020-chart-pack.pdf.</a:t>
                      </a:r>
                    </a:p>
                    <a:p>
                      <a:r>
                        <a:rPr lang="en-GB" sz="1100" b="0" kern="1200" dirty="0">
                          <a:solidFill>
                            <a:schemeClr val="tx1"/>
                          </a:solidFill>
                          <a:effectLst/>
                          <a:latin typeface="Arial" panose="020B0604020202020204" pitchFamily="34" charset="0"/>
                          <a:ea typeface="+mn-ea"/>
                          <a:cs typeface="Arial" panose="020B0604020202020204" pitchFamily="34" charset="0"/>
                        </a:rPr>
                        <a:t>Olson, P. (2014). </a:t>
                      </a:r>
                      <a:r>
                        <a:rPr lang="en-GB" sz="1100" b="0" i="1" kern="1200" dirty="0">
                          <a:solidFill>
                            <a:schemeClr val="tx1"/>
                          </a:solidFill>
                          <a:effectLst/>
                          <a:latin typeface="Arial" panose="020B0604020202020204" pitchFamily="34" charset="0"/>
                          <a:ea typeface="+mn-ea"/>
                          <a:cs typeface="Arial" panose="020B0604020202020204" pitchFamily="34" charset="0"/>
                        </a:rPr>
                        <a:t>Exclusive: The Rags-To-Riches Tale Of How Jan Koum Built WhatsApp Into Facebook’s New $19 Billion Baby</a:t>
                      </a:r>
                      <a:r>
                        <a:rPr lang="en-GB" sz="1100" b="0" kern="1200" dirty="0">
                          <a:solidFill>
                            <a:schemeClr val="tx1"/>
                          </a:solidFill>
                          <a:effectLst/>
                          <a:latin typeface="Arial" panose="020B0604020202020204" pitchFamily="34" charset="0"/>
                          <a:ea typeface="+mn-ea"/>
                          <a:cs typeface="Arial" panose="020B0604020202020204" pitchFamily="34" charset="0"/>
                        </a:rPr>
                        <a:t>. [online] Forbes. Available at: https://www.forbes.com/sites/parmyolson/2014/02/19/exclusive-inside-story-how-jan-koum-built-whatsapp-into-facebooks-new-19-billion-baby/?sh=1b255ba52fa1 [Accessed 25 Dec. 2022].</a:t>
                      </a:r>
                    </a:p>
                    <a:p>
                      <a:r>
                        <a:rPr lang="en-GB" sz="1100" b="0" kern="1200" dirty="0" err="1">
                          <a:solidFill>
                            <a:schemeClr val="tx1"/>
                          </a:solidFill>
                          <a:effectLst/>
                          <a:latin typeface="Arial" panose="020B0604020202020204" pitchFamily="34" charset="0"/>
                          <a:ea typeface="+mn-ea"/>
                          <a:cs typeface="Arial" panose="020B0604020202020204" pitchFamily="34" charset="0"/>
                        </a:rPr>
                        <a:t>Overskeid</a:t>
                      </a:r>
                      <a:r>
                        <a:rPr lang="en-GB" sz="1100" b="0" kern="1200" dirty="0">
                          <a:solidFill>
                            <a:schemeClr val="tx1"/>
                          </a:solidFill>
                          <a:effectLst/>
                          <a:latin typeface="Arial" panose="020B0604020202020204" pitchFamily="34" charset="0"/>
                          <a:ea typeface="+mn-ea"/>
                          <a:cs typeface="Arial" panose="020B0604020202020204" pitchFamily="34" charset="0"/>
                        </a:rPr>
                        <a:t>, G. (2018). Do We Need the Environment to Explain Operant </a:t>
                      </a:r>
                      <a:r>
                        <a:rPr lang="en-GB" sz="1100" b="0" kern="1200" dirty="0" err="1">
                          <a:solidFill>
                            <a:schemeClr val="tx1"/>
                          </a:solidFill>
                          <a:effectLst/>
                          <a:latin typeface="Arial" panose="020B0604020202020204" pitchFamily="34" charset="0"/>
                          <a:ea typeface="+mn-ea"/>
                          <a:cs typeface="Arial" panose="020B0604020202020204" pitchFamily="34" charset="0"/>
                        </a:rPr>
                        <a:t>Behavior</a:t>
                      </a:r>
                      <a:r>
                        <a:rPr lang="en-GB" sz="1100" b="0" kern="1200" dirty="0">
                          <a:solidFill>
                            <a:schemeClr val="tx1"/>
                          </a:solidFill>
                          <a:effectLst/>
                          <a:latin typeface="Arial" panose="020B0604020202020204" pitchFamily="34" charset="0"/>
                          <a:ea typeface="+mn-ea"/>
                          <a:cs typeface="Arial" panose="020B0604020202020204" pitchFamily="34" charset="0"/>
                        </a:rPr>
                        <a:t>? </a:t>
                      </a:r>
                      <a:r>
                        <a:rPr lang="en-GB" sz="1100" b="0" i="1" kern="1200" dirty="0">
                          <a:solidFill>
                            <a:schemeClr val="tx1"/>
                          </a:solidFill>
                          <a:effectLst/>
                          <a:latin typeface="Arial" panose="020B0604020202020204" pitchFamily="34" charset="0"/>
                          <a:ea typeface="+mn-ea"/>
                          <a:cs typeface="Arial" panose="020B0604020202020204" pitchFamily="34" charset="0"/>
                        </a:rPr>
                        <a:t>Frontiers in Psychology</a:t>
                      </a:r>
                      <a:r>
                        <a:rPr lang="en-GB" sz="1100" b="0" kern="1200" dirty="0">
                          <a:solidFill>
                            <a:schemeClr val="tx1"/>
                          </a:solidFill>
                          <a:effectLst/>
                          <a:latin typeface="Arial" panose="020B0604020202020204" pitchFamily="34" charset="0"/>
                          <a:ea typeface="+mn-ea"/>
                          <a:cs typeface="Arial" panose="020B0604020202020204" pitchFamily="34" charset="0"/>
                        </a:rPr>
                        <a:t>, 9(373). doi:10.3389/fpsyg.2018.00373.</a:t>
                      </a:r>
                    </a:p>
                    <a:p>
                      <a:r>
                        <a:rPr lang="en-GB" sz="1100" b="0" kern="1200" dirty="0">
                          <a:solidFill>
                            <a:schemeClr val="tx1"/>
                          </a:solidFill>
                          <a:effectLst/>
                          <a:latin typeface="Arial" panose="020B0604020202020204" pitchFamily="34" charset="0"/>
                          <a:ea typeface="+mn-ea"/>
                          <a:cs typeface="Arial" panose="020B0604020202020204" pitchFamily="34" charset="0"/>
                        </a:rPr>
                        <a:t>Parkin, E. (2022). </a:t>
                      </a:r>
                      <a:r>
                        <a:rPr lang="en-GB" sz="1100" b="0" i="1" kern="1200" dirty="0">
                          <a:solidFill>
                            <a:schemeClr val="tx1"/>
                          </a:solidFill>
                          <a:effectLst/>
                          <a:latin typeface="Arial" panose="020B0604020202020204" pitchFamily="34" charset="0"/>
                          <a:ea typeface="+mn-ea"/>
                          <a:cs typeface="Arial" panose="020B0604020202020204" pitchFamily="34" charset="0"/>
                        </a:rPr>
                        <a:t>Support for Children and Young People’s Mental Health (England)</a:t>
                      </a:r>
                      <a:r>
                        <a:rPr lang="en-GB" sz="1100" b="0" kern="1200" dirty="0">
                          <a:solidFill>
                            <a:schemeClr val="tx1"/>
                          </a:solidFill>
                          <a:effectLst/>
                          <a:latin typeface="Arial" panose="020B0604020202020204" pitchFamily="34" charset="0"/>
                          <a:ea typeface="+mn-ea"/>
                          <a:cs typeface="Arial" panose="020B0604020202020204" pitchFamily="34" charset="0"/>
                        </a:rPr>
                        <a:t>. [online] Parliament.uk. Available at: https://researchbriefings.files.parliament.uk/documents/CBP-7196/CBP-7196.pdf [Accessed 1 Jan. 2023].</a:t>
                      </a:r>
                    </a:p>
                    <a:p>
                      <a:r>
                        <a:rPr lang="en-GB" sz="1800" b="1" kern="1200" dirty="0">
                          <a:solidFill>
                            <a:schemeClr val="tx1"/>
                          </a:solidFill>
                          <a:effectLst/>
                          <a:latin typeface="+mn-lt"/>
                          <a:ea typeface="+mn-ea"/>
                          <a:cs typeface="+mn-cs"/>
                        </a:rPr>
                        <a:t>‌</a:t>
                      </a:r>
                    </a:p>
                    <a:p>
                      <a:endParaRPr lang="en-GB" sz="1100"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1115082440"/>
                  </a:ext>
                </a:extLst>
              </a:tr>
            </a:tbl>
          </a:graphicData>
        </a:graphic>
      </p:graphicFrame>
    </p:spTree>
    <p:extLst>
      <p:ext uri="{BB962C8B-B14F-4D97-AF65-F5344CB8AC3E}">
        <p14:creationId xmlns:p14="http://schemas.microsoft.com/office/powerpoint/2010/main" val="294214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9EDF21-ABE2-942C-A1CB-33FBB53A87D8}"/>
              </a:ext>
            </a:extLst>
          </p:cNvPr>
          <p:cNvSpPr txBox="1"/>
          <p:nvPr/>
        </p:nvSpPr>
        <p:spPr>
          <a:xfrm>
            <a:off x="581297" y="1891937"/>
            <a:ext cx="11262360" cy="4601260"/>
          </a:xfrm>
          <a:prstGeom prst="rect">
            <a:avLst/>
          </a:prstGeom>
          <a:noFill/>
        </p:spPr>
        <p:txBody>
          <a:bodyPr wrap="square">
            <a:spAutoFit/>
          </a:bodyPr>
          <a:lstStyle/>
          <a:p>
            <a:r>
              <a:rPr lang="en-GB" sz="1100" i="1" kern="1200" dirty="0">
                <a:solidFill>
                  <a:schemeClr val="tx1"/>
                </a:solidFill>
                <a:effectLst/>
                <a:latin typeface="Arial" panose="020B0604020202020204" pitchFamily="34" charset="0"/>
                <a:ea typeface="+mn-ea"/>
                <a:cs typeface="Arial" panose="020B0604020202020204" pitchFamily="34" charset="0"/>
              </a:rPr>
              <a:t>Pretoria, U. of (2022). Subject Guides: Research Guide: Data analysis and findings. [online] library.up.ac.za. Available at: https://library.up.ac.za/c.php?g=485435&amp;p=4425510 [Accessed 25 Dec. 2022].</a:t>
            </a:r>
          </a:p>
          <a:p>
            <a:r>
              <a:rPr lang="en-GB" sz="1100" i="1" kern="1200" dirty="0">
                <a:solidFill>
                  <a:schemeClr val="tx1"/>
                </a:solidFill>
                <a:effectLst/>
                <a:latin typeface="Arial" panose="020B0604020202020204" pitchFamily="34" charset="0"/>
                <a:ea typeface="+mn-ea"/>
                <a:cs typeface="Arial" panose="020B0604020202020204" pitchFamily="34" charset="0"/>
              </a:rPr>
              <a:t>PRISMA (2021). PRISMA. [online] prisma-statement.org. Available at: https://prisma-statement.org/prismastatement/flowdiagram.aspx [Accessed 24 Dec. 2022].</a:t>
            </a:r>
          </a:p>
          <a:p>
            <a:r>
              <a:rPr lang="en-GB" sz="1100" i="1" kern="1200" dirty="0">
                <a:solidFill>
                  <a:schemeClr val="tx1"/>
                </a:solidFill>
                <a:effectLst/>
                <a:latin typeface="Arial" panose="020B0604020202020204" pitchFamily="34" charset="0"/>
                <a:ea typeface="+mn-ea"/>
                <a:cs typeface="Arial" panose="020B0604020202020204" pitchFamily="34" charset="0"/>
              </a:rPr>
              <a:t>Saunders, M., Lewis, P., Thornhill, A. and Bristow, A. (2019). ‘Research Methods for Business students’ Chapter 4: Understanding Research Philosophy and Approaches to Theory Development. [online] ResearchGate. Available at: https://www.researchgate.net/publication/330760964_Research_Methods_for_Business_Students_Chapter_4_Understanding_research_philosophy_and_approaches_to_theory_development [Accessed 1 Jan. 2023].</a:t>
            </a:r>
          </a:p>
          <a:p>
            <a:r>
              <a:rPr lang="en-GB" sz="1100" i="1" kern="1200" dirty="0">
                <a:solidFill>
                  <a:schemeClr val="tx1"/>
                </a:solidFill>
                <a:effectLst/>
                <a:latin typeface="Arial" panose="020B0604020202020204" pitchFamily="34" charset="0"/>
                <a:ea typeface="+mn-ea"/>
                <a:cs typeface="Arial" panose="020B0604020202020204" pitchFamily="34" charset="0"/>
              </a:rPr>
              <a:t>Shah, S. (2016). The History of Social Media. [online] Digital Trends. Available at: https://www.digitaltrends.com/computing/the-history-of-social-networking/ [Accessed 11 Nov. 2022].</a:t>
            </a:r>
          </a:p>
          <a:p>
            <a:r>
              <a:rPr lang="en-GB" sz="1100" i="1" kern="1200" dirty="0">
                <a:solidFill>
                  <a:schemeClr val="tx1"/>
                </a:solidFill>
                <a:effectLst/>
                <a:latin typeface="Arial" panose="020B0604020202020204" pitchFamily="34" charset="0"/>
                <a:ea typeface="+mn-ea"/>
                <a:cs typeface="Arial" panose="020B0604020202020204" pitchFamily="34" charset="0"/>
              </a:rPr>
              <a:t>Statista (2022e). Topic: Social media. [online] Statista. Available at: https://www.statista.com/topics/1164/social-networks/#dossierKeyfigures [Accessed 25 Dec. 2022].</a:t>
            </a:r>
          </a:p>
          <a:p>
            <a:r>
              <a:rPr lang="en-GB" sz="1100" i="1" kern="1200" dirty="0" err="1">
                <a:solidFill>
                  <a:schemeClr val="tx1"/>
                </a:solidFill>
                <a:effectLst/>
                <a:latin typeface="Arial" panose="020B0604020202020204" pitchFamily="34" charset="0"/>
                <a:ea typeface="+mn-ea"/>
                <a:cs typeface="Arial" panose="020B0604020202020204" pitchFamily="34" charset="0"/>
              </a:rPr>
              <a:t>Tuten</a:t>
            </a:r>
            <a:r>
              <a:rPr lang="en-GB" sz="1100" i="1" kern="1200" dirty="0">
                <a:solidFill>
                  <a:schemeClr val="tx1"/>
                </a:solidFill>
                <a:effectLst/>
                <a:latin typeface="Arial" panose="020B0604020202020204" pitchFamily="34" charset="0"/>
                <a:ea typeface="+mn-ea"/>
                <a:cs typeface="Arial" panose="020B0604020202020204" pitchFamily="34" charset="0"/>
              </a:rPr>
              <a:t>, T.L. (2020). Social media marketing. Fourth ed. London: Sage Publications, pp.1–488.</a:t>
            </a:r>
          </a:p>
          <a:p>
            <a:r>
              <a:rPr lang="en-GB" sz="1100" i="1" kern="1200" dirty="0">
                <a:solidFill>
                  <a:schemeClr val="tx1"/>
                </a:solidFill>
                <a:effectLst/>
                <a:latin typeface="Arial" panose="020B0604020202020204" pitchFamily="34" charset="0"/>
                <a:ea typeface="+mn-ea"/>
                <a:cs typeface="Arial" panose="020B0604020202020204" pitchFamily="34" charset="0"/>
              </a:rPr>
              <a:t>UNICEF (2022). Cyberbullying: What Is It and How to Stop It. [online] www.unicef.org. Available at: https://www.unicef.org/end-violence/how-to-stop-cyberbullying [Accessed 1 Jan. 2023].</a:t>
            </a:r>
          </a:p>
          <a:p>
            <a:r>
              <a:rPr lang="en-GB" sz="1100" i="1" kern="1200" dirty="0">
                <a:solidFill>
                  <a:schemeClr val="tx1"/>
                </a:solidFill>
                <a:effectLst/>
                <a:latin typeface="Arial" panose="020B0604020202020204" pitchFamily="34" charset="0"/>
                <a:ea typeface="+mn-ea"/>
                <a:cs typeface="Arial" panose="020B0604020202020204" pitchFamily="34" charset="0"/>
              </a:rPr>
              <a:t>University of Newcastle Library (2022). </a:t>
            </a:r>
            <a:r>
              <a:rPr lang="en-GB" sz="1100" i="1" kern="1200" dirty="0" err="1">
                <a:solidFill>
                  <a:schemeClr val="tx1"/>
                </a:solidFill>
                <a:effectLst/>
                <a:latin typeface="Arial" panose="020B0604020202020204" pitchFamily="34" charset="0"/>
                <a:ea typeface="+mn-ea"/>
                <a:cs typeface="Arial" panose="020B0604020202020204" pitchFamily="34" charset="0"/>
              </a:rPr>
              <a:t>LibGuides</a:t>
            </a:r>
            <a:r>
              <a:rPr lang="en-GB" sz="1100" i="1" kern="1200" dirty="0">
                <a:solidFill>
                  <a:schemeClr val="tx1"/>
                </a:solidFill>
                <a:effectLst/>
                <a:latin typeface="Arial" panose="020B0604020202020204" pitchFamily="34" charset="0"/>
                <a:ea typeface="+mn-ea"/>
                <a:cs typeface="Arial" panose="020B0604020202020204" pitchFamily="34" charset="0"/>
              </a:rPr>
              <a:t>: Research Methods: What are research methods? [online] Newcastle.edu.au. Available at: https://libguides.newcastle.edu.au/researchmethods [Accessed 13 Dec. 2022].</a:t>
            </a:r>
          </a:p>
          <a:p>
            <a:r>
              <a:rPr lang="en-GB" sz="1100" i="1" kern="1200" dirty="0">
                <a:solidFill>
                  <a:schemeClr val="tx1"/>
                </a:solidFill>
                <a:effectLst/>
                <a:latin typeface="Arial" panose="020B0604020202020204" pitchFamily="34" charset="0"/>
                <a:ea typeface="+mn-ea"/>
                <a:cs typeface="Arial" panose="020B0604020202020204" pitchFamily="34" charset="0"/>
              </a:rPr>
              <a:t>WHO (2021). Adolescent Mental Health. [online] World Health Organization. Available at: https://www.who.int/news-room/fact-sheets/detail/adolescent-mental-health [Accessed 10 Nov. 2022].</a:t>
            </a:r>
          </a:p>
          <a:p>
            <a:r>
              <a:rPr lang="en-GB" sz="1100" i="1" kern="1200" dirty="0">
                <a:solidFill>
                  <a:schemeClr val="tx1"/>
                </a:solidFill>
                <a:effectLst/>
                <a:latin typeface="Arial" panose="020B0604020202020204" pitchFamily="34" charset="0"/>
                <a:ea typeface="+mn-ea"/>
                <a:cs typeface="Arial" panose="020B0604020202020204" pitchFamily="34" charset="0"/>
              </a:rPr>
              <a:t>WHO (2022a). Adolescents: Health Risks and Solutions. [online] Who.int. Available at: https://www.who.int/news-room/fact-sheets/detail/adolescents-health-risks-and-solutions [Accessed 10 Nov. 2022].</a:t>
            </a:r>
          </a:p>
          <a:p>
            <a:r>
              <a:rPr lang="en-GB" sz="1100" i="1" kern="1200" dirty="0" err="1">
                <a:solidFill>
                  <a:schemeClr val="tx1"/>
                </a:solidFill>
                <a:effectLst/>
                <a:latin typeface="Arial" panose="020B0604020202020204" pitchFamily="34" charset="0"/>
                <a:ea typeface="+mn-ea"/>
                <a:cs typeface="Arial" panose="020B0604020202020204" pitchFamily="34" charset="0"/>
              </a:rPr>
              <a:t>Widick</a:t>
            </a:r>
            <a:r>
              <a:rPr lang="en-GB" sz="1100" i="1" kern="1200" dirty="0">
                <a:solidFill>
                  <a:schemeClr val="tx1"/>
                </a:solidFill>
                <a:effectLst/>
                <a:latin typeface="Arial" panose="020B0604020202020204" pitchFamily="34" charset="0"/>
                <a:ea typeface="+mn-ea"/>
                <a:cs typeface="Arial" panose="020B0604020202020204" pitchFamily="34" charset="0"/>
              </a:rPr>
              <a:t>, C., Parker, C.A. and </a:t>
            </a:r>
            <a:r>
              <a:rPr lang="en-GB" sz="1100" i="1" kern="1200" dirty="0" err="1">
                <a:solidFill>
                  <a:schemeClr val="tx1"/>
                </a:solidFill>
                <a:effectLst/>
                <a:latin typeface="Arial" panose="020B0604020202020204" pitchFamily="34" charset="0"/>
                <a:ea typeface="+mn-ea"/>
                <a:cs typeface="Arial" panose="020B0604020202020204" pitchFamily="34" charset="0"/>
              </a:rPr>
              <a:t>Knefelkamp</a:t>
            </a:r>
            <a:r>
              <a:rPr lang="en-GB" sz="1100" i="1" kern="1200" dirty="0">
                <a:solidFill>
                  <a:schemeClr val="tx1"/>
                </a:solidFill>
                <a:effectLst/>
                <a:latin typeface="Arial" panose="020B0604020202020204" pitchFamily="34" charset="0"/>
                <a:ea typeface="+mn-ea"/>
                <a:cs typeface="Arial" panose="020B0604020202020204" pitchFamily="34" charset="0"/>
              </a:rPr>
              <a:t>, L. (1978). Erik Erikson and Psychosocial Development. New Directions for Student Services, 1978(4), pp.1–17. doi:10.1002/ss.37119780403.</a:t>
            </a:r>
          </a:p>
          <a:p>
            <a:r>
              <a:rPr lang="en-GB" sz="1100" i="1" kern="1200" dirty="0" err="1">
                <a:solidFill>
                  <a:schemeClr val="tx1"/>
                </a:solidFill>
                <a:effectLst/>
                <a:latin typeface="Arial" panose="020B0604020202020204" pitchFamily="34" charset="0"/>
                <a:ea typeface="+mn-ea"/>
                <a:cs typeface="Arial" panose="020B0604020202020204" pitchFamily="34" charset="0"/>
              </a:rPr>
              <a:t>Winit-Watjana</a:t>
            </a:r>
            <a:r>
              <a:rPr lang="en-GB" sz="1100" i="1" kern="1200" dirty="0">
                <a:solidFill>
                  <a:schemeClr val="tx1"/>
                </a:solidFill>
                <a:effectLst/>
                <a:latin typeface="Arial" panose="020B0604020202020204" pitchFamily="34" charset="0"/>
                <a:ea typeface="+mn-ea"/>
                <a:cs typeface="Arial" panose="020B0604020202020204" pitchFamily="34" charset="0"/>
              </a:rPr>
              <a:t>, W. (2016). Research philosophy in pharmacy practice: necessity and relevance. International Journal of Pharmacy Practice, 24(6), pp.428–436. doi:10.1111/ijpp.12281.</a:t>
            </a:r>
          </a:p>
          <a:p>
            <a:r>
              <a:rPr lang="en-GB" sz="1100" i="1" kern="1200" dirty="0">
                <a:solidFill>
                  <a:schemeClr val="tx1"/>
                </a:solidFill>
                <a:effectLst/>
                <a:latin typeface="Arial" panose="020B0604020202020204" pitchFamily="34" charset="0"/>
                <a:ea typeface="+mn-ea"/>
                <a:cs typeface="Arial" panose="020B0604020202020204" pitchFamily="34" charset="0"/>
              </a:rPr>
              <a:t>World Health Organization (2022). Adolescent Health. [online] World Health Organization. Available at: https://www.who.int/health-topics/adolescent-health#tab=tab_1 [Accessed 5 Nov. 2022].</a:t>
            </a:r>
          </a:p>
          <a:p>
            <a:endParaRPr lang="en-GB" dirty="0"/>
          </a:p>
        </p:txBody>
      </p:sp>
      <p:sp>
        <p:nvSpPr>
          <p:cNvPr id="4" name="Title 1">
            <a:extLst>
              <a:ext uri="{FF2B5EF4-FFF2-40B4-BE49-F238E27FC236}">
                <a16:creationId xmlns:a16="http://schemas.microsoft.com/office/drawing/2014/main" id="{F98405F8-CF77-256D-B5EA-76C32E5FEC15}"/>
              </a:ext>
            </a:extLst>
          </p:cNvPr>
          <p:cNvSpPr txBox="1">
            <a:spLocks/>
          </p:cNvSpPr>
          <p:nvPr/>
        </p:nvSpPr>
        <p:spPr>
          <a:xfrm>
            <a:off x="838200" y="98009"/>
            <a:ext cx="2895600" cy="530421"/>
          </a:xfrm>
          <a:prstGeom prst="rect">
            <a:avLst/>
          </a:prstGeom>
        </p:spPr>
        <p:txBody>
          <a:bodyP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1330980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2.xml><?xml version="1.0" encoding="utf-8"?>
<ds:datastoreItem xmlns:ds="http://schemas.openxmlformats.org/officeDocument/2006/customXml" ds:itemID="{58697642-5930-4803-9DA5-1D6E539C1337}">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Organic</Template>
  <TotalTime>10802</TotalTime>
  <Words>3480</Words>
  <Application>Microsoft Office PowerPoint</Application>
  <PresentationFormat>Widescreen</PresentationFormat>
  <Paragraphs>195</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Chapter 2: Background</vt:lpstr>
      <vt:lpstr>Chapter 2: Background</vt:lpstr>
      <vt:lpstr>PowerPoint Presentation</vt:lpstr>
      <vt:lpstr>PowerPoint Presentation</vt:lpstr>
      <vt:lpstr>Chapter 4: Results and Discussion</vt:lpstr>
      <vt:lpstr>Chapter 4: Results and Discussion</vt:lpstr>
      <vt:lpstr>Chapter 4: Results and Discussion</vt:lpstr>
      <vt:lpstr>Chapter 5: Recommendations and Conclusion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Stranger Danger</cp:lastModifiedBy>
  <cp:revision>220</cp:revision>
  <dcterms:created xsi:type="dcterms:W3CDTF">2020-07-13T16:03:50Z</dcterms:created>
  <dcterms:modified xsi:type="dcterms:W3CDTF">2023-01-16T09:59:44Z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