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8"/>
  </p:notes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1" d="100"/>
          <a:sy n="81" d="100"/>
        </p:scale>
        <p:origin x="725" y="53"/>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9D088E-EED9-48BD-A33B-FF02EF9A7D64}" type="datetimeFigureOut">
              <a:rPr lang="en-GB" smtClean="0"/>
              <a:t>12/12/2025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210FD-C0A2-46F7-BB48-33AFDB76672A}" type="slidenum">
              <a:rPr lang="en-GB" smtClean="0"/>
              <a:t>‹#›</a:t>
            </a:fld>
            <a:endParaRPr lang="en-GB" dirty="0"/>
          </a:p>
        </p:txBody>
      </p:sp>
    </p:spTree>
    <p:extLst>
      <p:ext uri="{BB962C8B-B14F-4D97-AF65-F5344CB8AC3E}">
        <p14:creationId xmlns:p14="http://schemas.microsoft.com/office/powerpoint/2010/main" val="2271072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wellness market in the UK is growing due to the increased importance of a healthy lifestyle among the consumers. Individuals are in growing need of services that can assist in fitness, nutrition, and mental health (Whybird et al., 2022). The contemporary world desires convenient and customised wellness options among urban professionals and families.</a:t>
            </a:r>
          </a:p>
          <a:p>
            <a:endParaRPr lang="en-GB" dirty="0"/>
          </a:p>
        </p:txBody>
      </p:sp>
      <p:sp>
        <p:nvSpPr>
          <p:cNvPr id="4" name="Slide Number Placeholder 3"/>
          <p:cNvSpPr>
            <a:spLocks noGrp="1"/>
          </p:cNvSpPr>
          <p:nvPr>
            <p:ph type="sldNum" sz="quarter" idx="5"/>
          </p:nvPr>
        </p:nvSpPr>
        <p:spPr/>
        <p:txBody>
          <a:bodyPr/>
          <a:lstStyle/>
          <a:p>
            <a:fld id="{B68210FD-C0A2-46F7-BB48-33AFDB76672A}" type="slidenum">
              <a:rPr lang="en-GB" smtClean="0"/>
              <a:t>1</a:t>
            </a:fld>
            <a:endParaRPr lang="en-GB" dirty="0"/>
          </a:p>
        </p:txBody>
      </p:sp>
    </p:spTree>
    <p:extLst>
      <p:ext uri="{BB962C8B-B14F-4D97-AF65-F5344CB8AC3E}">
        <p14:creationId xmlns:p14="http://schemas.microsoft.com/office/powerpoint/2010/main" val="3425748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Unilife Wellness Hub is an online consultation and sustainable wellness product hub that blends both digital consultations and wellness products that are eco-friendly for consumers. It provides mindfulness and fitness online services to users. The users get customised plans and advice via an easy-to-use online app.</a:t>
            </a:r>
          </a:p>
        </p:txBody>
      </p:sp>
      <p:sp>
        <p:nvSpPr>
          <p:cNvPr id="4" name="Slide Number Placeholder 3"/>
          <p:cNvSpPr>
            <a:spLocks noGrp="1"/>
          </p:cNvSpPr>
          <p:nvPr>
            <p:ph type="sldNum" sz="quarter" idx="5"/>
          </p:nvPr>
        </p:nvSpPr>
        <p:spPr/>
        <p:txBody>
          <a:bodyPr/>
          <a:lstStyle/>
          <a:p>
            <a:fld id="{B68210FD-C0A2-46F7-BB48-33AFDB76672A}" type="slidenum">
              <a:rPr lang="en-GB" smtClean="0"/>
              <a:t>2</a:t>
            </a:fld>
            <a:endParaRPr lang="en-GB" dirty="0"/>
          </a:p>
        </p:txBody>
      </p:sp>
    </p:spTree>
    <p:extLst>
      <p:ext uri="{BB962C8B-B14F-4D97-AF65-F5344CB8AC3E}">
        <p14:creationId xmlns:p14="http://schemas.microsoft.com/office/powerpoint/2010/main" val="2787376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brand is different since it aims at personalisation, sustainability, and digital access. Green products assist consumers in making responsible and healthier lifestyle decisions every day. The good reputation of Unilever enhances the trust and confidence of health-conscious customers.</a:t>
            </a:r>
          </a:p>
        </p:txBody>
      </p:sp>
      <p:sp>
        <p:nvSpPr>
          <p:cNvPr id="4" name="Slide Number Placeholder 3"/>
          <p:cNvSpPr>
            <a:spLocks noGrp="1"/>
          </p:cNvSpPr>
          <p:nvPr>
            <p:ph type="sldNum" sz="quarter" idx="5"/>
          </p:nvPr>
        </p:nvSpPr>
        <p:spPr/>
        <p:txBody>
          <a:bodyPr/>
          <a:lstStyle/>
          <a:p>
            <a:fld id="{B68210FD-C0A2-46F7-BB48-33AFDB76672A}" type="slidenum">
              <a:rPr lang="en-GB" smtClean="0"/>
              <a:t>3</a:t>
            </a:fld>
            <a:endParaRPr lang="en-GB" dirty="0"/>
          </a:p>
        </p:txBody>
      </p:sp>
    </p:spTree>
    <p:extLst>
      <p:ext uri="{BB962C8B-B14F-4D97-AF65-F5344CB8AC3E}">
        <p14:creationId xmlns:p14="http://schemas.microsoft.com/office/powerpoint/2010/main" val="3788327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target is UK professionals and families between twenty-five and forty-five. They appreciate convenience, sustainability, and wellness assistance in daily living (Hayvon, 2025). Cities offer digital access, stimulating interest in wellness services.</a:t>
            </a:r>
          </a:p>
        </p:txBody>
      </p:sp>
      <p:sp>
        <p:nvSpPr>
          <p:cNvPr id="4" name="Slide Number Placeholder 3"/>
          <p:cNvSpPr>
            <a:spLocks noGrp="1"/>
          </p:cNvSpPr>
          <p:nvPr>
            <p:ph type="sldNum" sz="quarter" idx="5"/>
          </p:nvPr>
        </p:nvSpPr>
        <p:spPr/>
        <p:txBody>
          <a:bodyPr/>
          <a:lstStyle/>
          <a:p>
            <a:fld id="{B68210FD-C0A2-46F7-BB48-33AFDB76672A}" type="slidenum">
              <a:rPr lang="en-GB" smtClean="0"/>
              <a:t>4</a:t>
            </a:fld>
            <a:endParaRPr lang="en-GB" dirty="0"/>
          </a:p>
        </p:txBody>
      </p:sp>
    </p:spTree>
    <p:extLst>
      <p:ext uri="{BB962C8B-B14F-4D97-AF65-F5344CB8AC3E}">
        <p14:creationId xmlns:p14="http://schemas.microsoft.com/office/powerpoint/2010/main" val="961070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Unilife Wellness Hub welcomes investors and consumers to the platform. First movers receive personalised services and sustainable goods that help them live healthier lives. Sector growth will help partners enjoy the benefits of building an ethical brand.</a:t>
            </a:r>
          </a:p>
          <a:p>
            <a:endParaRPr lang="en-GB" dirty="0"/>
          </a:p>
        </p:txBody>
      </p:sp>
      <p:sp>
        <p:nvSpPr>
          <p:cNvPr id="4" name="Slide Number Placeholder 3"/>
          <p:cNvSpPr>
            <a:spLocks noGrp="1"/>
          </p:cNvSpPr>
          <p:nvPr>
            <p:ph type="sldNum" sz="quarter" idx="5"/>
          </p:nvPr>
        </p:nvSpPr>
        <p:spPr/>
        <p:txBody>
          <a:bodyPr/>
          <a:lstStyle/>
          <a:p>
            <a:fld id="{B68210FD-C0A2-46F7-BB48-33AFDB76672A}" type="slidenum">
              <a:rPr lang="en-GB" smtClean="0"/>
              <a:t>5</a:t>
            </a:fld>
            <a:endParaRPr lang="en-GB" dirty="0"/>
          </a:p>
        </p:txBody>
      </p:sp>
    </p:spTree>
    <p:extLst>
      <p:ext uri="{BB962C8B-B14F-4D97-AF65-F5344CB8AC3E}">
        <p14:creationId xmlns:p14="http://schemas.microsoft.com/office/powerpoint/2010/main" val="45757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Hayvon, J.C., 2025. Health equity via inclusive communications: self-censorship of marginalized health needs in qualitative research. </a:t>
            </a:r>
            <a:r>
              <a:rPr lang="en-US" i="1" dirty="0">
                <a:effectLst/>
              </a:rPr>
              <a:t>Educational Gerontology</a:t>
            </a:r>
            <a:r>
              <a:rPr lang="en-US" sz="1200" kern="1200" dirty="0">
                <a:solidFill>
                  <a:schemeClr val="tx1"/>
                </a:solidFill>
                <a:effectLst/>
                <a:latin typeface="+mn-lt"/>
                <a:ea typeface="+mn-ea"/>
                <a:cs typeface="+mn-cs"/>
              </a:rPr>
              <a:t>, </a:t>
            </a:r>
            <a:r>
              <a:rPr lang="en-US" i="1" dirty="0">
                <a:effectLst/>
              </a:rPr>
              <a:t>51</a:t>
            </a:r>
            <a:r>
              <a:rPr lang="en-US" sz="1200" kern="1200" dirty="0">
                <a:solidFill>
                  <a:schemeClr val="tx1"/>
                </a:solidFill>
                <a:effectLst/>
                <a:latin typeface="+mn-lt"/>
                <a:ea typeface="+mn-ea"/>
                <a:cs typeface="+mn-cs"/>
              </a:rPr>
              <a:t>(1), pp.9-22.</a:t>
            </a:r>
            <a:endParaRPr lang="en-US" dirty="0">
              <a:effectLst/>
            </a:endParaRPr>
          </a:p>
          <a:p>
            <a:r>
              <a:rPr lang="en-US" sz="1200" kern="1200" dirty="0">
                <a:solidFill>
                  <a:schemeClr val="tx1"/>
                </a:solidFill>
                <a:effectLst/>
                <a:latin typeface="+mn-lt"/>
                <a:ea typeface="+mn-ea"/>
                <a:cs typeface="+mn-cs"/>
              </a:rPr>
              <a:t>Whybird, G., Nott, Z., Savage, E., Korman, N., Suetani, S., Hielscher, E., Vilic, G., Tillston, S., Patterson, S. and Chapman, J., 2022. Promoting quality of life and recovery in adults with mental health issues using exercise and nutrition intervention. </a:t>
            </a:r>
            <a:r>
              <a:rPr lang="en-US" i="1" dirty="0">
                <a:effectLst/>
              </a:rPr>
              <a:t>International journal of mental health</a:t>
            </a:r>
            <a:r>
              <a:rPr lang="en-US" sz="1200" kern="1200" dirty="0">
                <a:solidFill>
                  <a:schemeClr val="tx1"/>
                </a:solidFill>
                <a:effectLst/>
                <a:latin typeface="+mn-lt"/>
                <a:ea typeface="+mn-ea"/>
                <a:cs typeface="+mn-cs"/>
              </a:rPr>
              <a:t>, </a:t>
            </a:r>
            <a:r>
              <a:rPr lang="en-US" i="1" dirty="0">
                <a:effectLst/>
              </a:rPr>
              <a:t>51</a:t>
            </a:r>
            <a:r>
              <a:rPr lang="en-US" sz="1200" kern="1200" dirty="0">
                <a:solidFill>
                  <a:schemeClr val="tx1"/>
                </a:solidFill>
                <a:effectLst/>
                <a:latin typeface="+mn-lt"/>
                <a:ea typeface="+mn-ea"/>
                <a:cs typeface="+mn-cs"/>
              </a:rPr>
              <a:t>(4), pp.424-447.</a:t>
            </a:r>
            <a:endParaRPr lang="en-US" dirty="0">
              <a:effectLst/>
            </a:endParaRPr>
          </a:p>
          <a:p>
            <a:endParaRPr lang="en-GB" dirty="0"/>
          </a:p>
        </p:txBody>
      </p:sp>
      <p:sp>
        <p:nvSpPr>
          <p:cNvPr id="4" name="Slide Number Placeholder 3"/>
          <p:cNvSpPr>
            <a:spLocks noGrp="1"/>
          </p:cNvSpPr>
          <p:nvPr>
            <p:ph type="sldNum" sz="quarter" idx="5"/>
          </p:nvPr>
        </p:nvSpPr>
        <p:spPr/>
        <p:txBody>
          <a:bodyPr/>
          <a:lstStyle/>
          <a:p>
            <a:fld id="{B68210FD-C0A2-46F7-BB48-33AFDB76672A}" type="slidenum">
              <a:rPr lang="en-GB" smtClean="0"/>
              <a:t>6</a:t>
            </a:fld>
            <a:endParaRPr lang="en-GB" dirty="0"/>
          </a:p>
        </p:txBody>
      </p:sp>
    </p:spTree>
    <p:extLst>
      <p:ext uri="{BB962C8B-B14F-4D97-AF65-F5344CB8AC3E}">
        <p14:creationId xmlns:p14="http://schemas.microsoft.com/office/powerpoint/2010/main" val="471014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5BCAD085-E8A6-8845-BD4E-CB4CCA059FC4}" type="datetimeFigureOut">
              <a:rPr lang="en-US" smtClean="0"/>
              <a:t>12/12/2025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760978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201421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609052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16551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534289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12/12/2025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16072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685674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3825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805605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34618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5BCAD085-E8A6-8845-BD4E-CB4CCA059FC4}" type="datetimeFigureOut">
              <a:rPr lang="en-US" smtClean="0"/>
              <a:t>12/12/2025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09290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5BCAD085-E8A6-8845-BD4E-CB4CCA059FC4}" type="datetimeFigureOut">
              <a:rPr lang="en-US" smtClean="0"/>
              <a:t>12/12/2025</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15576617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Introduction – Market Opportunity</a:t>
            </a:r>
          </a:p>
        </p:txBody>
      </p:sp>
      <p:sp>
        <p:nvSpPr>
          <p:cNvPr id="3" name="Content Placeholder 2"/>
          <p:cNvSpPr>
            <a:spLocks noGrp="1"/>
          </p:cNvSpPr>
          <p:nvPr>
            <p:ph idx="1"/>
          </p:nvPr>
        </p:nvSpPr>
        <p:spPr/>
        <p:txBody>
          <a:bodyPr>
            <a:normAutofit/>
          </a:bodyPr>
          <a:lstStyle/>
          <a:p>
            <a:endParaRPr dirty="0"/>
          </a:p>
          <a:p>
            <a:r>
              <a:rPr dirty="0"/>
              <a:t>UK wellness market expanding due to rising focus on healthy living.</a:t>
            </a:r>
          </a:p>
          <a:p>
            <a:r>
              <a:rPr dirty="0"/>
              <a:t>Consumers seek convenient fitness, nutrition, and mental health support.</a:t>
            </a:r>
          </a:p>
          <a:p>
            <a:r>
              <a:rPr dirty="0"/>
              <a:t>Urban lifestyles drive demand for </a:t>
            </a:r>
            <a:r>
              <a:rPr dirty="0" err="1"/>
              <a:t>customised</a:t>
            </a:r>
            <a:r>
              <a:rPr dirty="0"/>
              <a:t> wellness services.</a:t>
            </a:r>
          </a:p>
          <a:p>
            <a:r>
              <a:rPr dirty="0"/>
              <a:t>Growth supported by digital access trends and shifting health priorities.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Brand Concept</a:t>
            </a:r>
          </a:p>
        </p:txBody>
      </p:sp>
      <p:sp>
        <p:nvSpPr>
          <p:cNvPr id="3" name="Content Placeholder 2"/>
          <p:cNvSpPr>
            <a:spLocks noGrp="1"/>
          </p:cNvSpPr>
          <p:nvPr>
            <p:ph idx="1"/>
          </p:nvPr>
        </p:nvSpPr>
        <p:spPr/>
        <p:txBody>
          <a:bodyPr/>
          <a:lstStyle/>
          <a:p>
            <a:endParaRPr dirty="0"/>
          </a:p>
          <a:p>
            <a:r>
              <a:rPr dirty="0" err="1"/>
              <a:t>Unilife</a:t>
            </a:r>
            <a:r>
              <a:rPr dirty="0"/>
              <a:t> Wellness Hub offers online consultations and eco-friendly wellness products.</a:t>
            </a:r>
          </a:p>
          <a:p>
            <a:r>
              <a:rPr dirty="0"/>
              <a:t>Combines fitness, mindfulness, and </a:t>
            </a:r>
            <a:r>
              <a:rPr dirty="0" err="1"/>
              <a:t>personalised</a:t>
            </a:r>
            <a:r>
              <a:rPr dirty="0"/>
              <a:t> wellness plans.</a:t>
            </a:r>
          </a:p>
          <a:p>
            <a:r>
              <a:rPr dirty="0"/>
              <a:t>Easy-to-use app delivers </a:t>
            </a:r>
            <a:r>
              <a:rPr dirty="0" err="1"/>
              <a:t>customised</a:t>
            </a:r>
            <a:r>
              <a:rPr dirty="0"/>
              <a:t> advice to users.</a:t>
            </a:r>
          </a:p>
          <a:p>
            <a:r>
              <a:rPr dirty="0"/>
              <a:t>Supports sustainable, health-focused lifestyle improvements.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Competitive Advantage</a:t>
            </a:r>
          </a:p>
        </p:txBody>
      </p:sp>
      <p:sp>
        <p:nvSpPr>
          <p:cNvPr id="3" name="Content Placeholder 2"/>
          <p:cNvSpPr>
            <a:spLocks noGrp="1"/>
          </p:cNvSpPr>
          <p:nvPr>
            <p:ph idx="1"/>
          </p:nvPr>
        </p:nvSpPr>
        <p:spPr/>
        <p:txBody>
          <a:bodyPr/>
          <a:lstStyle/>
          <a:p>
            <a:endParaRPr dirty="0"/>
          </a:p>
          <a:p>
            <a:r>
              <a:rPr dirty="0"/>
              <a:t>Focus on </a:t>
            </a:r>
            <a:r>
              <a:rPr dirty="0" err="1"/>
              <a:t>personalisation</a:t>
            </a:r>
            <a:r>
              <a:rPr dirty="0"/>
              <a:t>, sustainability, and digital accessibility.</a:t>
            </a:r>
          </a:p>
          <a:p>
            <a:r>
              <a:rPr dirty="0"/>
              <a:t>Green products empower responsible daily wellness habits.</a:t>
            </a:r>
          </a:p>
          <a:p>
            <a:r>
              <a:rPr dirty="0"/>
              <a:t>Backed by Unilever's trusted reputation and brand credibility.</a:t>
            </a:r>
          </a:p>
          <a:p>
            <a:r>
              <a:rPr dirty="0"/>
              <a:t>Appeals to health‑conscious customers seeking reliable solutions.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Target Market</a:t>
            </a:r>
          </a:p>
        </p:txBody>
      </p:sp>
      <p:sp>
        <p:nvSpPr>
          <p:cNvPr id="3" name="Content Placeholder 2"/>
          <p:cNvSpPr>
            <a:spLocks noGrp="1"/>
          </p:cNvSpPr>
          <p:nvPr>
            <p:ph idx="1"/>
          </p:nvPr>
        </p:nvSpPr>
        <p:spPr/>
        <p:txBody>
          <a:bodyPr/>
          <a:lstStyle/>
          <a:p>
            <a:endParaRPr dirty="0"/>
          </a:p>
          <a:p>
            <a:r>
              <a:rPr dirty="0"/>
              <a:t>Targets UK professionals and families aged 25–45.</a:t>
            </a:r>
          </a:p>
          <a:p>
            <a:r>
              <a:rPr dirty="0"/>
              <a:t>Audience values convenience, sustainability, and wellness support.</a:t>
            </a:r>
          </a:p>
          <a:p>
            <a:r>
              <a:rPr dirty="0"/>
              <a:t>Urban settings boost digital engagement and service adoption.</a:t>
            </a:r>
          </a:p>
          <a:p>
            <a:r>
              <a:rPr dirty="0"/>
              <a:t>Ideal segment for long‑term wellness brand loyalty.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Call-to-Action</a:t>
            </a:r>
          </a:p>
        </p:txBody>
      </p:sp>
      <p:sp>
        <p:nvSpPr>
          <p:cNvPr id="3" name="Content Placeholder 2"/>
          <p:cNvSpPr>
            <a:spLocks noGrp="1"/>
          </p:cNvSpPr>
          <p:nvPr>
            <p:ph idx="1"/>
          </p:nvPr>
        </p:nvSpPr>
        <p:spPr/>
        <p:txBody>
          <a:bodyPr/>
          <a:lstStyle/>
          <a:p>
            <a:endParaRPr/>
          </a:p>
          <a:p>
            <a:r>
              <a:t>Inviting investors and customers to join Unilife Wellness Hub.</a:t>
            </a:r>
          </a:p>
          <a:p>
            <a:r>
              <a:t>Early users receive personalised services and sustainable products.</a:t>
            </a:r>
          </a:p>
          <a:p>
            <a:r>
              <a:t>Opportunity to shape a growing ethical wellness brand.</a:t>
            </a:r>
          </a:p>
          <a:p>
            <a:r>
              <a:t>Partners benefit from expanding market demand for wellbeing solutions.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b="1" dirty="0"/>
          </a:p>
        </p:txBody>
      </p:sp>
      <p:sp>
        <p:nvSpPr>
          <p:cNvPr id="3" name="Content Placeholder 2"/>
          <p:cNvSpPr>
            <a:spLocks noGrp="1"/>
          </p:cNvSpPr>
          <p:nvPr>
            <p:ph idx="1"/>
          </p:nvPr>
        </p:nvSpPr>
        <p:spPr/>
        <p:txBody>
          <a:bodyPr/>
          <a:lstStyle/>
          <a:p>
            <a:pPr algn="just"/>
            <a:r>
              <a:rPr lang="en-US" dirty="0"/>
              <a:t>Hayvon, J.C., 2025. Health equity via inclusive communications: self-censorship of marginalized health needs in qualitative research. </a:t>
            </a:r>
            <a:r>
              <a:rPr lang="en-US" i="1" dirty="0"/>
              <a:t>Educational Gerontology</a:t>
            </a:r>
            <a:r>
              <a:rPr lang="en-US" dirty="0"/>
              <a:t>, </a:t>
            </a:r>
            <a:r>
              <a:rPr lang="en-US" i="1" dirty="0"/>
              <a:t>51</a:t>
            </a:r>
            <a:r>
              <a:rPr lang="en-US" dirty="0"/>
              <a:t>(1), pp.9-22.</a:t>
            </a:r>
          </a:p>
          <a:p>
            <a:pPr algn="just"/>
            <a:r>
              <a:rPr lang="en-US" dirty="0"/>
              <a:t>Whybird, G., Nott, Z., Savage, E., Korman, N., Suetani, S., Hielscher, E., Vilic, G., Tillston, S., Patterson, S. and Chapman, J., 2022. Promoting quality of life and recovery in adults with mental health issues using exercise and nutrition intervention. </a:t>
            </a:r>
            <a:r>
              <a:rPr lang="en-US" i="1" dirty="0"/>
              <a:t>International journal of mental health</a:t>
            </a:r>
            <a:r>
              <a:rPr lang="en-US" dirty="0"/>
              <a:t>, </a:t>
            </a:r>
            <a:r>
              <a:rPr lang="en-US" i="1" dirty="0"/>
              <a:t>51</a:t>
            </a:r>
            <a:r>
              <a:rPr lang="en-US" dirty="0"/>
              <a:t>(4), pp.424-447.</a:t>
            </a: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6</TotalTime>
  <Words>655</Words>
  <PresentationFormat>Widescreen</PresentationFormat>
  <Paragraphs>46</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Calibri</vt:lpstr>
      <vt:lpstr>Calibri Light</vt:lpstr>
      <vt:lpstr>Rockwell</vt:lpstr>
      <vt:lpstr>Wingdings</vt:lpstr>
      <vt:lpstr>Atlas</vt:lpstr>
      <vt:lpstr>Introduction – Market Opportunity</vt:lpstr>
      <vt:lpstr>Brand Concept</vt:lpstr>
      <vt:lpstr>Competitive Advantage</vt:lpstr>
      <vt:lpstr>Target Market</vt:lpstr>
      <vt:lpstr>Call-to-Action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terms:created xsi:type="dcterms:W3CDTF">2013-01-27T09:14:16Z</dcterms:created>
  <dcterms:modified xsi:type="dcterms:W3CDTF">2025-12-12T15:29:41Z</dcterms:modified>
  <cp:category/>
</cp:coreProperties>
</file>