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</p:sldIdLst>
  <p:sldSz cx="12192000" cy="6858000"/>
  <p:notesSz cx="6858000" cy="12192000"/>
  <p:embeddedFontLst>
    <p:embeddedFont>
      <p:font typeface="Inter" panose="02000503000000020004" pitchFamily="2" charset="0"/>
      <p:regular r:id="rId42"/>
      <p:bold r:id="rId43"/>
      <p:italic r:id="rId44"/>
      <p:boldItalic r:id="rId45"/>
    </p:embeddedFont>
    <p:embeddedFont>
      <p:font typeface="Inter Bold" panose="02000503000000020004" pitchFamily="2" charset="0"/>
      <p:bold r:id="rId46"/>
    </p:embeddedFont>
    <p:embeddedFont>
      <p:font typeface="Inter Light" panose="02000503000000020004" pitchFamily="2" charset="0"/>
      <p:regular r:id="rId47"/>
      <p:italic r:id="rId48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9" d="100"/>
          <a:sy n="79" d="100"/>
        </p:scale>
        <p:origin x="74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1.fntdata"/><Relationship Id="rId47" Type="http://schemas.openxmlformats.org/officeDocument/2006/relationships/font" Target="fonts/font6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4.fntdata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3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2.fntdata"/><Relationship Id="rId48" Type="http://schemas.openxmlformats.org/officeDocument/2006/relationships/font" Target="fonts/font7.fntdata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5.fntdata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Xicheng Liu" userId="b561909b-1fc9-4629-899b-7e36c528a276" providerId="ADAL" clId="{935FA28E-D5FA-4055-B083-0895BC1F4F7E}"/>
    <pc:docChg chg="custSel delSld modSld">
      <pc:chgData name="Xicheng Liu" userId="b561909b-1fc9-4629-899b-7e36c528a276" providerId="ADAL" clId="{935FA28E-D5FA-4055-B083-0895BC1F4F7E}" dt="2026-10-25T16:33:57.973" v="207" actId="403"/>
      <pc:docMkLst>
        <pc:docMk/>
      </pc:docMkLst>
      <pc:sldChg chg="modSp mod">
        <pc:chgData name="Xicheng Liu" userId="b561909b-1fc9-4629-899b-7e36c528a276" providerId="ADAL" clId="{935FA28E-D5FA-4055-B083-0895BC1F4F7E}" dt="2026-10-25T16:28:18.752" v="46" actId="27636"/>
        <pc:sldMkLst>
          <pc:docMk/>
          <pc:sldMk cId="0" sldId="265"/>
        </pc:sldMkLst>
        <pc:spChg chg="mod">
          <ac:chgData name="Xicheng Liu" userId="b561909b-1fc9-4629-899b-7e36c528a276" providerId="ADAL" clId="{935FA28E-D5FA-4055-B083-0895BC1F4F7E}" dt="2026-10-25T16:28:04.305" v="1" actId="403"/>
          <ac:spMkLst>
            <pc:docMk/>
            <pc:sldMk cId="0" sldId="265"/>
            <ac:spMk id="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04.305" v="1" actId="403"/>
          <ac:spMkLst>
            <pc:docMk/>
            <pc:sldMk cId="0" sldId="265"/>
            <ac:spMk id="4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15.598" v="44" actId="14100"/>
          <ac:spMkLst>
            <pc:docMk/>
            <pc:sldMk cId="0" sldId="265"/>
            <ac:spMk id="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11.025" v="43" actId="1035"/>
          <ac:spMkLst>
            <pc:docMk/>
            <pc:sldMk cId="0" sldId="265"/>
            <ac:spMk id="7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04.305" v="1" actId="403"/>
          <ac:spMkLst>
            <pc:docMk/>
            <pc:sldMk cId="0" sldId="265"/>
            <ac:spMk id="8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18.752" v="46" actId="27636"/>
          <ac:spMkLst>
            <pc:docMk/>
            <pc:sldMk cId="0" sldId="265"/>
            <ac:spMk id="9" creationId="{00000000-0000-0000-0000-000000000000}"/>
          </ac:spMkLst>
        </pc:spChg>
        <pc:picChg chg="mod">
          <ac:chgData name="Xicheng Liu" userId="b561909b-1fc9-4629-899b-7e36c528a276" providerId="ADAL" clId="{935FA28E-D5FA-4055-B083-0895BC1F4F7E}" dt="2026-10-25T16:28:11.025" v="43" actId="1035"/>
          <ac:picMkLst>
            <pc:docMk/>
            <pc:sldMk cId="0" sldId="265"/>
            <ac:picMk id="6" creationId="{00000000-0000-0000-0000-000000000000}"/>
          </ac:picMkLst>
        </pc:picChg>
      </pc:sldChg>
      <pc:sldChg chg="modSp mod">
        <pc:chgData name="Xicheng Liu" userId="b561909b-1fc9-4629-899b-7e36c528a276" providerId="ADAL" clId="{935FA28E-D5FA-4055-B083-0895BC1F4F7E}" dt="2026-10-25T16:28:36.632" v="48" actId="27636"/>
        <pc:sldMkLst>
          <pc:docMk/>
          <pc:sldMk cId="0" sldId="268"/>
        </pc:sldMkLst>
        <pc:spChg chg="mod">
          <ac:chgData name="Xicheng Liu" userId="b561909b-1fc9-4629-899b-7e36c528a276" providerId="ADAL" clId="{935FA28E-D5FA-4055-B083-0895BC1F4F7E}" dt="2026-10-25T16:28:36.601" v="47" actId="403"/>
          <ac:spMkLst>
            <pc:docMk/>
            <pc:sldMk cId="0" sldId="268"/>
            <ac:spMk id="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36.601" v="47" actId="403"/>
          <ac:spMkLst>
            <pc:docMk/>
            <pc:sldMk cId="0" sldId="268"/>
            <ac:spMk id="4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36.601" v="47" actId="403"/>
          <ac:spMkLst>
            <pc:docMk/>
            <pc:sldMk cId="0" sldId="268"/>
            <ac:spMk id="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36.601" v="47" actId="403"/>
          <ac:spMkLst>
            <pc:docMk/>
            <pc:sldMk cId="0" sldId="268"/>
            <ac:spMk id="6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36.601" v="47" actId="403"/>
          <ac:spMkLst>
            <pc:docMk/>
            <pc:sldMk cId="0" sldId="268"/>
            <ac:spMk id="7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36.632" v="48" actId="27636"/>
          <ac:spMkLst>
            <pc:docMk/>
            <pc:sldMk cId="0" sldId="268"/>
            <ac:spMk id="8" creationId="{00000000-0000-0000-0000-000000000000}"/>
          </ac:spMkLst>
        </pc:spChg>
      </pc:sldChg>
      <pc:sldChg chg="modSp mod">
        <pc:chgData name="Xicheng Liu" userId="b561909b-1fc9-4629-899b-7e36c528a276" providerId="ADAL" clId="{935FA28E-D5FA-4055-B083-0895BC1F4F7E}" dt="2026-10-25T16:28:48.810" v="51" actId="27636"/>
        <pc:sldMkLst>
          <pc:docMk/>
          <pc:sldMk cId="0" sldId="270"/>
        </pc:sldMkLst>
        <pc:spChg chg="mod">
          <ac:chgData name="Xicheng Liu" userId="b561909b-1fc9-4629-899b-7e36c528a276" providerId="ADAL" clId="{935FA28E-D5FA-4055-B083-0895BC1F4F7E}" dt="2026-10-25T16:28:45.306" v="49" actId="403"/>
          <ac:spMkLst>
            <pc:docMk/>
            <pc:sldMk cId="0" sldId="270"/>
            <ac:spMk id="6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45.306" v="49" actId="403"/>
          <ac:spMkLst>
            <pc:docMk/>
            <pc:sldMk cId="0" sldId="270"/>
            <ac:spMk id="9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45.306" v="49" actId="403"/>
          <ac:spMkLst>
            <pc:docMk/>
            <pc:sldMk cId="0" sldId="270"/>
            <ac:spMk id="12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45.306" v="49" actId="403"/>
          <ac:spMkLst>
            <pc:docMk/>
            <pc:sldMk cId="0" sldId="270"/>
            <ac:spMk id="1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28:48.810" v="51" actId="27636"/>
          <ac:spMkLst>
            <pc:docMk/>
            <pc:sldMk cId="0" sldId="270"/>
            <ac:spMk id="16" creationId="{00000000-0000-0000-0000-000000000000}"/>
          </ac:spMkLst>
        </pc:spChg>
      </pc:sldChg>
      <pc:sldChg chg="del">
        <pc:chgData name="Xicheng Liu" userId="b561909b-1fc9-4629-899b-7e36c528a276" providerId="ADAL" clId="{935FA28E-D5FA-4055-B083-0895BC1F4F7E}" dt="2026-10-25T16:29:48.139" v="52" actId="47"/>
        <pc:sldMkLst>
          <pc:docMk/>
          <pc:sldMk cId="0" sldId="271"/>
        </pc:sldMkLst>
      </pc:sldChg>
      <pc:sldChg chg="modSp mod">
        <pc:chgData name="Xicheng Liu" userId="b561909b-1fc9-4629-899b-7e36c528a276" providerId="ADAL" clId="{935FA28E-D5FA-4055-B083-0895BC1F4F7E}" dt="2026-10-25T16:30:18.615" v="102" actId="1036"/>
        <pc:sldMkLst>
          <pc:docMk/>
          <pc:sldMk cId="0" sldId="275"/>
        </pc:sldMkLst>
        <pc:spChg chg="mod">
          <ac:chgData name="Xicheng Liu" userId="b561909b-1fc9-4629-899b-7e36c528a276" providerId="ADAL" clId="{935FA28E-D5FA-4055-B083-0895BC1F4F7E}" dt="2026-10-25T16:30:07.185" v="54" actId="403"/>
          <ac:spMkLst>
            <pc:docMk/>
            <pc:sldMk cId="0" sldId="275"/>
            <ac:spMk id="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07.185" v="54" actId="403"/>
          <ac:spMkLst>
            <pc:docMk/>
            <pc:sldMk cId="0" sldId="275"/>
            <ac:spMk id="4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07.185" v="54" actId="403"/>
          <ac:spMkLst>
            <pc:docMk/>
            <pc:sldMk cId="0" sldId="275"/>
            <ac:spMk id="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18.615" v="102" actId="1036"/>
          <ac:spMkLst>
            <pc:docMk/>
            <pc:sldMk cId="0" sldId="275"/>
            <ac:spMk id="6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07.185" v="54" actId="403"/>
          <ac:spMkLst>
            <pc:docMk/>
            <pc:sldMk cId="0" sldId="275"/>
            <ac:spMk id="7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07.185" v="54" actId="403"/>
          <ac:spMkLst>
            <pc:docMk/>
            <pc:sldMk cId="0" sldId="275"/>
            <ac:spMk id="8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12.850" v="80" actId="1035"/>
          <ac:spMkLst>
            <pc:docMk/>
            <pc:sldMk cId="0" sldId="275"/>
            <ac:spMk id="9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12.850" v="80" actId="1035"/>
          <ac:spMkLst>
            <pc:docMk/>
            <pc:sldMk cId="0" sldId="275"/>
            <ac:spMk id="11" creationId="{00000000-0000-0000-0000-000000000000}"/>
          </ac:spMkLst>
        </pc:spChg>
        <pc:picChg chg="mod">
          <ac:chgData name="Xicheng Liu" userId="b561909b-1fc9-4629-899b-7e36c528a276" providerId="ADAL" clId="{935FA28E-D5FA-4055-B083-0895BC1F4F7E}" dt="2026-10-25T16:30:12.850" v="80" actId="1035"/>
          <ac:picMkLst>
            <pc:docMk/>
            <pc:sldMk cId="0" sldId="275"/>
            <ac:picMk id="10" creationId="{00000000-0000-0000-0000-000000000000}"/>
          </ac:picMkLst>
        </pc:picChg>
      </pc:sldChg>
      <pc:sldChg chg="modSp mod">
        <pc:chgData name="Xicheng Liu" userId="b561909b-1fc9-4629-899b-7e36c528a276" providerId="ADAL" clId="{935FA28E-D5FA-4055-B083-0895BC1F4F7E}" dt="2026-10-25T16:30:37.650" v="109" actId="27636"/>
        <pc:sldMkLst>
          <pc:docMk/>
          <pc:sldMk cId="0" sldId="278"/>
        </pc:sldMkLst>
        <pc:spChg chg="mod">
          <ac:chgData name="Xicheng Liu" userId="b561909b-1fc9-4629-899b-7e36c528a276" providerId="ADAL" clId="{935FA28E-D5FA-4055-B083-0895BC1F4F7E}" dt="2026-10-25T16:30:31.611" v="106" actId="404"/>
          <ac:spMkLst>
            <pc:docMk/>
            <pc:sldMk cId="0" sldId="278"/>
            <ac:spMk id="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31.611" v="106" actId="404"/>
          <ac:spMkLst>
            <pc:docMk/>
            <pc:sldMk cId="0" sldId="278"/>
            <ac:spMk id="4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0:37.650" v="109" actId="27636"/>
          <ac:spMkLst>
            <pc:docMk/>
            <pc:sldMk cId="0" sldId="278"/>
            <ac:spMk id="21" creationId="{00000000-0000-0000-0000-000000000000}"/>
          </ac:spMkLst>
        </pc:spChg>
      </pc:sldChg>
      <pc:sldChg chg="modSp mod">
        <pc:chgData name="Xicheng Liu" userId="b561909b-1fc9-4629-899b-7e36c528a276" providerId="ADAL" clId="{935FA28E-D5FA-4055-B083-0895BC1F4F7E}" dt="2026-10-25T16:31:33.604" v="133" actId="27636"/>
        <pc:sldMkLst>
          <pc:docMk/>
          <pc:sldMk cId="0" sldId="280"/>
        </pc:sldMkLst>
        <pc:spChg chg="mod">
          <ac:chgData name="Xicheng Liu" userId="b561909b-1fc9-4629-899b-7e36c528a276" providerId="ADAL" clId="{935FA28E-D5FA-4055-B083-0895BC1F4F7E}" dt="2026-10-25T16:31:33.604" v="133" actId="27636"/>
          <ac:spMkLst>
            <pc:docMk/>
            <pc:sldMk cId="0" sldId="280"/>
            <ac:spMk id="3" creationId="{00000000-0000-0000-0000-000000000000}"/>
          </ac:spMkLst>
        </pc:spChg>
      </pc:sldChg>
      <pc:sldChg chg="delSp modSp mod">
        <pc:chgData name="Xicheng Liu" userId="b561909b-1fc9-4629-899b-7e36c528a276" providerId="ADAL" clId="{935FA28E-D5FA-4055-B083-0895BC1F4F7E}" dt="2026-10-25T16:31:26.616" v="131" actId="1036"/>
        <pc:sldMkLst>
          <pc:docMk/>
          <pc:sldMk cId="0" sldId="281"/>
        </pc:sldMkLst>
        <pc:spChg chg="mod">
          <ac:chgData name="Xicheng Liu" userId="b561909b-1fc9-4629-899b-7e36c528a276" providerId="ADAL" clId="{935FA28E-D5FA-4055-B083-0895BC1F4F7E}" dt="2026-10-25T16:31:15.751" v="114" actId="403"/>
          <ac:spMkLst>
            <pc:docMk/>
            <pc:sldMk cId="0" sldId="281"/>
            <ac:spMk id="4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15.751" v="114" actId="403"/>
          <ac:spMkLst>
            <pc:docMk/>
            <pc:sldMk cId="0" sldId="281"/>
            <ac:spMk id="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26.616" v="131" actId="1036"/>
          <ac:spMkLst>
            <pc:docMk/>
            <pc:sldMk cId="0" sldId="281"/>
            <ac:spMk id="6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26.616" v="131" actId="1036"/>
          <ac:spMkLst>
            <pc:docMk/>
            <pc:sldMk cId="0" sldId="281"/>
            <ac:spMk id="7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26.616" v="131" actId="1036"/>
          <ac:spMkLst>
            <pc:docMk/>
            <pc:sldMk cId="0" sldId="281"/>
            <ac:spMk id="8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26.616" v="131" actId="1036"/>
          <ac:spMkLst>
            <pc:docMk/>
            <pc:sldMk cId="0" sldId="281"/>
            <ac:spMk id="9" creationId="{00000000-0000-0000-0000-000000000000}"/>
          </ac:spMkLst>
        </pc:spChg>
        <pc:picChg chg="del">
          <ac:chgData name="Xicheng Liu" userId="b561909b-1fc9-4629-899b-7e36c528a276" providerId="ADAL" clId="{935FA28E-D5FA-4055-B083-0895BC1F4F7E}" dt="2026-10-25T16:31:07.290" v="110" actId="478"/>
          <ac:picMkLst>
            <pc:docMk/>
            <pc:sldMk cId="0" sldId="281"/>
            <ac:picMk id="3" creationId="{00000000-0000-0000-0000-000000000000}"/>
          </ac:picMkLst>
        </pc:picChg>
      </pc:sldChg>
      <pc:sldChg chg="modSp mod">
        <pc:chgData name="Xicheng Liu" userId="b561909b-1fc9-4629-899b-7e36c528a276" providerId="ADAL" clId="{935FA28E-D5FA-4055-B083-0895BC1F4F7E}" dt="2026-10-25T16:31:49.835" v="139" actId="27636"/>
        <pc:sldMkLst>
          <pc:docMk/>
          <pc:sldMk cId="0" sldId="282"/>
        </pc:sldMkLst>
        <pc:spChg chg="mod">
          <ac:chgData name="Xicheng Liu" userId="b561909b-1fc9-4629-899b-7e36c528a276" providerId="ADAL" clId="{935FA28E-D5FA-4055-B083-0895BC1F4F7E}" dt="2026-10-25T16:31:40.592" v="136" actId="27636"/>
          <ac:spMkLst>
            <pc:docMk/>
            <pc:sldMk cId="0" sldId="282"/>
            <ac:spMk id="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6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7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8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9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10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11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12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5.956" v="137" actId="403"/>
          <ac:spMkLst>
            <pc:docMk/>
            <pc:sldMk cId="0" sldId="282"/>
            <ac:spMk id="1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1:49.835" v="139" actId="27636"/>
          <ac:spMkLst>
            <pc:docMk/>
            <pc:sldMk cId="0" sldId="282"/>
            <ac:spMk id="14" creationId="{00000000-0000-0000-0000-000000000000}"/>
          </ac:spMkLst>
        </pc:spChg>
      </pc:sldChg>
      <pc:sldChg chg="modSp mod">
        <pc:chgData name="Xicheng Liu" userId="b561909b-1fc9-4629-899b-7e36c528a276" providerId="ADAL" clId="{935FA28E-D5FA-4055-B083-0895BC1F4F7E}" dt="2026-10-25T16:32:32.075" v="165" actId="1035"/>
        <pc:sldMkLst>
          <pc:docMk/>
          <pc:sldMk cId="0" sldId="284"/>
        </pc:sldMkLst>
        <pc:spChg chg="mod">
          <ac:chgData name="Xicheng Liu" userId="b561909b-1fc9-4629-899b-7e36c528a276" providerId="ADAL" clId="{935FA28E-D5FA-4055-B083-0895BC1F4F7E}" dt="2026-10-25T16:32:32.075" v="165" actId="1035"/>
          <ac:spMkLst>
            <pc:docMk/>
            <pc:sldMk cId="0" sldId="284"/>
            <ac:spMk id="4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19.522" v="140" actId="403"/>
          <ac:spMkLst>
            <pc:docMk/>
            <pc:sldMk cId="0" sldId="284"/>
            <ac:spMk id="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28.681" v="161" actId="1036"/>
          <ac:spMkLst>
            <pc:docMk/>
            <pc:sldMk cId="0" sldId="284"/>
            <ac:spMk id="6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24.851" v="153" actId="1035"/>
          <ac:spMkLst>
            <pc:docMk/>
            <pc:sldMk cId="0" sldId="284"/>
            <ac:spMk id="8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19.522" v="140" actId="403"/>
          <ac:spMkLst>
            <pc:docMk/>
            <pc:sldMk cId="0" sldId="284"/>
            <ac:spMk id="9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28.681" v="161" actId="1036"/>
          <ac:spMkLst>
            <pc:docMk/>
            <pc:sldMk cId="0" sldId="284"/>
            <ac:spMk id="10" creationId="{00000000-0000-0000-0000-000000000000}"/>
          </ac:spMkLst>
        </pc:spChg>
      </pc:sldChg>
      <pc:sldChg chg="modSp mod">
        <pc:chgData name="Xicheng Liu" userId="b561909b-1fc9-4629-899b-7e36c528a276" providerId="ADAL" clId="{935FA28E-D5FA-4055-B083-0895BC1F4F7E}" dt="2026-10-25T16:32:49.741" v="175" actId="27636"/>
        <pc:sldMkLst>
          <pc:docMk/>
          <pc:sldMk cId="0" sldId="285"/>
        </pc:sldMkLst>
        <pc:spChg chg="mod">
          <ac:chgData name="Xicheng Liu" userId="b561909b-1fc9-4629-899b-7e36c528a276" providerId="ADAL" clId="{935FA28E-D5FA-4055-B083-0895BC1F4F7E}" dt="2026-10-25T16:32:45.049" v="172" actId="27636"/>
          <ac:spMkLst>
            <pc:docMk/>
            <pc:sldMk cId="0" sldId="285"/>
            <ac:spMk id="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49.707" v="174" actId="403"/>
          <ac:spMkLst>
            <pc:docMk/>
            <pc:sldMk cId="0" sldId="285"/>
            <ac:spMk id="6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49.707" v="174" actId="403"/>
          <ac:spMkLst>
            <pc:docMk/>
            <pc:sldMk cId="0" sldId="285"/>
            <ac:spMk id="7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49.707" v="174" actId="403"/>
          <ac:spMkLst>
            <pc:docMk/>
            <pc:sldMk cId="0" sldId="285"/>
            <ac:spMk id="9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49.707" v="174" actId="403"/>
          <ac:spMkLst>
            <pc:docMk/>
            <pc:sldMk cId="0" sldId="285"/>
            <ac:spMk id="10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49.707" v="174" actId="403"/>
          <ac:spMkLst>
            <pc:docMk/>
            <pc:sldMk cId="0" sldId="285"/>
            <ac:spMk id="12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49.707" v="174" actId="403"/>
          <ac:spMkLst>
            <pc:docMk/>
            <pc:sldMk cId="0" sldId="285"/>
            <ac:spMk id="1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49.707" v="174" actId="403"/>
          <ac:spMkLst>
            <pc:docMk/>
            <pc:sldMk cId="0" sldId="285"/>
            <ac:spMk id="1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2:49.741" v="175" actId="27636"/>
          <ac:spMkLst>
            <pc:docMk/>
            <pc:sldMk cId="0" sldId="285"/>
            <ac:spMk id="16" creationId="{00000000-0000-0000-0000-000000000000}"/>
          </ac:spMkLst>
        </pc:spChg>
      </pc:sldChg>
      <pc:sldChg chg="modSp mod">
        <pc:chgData name="Xicheng Liu" userId="b561909b-1fc9-4629-899b-7e36c528a276" providerId="ADAL" clId="{935FA28E-D5FA-4055-B083-0895BC1F4F7E}" dt="2026-10-25T16:33:24.891" v="193" actId="14100"/>
        <pc:sldMkLst>
          <pc:docMk/>
          <pc:sldMk cId="0" sldId="286"/>
        </pc:sldMkLst>
        <pc:spChg chg="mod">
          <ac:chgData name="Xicheng Liu" userId="b561909b-1fc9-4629-899b-7e36c528a276" providerId="ADAL" clId="{935FA28E-D5FA-4055-B083-0895BC1F4F7E}" dt="2026-10-25T16:33:03.756" v="178" actId="403"/>
          <ac:spMkLst>
            <pc:docMk/>
            <pc:sldMk cId="0" sldId="286"/>
            <ac:spMk id="4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3:20.566" v="192" actId="27636"/>
          <ac:spMkLst>
            <pc:docMk/>
            <pc:sldMk cId="0" sldId="286"/>
            <ac:spMk id="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3:24.891" v="193" actId="14100"/>
          <ac:spMkLst>
            <pc:docMk/>
            <pc:sldMk cId="0" sldId="286"/>
            <ac:spMk id="6" creationId="{00000000-0000-0000-0000-000000000000}"/>
          </ac:spMkLst>
        </pc:spChg>
      </pc:sldChg>
      <pc:sldChg chg="modSp mod">
        <pc:chgData name="Xicheng Liu" userId="b561909b-1fc9-4629-899b-7e36c528a276" providerId="ADAL" clId="{935FA28E-D5FA-4055-B083-0895BC1F4F7E}" dt="2026-10-25T16:33:44.776" v="203" actId="27636"/>
        <pc:sldMkLst>
          <pc:docMk/>
          <pc:sldMk cId="0" sldId="290"/>
        </pc:sldMkLst>
        <pc:spChg chg="mod">
          <ac:chgData name="Xicheng Liu" userId="b561909b-1fc9-4629-899b-7e36c528a276" providerId="ADAL" clId="{935FA28E-D5FA-4055-B083-0895BC1F4F7E}" dt="2026-10-25T16:33:39.675" v="200" actId="27636"/>
          <ac:spMkLst>
            <pc:docMk/>
            <pc:sldMk cId="0" sldId="290"/>
            <ac:spMk id="3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3:44.760" v="202" actId="403"/>
          <ac:spMkLst>
            <pc:docMk/>
            <pc:sldMk cId="0" sldId="290"/>
            <ac:spMk id="5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3:44.760" v="202" actId="403"/>
          <ac:spMkLst>
            <pc:docMk/>
            <pc:sldMk cId="0" sldId="290"/>
            <ac:spMk id="6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3:44.760" v="202" actId="403"/>
          <ac:spMkLst>
            <pc:docMk/>
            <pc:sldMk cId="0" sldId="290"/>
            <ac:spMk id="7" creationId="{00000000-0000-0000-0000-000000000000}"/>
          </ac:spMkLst>
        </pc:spChg>
        <pc:spChg chg="mod">
          <ac:chgData name="Xicheng Liu" userId="b561909b-1fc9-4629-899b-7e36c528a276" providerId="ADAL" clId="{935FA28E-D5FA-4055-B083-0895BC1F4F7E}" dt="2026-10-25T16:33:44.776" v="203" actId="27636"/>
          <ac:spMkLst>
            <pc:docMk/>
            <pc:sldMk cId="0" sldId="290"/>
            <ac:spMk id="8" creationId="{00000000-0000-0000-0000-000000000000}"/>
          </ac:spMkLst>
        </pc:spChg>
      </pc:sldChg>
      <pc:sldChg chg="modSp mod">
        <pc:chgData name="Xicheng Liu" userId="b561909b-1fc9-4629-899b-7e36c528a276" providerId="ADAL" clId="{935FA28E-D5FA-4055-B083-0895BC1F4F7E}" dt="2026-10-25T16:33:52.819" v="205" actId="27636"/>
        <pc:sldMkLst>
          <pc:docMk/>
          <pc:sldMk cId="0" sldId="291"/>
        </pc:sldMkLst>
        <pc:spChg chg="mod">
          <ac:chgData name="Xicheng Liu" userId="b561909b-1fc9-4629-899b-7e36c528a276" providerId="ADAL" clId="{935FA28E-D5FA-4055-B083-0895BC1F4F7E}" dt="2026-10-25T16:33:52.819" v="205" actId="27636"/>
          <ac:spMkLst>
            <pc:docMk/>
            <pc:sldMk cId="0" sldId="291"/>
            <ac:spMk id="3" creationId="{00000000-0000-0000-0000-000000000000}"/>
          </ac:spMkLst>
        </pc:spChg>
      </pc:sldChg>
      <pc:sldChg chg="modSp mod">
        <pc:chgData name="Xicheng Liu" userId="b561909b-1fc9-4629-899b-7e36c528a276" providerId="ADAL" clId="{935FA28E-D5FA-4055-B083-0895BC1F4F7E}" dt="2026-10-25T16:33:57.973" v="207" actId="403"/>
        <pc:sldMkLst>
          <pc:docMk/>
          <pc:sldMk cId="0" sldId="292"/>
        </pc:sldMkLst>
        <pc:graphicFrameChg chg="modGraphic">
          <ac:chgData name="Xicheng Liu" userId="b561909b-1fc9-4629-899b-7e36c528a276" providerId="ADAL" clId="{935FA28E-D5FA-4055-B083-0895BC1F4F7E}" dt="2026-10-25T16:33:57.973" v="207" actId="403"/>
          <ac:graphicFrameMkLst>
            <pc:docMk/>
            <pc:sldMk cId="0" sldId="292"/>
            <ac:graphicFrameMk id="38" creationId="{00000000-0000-0000-0000-00000000000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5344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ECECF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1766391"/>
            <a:ext cx="6296860" cy="22148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6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Theology, Tradition and Authenticity: The Religious Case</a:t>
            </a:r>
            <a:endParaRPr lang="en-US" sz="4650" dirty="0"/>
          </a:p>
        </p:txBody>
      </p:sp>
      <p:sp>
        <p:nvSpPr>
          <p:cNvPr id="4" name="Text 1"/>
          <p:cNvSpPr/>
          <p:nvPr/>
        </p:nvSpPr>
        <p:spPr>
          <a:xfrm>
            <a:off x="661475" y="4335661"/>
            <a:ext cx="6296860" cy="755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Day 5 — </a:t>
            </a:r>
            <a:r>
              <a:rPr lang="en-US" sz="1850" i="1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Spirituality or Religion? The Anchoring Question</a:t>
            </a:r>
            <a:endParaRPr lang="en-US" sz="18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033363"/>
            <a:ext cx="10868745" cy="7382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6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Today's Core Questions</a:t>
            </a:r>
            <a:endParaRPr lang="en-US" sz="4650" dirty="0"/>
          </a:p>
        </p:txBody>
      </p:sp>
      <p:sp>
        <p:nvSpPr>
          <p:cNvPr id="3" name="Shape 1"/>
          <p:cNvSpPr/>
          <p:nvPr/>
        </p:nvSpPr>
        <p:spPr>
          <a:xfrm>
            <a:off x="661475" y="2244130"/>
            <a:ext cx="531601" cy="531614"/>
          </a:xfrm>
          <a:prstGeom prst="roundRect">
            <a:avLst>
              <a:gd name="adj" fmla="val 18667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50075" y="2288431"/>
            <a:ext cx="354401" cy="44301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1</a:t>
            </a:r>
            <a:endParaRPr lang="en-US" sz="2750" dirty="0"/>
          </a:p>
        </p:txBody>
      </p:sp>
      <p:sp>
        <p:nvSpPr>
          <p:cNvPr id="5" name="Text 3"/>
          <p:cNvSpPr/>
          <p:nvPr/>
        </p:nvSpPr>
        <p:spPr>
          <a:xfrm>
            <a:off x="1429310" y="2325291"/>
            <a:ext cx="2658202" cy="14767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Is the spirituality–religion opposition coherent?</a:t>
            </a:r>
            <a:endParaRPr lang="en-US" sz="2300" dirty="0"/>
          </a:p>
        </p:txBody>
      </p:sp>
      <p:sp>
        <p:nvSpPr>
          <p:cNvPr id="6" name="Text 4"/>
          <p:cNvSpPr/>
          <p:nvPr/>
        </p:nvSpPr>
        <p:spPr>
          <a:xfrm>
            <a:off x="1429310" y="3943747"/>
            <a:ext cx="2658202" cy="11337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Or does it misdescribe the very phenomena it claims to sort?</a:t>
            </a:r>
            <a:endParaRPr lang="en-US" sz="1850" dirty="0"/>
          </a:p>
        </p:txBody>
      </p:sp>
      <p:sp>
        <p:nvSpPr>
          <p:cNvPr id="7" name="Shape 5"/>
          <p:cNvSpPr/>
          <p:nvPr/>
        </p:nvSpPr>
        <p:spPr>
          <a:xfrm>
            <a:off x="4382779" y="2244130"/>
            <a:ext cx="531601" cy="531614"/>
          </a:xfrm>
          <a:prstGeom prst="roundRect">
            <a:avLst>
              <a:gd name="adj" fmla="val 18667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471380" y="2288431"/>
            <a:ext cx="354401" cy="44301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2</a:t>
            </a:r>
            <a:endParaRPr lang="en-US" sz="2750" dirty="0"/>
          </a:p>
        </p:txBody>
      </p:sp>
      <p:sp>
        <p:nvSpPr>
          <p:cNvPr id="9" name="Text 7"/>
          <p:cNvSpPr/>
          <p:nvPr/>
        </p:nvSpPr>
        <p:spPr>
          <a:xfrm>
            <a:off x="5150614" y="2325291"/>
            <a:ext cx="2658202" cy="184596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Can workplaces honour 'whole persons' while excluding religion?</a:t>
            </a:r>
            <a:endParaRPr lang="en-US" sz="2300" dirty="0"/>
          </a:p>
        </p:txBody>
      </p:sp>
      <p:sp>
        <p:nvSpPr>
          <p:cNvPr id="10" name="Text 8"/>
          <p:cNvSpPr/>
          <p:nvPr/>
        </p:nvSpPr>
        <p:spPr>
          <a:xfrm>
            <a:off x="5150614" y="4312940"/>
            <a:ext cx="2658202" cy="1511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Is the 'whole person' claim consistent with ruling religion out of bounds?</a:t>
            </a:r>
            <a:endParaRPr lang="en-US" sz="1850" dirty="0"/>
          </a:p>
        </p:txBody>
      </p:sp>
      <p:sp>
        <p:nvSpPr>
          <p:cNvPr id="11" name="Shape 9"/>
          <p:cNvSpPr/>
          <p:nvPr/>
        </p:nvSpPr>
        <p:spPr>
          <a:xfrm>
            <a:off x="8104084" y="2244130"/>
            <a:ext cx="531601" cy="531614"/>
          </a:xfrm>
          <a:prstGeom prst="roundRect">
            <a:avLst>
              <a:gd name="adj" fmla="val 18667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192684" y="2288431"/>
            <a:ext cx="354401" cy="44301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3</a:t>
            </a:r>
            <a:endParaRPr lang="en-US" sz="2750" dirty="0"/>
          </a:p>
        </p:txBody>
      </p:sp>
      <p:sp>
        <p:nvSpPr>
          <p:cNvPr id="13" name="Text 11"/>
          <p:cNvSpPr/>
          <p:nvPr/>
        </p:nvSpPr>
        <p:spPr>
          <a:xfrm>
            <a:off x="8871919" y="2325291"/>
            <a:ext cx="2658202" cy="14767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Do traditions supply what generic spirituality lacks?</a:t>
            </a:r>
            <a:endParaRPr lang="en-US" sz="2300" dirty="0"/>
          </a:p>
        </p:txBody>
      </p:sp>
      <p:sp>
        <p:nvSpPr>
          <p:cNvPr id="14" name="Text 12"/>
          <p:cNvSpPr/>
          <p:nvPr/>
        </p:nvSpPr>
        <p:spPr>
          <a:xfrm>
            <a:off x="8871919" y="3943747"/>
            <a:ext cx="2658202" cy="11337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Content, criteria and depth — and at what cost?</a:t>
            </a:r>
            <a:endParaRPr lang="en-US" sz="1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75382"/>
            <a:ext cx="10868745" cy="6275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9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Learning Objectives</a:t>
            </a:r>
            <a:endParaRPr lang="en-US" sz="39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1644352"/>
            <a:ext cx="5349047" cy="233233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3185338" y="1779488"/>
            <a:ext cx="301221" cy="37653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1</a:t>
            </a:r>
            <a:endParaRPr lang="en-US" sz="2350" dirty="0"/>
          </a:p>
        </p:txBody>
      </p:sp>
      <p:sp>
        <p:nvSpPr>
          <p:cNvPr id="5" name="Text 2"/>
          <p:cNvSpPr/>
          <p:nvPr/>
        </p:nvSpPr>
        <p:spPr>
          <a:xfrm>
            <a:off x="887688" y="2442865"/>
            <a:ext cx="4896620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Historical roots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887688" y="2858988"/>
            <a:ext cx="4896620" cy="59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5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Trace workplace spirituality from Benedict and Luther to the 1990s 'sans religion' rupture.</a:t>
            </a:r>
            <a:endParaRPr lang="en-US" sz="15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81173" y="1644352"/>
            <a:ext cx="5349047" cy="233233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8705037" y="1779488"/>
            <a:ext cx="301221" cy="37653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2</a:t>
            </a:r>
            <a:endParaRPr lang="en-US" sz="2350" dirty="0"/>
          </a:p>
        </p:txBody>
      </p:sp>
      <p:sp>
        <p:nvSpPr>
          <p:cNvPr id="9" name="Text 5"/>
          <p:cNvSpPr/>
          <p:nvPr/>
        </p:nvSpPr>
        <p:spPr>
          <a:xfrm>
            <a:off x="6407387" y="2442865"/>
            <a:ext cx="4896620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Hicks's critique</a:t>
            </a:r>
            <a:endParaRPr lang="en-US" sz="1950" dirty="0"/>
          </a:p>
        </p:txBody>
      </p:sp>
      <p:sp>
        <p:nvSpPr>
          <p:cNvPr id="10" name="Text 6"/>
          <p:cNvSpPr/>
          <p:nvPr/>
        </p:nvSpPr>
        <p:spPr>
          <a:xfrm>
            <a:off x="6407387" y="2858988"/>
            <a:ext cx="4896620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5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Analyse why the spirituality–religion dichotomy misdescribes lived religiosity and 'whole person' claims.</a:t>
            </a:r>
            <a:endParaRPr lang="en-US" sz="155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475" y="4147344"/>
            <a:ext cx="5349047" cy="2035175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3185338" y="4282480"/>
            <a:ext cx="301221" cy="37653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3</a:t>
            </a:r>
            <a:endParaRPr lang="en-US" sz="2350" dirty="0"/>
          </a:p>
        </p:txBody>
      </p:sp>
      <p:sp>
        <p:nvSpPr>
          <p:cNvPr id="13" name="Text 8"/>
          <p:cNvSpPr/>
          <p:nvPr/>
        </p:nvSpPr>
        <p:spPr>
          <a:xfrm>
            <a:off x="887688" y="4945856"/>
            <a:ext cx="4896620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Tradition as content</a:t>
            </a:r>
            <a:endParaRPr lang="en-US" sz="1950" dirty="0"/>
          </a:p>
        </p:txBody>
      </p:sp>
      <p:sp>
        <p:nvSpPr>
          <p:cNvPr id="14" name="Text 9"/>
          <p:cNvSpPr/>
          <p:nvPr/>
        </p:nvSpPr>
        <p:spPr>
          <a:xfrm>
            <a:off x="887688" y="5361980"/>
            <a:ext cx="4896620" cy="59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5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Compare how Sunni Islam and Catholic social teaching specify authentic employment relations.</a:t>
            </a:r>
            <a:endParaRPr lang="en-US" sz="1550" dirty="0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81173" y="4147344"/>
            <a:ext cx="5349047" cy="2035175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8705037" y="4282480"/>
            <a:ext cx="301221" cy="37653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4</a:t>
            </a:r>
            <a:endParaRPr lang="en-US" sz="2350" dirty="0"/>
          </a:p>
        </p:txBody>
      </p:sp>
      <p:sp>
        <p:nvSpPr>
          <p:cNvPr id="17" name="Text 11"/>
          <p:cNvSpPr/>
          <p:nvPr/>
        </p:nvSpPr>
        <p:spPr>
          <a:xfrm>
            <a:off x="6407387" y="4945856"/>
            <a:ext cx="4896620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Critical evaluation</a:t>
            </a:r>
            <a:endParaRPr lang="en-US" sz="1950" dirty="0"/>
          </a:p>
        </p:txBody>
      </p:sp>
      <p:sp>
        <p:nvSpPr>
          <p:cNvPr id="18" name="Text 12"/>
          <p:cNvSpPr/>
          <p:nvPr/>
        </p:nvSpPr>
        <p:spPr>
          <a:xfrm>
            <a:off x="6407387" y="5361980"/>
            <a:ext cx="4896620" cy="59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5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Weigh the depth traditions supply against the risks of coercion, divisiveness and zealotry.</a:t>
            </a:r>
            <a:endParaRPr lang="en-US" sz="15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65373"/>
            <a:ext cx="10868745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Primary Readings</a:t>
            </a:r>
            <a:endParaRPr lang="en-US" sz="2200" dirty="0"/>
          </a:p>
        </p:txBody>
      </p:sp>
      <p:sp>
        <p:nvSpPr>
          <p:cNvPr id="3" name="Text 1"/>
          <p:cNvSpPr/>
          <p:nvPr/>
        </p:nvSpPr>
        <p:spPr>
          <a:xfrm>
            <a:off x="661475" y="1201341"/>
            <a:ext cx="10868745" cy="7014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Key Sources for Day 5</a:t>
            </a:r>
            <a:endParaRPr lang="en-US" sz="4400" dirty="0"/>
          </a:p>
        </p:txBody>
      </p:sp>
      <p:sp>
        <p:nvSpPr>
          <p:cNvPr id="4" name="Shape 2"/>
          <p:cNvSpPr/>
          <p:nvPr/>
        </p:nvSpPr>
        <p:spPr>
          <a:xfrm>
            <a:off x="661475" y="2222599"/>
            <a:ext cx="5327715" cy="1652984"/>
          </a:xfrm>
          <a:prstGeom prst="roundRect">
            <a:avLst>
              <a:gd name="adj" fmla="val 5703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98602" y="2459732"/>
            <a:ext cx="4853461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Hicks (2002)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98602" y="2938363"/>
            <a:ext cx="4853461" cy="700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conceptual critique of the spirituality–religion dichotomy.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6202406" y="2222599"/>
            <a:ext cx="5327814" cy="1652984"/>
          </a:xfrm>
          <a:prstGeom prst="roundRect">
            <a:avLst>
              <a:gd name="adj" fmla="val 5703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39533" y="2459732"/>
            <a:ext cx="4853561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Benefiel, Fry &amp; Geigle (2014)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6439533" y="2938363"/>
            <a:ext cx="4853561" cy="700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Historical overview from Benedict to the 1990s rupture.</a:t>
            </a:r>
            <a:endParaRPr lang="en-US" sz="1750" dirty="0"/>
          </a:p>
        </p:txBody>
      </p:sp>
      <p:sp>
        <p:nvSpPr>
          <p:cNvPr id="10" name="Shape 8"/>
          <p:cNvSpPr/>
          <p:nvPr/>
        </p:nvSpPr>
        <p:spPr>
          <a:xfrm>
            <a:off x="661475" y="4088805"/>
            <a:ext cx="5327715" cy="2003723"/>
          </a:xfrm>
          <a:prstGeom prst="roundRect">
            <a:avLst>
              <a:gd name="adj" fmla="val 4705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98602" y="4325938"/>
            <a:ext cx="4853461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Tackney &amp; Shah (2017)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898602" y="4804569"/>
            <a:ext cx="4853461" cy="105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Comparative theology: Sunni Islam and Catholic social teaching on authentic employment.</a:t>
            </a:r>
            <a:endParaRPr lang="en-US" sz="1750" dirty="0"/>
          </a:p>
        </p:txBody>
      </p:sp>
      <p:sp>
        <p:nvSpPr>
          <p:cNvPr id="13" name="Shape 11"/>
          <p:cNvSpPr/>
          <p:nvPr/>
        </p:nvSpPr>
        <p:spPr>
          <a:xfrm>
            <a:off x="6202406" y="4088805"/>
            <a:ext cx="5327814" cy="2003723"/>
          </a:xfrm>
          <a:prstGeom prst="roundRect">
            <a:avLst>
              <a:gd name="adj" fmla="val 4705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39533" y="4325938"/>
            <a:ext cx="4853561" cy="7014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Cavanagh (1999) · Ramadani et al. (2015)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6439533" y="5155307"/>
            <a:ext cx="4853561" cy="700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Faith-led practice and Islamic entrepreneurship (secondary readings).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61475" y="2137668"/>
            <a:ext cx="1299832" cy="358973"/>
          </a:xfrm>
          <a:prstGeom prst="roundRect">
            <a:avLst>
              <a:gd name="adj" fmla="val 22115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03156" y="2208510"/>
            <a:ext cx="1626055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CHAPTER 1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661475" y="2591098"/>
            <a:ext cx="10868745" cy="10189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6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Historical Roots</a:t>
            </a:r>
            <a:endParaRPr lang="en-US" sz="6400" dirty="0"/>
          </a:p>
        </p:txBody>
      </p:sp>
      <p:sp>
        <p:nvSpPr>
          <p:cNvPr id="5" name="Text 3"/>
          <p:cNvSpPr/>
          <p:nvPr/>
        </p:nvSpPr>
        <p:spPr>
          <a:xfrm>
            <a:off x="661475" y="3964484"/>
            <a:ext cx="10868745" cy="755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Workplace spirituality is a religious inheritance — its severance from religion is recent, not original.</a:t>
            </a:r>
            <a:endParaRPr lang="en-US" sz="1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982762"/>
            <a:ext cx="6296860" cy="14029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Benedict: Work and Prayer as One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5570001" y="2945309"/>
            <a:ext cx="5960219" cy="105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'For Benedict, work and prayer complemented one another in the daily discipline of spiritual formation on the path to holiness.' — Benefiel, Fry &amp; Geigle (2014)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5233360" y="2705497"/>
            <a:ext cx="25399" cy="1529755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233360" y="4475063"/>
            <a:ext cx="6296860" cy="14001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 the sixth century, Benedict's rule treated the labour filling most of the monks' day as </a:t>
            </a:r>
            <a:r>
              <a:rPr lang="en-US" sz="1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no less holy than the hours of prayer</a:t>
            </a: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both provided discipline for body and soul.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22821"/>
            <a:ext cx="10868745" cy="7382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6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From Monastery to Marketplace</a:t>
            </a:r>
            <a:endParaRPr lang="en-US" sz="4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75" y="2033588"/>
            <a:ext cx="10868745" cy="297983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971672" y="3110357"/>
            <a:ext cx="1642425" cy="5881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Benedict's Rule</a:t>
            </a:r>
            <a:endParaRPr lang="en-US" sz="1850" dirty="0"/>
          </a:p>
        </p:txBody>
      </p:sp>
      <p:sp>
        <p:nvSpPr>
          <p:cNvPr id="5" name="Text 2"/>
          <p:cNvSpPr/>
          <p:nvPr/>
        </p:nvSpPr>
        <p:spPr>
          <a:xfrm>
            <a:off x="1971672" y="3782178"/>
            <a:ext cx="1642425" cy="7058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Work revered as prayer in monastic life</a:t>
            </a:r>
            <a:endParaRPr lang="en-US" sz="1450" dirty="0"/>
          </a:p>
        </p:txBody>
      </p:sp>
      <p:sp>
        <p:nvSpPr>
          <p:cNvPr id="6" name="Text 3"/>
          <p:cNvSpPr/>
          <p:nvPr/>
        </p:nvSpPr>
        <p:spPr>
          <a:xfrm>
            <a:off x="4188366" y="2663348"/>
            <a:ext cx="1642425" cy="5881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Luther's Calling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4188366" y="3335169"/>
            <a:ext cx="1642425" cy="70580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Holiness found in ordinary daily work</a:t>
            </a:r>
            <a:endParaRPr lang="en-US" sz="1450" dirty="0"/>
          </a:p>
        </p:txBody>
      </p:sp>
      <p:sp>
        <p:nvSpPr>
          <p:cNvPr id="8" name="Text 5"/>
          <p:cNvSpPr/>
          <p:nvPr/>
        </p:nvSpPr>
        <p:spPr>
          <a:xfrm>
            <a:off x="6446884" y="3110357"/>
            <a:ext cx="1642425" cy="5881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Protestant Ethic</a:t>
            </a:r>
            <a:endParaRPr lang="en-US" sz="1850" dirty="0"/>
          </a:p>
        </p:txBody>
      </p:sp>
      <p:sp>
        <p:nvSpPr>
          <p:cNvPr id="9" name="Text 6"/>
          <p:cNvSpPr/>
          <p:nvPr/>
        </p:nvSpPr>
        <p:spPr>
          <a:xfrm>
            <a:off x="6446884" y="3782178"/>
            <a:ext cx="1642425" cy="7058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Doing one’s best within worldly stations</a:t>
            </a:r>
            <a:endParaRPr lang="en-US" sz="1450" dirty="0"/>
          </a:p>
        </p:txBody>
      </p:sp>
      <p:sp>
        <p:nvSpPr>
          <p:cNvPr id="10" name="Text 7"/>
          <p:cNvSpPr/>
          <p:nvPr/>
        </p:nvSpPr>
        <p:spPr>
          <a:xfrm>
            <a:off x="8684489" y="2957433"/>
            <a:ext cx="1642425" cy="2940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Faith at Work</a:t>
            </a:r>
            <a:endParaRPr lang="en-US" sz="1850" dirty="0"/>
          </a:p>
        </p:txBody>
      </p:sp>
      <p:sp>
        <p:nvSpPr>
          <p:cNvPr id="11" name="Text 8"/>
          <p:cNvSpPr/>
          <p:nvPr/>
        </p:nvSpPr>
        <p:spPr>
          <a:xfrm>
            <a:off x="8684489" y="3335169"/>
            <a:ext cx="1642425" cy="70580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Integrating faith into the secular workplace</a:t>
            </a:r>
            <a:endParaRPr lang="en-US" sz="1450" dirty="0"/>
          </a:p>
        </p:txBody>
      </p:sp>
      <p:sp>
        <p:nvSpPr>
          <p:cNvPr id="12" name="Text 9"/>
          <p:cNvSpPr/>
          <p:nvPr/>
        </p:nvSpPr>
        <p:spPr>
          <a:xfrm>
            <a:off x="661475" y="5279231"/>
            <a:ext cx="10868745" cy="755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Benefiel et al. (2014) reconstruct a continuous religious history — the severance comes only at the final stage.</a:t>
            </a:r>
            <a:endParaRPr lang="en-US" sz="1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55166"/>
            <a:ext cx="10868745" cy="6275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9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Luther and the Dignity of Ordinary Work</a:t>
            </a:r>
            <a:endParaRPr lang="en-US" sz="39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8491" y="1930698"/>
            <a:ext cx="5859117" cy="388014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8352125" y="2159595"/>
            <a:ext cx="3184346" cy="17829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5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'Luther claimed that all people, whatever their calling, should "seek perfection" in their work, attaining holiness through the discipline of working faithfully.' — Benefiel et al. (2014)</a:t>
            </a:r>
            <a:endParaRPr lang="en-US" sz="1550" dirty="0"/>
          </a:p>
        </p:txBody>
      </p:sp>
      <p:sp>
        <p:nvSpPr>
          <p:cNvPr id="5" name="Shape 2"/>
          <p:cNvSpPr/>
          <p:nvPr/>
        </p:nvSpPr>
        <p:spPr>
          <a:xfrm>
            <a:off x="8050904" y="2006005"/>
            <a:ext cx="25399" cy="2090142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050904" y="4288135"/>
            <a:ext cx="3485567" cy="148580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5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Luther reaffirmed the holiness of everyday work against the medieval elevation of monastic life. Every calling — not just the clergy's — could be a path to holiness.</a:t>
            </a:r>
            <a:endParaRPr lang="en-US" sz="15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62409"/>
            <a:ext cx="10868745" cy="664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1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Faith at Work Movement: Three Eras</a:t>
            </a:r>
            <a:endParaRPr lang="en-US" sz="4150" dirty="0"/>
          </a:p>
        </p:txBody>
      </p:sp>
      <p:sp>
        <p:nvSpPr>
          <p:cNvPr id="3" name="Shape 1"/>
          <p:cNvSpPr/>
          <p:nvPr/>
        </p:nvSpPr>
        <p:spPr>
          <a:xfrm>
            <a:off x="6083148" y="1909564"/>
            <a:ext cx="25399" cy="4086027"/>
          </a:xfrm>
          <a:prstGeom prst="roundRect">
            <a:avLst>
              <a:gd name="adj" fmla="val 50001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244175" y="2136080"/>
            <a:ext cx="637861" cy="25400"/>
          </a:xfrm>
          <a:prstGeom prst="roundRect">
            <a:avLst>
              <a:gd name="adj" fmla="val 49999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856637" y="1909564"/>
            <a:ext cx="478421" cy="478433"/>
          </a:xfrm>
          <a:prstGeom prst="roundRect">
            <a:avLst>
              <a:gd name="adj" fmla="val 18668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936407" y="1949450"/>
            <a:ext cx="318881" cy="39866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1</a:t>
            </a:r>
            <a:endParaRPr lang="en-US" sz="2500" dirty="0"/>
          </a:p>
        </p:txBody>
      </p:sp>
      <p:sp>
        <p:nvSpPr>
          <p:cNvPr id="7" name="Text 5"/>
          <p:cNvSpPr/>
          <p:nvPr/>
        </p:nvSpPr>
        <p:spPr>
          <a:xfrm>
            <a:off x="661475" y="1982589"/>
            <a:ext cx="437117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Social Gospel Era (c.1890s–1945)</a:t>
            </a:r>
            <a:endParaRPr lang="en-US" sz="2050" dirty="0"/>
          </a:p>
        </p:txBody>
      </p:sp>
      <p:sp>
        <p:nvSpPr>
          <p:cNvPr id="8" name="Text 6"/>
          <p:cNvSpPr/>
          <p:nvPr/>
        </p:nvSpPr>
        <p:spPr>
          <a:xfrm>
            <a:off x="661475" y="2429570"/>
            <a:ext cx="4371171" cy="969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Rauschenbusch calls Christians into business to transform it. Leo XIII issues </a:t>
            </a:r>
            <a:r>
              <a:rPr lang="en-US" sz="1650" i="1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Rerum Novarum</a:t>
            </a: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(1891).</a:t>
            </a:r>
            <a:endParaRPr lang="en-US" sz="1650" dirty="0"/>
          </a:p>
        </p:txBody>
      </p:sp>
      <p:sp>
        <p:nvSpPr>
          <p:cNvPr id="9" name="Shape 7"/>
          <p:cNvSpPr/>
          <p:nvPr/>
        </p:nvSpPr>
        <p:spPr>
          <a:xfrm>
            <a:off x="6309659" y="3369370"/>
            <a:ext cx="637861" cy="25400"/>
          </a:xfrm>
          <a:prstGeom prst="roundRect">
            <a:avLst>
              <a:gd name="adj" fmla="val 49999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856637" y="3142853"/>
            <a:ext cx="478421" cy="478433"/>
          </a:xfrm>
          <a:prstGeom prst="roundRect">
            <a:avLst>
              <a:gd name="adj" fmla="val 18668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936407" y="3182739"/>
            <a:ext cx="318881" cy="39866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2</a:t>
            </a:r>
            <a:endParaRPr lang="en-US" sz="2500" dirty="0"/>
          </a:p>
        </p:txBody>
      </p:sp>
      <p:sp>
        <p:nvSpPr>
          <p:cNvPr id="12" name="Text 10"/>
          <p:cNvSpPr/>
          <p:nvPr/>
        </p:nvSpPr>
        <p:spPr>
          <a:xfrm>
            <a:off x="7159049" y="3215878"/>
            <a:ext cx="437117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Ministry of the Laity (1946–1985)</a:t>
            </a:r>
            <a:endParaRPr lang="en-US" sz="2050" dirty="0"/>
          </a:p>
        </p:txBody>
      </p:sp>
      <p:sp>
        <p:nvSpPr>
          <p:cNvPr id="13" name="Text 11"/>
          <p:cNvSpPr/>
          <p:nvPr/>
        </p:nvSpPr>
        <p:spPr>
          <a:xfrm>
            <a:off x="7159049" y="3662859"/>
            <a:ext cx="4371171" cy="969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Vatican II affirms lay work as equally important as the clergy's. Ecumenical activity flourishes.</a:t>
            </a:r>
            <a:endParaRPr lang="en-US" sz="1650" dirty="0"/>
          </a:p>
        </p:txBody>
      </p:sp>
      <p:sp>
        <p:nvSpPr>
          <p:cNvPr id="14" name="Shape 12"/>
          <p:cNvSpPr/>
          <p:nvPr/>
        </p:nvSpPr>
        <p:spPr>
          <a:xfrm>
            <a:off x="5244175" y="4447778"/>
            <a:ext cx="637861" cy="25400"/>
          </a:xfrm>
          <a:prstGeom prst="roundRect">
            <a:avLst>
              <a:gd name="adj" fmla="val 49999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856637" y="4221262"/>
            <a:ext cx="478421" cy="478433"/>
          </a:xfrm>
          <a:prstGeom prst="roundRect">
            <a:avLst>
              <a:gd name="adj" fmla="val 18668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936407" y="4261148"/>
            <a:ext cx="318881" cy="39866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3</a:t>
            </a:r>
            <a:endParaRPr lang="en-US" sz="2500" dirty="0"/>
          </a:p>
        </p:txBody>
      </p:sp>
      <p:sp>
        <p:nvSpPr>
          <p:cNvPr id="17" name="Text 15"/>
          <p:cNvSpPr/>
          <p:nvPr/>
        </p:nvSpPr>
        <p:spPr>
          <a:xfrm>
            <a:off x="661475" y="4294287"/>
            <a:ext cx="437117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Integration Era (1986–present)</a:t>
            </a:r>
            <a:endParaRPr lang="en-US" sz="2050" dirty="0"/>
          </a:p>
        </p:txBody>
      </p:sp>
      <p:sp>
        <p:nvSpPr>
          <p:cNvPr id="18" name="Text 16"/>
          <p:cNvSpPr/>
          <p:nvPr/>
        </p:nvSpPr>
        <p:spPr>
          <a:xfrm>
            <a:off x="661475" y="4741267"/>
            <a:ext cx="4371171" cy="969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People are 'no longer content to park their souls at the door' — seeking to integrate faith and work.</a:t>
            </a:r>
            <a:endParaRPr lang="en-US" sz="16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78073"/>
            <a:ext cx="10868745" cy="6275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9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1990s Rupture</a:t>
            </a:r>
            <a:endParaRPr lang="en-US" sz="3950" dirty="0"/>
          </a:p>
        </p:txBody>
      </p:sp>
      <p:sp>
        <p:nvSpPr>
          <p:cNvPr id="3" name="Text 1"/>
          <p:cNvSpPr/>
          <p:nvPr/>
        </p:nvSpPr>
        <p:spPr>
          <a:xfrm>
            <a:off x="661475" y="1832273"/>
            <a:ext cx="5189408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What happened?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661475" y="2316659"/>
            <a:ext cx="5189408" cy="148580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1990s popular press published on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spirituality 'for the first time sans religion'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in the workplace. The management academy followed — the Academy of Management created its Management, Spirituality and Religion group in 2000.</a:t>
            </a:r>
            <a:endParaRPr lang="en-US" dirty="0"/>
          </a:p>
        </p:txBody>
      </p:sp>
      <p:sp>
        <p:nvSpPr>
          <p:cNvPr id="5" name="Shape 3"/>
          <p:cNvSpPr/>
          <p:nvPr/>
        </p:nvSpPr>
        <p:spPr>
          <a:xfrm>
            <a:off x="661475" y="4519742"/>
            <a:ext cx="5189408" cy="2095067"/>
          </a:xfrm>
          <a:prstGeom prst="roundRect">
            <a:avLst>
              <a:gd name="adj" fmla="val 4455"/>
            </a:avLst>
          </a:prstGeom>
          <a:solidFill>
            <a:srgbClr val="FCF2B5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289" y="4780786"/>
            <a:ext cx="251017" cy="200819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314119" y="4723537"/>
            <a:ext cx="4335949" cy="148580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Miller documented 'the surprising abdication of this field by the Church and theological academy and its embrace, ironically, by the management academy.' — Benefiel et al. (2014)</a:t>
            </a: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6347162" y="1832273"/>
            <a:ext cx="5189408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Why it matters</a:t>
            </a:r>
            <a:endParaRPr lang="en-US" sz="2400" dirty="0"/>
          </a:p>
        </p:txBody>
      </p:sp>
      <p:sp>
        <p:nvSpPr>
          <p:cNvPr id="9" name="Text 6"/>
          <p:cNvSpPr/>
          <p:nvPr/>
        </p:nvSpPr>
        <p:spPr>
          <a:xfrm>
            <a:off x="6347161" y="2316659"/>
            <a:ext cx="5578949" cy="26649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spcAft>
                <a:spcPts val="1200"/>
              </a:spcAft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field's roots lie in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philosophy and theology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not management science. The generic definitions Day 4 examined are not the field's native language — they are a translation made by new owners of a religious inheritance.</a:t>
            </a:r>
            <a:endParaRPr lang="en-US" dirty="0"/>
          </a:p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It is the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severance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not the religious rootedness, that stands in need of justification.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61475" y="2326580"/>
            <a:ext cx="1338130" cy="358973"/>
          </a:xfrm>
          <a:prstGeom prst="roundRect">
            <a:avLst>
              <a:gd name="adj" fmla="val 22115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03156" y="2397423"/>
            <a:ext cx="1664353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CHAPTER 2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661475" y="2780010"/>
            <a:ext cx="10868745" cy="10189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6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Conceptual Critique</a:t>
            </a:r>
            <a:endParaRPr lang="en-US" sz="6400" dirty="0"/>
          </a:p>
        </p:txBody>
      </p:sp>
      <p:sp>
        <p:nvSpPr>
          <p:cNvPr id="5" name="Text 3"/>
          <p:cNvSpPr/>
          <p:nvPr/>
        </p:nvSpPr>
        <p:spPr>
          <a:xfrm>
            <a:off x="661475" y="4153396"/>
            <a:ext cx="11478330" cy="3779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Hicks (2002) — why the spirituality–religion dichotomy is philosophically unsustainable.</a:t>
            </a:r>
            <a:endParaRPr lang="en-US" sz="1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42764"/>
            <a:ext cx="10868745" cy="7382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6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Dominant Formula</a:t>
            </a:r>
            <a:endParaRPr lang="en-US" sz="4650" dirty="0"/>
          </a:p>
        </p:txBody>
      </p:sp>
      <p:sp>
        <p:nvSpPr>
          <p:cNvPr id="3" name="Text 1"/>
          <p:cNvSpPr/>
          <p:nvPr/>
        </p:nvSpPr>
        <p:spPr>
          <a:xfrm>
            <a:off x="1015875" y="2319337"/>
            <a:ext cx="10514345" cy="755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'In this frequently repeated view, religion is institutional, dogmatic, and rigid; spirituality is personal, emotional, and adaptable to an individual's needs.' — Hicks (2002)</a:t>
            </a:r>
            <a:endParaRPr lang="en-US" sz="1850" dirty="0"/>
          </a:p>
        </p:txBody>
      </p:sp>
      <p:sp>
        <p:nvSpPr>
          <p:cNvPr id="4" name="Shape 2"/>
          <p:cNvSpPr/>
          <p:nvPr/>
        </p:nvSpPr>
        <p:spPr>
          <a:xfrm>
            <a:off x="661475" y="2053530"/>
            <a:ext cx="31749" cy="1287463"/>
          </a:xfrm>
          <a:prstGeom prst="roundRect">
            <a:avLst>
              <a:gd name="adj" fmla="val 50000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61475" y="3606800"/>
            <a:ext cx="10868745" cy="1386681"/>
          </a:xfrm>
          <a:prstGeom prst="roundRect">
            <a:avLst>
              <a:gd name="adj" fmla="val 7156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74175" y="3619500"/>
            <a:ext cx="5421673" cy="1361281"/>
          </a:xfrm>
          <a:custGeom>
            <a:avLst/>
            <a:gdLst/>
            <a:ahLst/>
            <a:cxnLst/>
            <a:rect l="l" t="t" r="r" b="b"/>
            <a:pathLst>
              <a:path w="5421673" h="1361281">
                <a:moveTo>
                  <a:pt x="82696" y="0"/>
                </a:moveTo>
                <a:lnTo>
                  <a:pt x="5421673" y="0"/>
                </a:lnTo>
                <a:lnTo>
                  <a:pt x="5421673" y="1361281"/>
                </a:lnTo>
                <a:lnTo>
                  <a:pt x="82696" y="1361281"/>
                </a:lnTo>
                <a:arcTo wR="82696" hR="82698" stAng="5400000" swAng="5400000"/>
                <a:lnTo>
                  <a:pt x="0" y="82698"/>
                </a:lnTo>
                <a:arcTo wR="82696" hR="82698" stAng="10800000" swAng="5400000"/>
                <a:close/>
              </a:path>
            </a:pathLst>
          </a:custGeom>
          <a:solidFill>
            <a:srgbClr val="F2EE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10408" y="3855740"/>
            <a:ext cx="4949205" cy="3691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Religion (excluded)</a:t>
            </a:r>
            <a:endParaRPr lang="en-US" sz="2300" dirty="0"/>
          </a:p>
        </p:txBody>
      </p:sp>
      <p:sp>
        <p:nvSpPr>
          <p:cNvPr id="8" name="Text 6"/>
          <p:cNvSpPr/>
          <p:nvPr/>
        </p:nvSpPr>
        <p:spPr>
          <a:xfrm>
            <a:off x="910408" y="4366617"/>
            <a:ext cx="4949205" cy="3779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Institutional · Dogmatic · Rigid · Divisive</a:t>
            </a:r>
            <a:endParaRPr lang="en-US" sz="1850" dirty="0"/>
          </a:p>
        </p:txBody>
      </p:sp>
      <p:sp>
        <p:nvSpPr>
          <p:cNvPr id="9" name="Shape 7"/>
          <p:cNvSpPr/>
          <p:nvPr/>
        </p:nvSpPr>
        <p:spPr>
          <a:xfrm>
            <a:off x="6095848" y="3619500"/>
            <a:ext cx="5421673" cy="1361281"/>
          </a:xfrm>
          <a:custGeom>
            <a:avLst/>
            <a:gdLst/>
            <a:ahLst/>
            <a:cxnLst/>
            <a:rect l="l" t="t" r="r" b="b"/>
            <a:pathLst>
              <a:path w="5421673" h="1361281">
                <a:moveTo>
                  <a:pt x="0" y="0"/>
                </a:moveTo>
                <a:lnTo>
                  <a:pt x="5338977" y="0"/>
                </a:lnTo>
                <a:arcTo wR="82696" hR="82698" stAng="16200000" swAng="5400000"/>
                <a:lnTo>
                  <a:pt x="5421673" y="1278583"/>
                </a:lnTo>
                <a:arcTo wR="82696" hR="82698" stAng="0" swAng="5400000"/>
                <a:lnTo>
                  <a:pt x="0" y="1361281"/>
                </a:lnTo>
                <a:lnTo>
                  <a:pt x="0" y="0"/>
                </a:lnTo>
                <a:close/>
              </a:path>
            </a:pathLst>
          </a:custGeom>
          <a:solidFill>
            <a:srgbClr val="F2EE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095848" y="3619500"/>
            <a:ext cx="31749" cy="1361281"/>
          </a:xfrm>
          <a:prstGeom prst="roundRect">
            <a:avLst>
              <a:gd name="adj" fmla="val 50000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32081" y="3855740"/>
            <a:ext cx="4949205" cy="3691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Spirituality (admitted)</a:t>
            </a:r>
            <a:endParaRPr lang="en-US" sz="2300" dirty="0"/>
          </a:p>
        </p:txBody>
      </p:sp>
      <p:sp>
        <p:nvSpPr>
          <p:cNvPr id="12" name="Text 10"/>
          <p:cNvSpPr/>
          <p:nvPr/>
        </p:nvSpPr>
        <p:spPr>
          <a:xfrm>
            <a:off x="6332081" y="4366617"/>
            <a:ext cx="4949205" cy="3779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Personal · Emotional · Adaptable · Unifying</a:t>
            </a:r>
            <a:endParaRPr lang="en-US" sz="1850" dirty="0"/>
          </a:p>
        </p:txBody>
      </p:sp>
      <p:sp>
        <p:nvSpPr>
          <p:cNvPr id="13" name="Text 11"/>
          <p:cNvSpPr/>
          <p:nvPr/>
        </p:nvSpPr>
        <p:spPr>
          <a:xfrm>
            <a:off x="661475" y="5259288"/>
            <a:ext cx="10868745" cy="755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This formula does double duty: it admits spiritual language into the workplace while ruling out 'religious talk and action'. Hicks's complaint is that it </a:t>
            </a: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dissolves under examination</a:t>
            </a: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077218"/>
            <a:ext cx="10868745" cy="664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1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Definition by Negation: The Via Negativa</a:t>
            </a:r>
            <a:endParaRPr lang="en-US" sz="4150" dirty="0"/>
          </a:p>
        </p:txBody>
      </p:sp>
      <p:sp>
        <p:nvSpPr>
          <p:cNvPr id="3" name="Text 1"/>
          <p:cNvSpPr/>
          <p:nvPr/>
        </p:nvSpPr>
        <p:spPr>
          <a:xfrm>
            <a:off x="661475" y="2220020"/>
            <a:ext cx="517502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How the strategy works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661475" y="2743498"/>
            <a:ext cx="5175021" cy="969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Spirituality is defined as </a:t>
            </a:r>
            <a:r>
              <a:rPr lang="en-US" i="1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not religion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Any controversial practice is reclassified as 'religious' and thereby excluded.</a:t>
            </a: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980356" y="4100513"/>
            <a:ext cx="4856140" cy="129262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'If a practice or belief is controversial, it is probably religious and not simply spiritual. Any possible conflict is thus defined away.' — Hicks (2002)</a:t>
            </a:r>
            <a:endParaRPr lang="en-US" dirty="0"/>
          </a:p>
        </p:txBody>
      </p:sp>
      <p:sp>
        <p:nvSpPr>
          <p:cNvPr id="6" name="Shape 4"/>
          <p:cNvSpPr/>
          <p:nvPr/>
        </p:nvSpPr>
        <p:spPr>
          <a:xfrm>
            <a:off x="661475" y="3928269"/>
            <a:ext cx="25399" cy="1637109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7" name="Text 5"/>
          <p:cNvSpPr/>
          <p:nvPr/>
        </p:nvSpPr>
        <p:spPr>
          <a:xfrm>
            <a:off x="6361549" y="2220020"/>
            <a:ext cx="517502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problem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6361549" y="2743498"/>
            <a:ext cx="5175021" cy="24343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27000"/>
              </a:lnSpc>
              <a:spcAft>
                <a:spcPts val="1350"/>
              </a:spcAft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definition by negation has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no positive content of its own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When positive content is supplied — 'the ultimate source and provider of meaning and purpose' — it turns out to be theology by another name.</a:t>
            </a:r>
            <a:endParaRPr lang="en-US" dirty="0"/>
          </a:p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Hicks: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'The term "spirituality" seems to stand in as a term for "God."'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983456"/>
            <a:ext cx="6296860" cy="7014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Stand-In Thesis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5570001" y="2244527"/>
            <a:ext cx="5960219" cy="21002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'This is just one place in which the term "spirituality" seems to stand in as a term for "God." Many Christians, Jews, and Muslims, at least, would maintain that God, not an abstract notion of spirituality, is "the ultimate source and provider of meaning and purpose."' — Hicks (2002)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5233360" y="2004715"/>
            <a:ext cx="25399" cy="2579886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233360" y="4824413"/>
            <a:ext cx="6296860" cy="105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If 'spirituality' does mean 'God', the spirituality–religion opposition </a:t>
            </a:r>
            <a:r>
              <a:rPr lang="en-US" sz="1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does not hold</a:t>
            </a: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The generic literature has not escaped theology — it has only declined to do it properly.</a:t>
            </a:r>
            <a:endParaRPr lang="en-US" sz="17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92745"/>
            <a:ext cx="10868745" cy="6540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1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Lived Practice Refuses the Sorting</a:t>
            </a:r>
            <a:endParaRPr lang="en-US" sz="4100" dirty="0"/>
          </a:p>
        </p:txBody>
      </p:sp>
      <p:sp>
        <p:nvSpPr>
          <p:cNvPr id="3" name="Text 1"/>
          <p:cNvSpPr/>
          <p:nvPr/>
        </p:nvSpPr>
        <p:spPr>
          <a:xfrm>
            <a:off x="661475" y="1420912"/>
            <a:ext cx="10868745" cy="3270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Classroom exercise: sort these into 'spiritual' or 'religious'</a:t>
            </a:r>
            <a:endParaRPr lang="en-US" sz="2050" dirty="0"/>
          </a:p>
        </p:txBody>
      </p:sp>
      <p:sp>
        <p:nvSpPr>
          <p:cNvPr id="4" name="Shape 2"/>
          <p:cNvSpPr/>
          <p:nvPr/>
        </p:nvSpPr>
        <p:spPr>
          <a:xfrm>
            <a:off x="661475" y="2026047"/>
            <a:ext cx="5341605" cy="1556742"/>
          </a:xfrm>
          <a:prstGeom prst="roundRect">
            <a:avLst>
              <a:gd name="adj" fmla="val 5647"/>
            </a:avLst>
          </a:prstGeom>
          <a:solidFill>
            <a:srgbClr val="FFFFFF"/>
          </a:solidFill>
          <a:ln w="25399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96121" y="2260699"/>
            <a:ext cx="4872312" cy="6604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Noto Color Emoji" pitchFamily="34" charset="0"/>
                <a:ea typeface="Noto Color Emoji" pitchFamily="34" charset="-122"/>
                <a:cs typeface="Noto Color Emoji" pitchFamily="34" charset="-120"/>
              </a:rPr>
              <a:t>🕌</a:t>
            </a: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Muslim worker leaving for daily prayers</a:t>
            </a:r>
            <a:endParaRPr lang="en-US" sz="2050" dirty="0"/>
          </a:p>
        </p:txBody>
      </p:sp>
      <p:sp>
        <p:nvSpPr>
          <p:cNvPr id="6" name="Text 4"/>
          <p:cNvSpPr/>
          <p:nvPr/>
        </p:nvSpPr>
        <p:spPr>
          <a:xfrm>
            <a:off x="896121" y="3032323"/>
            <a:ext cx="4872312" cy="3158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Religious? Spiritual? Both?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6188515" y="2026047"/>
            <a:ext cx="5341705" cy="1556742"/>
          </a:xfrm>
          <a:prstGeom prst="roundRect">
            <a:avLst>
              <a:gd name="adj" fmla="val 5647"/>
            </a:avLst>
          </a:prstGeom>
          <a:solidFill>
            <a:srgbClr val="FFFFFF"/>
          </a:solidFill>
          <a:ln w="25399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23162" y="2260699"/>
            <a:ext cx="4872412" cy="6604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Noto Color Emoji" pitchFamily="34" charset="0"/>
                <a:ea typeface="Noto Color Emoji" pitchFamily="34" charset="-122"/>
                <a:cs typeface="Noto Color Emoji" pitchFamily="34" charset="-120"/>
              </a:rPr>
              <a:t>🧘</a:t>
            </a: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Manager's team meditation session</a:t>
            </a:r>
            <a:endParaRPr lang="en-US" sz="2050" dirty="0"/>
          </a:p>
        </p:txBody>
      </p:sp>
      <p:sp>
        <p:nvSpPr>
          <p:cNvPr id="9" name="Text 7"/>
          <p:cNvSpPr/>
          <p:nvPr/>
        </p:nvSpPr>
        <p:spPr>
          <a:xfrm>
            <a:off x="6423162" y="3032323"/>
            <a:ext cx="4872412" cy="3158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Religious? Spiritual? Both?</a:t>
            </a:r>
            <a:endParaRPr lang="en-US" dirty="0"/>
          </a:p>
        </p:txBody>
      </p:sp>
      <p:sp>
        <p:nvSpPr>
          <p:cNvPr id="10" name="Shape 8"/>
          <p:cNvSpPr/>
          <p:nvPr/>
        </p:nvSpPr>
        <p:spPr>
          <a:xfrm>
            <a:off x="661475" y="3768229"/>
            <a:ext cx="5341605" cy="1556742"/>
          </a:xfrm>
          <a:prstGeom prst="roundRect">
            <a:avLst>
              <a:gd name="adj" fmla="val 5647"/>
            </a:avLst>
          </a:prstGeom>
          <a:solidFill>
            <a:srgbClr val="FFFFFF"/>
          </a:solidFill>
          <a:ln w="25399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96121" y="4002881"/>
            <a:ext cx="4872312" cy="3333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Noto Color Emoji" pitchFamily="34" charset="0"/>
                <a:ea typeface="Noto Color Emoji" pitchFamily="34" charset="-122"/>
                <a:cs typeface="Noto Color Emoji" pitchFamily="34" charset="-120"/>
              </a:rPr>
              <a:t>🗡️</a:t>
            </a: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Sikh wearing a kirpan</a:t>
            </a:r>
            <a:endParaRPr lang="en-US" sz="2050" dirty="0"/>
          </a:p>
        </p:txBody>
      </p:sp>
      <p:sp>
        <p:nvSpPr>
          <p:cNvPr id="12" name="Text 10"/>
          <p:cNvSpPr/>
          <p:nvPr/>
        </p:nvSpPr>
        <p:spPr>
          <a:xfrm>
            <a:off x="896121" y="4447480"/>
            <a:ext cx="4872312" cy="3158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Religious? Spiritual? Both?</a:t>
            </a:r>
            <a:endParaRPr lang="en-US" dirty="0"/>
          </a:p>
        </p:txBody>
      </p:sp>
      <p:sp>
        <p:nvSpPr>
          <p:cNvPr id="13" name="Shape 11"/>
          <p:cNvSpPr/>
          <p:nvPr/>
        </p:nvSpPr>
        <p:spPr>
          <a:xfrm>
            <a:off x="6188515" y="3768229"/>
            <a:ext cx="5341705" cy="1556742"/>
          </a:xfrm>
          <a:prstGeom prst="roundRect">
            <a:avLst>
              <a:gd name="adj" fmla="val 5647"/>
            </a:avLst>
          </a:prstGeom>
          <a:solidFill>
            <a:srgbClr val="FFFFFF"/>
          </a:solidFill>
          <a:ln w="25399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23162" y="4002881"/>
            <a:ext cx="4872412" cy="6604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Noto Color Emoji" pitchFamily="34" charset="0"/>
                <a:ea typeface="Noto Color Emoji" pitchFamily="34" charset="-122"/>
                <a:cs typeface="Noto Color Emoji" pitchFamily="34" charset="-120"/>
              </a:rPr>
              <a:t>📖</a:t>
            </a: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Christian keeping a Bible on her desk</a:t>
            </a:r>
            <a:endParaRPr lang="en-US" sz="2050" dirty="0"/>
          </a:p>
        </p:txBody>
      </p:sp>
      <p:sp>
        <p:nvSpPr>
          <p:cNvPr id="15" name="Text 13"/>
          <p:cNvSpPr/>
          <p:nvPr/>
        </p:nvSpPr>
        <p:spPr>
          <a:xfrm>
            <a:off x="6423162" y="4774505"/>
            <a:ext cx="4872412" cy="3158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Religious? Spiritual? Both?</a:t>
            </a: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661475" y="5533529"/>
            <a:ext cx="10868745" cy="6316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sorting typically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fails or produces disagreements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which is precisely Hicks's point. Lived religiosity refuses the categories the dichotomy imposes.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61475" y="2326580"/>
            <a:ext cx="1339618" cy="358973"/>
          </a:xfrm>
          <a:prstGeom prst="roundRect">
            <a:avLst>
              <a:gd name="adj" fmla="val 22115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03156" y="2397423"/>
            <a:ext cx="1665841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CHAPTER 3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661475" y="2780010"/>
            <a:ext cx="10868745" cy="10189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6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Whole Person Problem</a:t>
            </a:r>
            <a:endParaRPr lang="en-US" sz="6400" dirty="0"/>
          </a:p>
        </p:txBody>
      </p:sp>
      <p:sp>
        <p:nvSpPr>
          <p:cNvPr id="5" name="Text 3"/>
          <p:cNvSpPr/>
          <p:nvPr/>
        </p:nvSpPr>
        <p:spPr>
          <a:xfrm>
            <a:off x="661475" y="4153396"/>
            <a:ext cx="11478330" cy="3779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Hicks (2002) — admitting spirituality while excluding religion is internally inconsistent.</a:t>
            </a:r>
            <a:endParaRPr lang="en-US" sz="18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807740"/>
            <a:ext cx="6296860" cy="14029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'Whole Person' Claim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998116" y="2770287"/>
            <a:ext cx="5960219" cy="14001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'No longer content to park their souls at the door, people sought to bring their whole selves — body, mind, heart, and soul — to work.' — Benefiel et al. (2014)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661475" y="2530475"/>
            <a:ext cx="25399" cy="1879798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661475" y="4650085"/>
            <a:ext cx="6296860" cy="14001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humanistic heart of workplace spirituality: organisations that erect a 'Chinese wall' between employees' private concerns and business demands are </a:t>
            </a:r>
            <a:r>
              <a:rPr lang="en-US" sz="1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kidding themselves</a:t>
            </a: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7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03672"/>
            <a:ext cx="10868745" cy="7014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Inconsistency Exposed</a:t>
            </a:r>
            <a:endParaRPr lang="en-US" sz="4400" dirty="0"/>
          </a:p>
        </p:txBody>
      </p:sp>
      <p:sp>
        <p:nvSpPr>
          <p:cNvPr id="3" name="Shape 1"/>
          <p:cNvSpPr/>
          <p:nvPr/>
        </p:nvSpPr>
        <p:spPr>
          <a:xfrm>
            <a:off x="661475" y="1931591"/>
            <a:ext cx="10868745" cy="2353072"/>
          </a:xfrm>
          <a:prstGeom prst="roundRect">
            <a:avLst>
              <a:gd name="adj" fmla="val 4006"/>
            </a:avLst>
          </a:prstGeom>
          <a:solidFill>
            <a:srgbClr val="F2EEEE"/>
          </a:solidFill>
          <a:ln w="1270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74175" y="1944291"/>
            <a:ext cx="5421673" cy="2327672"/>
          </a:xfrm>
          <a:custGeom>
            <a:avLst/>
            <a:gdLst/>
            <a:ahLst/>
            <a:cxnLst/>
            <a:rect l="l" t="t" r="r" b="b"/>
            <a:pathLst>
              <a:path w="5421673" h="2327672">
                <a:moveTo>
                  <a:pt x="78561" y="0"/>
                </a:moveTo>
                <a:lnTo>
                  <a:pt x="5421673" y="0"/>
                </a:lnTo>
                <a:lnTo>
                  <a:pt x="5421673" y="2327672"/>
                </a:lnTo>
                <a:lnTo>
                  <a:pt x="78561" y="2327672"/>
                </a:lnTo>
                <a:arcTo wR="78561" hR="78563" stAng="5400000" swAng="5400000"/>
                <a:lnTo>
                  <a:pt x="0" y="78563"/>
                </a:lnTo>
                <a:arcTo wR="78561" hR="78563" stAng="10800000" swAng="5400000"/>
                <a:close/>
              </a:path>
            </a:pathLst>
          </a:custGeom>
          <a:solidFill>
            <a:srgbClr val="F2EE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98602" y="2168723"/>
            <a:ext cx="4972819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What they promise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898602" y="2647355"/>
            <a:ext cx="4972819" cy="105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Mitroff &amp; Denton reject the 'Chinese wall' — the whole person must come to work, body, mind, heart and soul.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6095848" y="1944291"/>
            <a:ext cx="5421673" cy="2327672"/>
          </a:xfrm>
          <a:custGeom>
            <a:avLst/>
            <a:gdLst/>
            <a:ahLst/>
            <a:cxnLst/>
            <a:rect l="l" t="t" r="r" b="b"/>
            <a:pathLst>
              <a:path w="5421673" h="2327672">
                <a:moveTo>
                  <a:pt x="0" y="0"/>
                </a:moveTo>
                <a:lnTo>
                  <a:pt x="5343112" y="0"/>
                </a:lnTo>
                <a:arcTo wR="78561" hR="78563" stAng="16200000" swAng="5400000"/>
                <a:lnTo>
                  <a:pt x="5421673" y="2249109"/>
                </a:lnTo>
                <a:arcTo wR="78561" hR="78563" stAng="0" swAng="5400000"/>
                <a:lnTo>
                  <a:pt x="0" y="2327672"/>
                </a:lnTo>
                <a:lnTo>
                  <a:pt x="0" y="0"/>
                </a:lnTo>
                <a:close/>
              </a:path>
            </a:pathLst>
          </a:custGeom>
          <a:solidFill>
            <a:srgbClr val="F2EE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095848" y="1944291"/>
            <a:ext cx="25399" cy="2327672"/>
          </a:xfrm>
          <a:prstGeom prst="roundRect">
            <a:avLst>
              <a:gd name="adj" fmla="val 50001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320275" y="2168723"/>
            <a:ext cx="4972819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What they do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6320275" y="2647355"/>
            <a:ext cx="4972819" cy="14001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 the same discussion, they accept that religion is 'inappropriate and out-of-bounds', fearing proselytising — and never explain the contradiction.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998116" y="4764286"/>
            <a:ext cx="10532104" cy="105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'After giving a strong defense of spiritual expression at work, they overlook or choose to avoid the fact that, for many leaders and followers, religious commitment and practices are a fundamental part of that same whole person.' — Hicks (2002)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661475" y="4524474"/>
            <a:ext cx="25399" cy="1529755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49908"/>
            <a:ext cx="10868745" cy="6275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9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Fairholm's Footnote</a:t>
            </a:r>
            <a:endParaRPr lang="en-US" sz="3950" dirty="0"/>
          </a:p>
        </p:txBody>
      </p:sp>
      <p:sp>
        <p:nvSpPr>
          <p:cNvPr id="3" name="Text 1"/>
          <p:cNvSpPr/>
          <p:nvPr/>
        </p:nvSpPr>
        <p:spPr>
          <a:xfrm>
            <a:off x="661475" y="1904107"/>
            <a:ext cx="5189408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double move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661475" y="2388493"/>
            <a:ext cx="5189408" cy="59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Fairholm calls for integration of the 'whole self' in leadership — then appends a footnote:</a:t>
            </a: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962695" y="3328392"/>
            <a:ext cx="4888187" cy="148580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'While important, the religious nature of spirituality is not considered here... Indeed, many, including this author, would object to matters of personal religion being introduced in the workplace.' — Fairholm (1998), quoted in Hicks (2002)</a:t>
            </a:r>
            <a:endParaRPr lang="en-US" dirty="0"/>
          </a:p>
        </p:txBody>
      </p:sp>
      <p:sp>
        <p:nvSpPr>
          <p:cNvPr id="6" name="Shape 4"/>
          <p:cNvSpPr/>
          <p:nvPr/>
        </p:nvSpPr>
        <p:spPr>
          <a:xfrm>
            <a:off x="661475" y="3408272"/>
            <a:ext cx="25399" cy="1792982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/>
          <p:nvPr/>
        </p:nvSpPr>
        <p:spPr>
          <a:xfrm>
            <a:off x="6347162" y="1904107"/>
            <a:ext cx="5189408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Hicks's verdict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6347162" y="2388493"/>
            <a:ext cx="5189408" cy="16393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3000"/>
              </a:lnSpc>
              <a:spcAft>
                <a:spcPts val="1200"/>
              </a:spcAft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exclusion of religion is relegated to a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footnote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in a text about the whole self — the marginalisation enacted typographically.</a:t>
            </a:r>
            <a:endParaRPr lang="en-US" dirty="0"/>
          </a:p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'Like Mitroff and Denton, Fairholm undermines his own leadership framework for the integrated person.'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6347162" y="4793806"/>
            <a:ext cx="5189408" cy="1596231"/>
          </a:xfrm>
          <a:prstGeom prst="roundRect">
            <a:avLst>
              <a:gd name="adj" fmla="val 5284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7976" y="5054850"/>
            <a:ext cx="251017" cy="200819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999807" y="4997601"/>
            <a:ext cx="4335949" cy="11886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Wholeness licenses the question of what may be expressed. It does not answer it — but it rules out the easy answer that religion is no part of the person.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78656"/>
            <a:ext cx="10868745" cy="7267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5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Empirical Stakes</a:t>
            </a:r>
            <a:endParaRPr lang="en-US" sz="45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1863328"/>
            <a:ext cx="581407" cy="58142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61475" y="2730897"/>
            <a:ext cx="3432089" cy="72667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40 Muslim workers on a production line</a:t>
            </a:r>
            <a:endParaRPr lang="en-US" sz="2250" dirty="0"/>
          </a:p>
        </p:txBody>
      </p:sp>
      <p:sp>
        <p:nvSpPr>
          <p:cNvPr id="5" name="Text 2"/>
          <p:cNvSpPr/>
          <p:nvPr/>
        </p:nvSpPr>
        <p:spPr>
          <a:xfrm>
            <a:off x="661475" y="3594894"/>
            <a:ext cx="3432089" cy="25843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Request to leave simultaneously for daily prayers. The 'whole person' slogan gives no answer — but it rules out dismissing the request as irrelevant to personhood.</a:t>
            </a:r>
            <a:endParaRPr lang="en-US" sz="18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79704" y="1863328"/>
            <a:ext cx="581407" cy="58142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379704" y="2730897"/>
            <a:ext cx="3432188" cy="72667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Wilson v. U.S. West Communications (1995)</a:t>
            </a:r>
            <a:endParaRPr lang="en-US" sz="2250" dirty="0"/>
          </a:p>
        </p:txBody>
      </p:sp>
      <p:sp>
        <p:nvSpPr>
          <p:cNvPr id="8" name="Text 4"/>
          <p:cNvSpPr/>
          <p:nvPr/>
        </p:nvSpPr>
        <p:spPr>
          <a:xfrm>
            <a:off x="4379704" y="3594894"/>
            <a:ext cx="3432188" cy="184596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Christian woman dismissed after wearing a button with a photo of a foetus. Religion as part of the whole person — or as workplace disruption?</a:t>
            </a:r>
            <a:endParaRPr lang="en-US" sz="18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98032" y="1863328"/>
            <a:ext cx="581407" cy="581422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8098032" y="2730897"/>
            <a:ext cx="3432089" cy="72667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What employees report wanting</a:t>
            </a:r>
            <a:endParaRPr lang="en-US" sz="2250" dirty="0"/>
          </a:p>
        </p:txBody>
      </p:sp>
      <p:sp>
        <p:nvSpPr>
          <p:cNvPr id="11" name="Text 6"/>
          <p:cNvSpPr/>
          <p:nvPr/>
        </p:nvSpPr>
        <p:spPr>
          <a:xfrm>
            <a:off x="8098032" y="3594894"/>
            <a:ext cx="3432089" cy="184596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Benefiel et al. (2014): most workers want to live a holistic life integrating faith and work, but have </a:t>
            </a:r>
            <a:r>
              <a:rPr lang="en-US" sz="18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few resources</a:t>
            </a:r>
            <a:r>
              <a:rPr lang="en-US" sz="18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to help them do so.</a:t>
            </a:r>
            <a:endParaRPr lang="en-US" sz="1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61475" y="2137668"/>
            <a:ext cx="1344976" cy="358973"/>
          </a:xfrm>
          <a:prstGeom prst="roundRect">
            <a:avLst>
              <a:gd name="adj" fmla="val 22115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03156" y="2208510"/>
            <a:ext cx="1671199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CHAPTER 4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661475" y="2591098"/>
            <a:ext cx="10868745" cy="10189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6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Tradition as Content</a:t>
            </a:r>
            <a:endParaRPr lang="en-US" sz="6400" dirty="0"/>
          </a:p>
        </p:txBody>
      </p:sp>
      <p:sp>
        <p:nvSpPr>
          <p:cNvPr id="5" name="Text 3"/>
          <p:cNvSpPr/>
          <p:nvPr/>
        </p:nvSpPr>
        <p:spPr>
          <a:xfrm>
            <a:off x="661475" y="3964484"/>
            <a:ext cx="10868745" cy="755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Particular religious traditions supply what generic spirituality lacks: criteria, depth and determinate standards of authentic work.</a:t>
            </a:r>
            <a:endParaRPr lang="en-US" sz="185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49313"/>
            <a:ext cx="10868745" cy="5537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4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Authenticity as the Criterion</a:t>
            </a:r>
            <a:endParaRPr lang="en-US" sz="3450" dirty="0"/>
          </a:p>
        </p:txBody>
      </p:sp>
      <p:sp>
        <p:nvSpPr>
          <p:cNvPr id="3" name="Text 1"/>
          <p:cNvSpPr/>
          <p:nvPr/>
        </p:nvSpPr>
        <p:spPr>
          <a:xfrm>
            <a:off x="927275" y="1818283"/>
            <a:ext cx="10602945" cy="496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'A quality of being human to be sought, nurtured, and sustained through attentiveness, intelligence, reasonableness, and responsibility in decision-making.' — Tackney (2014), adopted by Tackney &amp; Shah (2017)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661475" y="1668859"/>
            <a:ext cx="19050" cy="794941"/>
          </a:xfrm>
          <a:prstGeom prst="roundRect">
            <a:avLst>
              <a:gd name="adj" fmla="val 49999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661475" y="2613223"/>
            <a:ext cx="5367898" cy="1308497"/>
          </a:xfrm>
          <a:prstGeom prst="roundRect">
            <a:avLst>
              <a:gd name="adj" fmla="val 5688"/>
            </a:avLst>
          </a:prstGeom>
          <a:solidFill>
            <a:srgbClr val="F2EEEE"/>
          </a:solidFill>
          <a:ln w="635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45025" y="2796778"/>
            <a:ext cx="531601" cy="531614"/>
          </a:xfrm>
          <a:prstGeom prst="ellipse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1171" y="2942927"/>
            <a:ext cx="239210" cy="239216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45025" y="3461246"/>
            <a:ext cx="5000798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Attentiveness</a:t>
            </a:r>
            <a:endParaRPr lang="en-US" sz="1700" dirty="0"/>
          </a:p>
        </p:txBody>
      </p:sp>
      <p:sp>
        <p:nvSpPr>
          <p:cNvPr id="9" name="Shape 6"/>
          <p:cNvSpPr/>
          <p:nvPr/>
        </p:nvSpPr>
        <p:spPr>
          <a:xfrm>
            <a:off x="6162223" y="2613223"/>
            <a:ext cx="5367997" cy="1308497"/>
          </a:xfrm>
          <a:prstGeom prst="roundRect">
            <a:avLst>
              <a:gd name="adj" fmla="val 5688"/>
            </a:avLst>
          </a:prstGeom>
          <a:solidFill>
            <a:srgbClr val="F2EEEE"/>
          </a:solidFill>
          <a:ln w="635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6345773" y="2796778"/>
            <a:ext cx="531601" cy="531614"/>
          </a:xfrm>
          <a:prstGeom prst="ellipse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91919" y="2942927"/>
            <a:ext cx="239210" cy="23921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345773" y="3461246"/>
            <a:ext cx="5000897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Intelligence</a:t>
            </a:r>
            <a:endParaRPr lang="en-US" sz="1700" dirty="0"/>
          </a:p>
        </p:txBody>
      </p:sp>
      <p:sp>
        <p:nvSpPr>
          <p:cNvPr id="13" name="Shape 9"/>
          <p:cNvSpPr/>
          <p:nvPr/>
        </p:nvSpPr>
        <p:spPr>
          <a:xfrm>
            <a:off x="661475" y="4054574"/>
            <a:ext cx="5367898" cy="1308497"/>
          </a:xfrm>
          <a:prstGeom prst="roundRect">
            <a:avLst>
              <a:gd name="adj" fmla="val 5688"/>
            </a:avLst>
          </a:prstGeom>
          <a:solidFill>
            <a:srgbClr val="F2EEEE"/>
          </a:solidFill>
          <a:ln w="635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845025" y="4238129"/>
            <a:ext cx="531601" cy="531614"/>
          </a:xfrm>
          <a:prstGeom prst="ellipse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1171" y="4384278"/>
            <a:ext cx="239210" cy="239216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845025" y="4902597"/>
            <a:ext cx="5000798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Reasonableness</a:t>
            </a:r>
            <a:endParaRPr lang="en-US" sz="1700" dirty="0"/>
          </a:p>
        </p:txBody>
      </p:sp>
      <p:sp>
        <p:nvSpPr>
          <p:cNvPr id="17" name="Shape 12"/>
          <p:cNvSpPr/>
          <p:nvPr/>
        </p:nvSpPr>
        <p:spPr>
          <a:xfrm>
            <a:off x="6162223" y="4054574"/>
            <a:ext cx="5367997" cy="1308497"/>
          </a:xfrm>
          <a:prstGeom prst="roundRect">
            <a:avLst>
              <a:gd name="adj" fmla="val 5688"/>
            </a:avLst>
          </a:prstGeom>
          <a:solidFill>
            <a:srgbClr val="F2EEEE"/>
          </a:solidFill>
          <a:ln w="635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3"/>
          <p:cNvSpPr/>
          <p:nvPr/>
        </p:nvSpPr>
        <p:spPr>
          <a:xfrm>
            <a:off x="6345773" y="4238129"/>
            <a:ext cx="531601" cy="531614"/>
          </a:xfrm>
          <a:prstGeom prst="ellipse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91919" y="4384278"/>
            <a:ext cx="239210" cy="239216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6345773" y="4902597"/>
            <a:ext cx="5000897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Responsibility</a:t>
            </a:r>
            <a:endParaRPr lang="en-US" sz="1700" dirty="0"/>
          </a:p>
        </p:txBody>
      </p:sp>
      <p:sp>
        <p:nvSpPr>
          <p:cNvPr id="21" name="Text 15"/>
          <p:cNvSpPr/>
          <p:nvPr/>
        </p:nvSpPr>
        <p:spPr>
          <a:xfrm>
            <a:off x="661475" y="5512495"/>
            <a:ext cx="10868745" cy="496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Tackney &amp; Shah (2017) use </a:t>
            </a:r>
            <a:r>
              <a:rPr lang="en-US" sz="1600" i="1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as-sehah</a:t>
            </a: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(authenticity) as a criterion variable to compare Sunni Islam and Roman Catholic social teaching on employment relations.</a:t>
            </a:r>
            <a:endParaRPr lang="en-US" sz="16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980976"/>
            <a:ext cx="6296860" cy="14765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6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Sunni Islam: Work, Dignity and Worship</a:t>
            </a:r>
            <a:endParaRPr lang="en-US" sz="4650" dirty="0"/>
          </a:p>
        </p:txBody>
      </p:sp>
      <p:sp>
        <p:nvSpPr>
          <p:cNvPr id="4" name="Text 1"/>
          <p:cNvSpPr/>
          <p:nvPr/>
        </p:nvSpPr>
        <p:spPr>
          <a:xfrm>
            <a:off x="5587761" y="3077766"/>
            <a:ext cx="5942459" cy="11337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'Work is no less important in Sunni Islam. The dignity of work is noted in over 50 verses of the Qur'an.' — Tackney &amp; Shah (2017)</a:t>
            </a:r>
            <a:endParaRPr lang="en-US" sz="1850" dirty="0"/>
          </a:p>
        </p:txBody>
      </p:sp>
      <p:sp>
        <p:nvSpPr>
          <p:cNvPr id="5" name="Shape 2"/>
          <p:cNvSpPr/>
          <p:nvPr/>
        </p:nvSpPr>
        <p:spPr>
          <a:xfrm>
            <a:off x="5233360" y="2811959"/>
            <a:ext cx="31749" cy="1665387"/>
          </a:xfrm>
          <a:prstGeom prst="roundRect">
            <a:avLst>
              <a:gd name="adj" fmla="val 50000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233360" y="4743152"/>
            <a:ext cx="6296860" cy="11337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Work can be </a:t>
            </a: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an act of worship</a:t>
            </a: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given right intention. Most Muslim-majority countries enshrine the dignity of work as recognised by Shari'a in their constitutions.</a:t>
            </a:r>
            <a:endParaRPr lang="en-US" sz="185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28278"/>
            <a:ext cx="10868745" cy="664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1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Employment Relation as Brotherhood</a:t>
            </a:r>
            <a:endParaRPr lang="en-US" sz="4150" dirty="0"/>
          </a:p>
        </p:txBody>
      </p:sp>
      <p:sp>
        <p:nvSpPr>
          <p:cNvPr id="3" name="Text 1"/>
          <p:cNvSpPr/>
          <p:nvPr/>
        </p:nvSpPr>
        <p:spPr>
          <a:xfrm>
            <a:off x="980356" y="2090737"/>
            <a:ext cx="10549864" cy="969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'Your employees are your brothers upon whom Allah has given you authority... you should not overburden them with what they cannot bear.' — Teaching of the Prophet, reported in Tackney &amp; Shah (2017)</a:t>
            </a:r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661475" y="1875433"/>
            <a:ext cx="25399" cy="1400076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3490813"/>
            <a:ext cx="5338728" cy="2538809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01092" y="3728839"/>
            <a:ext cx="476109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Wages as a right, not a gift</a:t>
            </a:r>
            <a:endParaRPr lang="en-US" sz="2050" dirty="0"/>
          </a:p>
        </p:txBody>
      </p:sp>
      <p:sp>
        <p:nvSpPr>
          <p:cNvPr id="7" name="Text 4"/>
          <p:cNvSpPr/>
          <p:nvPr/>
        </p:nvSpPr>
        <p:spPr>
          <a:xfrm>
            <a:off x="1001092" y="4175820"/>
            <a:ext cx="4761091" cy="16157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'Compensation to an employee for her or his labor power is a right consistent with the brotherhood basis of an employment contract. Wages are not a gift to the employee.' — Tackney &amp; Shah (2017)</a:t>
            </a:r>
            <a:endParaRPr lang="en-US" sz="16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91492" y="3490813"/>
            <a:ext cx="5338728" cy="2538809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531109" y="3728839"/>
            <a:ext cx="476109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Prompt and equal payment</a:t>
            </a:r>
            <a:endParaRPr lang="en-US" sz="2050" dirty="0"/>
          </a:p>
        </p:txBody>
      </p:sp>
      <p:sp>
        <p:nvSpPr>
          <p:cNvPr id="10" name="Text 6"/>
          <p:cNvSpPr/>
          <p:nvPr/>
        </p:nvSpPr>
        <p:spPr>
          <a:xfrm>
            <a:off x="6531109" y="4175820"/>
            <a:ext cx="4761091" cy="969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'Give the worker his wages before his sweat dries.' The Qur'an (03:195) prohibits differential payment by gender.</a:t>
            </a:r>
            <a:endParaRPr lang="en-US" sz="165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68648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Shura, Mudarabat and Participation</a:t>
            </a:r>
            <a:endParaRPr lang="en-US" sz="3700" dirty="0"/>
          </a:p>
        </p:txBody>
      </p:sp>
      <p:sp>
        <p:nvSpPr>
          <p:cNvPr id="4" name="Text 1"/>
          <p:cNvSpPr/>
          <p:nvPr/>
        </p:nvSpPr>
        <p:spPr>
          <a:xfrm>
            <a:off x="1614791" y="2071787"/>
            <a:ext cx="9921779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Beyond the minimum wage</a:t>
            </a:r>
            <a:endParaRPr lang="en-US" sz="2400" dirty="0"/>
          </a:p>
        </p:txBody>
      </p:sp>
      <p:sp>
        <p:nvSpPr>
          <p:cNvPr id="5" name="Text 2"/>
          <p:cNvSpPr/>
          <p:nvPr/>
        </p:nvSpPr>
        <p:spPr>
          <a:xfrm>
            <a:off x="1614791" y="2518271"/>
            <a:ext cx="9921779" cy="5443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Islamic standard is a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living wage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sufficient for the worker and dependents — not merely a market minimum.</a:t>
            </a:r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1614791" y="3418079"/>
            <a:ext cx="9921779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Consultation is mandatory</a:t>
            </a:r>
            <a:endParaRPr lang="en-US" sz="2400" dirty="0"/>
          </a:p>
        </p:txBody>
      </p:sp>
      <p:sp>
        <p:nvSpPr>
          <p:cNvPr id="7" name="Text 4"/>
          <p:cNvSpPr/>
          <p:nvPr/>
        </p:nvSpPr>
        <p:spPr>
          <a:xfrm>
            <a:off x="1614791" y="3864563"/>
            <a:ext cx="9921779" cy="8164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Shura is 'a policy and not an option'. The Qur'an 'does not speak favourably of those who impose their own views on others'.</a:t>
            </a: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1614791" y="4832243"/>
            <a:ext cx="9921779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Workers as shareholders</a:t>
            </a:r>
            <a:endParaRPr lang="en-US" sz="2400" dirty="0"/>
          </a:p>
        </p:txBody>
      </p:sp>
      <p:sp>
        <p:nvSpPr>
          <p:cNvPr id="9" name="Text 6"/>
          <p:cNvSpPr/>
          <p:nvPr/>
        </p:nvSpPr>
        <p:spPr>
          <a:xfrm>
            <a:off x="1614791" y="5278728"/>
            <a:ext cx="9921779" cy="5443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Mudarabat gives workers a right to share in profit — 'through labour he essentially becomes a shareholder'.</a:t>
            </a: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91468"/>
            <a:ext cx="10868745" cy="12551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9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Islamic Entrepreneurship: Business as Ibadah</a:t>
            </a:r>
            <a:endParaRPr lang="en-US" sz="3950" dirty="0"/>
          </a:p>
        </p:txBody>
      </p:sp>
      <p:sp>
        <p:nvSpPr>
          <p:cNvPr id="3" name="Text 1"/>
          <p:cNvSpPr/>
          <p:nvPr/>
        </p:nvSpPr>
        <p:spPr>
          <a:xfrm>
            <a:off x="962695" y="2579985"/>
            <a:ext cx="10567525" cy="59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'Entrepreneurship and business are treated as a religious ritual (ibadah) to Allah if they are carried out honestly and for the right reason.' — Ramadani et al. (2015)</a:t>
            </a:r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661475" y="2387997"/>
            <a:ext cx="25399" cy="978297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61475" y="3558282"/>
            <a:ext cx="3509081" cy="1721941"/>
          </a:xfrm>
          <a:prstGeom prst="roundRect">
            <a:avLst>
              <a:gd name="adj" fmla="val 4899"/>
            </a:avLst>
          </a:prstGeom>
          <a:solidFill>
            <a:srgbClr val="F2EEEE"/>
          </a:solidFill>
          <a:ln w="635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868638" y="3765451"/>
            <a:ext cx="3094754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Halal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868638" y="4181574"/>
            <a:ext cx="3094754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Lawful conduct — honesty and transparency are </a:t>
            </a:r>
            <a:r>
              <a:rPr lang="en-US" sz="1600" i="1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wajib</a:t>
            </a: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(obligatory).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4341208" y="3558282"/>
            <a:ext cx="3509180" cy="1721941"/>
          </a:xfrm>
          <a:prstGeom prst="roundRect">
            <a:avLst>
              <a:gd name="adj" fmla="val 4899"/>
            </a:avLst>
          </a:prstGeom>
          <a:solidFill>
            <a:srgbClr val="F2EEEE"/>
          </a:solidFill>
          <a:ln w="635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9" name="Text 7"/>
          <p:cNvSpPr/>
          <p:nvPr/>
        </p:nvSpPr>
        <p:spPr>
          <a:xfrm>
            <a:off x="4548371" y="3765451"/>
            <a:ext cx="3094853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Haram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4548371" y="4181574"/>
            <a:ext cx="3094853" cy="59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Forbidden — usury, gambling, speculation, alcohol.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8021040" y="3558282"/>
            <a:ext cx="3509081" cy="1721941"/>
          </a:xfrm>
          <a:prstGeom prst="roundRect">
            <a:avLst>
              <a:gd name="adj" fmla="val 4899"/>
            </a:avLst>
          </a:prstGeom>
          <a:solidFill>
            <a:srgbClr val="F2EEEE"/>
          </a:solidFill>
          <a:ln w="635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2" name="Text 10"/>
          <p:cNvSpPr/>
          <p:nvPr/>
        </p:nvSpPr>
        <p:spPr>
          <a:xfrm>
            <a:off x="8228204" y="3765451"/>
            <a:ext cx="3094754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Mushtabeh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8228204" y="4181574"/>
            <a:ext cx="3094754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Doubtful acts — entrepreneurs should refrain as much as possible.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61475" y="5472212"/>
            <a:ext cx="10868745" cy="59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Success is measured not only by financial outcomes but by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how well religious goals are achieved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including rewards in the afterlife.</a:t>
            </a:r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696119"/>
            <a:ext cx="6296860" cy="13807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3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Roman Catholic Social Teaching</a:t>
            </a:r>
            <a:endParaRPr lang="en-US" sz="4300" dirty="0"/>
          </a:p>
        </p:txBody>
      </p:sp>
      <p:sp>
        <p:nvSpPr>
          <p:cNvPr id="4" name="Text 1"/>
          <p:cNvSpPr/>
          <p:nvPr/>
        </p:nvSpPr>
        <p:spPr>
          <a:xfrm>
            <a:off x="992857" y="2619077"/>
            <a:ext cx="5965477" cy="17100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7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'To this must be added that a small number of very rich men have been able to lay upon the teeming masses of the laboring poor a yoke little better than that of slavery itself.' — Leo XIII, </a:t>
            </a:r>
            <a:r>
              <a:rPr lang="en-US" sz="1700" i="1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Rerum Novarum</a:t>
            </a:r>
            <a:r>
              <a:rPr lang="en-US" sz="17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(1891), quoted in Tackney &amp; Shah (2017)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661475" y="2386707"/>
            <a:ext cx="25399" cy="2174776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661475" y="4793853"/>
            <a:ext cx="6296860" cy="13680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7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From Leo XIII (1891) to the Compendium of Social Doctrine (2004), Catholic teaching specifies the same employment parameters as Sunni Islam — converging on </a:t>
            </a:r>
            <a:r>
              <a:rPr lang="en-US" sz="17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authenticity, dignity and justice</a:t>
            </a:r>
            <a:r>
              <a:rPr lang="en-US" sz="17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7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925215"/>
            <a:ext cx="10868745" cy="664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1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Labour Over Capital</a:t>
            </a:r>
            <a:endParaRPr lang="en-US" sz="4150" dirty="0"/>
          </a:p>
        </p:txBody>
      </p:sp>
      <p:sp>
        <p:nvSpPr>
          <p:cNvPr id="3" name="Text 1"/>
          <p:cNvSpPr/>
          <p:nvPr/>
        </p:nvSpPr>
        <p:spPr>
          <a:xfrm>
            <a:off x="661475" y="2068016"/>
            <a:ext cx="517502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priority of labour</a:t>
            </a:r>
            <a:endParaRPr lang="en-US" sz="2050" dirty="0"/>
          </a:p>
        </p:txBody>
      </p:sp>
      <p:sp>
        <p:nvSpPr>
          <p:cNvPr id="4" name="Text 2"/>
          <p:cNvSpPr/>
          <p:nvPr/>
        </p:nvSpPr>
        <p:spPr>
          <a:xfrm>
            <a:off x="980356" y="2748837"/>
            <a:ext cx="4856140" cy="129262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'Conviction of the priority of human labor over what in the course of time we have grown accustomed to calling capital.' — John Paul II, </a:t>
            </a:r>
            <a:r>
              <a:rPr lang="en-US" i="1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Laborem Exercens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(1981)</a:t>
            </a:r>
            <a:endParaRPr lang="en-US" dirty="0"/>
          </a:p>
        </p:txBody>
      </p:sp>
      <p:sp>
        <p:nvSpPr>
          <p:cNvPr id="5" name="Shape 3"/>
          <p:cNvSpPr/>
          <p:nvPr/>
        </p:nvSpPr>
        <p:spPr>
          <a:xfrm>
            <a:off x="661475" y="2615505"/>
            <a:ext cx="25399" cy="1637109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661475" y="4594380"/>
            <a:ext cx="5175021" cy="129262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Property is real but not absolute: 'the right to private property is subordinated to the right to common use, to the fact that goods are meant for everyone'.</a:t>
            </a: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361549" y="2068016"/>
            <a:ext cx="5175021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Participation in ownership</a:t>
            </a:r>
            <a:endParaRPr lang="en-US" sz="2050" dirty="0"/>
          </a:p>
        </p:txBody>
      </p:sp>
      <p:sp>
        <p:nvSpPr>
          <p:cNvPr id="8" name="Text 6"/>
          <p:cNvSpPr/>
          <p:nvPr/>
        </p:nvSpPr>
        <p:spPr>
          <a:xfrm>
            <a:off x="6680430" y="2602922"/>
            <a:ext cx="4856140" cy="16157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'The relationship between labour and capital also finds expression when workers participate in ownership, management, and profits. This is an all-too-often overlooked requirement.' — Pontifical Council for Justice and Peace (2004)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6361549" y="2615505"/>
            <a:ext cx="25399" cy="1960265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Text 8"/>
          <p:cNvSpPr/>
          <p:nvPr/>
        </p:nvSpPr>
        <p:spPr>
          <a:xfrm>
            <a:off x="6361549" y="4917535"/>
            <a:ext cx="5175021" cy="969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state acts as </a:t>
            </a:r>
            <a:r>
              <a:rPr lang="en-US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indirect employer</a:t>
            </a: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conditions no single firm can guarantee must be structurally enforced.</a:t>
            </a:r>
            <a:endParaRPr lang="en-US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22809"/>
            <a:ext cx="10868745" cy="5537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4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 Remarkable Consonance</a:t>
            </a:r>
            <a:endParaRPr lang="en-US" sz="3450" dirty="0"/>
          </a:p>
        </p:txBody>
      </p:sp>
      <p:sp>
        <p:nvSpPr>
          <p:cNvPr id="3" name="Text 1"/>
          <p:cNvSpPr/>
          <p:nvPr/>
        </p:nvSpPr>
        <p:spPr>
          <a:xfrm>
            <a:off x="927275" y="1691778"/>
            <a:ext cx="10989108" cy="6455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'There is a remarkable consonance between Roman Catholicism and Sunni Islam in respect to specific factors considered minimal conditions for authenticity in employment relations.' — Tackney &amp; Shah (2017)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661475" y="1542355"/>
            <a:ext cx="19050" cy="794941"/>
          </a:xfrm>
          <a:prstGeom prst="roundRect">
            <a:avLst>
              <a:gd name="adj" fmla="val 49999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2486720"/>
            <a:ext cx="5367898" cy="1757759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57725" y="3195538"/>
            <a:ext cx="4975398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Dignity of labour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857725" y="3552130"/>
            <a:ext cx="4975398" cy="496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Scripturally grounded in both traditions; denied at one's peril.</a:t>
            </a:r>
            <a:endParaRPr lang="en-US" sz="16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62223" y="2486720"/>
            <a:ext cx="5367997" cy="1757759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358473" y="3195538"/>
            <a:ext cx="4975497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Living wage</a:t>
            </a:r>
            <a:endParaRPr lang="en-US" sz="2000" dirty="0"/>
          </a:p>
        </p:txBody>
      </p:sp>
      <p:sp>
        <p:nvSpPr>
          <p:cNvPr id="10" name="Text 6"/>
          <p:cNvSpPr/>
          <p:nvPr/>
        </p:nvSpPr>
        <p:spPr>
          <a:xfrm>
            <a:off x="6358473" y="3552130"/>
            <a:ext cx="4975497" cy="496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matter of justice, not market outcome — in both traditions.</a:t>
            </a:r>
            <a:endParaRPr lang="en-US" sz="160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4377333"/>
            <a:ext cx="5367898" cy="1757759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57725" y="5086152"/>
            <a:ext cx="4975398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Just cause</a:t>
            </a:r>
            <a:endParaRPr lang="en-US" sz="2000" dirty="0"/>
          </a:p>
        </p:txBody>
      </p:sp>
      <p:sp>
        <p:nvSpPr>
          <p:cNvPr id="13" name="Text 8"/>
          <p:cNvSpPr/>
          <p:nvPr/>
        </p:nvSpPr>
        <p:spPr>
          <a:xfrm>
            <a:off x="857725" y="5442744"/>
            <a:ext cx="4975398" cy="496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Dismissal requires justification; 'at will' employment is morally deficient.</a:t>
            </a:r>
            <a:endParaRPr lang="en-US" sz="1600" dirty="0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62223" y="4377333"/>
            <a:ext cx="5367997" cy="1757759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6358473" y="5086152"/>
            <a:ext cx="4975497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Participation</a:t>
            </a:r>
            <a:endParaRPr lang="en-US" sz="2000" dirty="0"/>
          </a:p>
        </p:txBody>
      </p:sp>
      <p:sp>
        <p:nvSpPr>
          <p:cNvPr id="16" name="Text 10"/>
          <p:cNvSpPr/>
          <p:nvPr/>
        </p:nvSpPr>
        <p:spPr>
          <a:xfrm>
            <a:off x="6358473" y="5442744"/>
            <a:ext cx="4975497" cy="496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Workers share in ownership, management and profits — a structural requirement.</a:t>
            </a:r>
            <a:endParaRPr lang="en-US" sz="16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030585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Cavanagh: What Faith-Led Practice Carries</a:t>
            </a:r>
            <a:endParaRPr lang="en-US" sz="32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9972" y="2159099"/>
            <a:ext cx="4846318" cy="323006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809362" y="1836638"/>
            <a:ext cx="4727108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Content the severed vocabulary lacks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6809362" y="2323341"/>
            <a:ext cx="4727108" cy="1246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264160" indent="-264160" algn="l">
              <a:lnSpc>
                <a:spcPct val="113000"/>
              </a:lnSpc>
              <a:buSzPct val="100000"/>
              <a:buChar char="•"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Belief in God</a:t>
            </a:r>
            <a:endParaRPr lang="en-US" dirty="0"/>
          </a:p>
          <a:p>
            <a:pPr marL="264160" indent="-264160" algn="l">
              <a:lnSpc>
                <a:spcPct val="113000"/>
              </a:lnSpc>
              <a:buSzPct val="100000"/>
              <a:buChar char="•"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Emphasis on prayer and contemplation</a:t>
            </a:r>
            <a:endParaRPr lang="en-US" dirty="0"/>
          </a:p>
          <a:p>
            <a:pPr marL="264160" indent="-264160" algn="l">
              <a:lnSpc>
                <a:spcPct val="113000"/>
              </a:lnSpc>
              <a:buSzPct val="100000"/>
              <a:buChar char="•"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Centrality of people and listening</a:t>
            </a:r>
            <a:endParaRPr lang="en-US" dirty="0"/>
          </a:p>
          <a:p>
            <a:pPr marL="264160" indent="-264160" algn="l">
              <a:lnSpc>
                <a:spcPct val="113000"/>
              </a:lnSpc>
              <a:buSzPct val="100000"/>
              <a:buChar char="•"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Commitment to a sustainable environment</a:t>
            </a:r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6809362" y="3647872"/>
            <a:ext cx="4727108" cy="264592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3000"/>
              </a:lnSpc>
              <a:spcAft>
                <a:spcPts val="800"/>
              </a:spcAft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Cavanagh (1999) diagnoses the movement's problem: practitioners are often </a:t>
            </a:r>
            <a:r>
              <a:rPr lang="en-US" sz="16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'simply not aware of the wide variety of profound and time-tested spirituality traditions within Christianity'</a:t>
            </a: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6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60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Acknowledging dependence on God gives the manager a more stable vision — and lessens stress.</a:t>
            </a:r>
            <a:endParaRPr lang="en-US" sz="16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61475" y="2326580"/>
            <a:ext cx="1335054" cy="358973"/>
          </a:xfrm>
          <a:prstGeom prst="roundRect">
            <a:avLst>
              <a:gd name="adj" fmla="val 22115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03156" y="2397423"/>
            <a:ext cx="1661277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CHAPTER 5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661475" y="2780010"/>
            <a:ext cx="10868745" cy="10189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6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Costs</a:t>
            </a:r>
            <a:endParaRPr lang="en-US" sz="6400" dirty="0"/>
          </a:p>
        </p:txBody>
      </p:sp>
      <p:sp>
        <p:nvSpPr>
          <p:cNvPr id="5" name="Text 3"/>
          <p:cNvSpPr/>
          <p:nvPr/>
        </p:nvSpPr>
        <p:spPr>
          <a:xfrm>
            <a:off x="661475" y="4153396"/>
            <a:ext cx="11478330" cy="3779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religious case is powerful — but the sources themselves concede the dangers.</a:t>
            </a:r>
            <a:endParaRPr lang="en-US" sz="185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00088"/>
            <a:ext cx="10868745" cy="7014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Three Dangers the Sources Concede</a:t>
            </a:r>
            <a:endParaRPr lang="en-US" sz="4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610" y="1834952"/>
            <a:ext cx="336641" cy="33664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90913" y="1828006"/>
            <a:ext cx="2715748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Coercion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1390913" y="2306638"/>
            <a:ext cx="2715748" cy="35004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'Leaders' individual expression may easily be mistaken for institutionally supported expression. Because they have formal power, their invitations may be interpreted as coercive, regardless of intention.' — Hicks (2002)</a:t>
            </a:r>
            <a:endParaRPr lang="en-US" sz="1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57291" y="1834952"/>
            <a:ext cx="336641" cy="336649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102593" y="1828006"/>
            <a:ext cx="2715847" cy="7014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Zealotry and exclusivity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5102593" y="2657376"/>
            <a:ext cx="2715847" cy="31503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Imbuing religion into workplace spirituality 'can foster zealotry at the expense of organizational goals' and excludes those who do not share the denominational tradition. — Benefiel et al. (2014)</a:t>
            </a: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69071" y="1834952"/>
            <a:ext cx="336641" cy="336649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8814373" y="1828006"/>
            <a:ext cx="2715748" cy="7014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Internal contestation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8814373" y="2657376"/>
            <a:ext cx="2715748" cy="35004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traditions themselves are internally diverse. Hicks (2002) notes that Christianity and Judaism 'entail complex and varied religious ideas and practices' — appealing to 'the tradition' simplifies a living argument.</a:t>
            </a:r>
            <a:endParaRPr lang="en-US" sz="175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55538"/>
            <a:ext cx="10868745" cy="7382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6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Empirical Gap</a:t>
            </a:r>
            <a:endParaRPr lang="en-US" sz="4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1866305"/>
            <a:ext cx="5316206" cy="331440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56455" y="2134295"/>
            <a:ext cx="4653243" cy="3691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Specification ≠ Realisation</a:t>
            </a:r>
            <a:endParaRPr lang="en-US" sz="2300" dirty="0"/>
          </a:p>
        </p:txBody>
      </p:sp>
      <p:sp>
        <p:nvSpPr>
          <p:cNvPr id="5" name="Text 2"/>
          <p:cNvSpPr/>
          <p:nvPr/>
        </p:nvSpPr>
        <p:spPr>
          <a:xfrm>
            <a:off x="1056455" y="2645172"/>
            <a:ext cx="4653243" cy="22675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Tackney &amp; Shah (2017) report Ahmad's finding that </a:t>
            </a: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'Islamic provisions regarding labor and employment relations rarely emerge in the labor codes of Muslim countries'</a:t>
            </a: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because of colonial legal transplant.</a:t>
            </a:r>
            <a:endParaRPr lang="en-US" sz="18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13915" y="1866305"/>
            <a:ext cx="5316305" cy="331440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608895" y="2134295"/>
            <a:ext cx="4653342" cy="7383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0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'whole persons' of the non-religious</a:t>
            </a:r>
            <a:endParaRPr lang="en-US" sz="2300" dirty="0"/>
          </a:p>
        </p:txBody>
      </p:sp>
      <p:sp>
        <p:nvSpPr>
          <p:cNvPr id="8" name="Text 4"/>
          <p:cNvSpPr/>
          <p:nvPr/>
        </p:nvSpPr>
        <p:spPr>
          <a:xfrm>
            <a:off x="6608895" y="3014365"/>
            <a:ext cx="4653342" cy="18896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If persons are not to be divided at the workplace door, that equally protects employees for whom </a:t>
            </a: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no religious tradition is part of the person</a:t>
            </a: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The day's anthropology cuts both ways.</a:t>
            </a:r>
            <a:endParaRPr lang="en-US" sz="1850" dirty="0"/>
          </a:p>
        </p:txBody>
      </p:sp>
      <p:sp>
        <p:nvSpPr>
          <p:cNvPr id="9" name="Text 5"/>
          <p:cNvSpPr/>
          <p:nvPr/>
        </p:nvSpPr>
        <p:spPr>
          <a:xfrm>
            <a:off x="661475" y="5446514"/>
            <a:ext cx="10868745" cy="755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religious case must explain how depth is secured without domination — and how rival traditions coexist in one workplace.</a:t>
            </a:r>
            <a:endParaRPr lang="en-US" sz="185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49796"/>
            <a:ext cx="10868745" cy="12551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9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Close Reading: Hicks (2002) on the Stand-In Thesis</a:t>
            </a:r>
            <a:endParaRPr lang="en-US" sz="3950" dirty="0"/>
          </a:p>
        </p:txBody>
      </p:sp>
      <p:sp>
        <p:nvSpPr>
          <p:cNvPr id="3" name="Text 1"/>
          <p:cNvSpPr/>
          <p:nvPr/>
        </p:nvSpPr>
        <p:spPr>
          <a:xfrm>
            <a:off x="962695" y="2247088"/>
            <a:ext cx="10567525" cy="13746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'If spirituality is not simply a polite (i.e., nondivisive) way of saying "God," what would it mean to assert that spirituality existed prior to creation, a time at which, presumably, no humans and no earth existed? If "spirituality" does mean "God," then the spirituality–religion opposition does not hold.' — Hicks (2002)</a:t>
            </a:r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661475" y="2346325"/>
            <a:ext cx="25399" cy="1275457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61475" y="3984427"/>
            <a:ext cx="5189408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dilemma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61475" y="4468813"/>
            <a:ext cx="5189408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Either 'spirituality' is a euphemism for God — and the opposition to religion collapses — or its metaphysical claims are unintelligible. The dilemma is exhaustive.</a:t>
            </a: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347162" y="3984427"/>
            <a:ext cx="5189408" cy="313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defender's reply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6347162" y="4468813"/>
            <a:ext cx="5189408" cy="148580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Phrases like 'ultimate source of meaning' are phenomenological descriptions of experience, not cosmological assertions. Hicks partly concedes this — but asks whether the pragmatic defence can be stated without the metaphysical overreach.</a:t>
            </a:r>
            <a:endParaRPr lang="en-US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29555"/>
            <a:ext cx="10868745" cy="13289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1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Close Reading: Tackney &amp; Shah (2017) on Islamic Work</a:t>
            </a:r>
            <a:endParaRPr lang="en-US" sz="4150" dirty="0"/>
          </a:p>
        </p:txBody>
      </p:sp>
      <p:sp>
        <p:nvSpPr>
          <p:cNvPr id="3" name="Text 1"/>
          <p:cNvSpPr/>
          <p:nvPr/>
        </p:nvSpPr>
        <p:spPr>
          <a:xfrm>
            <a:off x="980356" y="2656483"/>
            <a:ext cx="10549864" cy="64631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'Work is even a form of worship, given a proper intention... most countries of Islam "ensure the dignity of work as recognized by Shari'a in their constitutions."' — Tackney &amp; Shah (2017)</a:t>
            </a:r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661475" y="2441178"/>
            <a:ext cx="25399" cy="1076920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075" y="3708003"/>
            <a:ext cx="3488841" cy="244574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24894" y="3733403"/>
            <a:ext cx="3200022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Intention as the hinge</a:t>
            </a:r>
            <a:endParaRPr lang="en-US" sz="2050" dirty="0"/>
          </a:p>
        </p:txBody>
      </p:sp>
      <p:sp>
        <p:nvSpPr>
          <p:cNvPr id="7" name="Text 4"/>
          <p:cNvSpPr/>
          <p:nvPr/>
        </p:nvSpPr>
        <p:spPr>
          <a:xfrm>
            <a:off x="924894" y="4180384"/>
            <a:ext cx="3200022" cy="16157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Work's status as worship does not inhere in the activity but in the agent's orientation — the Islamic analogue of the authenticity criterion.</a:t>
            </a:r>
            <a:endParaRPr lang="en-US" sz="16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38727" y="3708003"/>
            <a:ext cx="3488841" cy="2445742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627546" y="3733403"/>
            <a:ext cx="3200022" cy="6643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Public, not merely private</a:t>
            </a:r>
            <a:endParaRPr lang="en-US" sz="2050" dirty="0"/>
          </a:p>
        </p:txBody>
      </p:sp>
      <p:sp>
        <p:nvSpPr>
          <p:cNvPr id="10" name="Text 6"/>
          <p:cNvSpPr/>
          <p:nvPr/>
        </p:nvSpPr>
        <p:spPr>
          <a:xfrm>
            <a:off x="4627546" y="4512568"/>
            <a:ext cx="3200022" cy="16157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constitutional clause shows the tradition treating the dignity of work as a </a:t>
            </a:r>
            <a:r>
              <a:rPr lang="en-US" sz="16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legal and structural matter</a:t>
            </a: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not a private piety.</a:t>
            </a:r>
            <a:endParaRPr lang="en-US" sz="165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1379" y="3708003"/>
            <a:ext cx="3488841" cy="2445742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330198" y="3733403"/>
            <a:ext cx="3200022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Authority reversed</a:t>
            </a:r>
            <a:endParaRPr lang="en-US" sz="2050" dirty="0"/>
          </a:p>
        </p:txBody>
      </p:sp>
      <p:sp>
        <p:nvSpPr>
          <p:cNvPr id="13" name="Text 8"/>
          <p:cNvSpPr/>
          <p:nvPr/>
        </p:nvSpPr>
        <p:spPr>
          <a:xfrm>
            <a:off x="8330198" y="4180384"/>
            <a:ext cx="3200022" cy="19389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Practice is judged by the tradition, not the tradition by management outcomes. A workplace ethic that degrades labour is not merely mistaken — it is unfaithful.</a:t>
            </a:r>
            <a:endParaRPr lang="en-US" sz="165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45034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Day's Comparison Table</a:t>
            </a:r>
            <a:endParaRPr lang="en-US" sz="3700" dirty="0"/>
          </a:p>
        </p:txBody>
      </p:sp>
      <p:graphicFrame>
        <p:nvGraphicFramePr>
          <p:cNvPr id="3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856436"/>
              </p:ext>
            </p:extLst>
          </p:nvPr>
        </p:nvGraphicFramePr>
        <p:xfrm>
          <a:off x="661475" y="1638102"/>
          <a:ext cx="10868745" cy="4552896"/>
        </p:xfrm>
        <a:graphic>
          <a:graphicData uri="http://schemas.openxmlformats.org/drawingml/2006/table">
            <a:tbl>
              <a:tblPr/>
              <a:tblGrid>
                <a:gridCol w="27171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214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301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93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Question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Generic position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Religious case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471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Where does workplace spirituality begin?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1990s popular literature, 'sans religion'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Benedict, Luther, Protestant Work Ethic, Faith at Work movement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471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How define spirituality?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By opposition: not institutional, not dogmatic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By lived practice — which refuses the sorting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471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Is religion out of place at work?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Yes — divisive, risks zealotry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No — for many, religion is part of the whole person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1686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What does authenticity require?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Few criteria beyond the unsustainable dichotomy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Attentiveness, intelligence, reasonableness, responsibility — specified by tradition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154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What makes employment just?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Market wage and 'at will' employment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3C3939"/>
                          </a:solidFill>
                          <a:latin typeface="Inter" pitchFamily="34" charset="0"/>
                          <a:ea typeface="Inter" pitchFamily="34" charset="-122"/>
                          <a:cs typeface="Inter" pitchFamily="34" charset="-120"/>
                        </a:rPr>
                        <a:t>Living wage, just cause, consultation, participation</a:t>
                      </a:r>
                      <a:endParaRPr lang="en-US" sz="1800" dirty="0">
                        <a:latin typeface="Inter" charset="0"/>
                        <a:ea typeface="Inter" charset="0"/>
                        <a:cs typeface="Inter" charset="0"/>
                      </a:endParaRPr>
                    </a:p>
                  </a:txBody>
                  <a:tcPr marL="189018" marR="189018" marT="6350" marB="635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980380"/>
            <a:ext cx="10868745" cy="7014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4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Day's Balance Sheet</a:t>
            </a:r>
            <a:endParaRPr lang="en-US" sz="4400" dirty="0"/>
          </a:p>
        </p:txBody>
      </p:sp>
      <p:sp>
        <p:nvSpPr>
          <p:cNvPr id="3" name="Shape 1"/>
          <p:cNvSpPr/>
          <p:nvPr/>
        </p:nvSpPr>
        <p:spPr>
          <a:xfrm>
            <a:off x="499852" y="2001639"/>
            <a:ext cx="5483782" cy="3875980"/>
          </a:xfrm>
          <a:prstGeom prst="roundRect">
            <a:avLst>
              <a:gd name="adj" fmla="val 4170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24279" y="2214860"/>
            <a:ext cx="5034928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Credit: the religious case wins on…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724279" y="2778820"/>
            <a:ext cx="5034928" cy="30241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55600" indent="-355600" algn="l">
              <a:lnSpc>
                <a:spcPct val="130000"/>
              </a:lnSpc>
              <a:buSzPct val="100000"/>
              <a:buChar char="•"/>
            </a:pPr>
            <a:r>
              <a:rPr lang="en-US" sz="175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History</a:t>
            </a:r>
            <a:r>
              <a:rPr lang="en-US" sz="175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the severance is recent; rootedness is original</a:t>
            </a:r>
            <a:endParaRPr lang="en-US" sz="1750" dirty="0"/>
          </a:p>
          <a:p>
            <a:pPr marL="355600" indent="-355600" algn="l">
              <a:lnSpc>
                <a:spcPct val="130000"/>
              </a:lnSpc>
              <a:buSzPct val="100000"/>
              <a:buChar char="•"/>
            </a:pPr>
            <a:r>
              <a:rPr lang="en-US" sz="175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Coherence</a:t>
            </a:r>
            <a:r>
              <a:rPr lang="en-US" sz="175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the dichotomy is philosophically unstable</a:t>
            </a:r>
            <a:endParaRPr lang="en-US" sz="1750" dirty="0"/>
          </a:p>
          <a:p>
            <a:pPr marL="355600" indent="-355600" algn="l">
              <a:lnSpc>
                <a:spcPct val="130000"/>
              </a:lnSpc>
              <a:buSzPct val="100000"/>
              <a:buChar char="•"/>
            </a:pPr>
            <a:r>
              <a:rPr lang="en-US" sz="175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Anthropology</a:t>
            </a:r>
            <a:r>
              <a:rPr lang="en-US" sz="175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excluding religion contradicts 'whole person' claims</a:t>
            </a:r>
            <a:endParaRPr lang="en-US" sz="1750" dirty="0"/>
          </a:p>
          <a:p>
            <a:pPr marL="355600" indent="-355600" algn="l">
              <a:lnSpc>
                <a:spcPct val="130000"/>
              </a:lnSpc>
              <a:buSzPct val="100000"/>
              <a:buChar char="•"/>
            </a:pPr>
            <a:r>
              <a:rPr lang="en-US" sz="175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Content</a:t>
            </a:r>
            <a:r>
              <a:rPr lang="en-US" sz="175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traditions specify authenticity with real criteria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6376034" y="2214860"/>
            <a:ext cx="5160536" cy="350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Debit: the costs are real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6376034" y="2778820"/>
            <a:ext cx="5160536" cy="30241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55600" indent="-355600" algn="l">
              <a:lnSpc>
                <a:spcPct val="130000"/>
              </a:lnSpc>
              <a:buSzPct val="100000"/>
              <a:buChar char="•"/>
            </a:pPr>
            <a:r>
              <a:rPr lang="en-US" sz="1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Coercion</a:t>
            </a: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leaders' expression is structurally asymmetric</a:t>
            </a:r>
            <a:endParaRPr lang="en-US" sz="1750" dirty="0"/>
          </a:p>
          <a:p>
            <a:pPr marL="355600" indent="-355600" algn="l">
              <a:lnSpc>
                <a:spcPct val="130000"/>
              </a:lnSpc>
              <a:buSzPct val="100000"/>
              <a:buChar char="•"/>
            </a:pPr>
            <a:r>
              <a:rPr lang="en-US" sz="1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Exclusivity</a:t>
            </a: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traditions that claim unique salvation divide plural workforces</a:t>
            </a:r>
            <a:endParaRPr lang="en-US" sz="1750" dirty="0"/>
          </a:p>
          <a:p>
            <a:pPr marL="355600" indent="-355600" algn="l">
              <a:lnSpc>
                <a:spcPct val="130000"/>
              </a:lnSpc>
              <a:buSzPct val="100000"/>
              <a:buChar char="•"/>
            </a:pPr>
            <a:r>
              <a:rPr lang="en-US" sz="1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Contestation</a:t>
            </a: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traditions are internally diverse; 'the tradition' simplifies</a:t>
            </a:r>
            <a:endParaRPr lang="en-US" sz="1750" dirty="0"/>
          </a:p>
          <a:p>
            <a:pPr marL="355600" indent="-355600" algn="l">
              <a:lnSpc>
                <a:spcPct val="130000"/>
              </a:lnSpc>
              <a:buSzPct val="100000"/>
              <a:buChar char="•"/>
            </a:pPr>
            <a:r>
              <a:rPr lang="en-US" sz="17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Empirical gap</a:t>
            </a:r>
            <a:r>
              <a:rPr lang="en-US" sz="17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religious specification ≠ realisation in practice</a:t>
            </a:r>
            <a:endParaRPr lang="en-US" sz="175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682228"/>
            <a:ext cx="6296860" cy="13289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15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What Day 5 Cannot Yet Settle</a:t>
            </a:r>
            <a:endParaRPr lang="en-US" sz="4150" dirty="0"/>
          </a:p>
        </p:txBody>
      </p:sp>
      <p:sp>
        <p:nvSpPr>
          <p:cNvPr id="4" name="Text 1"/>
          <p:cNvSpPr/>
          <p:nvPr/>
        </p:nvSpPr>
        <p:spPr>
          <a:xfrm>
            <a:off x="5552242" y="2513509"/>
            <a:ext cx="5977979" cy="16157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'Under the conditions of respectful pluralism, employees are able to express, to a significant degree, their religious and spiritual as well as political, cultural, and other commitments within the workplace.' — Hicks (2003), reported by Benefiel et al. (2014)</a:t>
            </a:r>
            <a:endParaRPr lang="en-US" sz="1650" dirty="0"/>
          </a:p>
        </p:txBody>
      </p:sp>
      <p:sp>
        <p:nvSpPr>
          <p:cNvPr id="5" name="Shape 2"/>
          <p:cNvSpPr/>
          <p:nvPr/>
        </p:nvSpPr>
        <p:spPr>
          <a:xfrm>
            <a:off x="5233360" y="2298204"/>
            <a:ext cx="25399" cy="2046387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233360" y="4559895"/>
            <a:ext cx="6296860" cy="16157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proposal on the table is </a:t>
            </a:r>
            <a:r>
              <a:rPr lang="en-US" sz="16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Hicks's respectful pluralism</a:t>
            </a: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— expression subject to the limiting norms of </a:t>
            </a:r>
            <a:r>
              <a:rPr lang="en-US" sz="1650" i="1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noncoercion, nondegradation and nonestablishment</a:t>
            </a: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Whether it is philosophically well founded, workable in practice and genuinely plural is the question </a:t>
            </a:r>
            <a:r>
              <a:rPr lang="en-US" sz="16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Day 6 evaluates</a:t>
            </a:r>
            <a:r>
              <a:rPr lang="en-US" sz="16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650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37902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dirty="0">
                <a:solidFill>
                  <a:srgbClr val="1B1B27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Key Takeaways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1730970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01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661475" y="2026841"/>
            <a:ext cx="3522078" cy="25400"/>
          </a:xfrm>
          <a:prstGeom prst="rect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61475" y="2172097"/>
            <a:ext cx="3522078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severance is recent, not original</a:t>
            </a:r>
            <a:endParaRPr lang="en-US" sz="1850" dirty="0"/>
          </a:p>
        </p:txBody>
      </p:sp>
      <p:sp>
        <p:nvSpPr>
          <p:cNvPr id="6" name="Text 4"/>
          <p:cNvSpPr/>
          <p:nvPr/>
        </p:nvSpPr>
        <p:spPr>
          <a:xfrm>
            <a:off x="661475" y="2853333"/>
            <a:ext cx="3522078" cy="1088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Workplace spirituality runs from Benedict and Luther to the 1990s rupture — the rootedness needs no justification; the severance does.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4334759" y="1730970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02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4334759" y="2026841"/>
            <a:ext cx="3522078" cy="25400"/>
          </a:xfrm>
          <a:prstGeom prst="rect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334759" y="2172097"/>
            <a:ext cx="3522078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dichotomy misdescribes</a:t>
            </a:r>
            <a:endParaRPr lang="en-US" sz="1850" dirty="0"/>
          </a:p>
        </p:txBody>
      </p:sp>
      <p:sp>
        <p:nvSpPr>
          <p:cNvPr id="10" name="Text 8"/>
          <p:cNvSpPr/>
          <p:nvPr/>
        </p:nvSpPr>
        <p:spPr>
          <a:xfrm>
            <a:off x="4334759" y="2558058"/>
            <a:ext cx="3522078" cy="1088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Definitions by negation are empty; positive definitions smuggle in theology; lived practice refuses the sorting. — Hicks (2002)</a:t>
            </a:r>
            <a:endParaRPr lang="en-US" sz="1450" dirty="0"/>
          </a:p>
        </p:txBody>
      </p:sp>
      <p:sp>
        <p:nvSpPr>
          <p:cNvPr id="11" name="Text 9"/>
          <p:cNvSpPr/>
          <p:nvPr/>
        </p:nvSpPr>
        <p:spPr>
          <a:xfrm>
            <a:off x="8008043" y="1730970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03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8008043" y="2026841"/>
            <a:ext cx="3522178" cy="25400"/>
          </a:xfrm>
          <a:prstGeom prst="rect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008043" y="2172097"/>
            <a:ext cx="3522178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'Whole person' claims are inconsistent</a:t>
            </a:r>
            <a:endParaRPr lang="en-US" sz="1850" dirty="0"/>
          </a:p>
        </p:txBody>
      </p:sp>
      <p:sp>
        <p:nvSpPr>
          <p:cNvPr id="14" name="Text 12"/>
          <p:cNvSpPr/>
          <p:nvPr/>
        </p:nvSpPr>
        <p:spPr>
          <a:xfrm>
            <a:off x="8008043" y="2853333"/>
            <a:ext cx="3522178" cy="8164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Admitting spirituality while excluding religion contradicts the very anthropology the movement relies on.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661475" y="4234855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04</a:t>
            </a:r>
            <a:endParaRPr lang="en-US" sz="1450" dirty="0"/>
          </a:p>
        </p:txBody>
      </p:sp>
      <p:sp>
        <p:nvSpPr>
          <p:cNvPr id="16" name="Shape 14"/>
          <p:cNvSpPr/>
          <p:nvPr/>
        </p:nvSpPr>
        <p:spPr>
          <a:xfrm>
            <a:off x="661475" y="4530725"/>
            <a:ext cx="5358770" cy="25400"/>
          </a:xfrm>
          <a:prstGeom prst="rect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61475" y="4675981"/>
            <a:ext cx="5358770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Traditions specify; generic language cannot</a:t>
            </a:r>
            <a:endParaRPr lang="en-US" sz="1850" dirty="0"/>
          </a:p>
        </p:txBody>
      </p:sp>
      <p:sp>
        <p:nvSpPr>
          <p:cNvPr id="18" name="Text 16"/>
          <p:cNvSpPr/>
          <p:nvPr/>
        </p:nvSpPr>
        <p:spPr>
          <a:xfrm>
            <a:off x="661475" y="5061942"/>
            <a:ext cx="5358770" cy="8164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Sunni Islam and Catholic social teaching converge on dignity of labour, living wage, just cause and participation — 'a remarkable consonance'. — Tackney &amp; Shah (2017)</a:t>
            </a:r>
            <a:endParaRPr lang="en-US" sz="1450" dirty="0"/>
          </a:p>
        </p:txBody>
      </p:sp>
      <p:sp>
        <p:nvSpPr>
          <p:cNvPr id="19" name="Text 17"/>
          <p:cNvSpPr/>
          <p:nvPr/>
        </p:nvSpPr>
        <p:spPr>
          <a:xfrm>
            <a:off x="6171450" y="4234855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05</a:t>
            </a:r>
            <a:endParaRPr lang="en-US" sz="1450" dirty="0"/>
          </a:p>
        </p:txBody>
      </p:sp>
      <p:sp>
        <p:nvSpPr>
          <p:cNvPr id="20" name="Shape 18"/>
          <p:cNvSpPr/>
          <p:nvPr/>
        </p:nvSpPr>
        <p:spPr>
          <a:xfrm>
            <a:off x="6171450" y="4530725"/>
            <a:ext cx="5358770" cy="25400"/>
          </a:xfrm>
          <a:prstGeom prst="rect">
            <a:avLst/>
          </a:prstGeom>
          <a:solidFill>
            <a:srgbClr val="1B1B2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171450" y="4675981"/>
            <a:ext cx="5358770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dirty="0">
                <a:solidFill>
                  <a:srgbClr val="3C3939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Depth comes at a price</a:t>
            </a:r>
            <a:endParaRPr lang="en-US" sz="1850" dirty="0"/>
          </a:p>
        </p:txBody>
      </p:sp>
      <p:sp>
        <p:nvSpPr>
          <p:cNvPr id="22" name="Text 20"/>
          <p:cNvSpPr/>
          <p:nvPr/>
        </p:nvSpPr>
        <p:spPr>
          <a:xfrm>
            <a:off x="6171450" y="5061942"/>
            <a:ext cx="5358770" cy="5443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Coercion, zealotry and exclusivity are real risks — which is why respectful pluralism on Day 6 remains genuinely open.</a:t>
            </a:r>
            <a:endParaRPr lang="en-US" sz="14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3411</Words>
  <Application>Microsoft Office PowerPoint</Application>
  <PresentationFormat>Widescreen</PresentationFormat>
  <Paragraphs>310</Paragraphs>
  <Slides>39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Inter</vt:lpstr>
      <vt:lpstr>Inter Bold</vt:lpstr>
      <vt:lpstr>Noto Color Emoji</vt:lpstr>
      <vt:lpstr>Inter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Xicheng Liu</cp:lastModifiedBy>
  <cp:revision>1</cp:revision>
  <dcterms:created xsi:type="dcterms:W3CDTF">2026-09-23T09:52:19Z</dcterms:created>
  <dcterms:modified xsi:type="dcterms:W3CDTF">2026-10-25T16:34:04Z</dcterms:modified>
</cp:coreProperties>
</file>