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13"/>
  </p:notesMasterIdLst>
  <p:sldIdLst>
    <p:sldId id="256" r:id="rId5"/>
    <p:sldId id="257" r:id="rId6"/>
    <p:sldId id="259" r:id="rId7"/>
    <p:sldId id="258" r:id="rId8"/>
    <p:sldId id="262" r:id="rId9"/>
    <p:sldId id="260" r:id="rId10"/>
    <p:sldId id="261"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0" autoAdjust="0"/>
    <p:restoredTop sz="86070" autoAdjust="0"/>
  </p:normalViewPr>
  <p:slideViewPr>
    <p:cSldViewPr snapToGrid="0">
      <p:cViewPr varScale="1">
        <p:scale>
          <a:sx n="77" d="100"/>
          <a:sy n="77" d="100"/>
        </p:scale>
        <p:origin x="76" y="21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phie Evans" userId="5c8ca9116460d80a" providerId="LiveId" clId="{38729A88-D8A9-49C7-811C-D22BE7698882}"/>
    <pc:docChg chg="modSld">
      <pc:chgData name="Sophie Evans" userId="5c8ca9116460d80a" providerId="LiveId" clId="{38729A88-D8A9-49C7-811C-D22BE7698882}" dt="2023-03-24T16:06:23.614" v="8" actId="20577"/>
      <pc:docMkLst>
        <pc:docMk/>
      </pc:docMkLst>
      <pc:sldChg chg="modNotesTx">
        <pc:chgData name="Sophie Evans" userId="5c8ca9116460d80a" providerId="LiveId" clId="{38729A88-D8A9-49C7-811C-D22BE7698882}" dt="2023-03-24T16:03:58.133" v="1"/>
        <pc:sldMkLst>
          <pc:docMk/>
          <pc:sldMk cId="3756249362" sldId="257"/>
        </pc:sldMkLst>
      </pc:sldChg>
      <pc:sldChg chg="modSp mod modNotesTx">
        <pc:chgData name="Sophie Evans" userId="5c8ca9116460d80a" providerId="LiveId" clId="{38729A88-D8A9-49C7-811C-D22BE7698882}" dt="2023-03-24T16:06:23.614" v="8" actId="20577"/>
        <pc:sldMkLst>
          <pc:docMk/>
          <pc:sldMk cId="1119893505" sldId="258"/>
        </pc:sldMkLst>
        <pc:spChg chg="mod">
          <ac:chgData name="Sophie Evans" userId="5c8ca9116460d80a" providerId="LiveId" clId="{38729A88-D8A9-49C7-811C-D22BE7698882}" dt="2023-03-24T16:06:23.614" v="8" actId="20577"/>
          <ac:spMkLst>
            <pc:docMk/>
            <pc:sldMk cId="1119893505" sldId="258"/>
            <ac:spMk id="4" creationId="{63870F12-DE48-86A5-B8D6-E4188D9D2110}"/>
          </ac:spMkLst>
        </pc:spChg>
      </pc:sldChg>
      <pc:sldChg chg="modNotesTx">
        <pc:chgData name="Sophie Evans" userId="5c8ca9116460d80a" providerId="LiveId" clId="{38729A88-D8A9-49C7-811C-D22BE7698882}" dt="2023-03-24T16:04:21.539" v="2"/>
        <pc:sldMkLst>
          <pc:docMk/>
          <pc:sldMk cId="3027907025" sldId="259"/>
        </pc:sldMkLst>
      </pc:sldChg>
      <pc:sldChg chg="modNotesTx">
        <pc:chgData name="Sophie Evans" userId="5c8ca9116460d80a" providerId="LiveId" clId="{38729A88-D8A9-49C7-811C-D22BE7698882}" dt="2023-03-24T16:05:38.753" v="5"/>
        <pc:sldMkLst>
          <pc:docMk/>
          <pc:sldMk cId="568998595" sldId="260"/>
        </pc:sldMkLst>
      </pc:sldChg>
      <pc:sldChg chg="modNotesTx">
        <pc:chgData name="Sophie Evans" userId="5c8ca9116460d80a" providerId="LiveId" clId="{38729A88-D8A9-49C7-811C-D22BE7698882}" dt="2023-03-24T16:05:18.609" v="4"/>
        <pc:sldMkLst>
          <pc:docMk/>
          <pc:sldMk cId="4278429911" sldId="26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73BC88-4FD1-4863-B237-378A9625A907}" type="datetimeFigureOut">
              <a:rPr lang="en-GB" smtClean="0"/>
              <a:t>24/03/2023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3F0297-CB2D-4C99-9AC6-D32DD1D80004}" type="slidenum">
              <a:rPr lang="en-GB" smtClean="0"/>
              <a:t>‹#›</a:t>
            </a:fld>
            <a:endParaRPr lang="en-GB"/>
          </a:p>
        </p:txBody>
      </p:sp>
    </p:spTree>
    <p:extLst>
      <p:ext uri="{BB962C8B-B14F-4D97-AF65-F5344CB8AC3E}">
        <p14:creationId xmlns:p14="http://schemas.microsoft.com/office/powerpoint/2010/main" val="24886907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 (Paget, 2019)</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Hi my name is Sophie Evans and within this presentation I will be discussing my strengths in employability skills and comparing them to skills required for an administration assistant position as it is a profession that I would be interested in in the future.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foundation of any organisation is its administration department. It serves as the connection between the various departments of a company and facilitates the efficient transfer of information between them. The duties of an administration assistant may vary depending on the type of organisation they are based in. An administrative assistants responsibility are to oversee everyday business activities inside an organisation which could entail duties such as scheduling, accountancy, and managing office operations.</a:t>
            </a:r>
          </a:p>
          <a:p>
            <a:endParaRPr lang="en-GB" dirty="0"/>
          </a:p>
        </p:txBody>
      </p:sp>
      <p:sp>
        <p:nvSpPr>
          <p:cNvPr id="4" name="Slide Number Placeholder 3"/>
          <p:cNvSpPr>
            <a:spLocks noGrp="1"/>
          </p:cNvSpPr>
          <p:nvPr>
            <p:ph type="sldNum" sz="quarter" idx="5"/>
          </p:nvPr>
        </p:nvSpPr>
        <p:spPr/>
        <p:txBody>
          <a:bodyPr/>
          <a:lstStyle/>
          <a:p>
            <a:fld id="{7B3F0297-CB2D-4C99-9AC6-D32DD1D80004}" type="slidenum">
              <a:rPr lang="en-GB" smtClean="0"/>
              <a:t>2</a:t>
            </a:fld>
            <a:endParaRPr lang="en-GB"/>
          </a:p>
        </p:txBody>
      </p:sp>
    </p:spTree>
    <p:extLst>
      <p:ext uri="{BB962C8B-B14F-4D97-AF65-F5344CB8AC3E}">
        <p14:creationId xmlns:p14="http://schemas.microsoft.com/office/powerpoint/2010/main" val="8956123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skills I currently poses are </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Communication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 I have excellent communication skills I communicate as part of my current job role as I engage with individuals verbally on a daily basis which also includes having good active listening skills to meet the needs of individuals. I also have good written communication skills as within my university course and in my personal life I send emails quite frequently to communicate with other students, lectures or to any outside agencies I may need to address.  I’m always happy to connect with other people.</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Working Under Pressure</a:t>
            </a:r>
            <a:r>
              <a:rPr lang="en-GB" sz="1800" dirty="0">
                <a:effectLst/>
                <a:latin typeface="Calibri" panose="020F0502020204030204" pitchFamily="34" charset="0"/>
                <a:ea typeface="Calibri" panose="020F0502020204030204" pitchFamily="34" charset="0"/>
                <a:cs typeface="Times New Roman" panose="02020603050405020304" pitchFamily="18" charset="0"/>
              </a:rPr>
              <a:t> – I've always been able to perform effectively under pressure to accomplish the demands and responsibilities that have been placed on me. Whether it is working understaffed to ensure all tasks and demands are met or meeting deadlines for assignment submissions.</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Adaptability</a:t>
            </a:r>
            <a:r>
              <a:rPr lang="en-GB" sz="1800" dirty="0">
                <a:effectLst/>
                <a:latin typeface="Calibri" panose="020F0502020204030204" pitchFamily="34" charset="0"/>
                <a:ea typeface="Calibri" panose="020F0502020204030204" pitchFamily="34" charset="0"/>
                <a:cs typeface="Times New Roman" panose="02020603050405020304" pitchFamily="18" charset="0"/>
              </a:rPr>
              <a:t> – During years of working  changes have occurred and with it I have been able to positively and productively adapt to new techniques and technologies, which has improved my knowledge and skill set. I`m willing to adapt in order to increase my skillset and training in line with current developments. In order to attend my Business and Management degree, I had to adapt to working a part-time job whilst balancing my personal life and fitting in time for assignments. This has been a positive adjustment for me personally, and it has given me the motivation to continue being adaptable.</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Problem Solving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 Whenever there is a problem I thrive on finding a solution, whether its taken into my own hands or finding the right person that can help me solve the issue. I find it a great skill to have being able to find rapid solutions to any issues that arise. Many of my problem-solving skills have been developed at work as a result of understaffing, where I have had to find solutions to ensure that all demands and tasks are met even with a reduced staff, and to be honest majority of the outcomes were positive and motivating.</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IT Skills</a:t>
            </a:r>
            <a:r>
              <a:rPr lang="en-GB" sz="1800" dirty="0">
                <a:effectLst/>
                <a:latin typeface="Calibri" panose="020F0502020204030204" pitchFamily="34" charset="0"/>
                <a:ea typeface="Calibri" panose="020F0502020204030204" pitchFamily="34" charset="0"/>
                <a:cs typeface="Times New Roman" panose="02020603050405020304" pitchFamily="18" charset="0"/>
              </a:rPr>
              <a:t> – I possess the fundamental ICT abilities, especially now that I'm taking a business and management course and using Microsoft Office more frequently to complete assignments. As a result, this competence has improved as a result of my academic work. I feel comfortable sending official emails and letters. I am also familiar with printing, scanning, and photocopying equipment.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Organisational skills</a:t>
            </a:r>
            <a:r>
              <a:rPr lang="en-GB" sz="1800" dirty="0">
                <a:effectLst/>
                <a:latin typeface="Calibri" panose="020F0502020204030204" pitchFamily="34" charset="0"/>
                <a:ea typeface="Calibri" panose="020F0502020204030204" pitchFamily="34" charset="0"/>
                <a:cs typeface="Times New Roman" panose="02020603050405020304" pitchFamily="18" charset="0"/>
              </a:rPr>
              <a:t> – I thrive on organisation; in fact, I love it. I suppose I organise something every day just because I enjoy it. In my daily life, my organisational abilities are demonstrated by properly filing my own paperwork, using excel for my personal finances. Organising my family's daily activities, work schedules, and appointments. I organise the day-to-day activities of my position at work, and I've successfully organised events and excursions. I organise myself well around my studies, ensuring that I am well organised to schedule in time for future assignments, which I like to do ahead of time, and I create a good balance between my work, studies and personal life. I like to maintain a level of organisation because being organised motivates me and gives me a sense of what I can accomplish.</a:t>
            </a:r>
          </a:p>
          <a:p>
            <a:endParaRPr lang="en-GB" dirty="0"/>
          </a:p>
        </p:txBody>
      </p:sp>
      <p:sp>
        <p:nvSpPr>
          <p:cNvPr id="4" name="Slide Number Placeholder 3"/>
          <p:cNvSpPr>
            <a:spLocks noGrp="1"/>
          </p:cNvSpPr>
          <p:nvPr>
            <p:ph type="sldNum" sz="quarter" idx="5"/>
          </p:nvPr>
        </p:nvSpPr>
        <p:spPr/>
        <p:txBody>
          <a:bodyPr/>
          <a:lstStyle/>
          <a:p>
            <a:fld id="{7B3F0297-CB2D-4C99-9AC6-D32DD1D80004}" type="slidenum">
              <a:rPr lang="en-GB" smtClean="0"/>
              <a:t>3</a:t>
            </a:fld>
            <a:endParaRPr lang="en-GB"/>
          </a:p>
        </p:txBody>
      </p:sp>
    </p:spTree>
    <p:extLst>
      <p:ext uri="{BB962C8B-B14F-4D97-AF65-F5344CB8AC3E}">
        <p14:creationId xmlns:p14="http://schemas.microsoft.com/office/powerpoint/2010/main" val="42920668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skills required for an administration position are</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Communication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which is essential skill as they are first point of contact within a business.  Communication with clients and other parties takes up a significant amount of administration's work as they communicate with clients, place orders with suppliers, take phone calls, and assist clients in obtaining information. Written communication is also a skill to poses as within administrative tasks, writing emails, letters and recording meeting minutes is a requirement. </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Organisational Skills – </a:t>
            </a:r>
            <a:r>
              <a:rPr lang="en-GB" sz="1800" dirty="0">
                <a:effectLst/>
                <a:latin typeface="Calibri" panose="020F0502020204030204" pitchFamily="34" charset="0"/>
                <a:ea typeface="Calibri" panose="020F0502020204030204" pitchFamily="34" charset="0"/>
                <a:cs typeface="Times New Roman" panose="02020603050405020304" pitchFamily="18" charset="0"/>
              </a:rPr>
              <a:t>which is an administrative assistants everyday responsibility which can consist of tasks such as keeping managers schedules up to date, structuring workplace documents so that staff members may access and understand them efficiently, keeping filing systems up to date, planning meetings and many more. </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Problem Solving skills </a:t>
            </a:r>
            <a:r>
              <a:rPr lang="en-GB" sz="1800" dirty="0">
                <a:effectLst/>
                <a:latin typeface="Calibri" panose="020F0502020204030204" pitchFamily="34" charset="0"/>
                <a:ea typeface="Calibri" panose="020F0502020204030204" pitchFamily="34" charset="0"/>
                <a:cs typeface="Times New Roman" panose="02020603050405020304" pitchFamily="18" charset="0"/>
              </a:rPr>
              <a:t>– An excellent administrative assistant should be composed, adaptable, and resourceful enough to deal with unforeseen issues. They must be able to rapidly resolve problems regarding consumers, scheduling difficulties, malfunctioning equipment, and other concerns. Alternatively, if they lack the necessary abilities to address the issue, they must know where to look for the information they require or who to contact for assistance.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ICT Skills</a:t>
            </a:r>
            <a:r>
              <a:rPr lang="en-GB" sz="1800" dirty="0">
                <a:effectLst/>
                <a:latin typeface="Calibri" panose="020F0502020204030204" pitchFamily="34" charset="0"/>
                <a:ea typeface="Calibri" panose="020F0502020204030204" pitchFamily="34" charset="0"/>
                <a:cs typeface="Times New Roman" panose="02020603050405020304" pitchFamily="18" charset="0"/>
              </a:rPr>
              <a:t> –  Administration assistant  requires the use of many ICT systems which could include Microsoft Office, Adobe Acrobat, printing, scanning and copying equipment. Administration use ICT for their every days tasks which consist of email communication, including sending and receiving, Plan meetings, the upkeep of digital filing systems and generating reports.</a:t>
            </a:r>
          </a:p>
          <a:p>
            <a:pPr>
              <a:lnSpc>
                <a:spcPct val="107000"/>
              </a:lnSpc>
              <a:spcAft>
                <a:spcPts val="800"/>
              </a:spcAft>
            </a:pPr>
            <a:r>
              <a:rPr lang="en-GB" sz="18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Book Keeping Skills –  </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Administrative assistants can be tasked with regular book keeping within an organisation which consists of a variety of tasks that may include keeping a ledger of the company's sales and expenses. Ledgers and subledgers can be found in software, electronic spreadsheets, paper, and other forms. This also includes the ability to swiftly and precisely input data into various types of bookkeeping software. Invoicing, payable accounts, spreadsheets, having numeracy and basic math abilities are all included in a administrative assistants book keeping skills.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B3F0297-CB2D-4C99-9AC6-D32DD1D80004}" type="slidenum">
              <a:rPr lang="en-GB" smtClean="0"/>
              <a:t>4</a:t>
            </a:fld>
            <a:endParaRPr lang="en-GB"/>
          </a:p>
        </p:txBody>
      </p:sp>
    </p:spTree>
    <p:extLst>
      <p:ext uri="{BB962C8B-B14F-4D97-AF65-F5344CB8AC3E}">
        <p14:creationId xmlns:p14="http://schemas.microsoft.com/office/powerpoint/2010/main" val="13993327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Comparing both my skills and the skills required to be an administrative assistant, I do meet several of the requirements. Looking at my ICT skills as I only understand the basics of Microsoft Office, and not having any professional bookkeeping skills, even though I have undertaken a brief module on accountancy during my studies, I feel I do not fully meet the requirements of the role. Therefore,  I will need to advance my skill set.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 have done some research online and found a company called skills academy that offer a range of online courses for a fee that I would be interested. The courses I have looked at to reach my goal would be a Level 3 Admin, PA and secretarial Diploma consists of 21 modules ranging from teaching the basics of Microsoft office software, filing systems, invoicing and many more, along with a course on Basic which consists of 17 modules which includes the essentials of record keeping and bookkeeping.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B3F0297-CB2D-4C99-9AC6-D32DD1D80004}" type="slidenum">
              <a:rPr lang="en-GB" smtClean="0"/>
              <a:t>5</a:t>
            </a:fld>
            <a:endParaRPr lang="en-GB"/>
          </a:p>
        </p:txBody>
      </p:sp>
    </p:spTree>
    <p:extLst>
      <p:ext uri="{BB962C8B-B14F-4D97-AF65-F5344CB8AC3E}">
        <p14:creationId xmlns:p14="http://schemas.microsoft.com/office/powerpoint/2010/main" val="31068191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 believe I would make an enthusiastic candidate for an administrative position because I am passionate about my organisational skills, which I consider to be very strong, and I can fully apply my organisational skills in an administrative role, as well as my adaptability skills, as I am capable of adjusting to any new developments that will challenge me. Both of these are considered strengths within my skill set. An administrative role is a position I have wanted to work in for a long time, as Its a role I believe I can excel in.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 identify with several of the required skill sets for the role, as well as my drive to enhance my knowledge and skill set by enrolling in courses to increase my abilities in order to obtain an administrative position. I strongly believe I can be the key person who ensures everything in the roles day to day activities run smoothly and I believe I can fully commit myself to the role and be the best that I can be.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When people are happy, passionate and enthusiastic in a job role it promotes a positive and healthy work culture where employees are more engaged and productive.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As they say  “Choose a job you love, and you will never have to work a day in your life.</a:t>
            </a:r>
          </a:p>
          <a:p>
            <a:endParaRPr lang="en-GB" dirty="0"/>
          </a:p>
        </p:txBody>
      </p:sp>
      <p:sp>
        <p:nvSpPr>
          <p:cNvPr id="4" name="Slide Number Placeholder 3"/>
          <p:cNvSpPr>
            <a:spLocks noGrp="1"/>
          </p:cNvSpPr>
          <p:nvPr>
            <p:ph type="sldNum" sz="quarter" idx="5"/>
          </p:nvPr>
        </p:nvSpPr>
        <p:spPr/>
        <p:txBody>
          <a:bodyPr/>
          <a:lstStyle/>
          <a:p>
            <a:fld id="{7B3F0297-CB2D-4C99-9AC6-D32DD1D80004}" type="slidenum">
              <a:rPr lang="en-GB" smtClean="0"/>
              <a:t>6</a:t>
            </a:fld>
            <a:endParaRPr lang="en-GB"/>
          </a:p>
        </p:txBody>
      </p:sp>
    </p:spTree>
    <p:extLst>
      <p:ext uri="{BB962C8B-B14F-4D97-AF65-F5344CB8AC3E}">
        <p14:creationId xmlns:p14="http://schemas.microsoft.com/office/powerpoint/2010/main" val="41023726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3/24/2023</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1494703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3/24/2023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2276847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3/24/2023</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62116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3/24/2023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2381788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3/24/2023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3250180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3/24/2023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265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3/24/2023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937067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3/24/2023</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4508968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3/24/2023</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861545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3/24/2023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015373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3/24/2023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015645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3/24/2023</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98117596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90000"/>
        </a:lnSpc>
        <a:spcBef>
          <a:spcPct val="0"/>
        </a:spcBef>
        <a:buNone/>
        <a:defRPr lang="en-US" sz="42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4.png"/><Relationship Id="rId5" Type="http://schemas.openxmlformats.org/officeDocument/2006/relationships/image" Target="../media/image6.jpe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Top view of wood desk with the plant, white keyboard, coffee in a white mug, notebook, and pen">
            <a:extLst>
              <a:ext uri="{FF2B5EF4-FFF2-40B4-BE49-F238E27FC236}">
                <a16:creationId xmlns:a16="http://schemas.microsoft.com/office/drawing/2014/main" id="{1EE562BE-BA67-5461-D709-6538176EBE55}"/>
              </a:ext>
            </a:extLst>
          </p:cNvPr>
          <p:cNvPicPr>
            <a:picLocks noChangeAspect="1"/>
          </p:cNvPicPr>
          <p:nvPr/>
        </p:nvPicPr>
        <p:blipFill rotWithShape="1">
          <a:blip r:embed="rId2">
            <a:alphaModFix amt="90000"/>
          </a:blip>
          <a:srcRect t="1474" b="15501"/>
          <a:stretch/>
        </p:blipFill>
        <p:spPr>
          <a:xfrm>
            <a:off x="1" y="10"/>
            <a:ext cx="12191999" cy="6857989"/>
          </a:xfrm>
          <a:prstGeom prst="rect">
            <a:avLst/>
          </a:prstGeom>
        </p:spPr>
      </p:pic>
      <p:sp>
        <p:nvSpPr>
          <p:cNvPr id="42" name="Rectangle 30">
            <a:extLst>
              <a:ext uri="{FF2B5EF4-FFF2-40B4-BE49-F238E27FC236}">
                <a16:creationId xmlns:a16="http://schemas.microsoft.com/office/drawing/2014/main" id="{DB4A12B6-EF0D-43E8-8C17-4FAD4D2766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lumMod val="85000"/>
              <a:lumOff val="15000"/>
              <a:alpha val="93000"/>
            </a:schemeClr>
          </a:solidFill>
          <a:ln w="6350" cap="flat" cmpd="sng" algn="ctr">
            <a:noFill/>
            <a:prstDash val="solid"/>
          </a:ln>
          <a:effectLst>
            <a:softEdge rad="0"/>
          </a:effectLst>
        </p:spPr>
      </p:sp>
      <p:sp>
        <p:nvSpPr>
          <p:cNvPr id="43" name="Rectangle 32">
            <a:extLst>
              <a:ext uri="{FF2B5EF4-FFF2-40B4-BE49-F238E27FC236}">
                <a16:creationId xmlns:a16="http://schemas.microsoft.com/office/drawing/2014/main" id="{AE107525-0C02-447F-8A3F-553320A723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2"/>
            </a:solidFill>
            <a:prstDash val="solid"/>
            <a:miter lim="800000"/>
          </a:ln>
          <a:effectLst/>
        </p:spPr>
      </p:sp>
      <p:sp>
        <p:nvSpPr>
          <p:cNvPr id="2" name="Title 1">
            <a:extLst>
              <a:ext uri="{FF2B5EF4-FFF2-40B4-BE49-F238E27FC236}">
                <a16:creationId xmlns:a16="http://schemas.microsoft.com/office/drawing/2014/main" id="{5CE68DC6-B93C-05F3-6EB1-E84E26D3D1C4}"/>
              </a:ext>
            </a:extLst>
          </p:cNvPr>
          <p:cNvSpPr>
            <a:spLocks noGrp="1"/>
          </p:cNvSpPr>
          <p:nvPr>
            <p:ph type="ctrTitle"/>
          </p:nvPr>
        </p:nvSpPr>
        <p:spPr>
          <a:xfrm>
            <a:off x="1629103" y="2244830"/>
            <a:ext cx="8933796" cy="2437232"/>
          </a:xfrm>
        </p:spPr>
        <p:txBody>
          <a:bodyPr>
            <a:normAutofit/>
          </a:bodyPr>
          <a:lstStyle/>
          <a:p>
            <a:r>
              <a:rPr lang="en-GB" sz="4300"/>
              <a:t>Changemakers: Building your personal brand for sustainable employment</a:t>
            </a:r>
            <a:br>
              <a:rPr lang="en-GB" sz="4300"/>
            </a:br>
            <a:r>
              <a:rPr lang="en-GB" sz="4300"/>
              <a:t>(BMSP5014/C)</a:t>
            </a:r>
          </a:p>
        </p:txBody>
      </p:sp>
      <p:sp>
        <p:nvSpPr>
          <p:cNvPr id="3" name="Subtitle 2">
            <a:extLst>
              <a:ext uri="{FF2B5EF4-FFF2-40B4-BE49-F238E27FC236}">
                <a16:creationId xmlns:a16="http://schemas.microsoft.com/office/drawing/2014/main" id="{40FD7B78-BCBE-9FA3-79B1-B64F174863C4}"/>
              </a:ext>
            </a:extLst>
          </p:cNvPr>
          <p:cNvSpPr>
            <a:spLocks noGrp="1"/>
          </p:cNvSpPr>
          <p:nvPr>
            <p:ph type="subTitle" idx="1"/>
          </p:nvPr>
        </p:nvSpPr>
        <p:spPr>
          <a:xfrm>
            <a:off x="1629101" y="4682062"/>
            <a:ext cx="8936846" cy="457201"/>
          </a:xfrm>
        </p:spPr>
        <p:txBody>
          <a:bodyPr>
            <a:normAutofit/>
          </a:bodyPr>
          <a:lstStyle/>
          <a:p>
            <a:pPr>
              <a:lnSpc>
                <a:spcPct val="100000"/>
              </a:lnSpc>
              <a:spcAft>
                <a:spcPts val="600"/>
              </a:spcAft>
            </a:pPr>
            <a:r>
              <a:rPr lang="en-GB" sz="900"/>
              <a:t>Sophie Evans</a:t>
            </a:r>
          </a:p>
          <a:p>
            <a:pPr>
              <a:lnSpc>
                <a:spcPct val="100000"/>
              </a:lnSpc>
              <a:spcAft>
                <a:spcPts val="600"/>
              </a:spcAft>
            </a:pPr>
            <a:r>
              <a:rPr lang="en-GB" sz="900"/>
              <a:t>Student Number: 2108843</a:t>
            </a:r>
          </a:p>
        </p:txBody>
      </p:sp>
      <p:sp>
        <p:nvSpPr>
          <p:cNvPr id="44" name="Rectangle 34">
            <a:extLst>
              <a:ext uri="{FF2B5EF4-FFF2-40B4-BE49-F238E27FC236}">
                <a16:creationId xmlns:a16="http://schemas.microsoft.com/office/drawing/2014/main" id="{AB7A42E3-05D8-4A0B-9D4E-20EF581E5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5" name="Straight Connector 36">
            <a:extLst>
              <a:ext uri="{FF2B5EF4-FFF2-40B4-BE49-F238E27FC236}">
                <a16:creationId xmlns:a16="http://schemas.microsoft.com/office/drawing/2014/main" id="{6EE9A54B-189D-4645-8254-FDC4210EC6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46" name="Straight Connector 38">
            <a:extLst>
              <a:ext uri="{FF2B5EF4-FFF2-40B4-BE49-F238E27FC236}">
                <a16:creationId xmlns:a16="http://schemas.microsoft.com/office/drawing/2014/main" id="{511CE48F-D5E4-4520-AF1E-8F85CFBDA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1448851-39AD-4943-BF9C-C50704E083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444620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378"/>
    </mc:Choice>
    <mc:Fallback xmlns="">
      <p:transition spd="slow" advTm="378"/>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66" name="Rectangle 1030">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67" name="Rectangle 1032">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068" name="Rectangle 1034">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069" name="Rectangle 1036">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70" name="Group 1038">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040" name="Straight Connector 1039">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041" name="Straight Connector 1040">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042" name="Straight Connector 1041">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1071" name="Rectangle 1043">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8F549B3B-1275-2780-D612-D74B817E65EE}"/>
              </a:ext>
            </a:extLst>
          </p:cNvPr>
          <p:cNvPicPr>
            <a:picLocks noGrp="1" noChangeAspect="1" noChangeArrowheads="1"/>
          </p:cNvPicPr>
          <p:nvPr>
            <p:ph idx="1"/>
          </p:nvPr>
        </p:nvPicPr>
        <p:blipFill rotWithShape="1">
          <a:blip r:embed="rId5">
            <a:alphaModFix amt="90000"/>
            <a:extLst>
              <a:ext uri="{28A0092B-C50C-407E-A947-70E740481C1C}">
                <a14:useLocalDpi xmlns:a14="http://schemas.microsoft.com/office/drawing/2010/main" val="0"/>
              </a:ext>
            </a:extLst>
          </a:blip>
          <a:srcRect t="1733" b="7541"/>
          <a:stretch/>
        </p:blipFill>
        <p:spPr bwMode="auto">
          <a:xfrm>
            <a:off x="1" y="10"/>
            <a:ext cx="12191999" cy="6857989"/>
          </a:xfrm>
          <a:prstGeom prst="rect">
            <a:avLst/>
          </a:prstGeom>
          <a:noFill/>
          <a:extLst>
            <a:ext uri="{909E8E84-426E-40DD-AFC4-6F175D3DCCD1}">
              <a14:hiddenFill xmlns:a14="http://schemas.microsoft.com/office/drawing/2010/main">
                <a:solidFill>
                  <a:srgbClr val="FFFFFF"/>
                </a:solidFill>
              </a14:hiddenFill>
            </a:ext>
          </a:extLst>
        </p:spPr>
      </p:pic>
      <p:sp>
        <p:nvSpPr>
          <p:cNvPr id="1072" name="Rectangle 1045">
            <a:extLst>
              <a:ext uri="{FF2B5EF4-FFF2-40B4-BE49-F238E27FC236}">
                <a16:creationId xmlns:a16="http://schemas.microsoft.com/office/drawing/2014/main" id="{DB4A12B6-EF0D-43E8-8C17-4FAD4D2766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lumMod val="85000"/>
              <a:lumOff val="15000"/>
              <a:alpha val="93000"/>
            </a:schemeClr>
          </a:solidFill>
          <a:ln w="6350" cap="flat" cmpd="sng" algn="ctr">
            <a:noFill/>
            <a:prstDash val="solid"/>
          </a:ln>
          <a:effectLst>
            <a:softEdge rad="0"/>
          </a:effectLst>
        </p:spPr>
      </p:sp>
      <p:sp>
        <p:nvSpPr>
          <p:cNvPr id="1073" name="Rectangle 1047">
            <a:extLst>
              <a:ext uri="{FF2B5EF4-FFF2-40B4-BE49-F238E27FC236}">
                <a16:creationId xmlns:a16="http://schemas.microsoft.com/office/drawing/2014/main" id="{AE107525-0C02-447F-8A3F-553320A723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2"/>
            </a:solidFill>
            <a:prstDash val="solid"/>
            <a:miter lim="800000"/>
          </a:ln>
          <a:effectLst/>
        </p:spPr>
      </p:sp>
      <p:sp>
        <p:nvSpPr>
          <p:cNvPr id="2" name="Title 1">
            <a:extLst>
              <a:ext uri="{FF2B5EF4-FFF2-40B4-BE49-F238E27FC236}">
                <a16:creationId xmlns:a16="http://schemas.microsoft.com/office/drawing/2014/main" id="{CDC0C68D-B7E9-2A9F-18D5-7F543A540175}"/>
              </a:ext>
            </a:extLst>
          </p:cNvPr>
          <p:cNvSpPr>
            <a:spLocks noGrp="1"/>
          </p:cNvSpPr>
          <p:nvPr>
            <p:ph type="title"/>
          </p:nvPr>
        </p:nvSpPr>
        <p:spPr>
          <a:xfrm>
            <a:off x="1629103" y="2244830"/>
            <a:ext cx="8933796" cy="2437232"/>
          </a:xfrm>
        </p:spPr>
        <p:txBody>
          <a:bodyPr vert="horz" lIns="91440" tIns="45720" rIns="91440" bIns="45720" rtlCol="0" anchor="ctr">
            <a:normAutofit/>
          </a:bodyPr>
          <a:lstStyle/>
          <a:p>
            <a:pPr algn="ctr">
              <a:lnSpc>
                <a:spcPct val="83000"/>
              </a:lnSpc>
            </a:pPr>
            <a:r>
              <a:rPr lang="en-US" sz="6800" cap="all" spc="-100" dirty="0"/>
              <a:t>Administrative </a:t>
            </a:r>
            <a:br>
              <a:rPr lang="en-US" sz="6800" cap="all" spc="-100" dirty="0"/>
            </a:br>
            <a:r>
              <a:rPr lang="en-US" sz="6800" cap="all" spc="-100" dirty="0"/>
              <a:t>Assistant</a:t>
            </a:r>
          </a:p>
        </p:txBody>
      </p:sp>
      <p:sp>
        <p:nvSpPr>
          <p:cNvPr id="1074" name="Rectangle 1049">
            <a:extLst>
              <a:ext uri="{FF2B5EF4-FFF2-40B4-BE49-F238E27FC236}">
                <a16:creationId xmlns:a16="http://schemas.microsoft.com/office/drawing/2014/main" id="{AB7A42E3-05D8-4A0B-9D4E-20EF581E5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75" name="Straight Connector 1051">
            <a:extLst>
              <a:ext uri="{FF2B5EF4-FFF2-40B4-BE49-F238E27FC236}">
                <a16:creationId xmlns:a16="http://schemas.microsoft.com/office/drawing/2014/main" id="{6EE9A54B-189D-4645-8254-FDC4210EC6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076" name="Straight Connector 1053">
            <a:extLst>
              <a:ext uri="{FF2B5EF4-FFF2-40B4-BE49-F238E27FC236}">
                <a16:creationId xmlns:a16="http://schemas.microsoft.com/office/drawing/2014/main" id="{511CE48F-D5E4-4520-AF1E-8F85CFBDA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077" name="Straight Connector 1055">
            <a:extLst>
              <a:ext uri="{FF2B5EF4-FFF2-40B4-BE49-F238E27FC236}">
                <a16:creationId xmlns:a16="http://schemas.microsoft.com/office/drawing/2014/main" id="{41448851-39AD-4943-BF9C-C50704E083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5" name="Audio 4">
            <a:hlinkClick r:id="" action="ppaction://media"/>
            <a:extLst>
              <a:ext uri="{FF2B5EF4-FFF2-40B4-BE49-F238E27FC236}">
                <a16:creationId xmlns:a16="http://schemas.microsoft.com/office/drawing/2014/main" id="{AE269759-CF4B-4345-C4AD-C69C73004E5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8696102" y="3763860"/>
            <a:ext cx="2057400" cy="2057400"/>
          </a:xfrm>
          <a:prstGeom prst="ellipse">
            <a:avLst/>
          </a:prstGeom>
        </p:spPr>
      </p:pic>
    </p:spTree>
    <p:extLst>
      <p:ext uri="{BB962C8B-B14F-4D97-AF65-F5344CB8AC3E}">
        <p14:creationId xmlns:p14="http://schemas.microsoft.com/office/powerpoint/2010/main" val="375624936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0437"/>
    </mc:Choice>
    <mc:Fallback xmlns="">
      <p:transition spd="slow" advTm="404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grpSp>
        <p:nvGrpSpPr>
          <p:cNvPr id="5" name="Group 4">
            <a:extLst>
              <a:ext uri="{FF2B5EF4-FFF2-40B4-BE49-F238E27FC236}">
                <a16:creationId xmlns:a16="http://schemas.microsoft.com/office/drawing/2014/main" id="{FBB10984-1220-4904-9CCB-FDA080EB5C4A}"/>
              </a:ext>
            </a:extLst>
          </p:cNvPr>
          <p:cNvGrpSpPr/>
          <p:nvPr/>
        </p:nvGrpSpPr>
        <p:grpSpPr>
          <a:xfrm>
            <a:off x="905884" y="1823758"/>
            <a:ext cx="4382329" cy="678960"/>
            <a:chOff x="301619" y="248573"/>
            <a:chExt cx="4382329" cy="678960"/>
          </a:xfrm>
          <a:solidFill>
            <a:srgbClr val="00B0F0"/>
          </a:solidFill>
        </p:grpSpPr>
        <p:sp>
          <p:nvSpPr>
            <p:cNvPr id="6" name="Rectangle: Rounded Corners 5">
              <a:extLst>
                <a:ext uri="{FF2B5EF4-FFF2-40B4-BE49-F238E27FC236}">
                  <a16:creationId xmlns:a16="http://schemas.microsoft.com/office/drawing/2014/main" id="{1F5144FB-D988-F9F5-5897-69DD663F5DCA}"/>
                </a:ext>
              </a:extLst>
            </p:cNvPr>
            <p:cNvSpPr/>
            <p:nvPr/>
          </p:nvSpPr>
          <p:spPr>
            <a:xfrm>
              <a:off x="312263" y="248573"/>
              <a:ext cx="4371685" cy="678960"/>
            </a:xfrm>
            <a:prstGeom prst="roundRect">
              <a:avLst/>
            </a:prstGeom>
            <a:grpFill/>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sp>
        <p:sp>
          <p:nvSpPr>
            <p:cNvPr id="7" name="Rectangle: Rounded Corners 4">
              <a:extLst>
                <a:ext uri="{FF2B5EF4-FFF2-40B4-BE49-F238E27FC236}">
                  <a16:creationId xmlns:a16="http://schemas.microsoft.com/office/drawing/2014/main" id="{879AD3AB-F98A-D2C9-147B-5C6088D02DE3}"/>
                </a:ext>
              </a:extLst>
            </p:cNvPr>
            <p:cNvSpPr txBox="1"/>
            <p:nvPr/>
          </p:nvSpPr>
          <p:spPr>
            <a:xfrm>
              <a:off x="301619" y="297622"/>
              <a:ext cx="4305397" cy="612672"/>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165239" tIns="0" rIns="165239" bIns="0" numCol="1" spcCol="1270" anchor="ctr" anchorCtr="0">
              <a:noAutofit/>
            </a:bodyPr>
            <a:lstStyle/>
            <a:p>
              <a:pPr marL="0" lvl="0" indent="0" algn="l" defTabSz="1022350">
                <a:lnSpc>
                  <a:spcPct val="90000"/>
                </a:lnSpc>
                <a:spcBef>
                  <a:spcPct val="0"/>
                </a:spcBef>
                <a:spcAft>
                  <a:spcPct val="35000"/>
                </a:spcAft>
                <a:buNone/>
              </a:pPr>
              <a:r>
                <a:rPr lang="en-GB" sz="2300" kern="1200" dirty="0"/>
                <a:t>Communication</a:t>
              </a:r>
              <a:endParaRPr lang="en-US" sz="2300" kern="1200" dirty="0"/>
            </a:p>
          </p:txBody>
        </p:sp>
      </p:grpSp>
      <p:grpSp>
        <p:nvGrpSpPr>
          <p:cNvPr id="9" name="Group 8">
            <a:extLst>
              <a:ext uri="{FF2B5EF4-FFF2-40B4-BE49-F238E27FC236}">
                <a16:creationId xmlns:a16="http://schemas.microsoft.com/office/drawing/2014/main" id="{1ACC1584-3750-E36C-C02C-747B5E9B454D}"/>
              </a:ext>
            </a:extLst>
          </p:cNvPr>
          <p:cNvGrpSpPr/>
          <p:nvPr/>
        </p:nvGrpSpPr>
        <p:grpSpPr>
          <a:xfrm>
            <a:off x="916528" y="4247897"/>
            <a:ext cx="4371685" cy="678960"/>
            <a:chOff x="312263" y="248573"/>
            <a:chExt cx="4371685" cy="678960"/>
          </a:xfrm>
          <a:solidFill>
            <a:srgbClr val="00B0F0"/>
          </a:solidFill>
        </p:grpSpPr>
        <p:sp>
          <p:nvSpPr>
            <p:cNvPr id="11" name="Rectangle: Rounded Corners 10">
              <a:extLst>
                <a:ext uri="{FF2B5EF4-FFF2-40B4-BE49-F238E27FC236}">
                  <a16:creationId xmlns:a16="http://schemas.microsoft.com/office/drawing/2014/main" id="{8123C845-D8BC-B87F-B287-C5AEF72B3862}"/>
                </a:ext>
              </a:extLst>
            </p:cNvPr>
            <p:cNvSpPr/>
            <p:nvPr/>
          </p:nvSpPr>
          <p:spPr>
            <a:xfrm>
              <a:off x="312263" y="248573"/>
              <a:ext cx="4371685" cy="678960"/>
            </a:xfrm>
            <a:prstGeom prst="roundRect">
              <a:avLst/>
            </a:prstGeom>
            <a:grpFill/>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sp>
        <p:sp>
          <p:nvSpPr>
            <p:cNvPr id="12" name="Rectangle: Rounded Corners 4">
              <a:extLst>
                <a:ext uri="{FF2B5EF4-FFF2-40B4-BE49-F238E27FC236}">
                  <a16:creationId xmlns:a16="http://schemas.microsoft.com/office/drawing/2014/main" id="{5F925523-8DA5-9E72-B8B5-42B47B123573}"/>
                </a:ext>
              </a:extLst>
            </p:cNvPr>
            <p:cNvSpPr txBox="1"/>
            <p:nvPr/>
          </p:nvSpPr>
          <p:spPr>
            <a:xfrm>
              <a:off x="378551" y="273955"/>
              <a:ext cx="4305397" cy="612672"/>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165239" tIns="0" rIns="165239" bIns="0" numCol="1" spcCol="1270" anchor="ctr" anchorCtr="0">
              <a:noAutofit/>
            </a:bodyPr>
            <a:lstStyle/>
            <a:p>
              <a:pPr marL="0" lvl="0" indent="0" algn="l" defTabSz="1022350">
                <a:lnSpc>
                  <a:spcPct val="90000"/>
                </a:lnSpc>
                <a:spcBef>
                  <a:spcPct val="0"/>
                </a:spcBef>
                <a:spcAft>
                  <a:spcPct val="35000"/>
                </a:spcAft>
                <a:buNone/>
              </a:pPr>
              <a:r>
                <a:rPr lang="en-GB" sz="2300" dirty="0"/>
                <a:t>Adaptability</a:t>
              </a:r>
              <a:endParaRPr lang="en-US" sz="2300" kern="1200" dirty="0"/>
            </a:p>
          </p:txBody>
        </p:sp>
      </p:grpSp>
      <p:grpSp>
        <p:nvGrpSpPr>
          <p:cNvPr id="13" name="Group 12">
            <a:extLst>
              <a:ext uri="{FF2B5EF4-FFF2-40B4-BE49-F238E27FC236}">
                <a16:creationId xmlns:a16="http://schemas.microsoft.com/office/drawing/2014/main" id="{DF4B09C5-C166-DDC7-54E0-EF87662B8FA6}"/>
              </a:ext>
            </a:extLst>
          </p:cNvPr>
          <p:cNvGrpSpPr/>
          <p:nvPr/>
        </p:nvGrpSpPr>
        <p:grpSpPr>
          <a:xfrm>
            <a:off x="6429288" y="3039649"/>
            <a:ext cx="4371685" cy="678960"/>
            <a:chOff x="312263" y="248573"/>
            <a:chExt cx="4371685" cy="678960"/>
          </a:xfrm>
          <a:solidFill>
            <a:srgbClr val="92D050"/>
          </a:solidFill>
        </p:grpSpPr>
        <p:sp>
          <p:nvSpPr>
            <p:cNvPr id="14" name="Rectangle: Rounded Corners 13">
              <a:extLst>
                <a:ext uri="{FF2B5EF4-FFF2-40B4-BE49-F238E27FC236}">
                  <a16:creationId xmlns:a16="http://schemas.microsoft.com/office/drawing/2014/main" id="{688CEBC6-8BFC-814C-B1BC-E506F3F3FCF8}"/>
                </a:ext>
              </a:extLst>
            </p:cNvPr>
            <p:cNvSpPr/>
            <p:nvPr/>
          </p:nvSpPr>
          <p:spPr>
            <a:xfrm>
              <a:off x="312263" y="248573"/>
              <a:ext cx="4371685" cy="678960"/>
            </a:xfrm>
            <a:prstGeom prst="roundRect">
              <a:avLst/>
            </a:prstGeom>
            <a:grpFill/>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sp>
        <p:sp>
          <p:nvSpPr>
            <p:cNvPr id="15" name="Rectangle: Rounded Corners 4">
              <a:extLst>
                <a:ext uri="{FF2B5EF4-FFF2-40B4-BE49-F238E27FC236}">
                  <a16:creationId xmlns:a16="http://schemas.microsoft.com/office/drawing/2014/main" id="{AFD2C679-A13E-0F9C-C893-7FE44AB32A68}"/>
                </a:ext>
              </a:extLst>
            </p:cNvPr>
            <p:cNvSpPr txBox="1"/>
            <p:nvPr/>
          </p:nvSpPr>
          <p:spPr>
            <a:xfrm>
              <a:off x="345407" y="281717"/>
              <a:ext cx="4305397" cy="612672"/>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165239" tIns="0" rIns="165239" bIns="0" numCol="1" spcCol="1270" anchor="ctr" anchorCtr="0">
              <a:noAutofit/>
            </a:bodyPr>
            <a:lstStyle/>
            <a:p>
              <a:pPr marL="0" lvl="0" indent="0" algn="l" defTabSz="1022350">
                <a:lnSpc>
                  <a:spcPct val="90000"/>
                </a:lnSpc>
                <a:spcBef>
                  <a:spcPct val="0"/>
                </a:spcBef>
                <a:spcAft>
                  <a:spcPct val="35000"/>
                </a:spcAft>
                <a:buNone/>
              </a:pPr>
              <a:r>
                <a:rPr lang="en-US" sz="2300" kern="1200" dirty="0"/>
                <a:t>ICT Skills</a:t>
              </a:r>
            </a:p>
          </p:txBody>
        </p:sp>
      </p:grpSp>
      <p:grpSp>
        <p:nvGrpSpPr>
          <p:cNvPr id="16" name="Group 15">
            <a:extLst>
              <a:ext uri="{FF2B5EF4-FFF2-40B4-BE49-F238E27FC236}">
                <a16:creationId xmlns:a16="http://schemas.microsoft.com/office/drawing/2014/main" id="{EA569B90-A5A6-17C5-68F8-707D7A29A5D9}"/>
              </a:ext>
            </a:extLst>
          </p:cNvPr>
          <p:cNvGrpSpPr/>
          <p:nvPr/>
        </p:nvGrpSpPr>
        <p:grpSpPr>
          <a:xfrm>
            <a:off x="872739" y="3039649"/>
            <a:ext cx="4371685" cy="678960"/>
            <a:chOff x="312263" y="248573"/>
            <a:chExt cx="4371685" cy="678960"/>
          </a:xfrm>
          <a:solidFill>
            <a:srgbClr val="92D050"/>
          </a:solidFill>
        </p:grpSpPr>
        <p:sp>
          <p:nvSpPr>
            <p:cNvPr id="17" name="Rectangle: Rounded Corners 16">
              <a:extLst>
                <a:ext uri="{FF2B5EF4-FFF2-40B4-BE49-F238E27FC236}">
                  <a16:creationId xmlns:a16="http://schemas.microsoft.com/office/drawing/2014/main" id="{0C5A2B0B-9909-9757-8627-2C7E9BFD6F7C}"/>
                </a:ext>
              </a:extLst>
            </p:cNvPr>
            <p:cNvSpPr/>
            <p:nvPr/>
          </p:nvSpPr>
          <p:spPr>
            <a:xfrm>
              <a:off x="312263" y="248573"/>
              <a:ext cx="4371685" cy="678960"/>
            </a:xfrm>
            <a:prstGeom prst="roundRect">
              <a:avLst/>
            </a:prstGeom>
            <a:grpFill/>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sp>
        <p:sp>
          <p:nvSpPr>
            <p:cNvPr id="18" name="Rectangle: Rounded Corners 4">
              <a:extLst>
                <a:ext uri="{FF2B5EF4-FFF2-40B4-BE49-F238E27FC236}">
                  <a16:creationId xmlns:a16="http://schemas.microsoft.com/office/drawing/2014/main" id="{B5F4050F-4C3F-E0AA-1F7D-EE14D70BF6CD}"/>
                </a:ext>
              </a:extLst>
            </p:cNvPr>
            <p:cNvSpPr txBox="1"/>
            <p:nvPr/>
          </p:nvSpPr>
          <p:spPr>
            <a:xfrm>
              <a:off x="345407" y="281717"/>
              <a:ext cx="4305397" cy="612672"/>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165239" tIns="0" rIns="165239" bIns="0" numCol="1" spcCol="1270" anchor="ctr" anchorCtr="0">
              <a:noAutofit/>
            </a:bodyPr>
            <a:lstStyle/>
            <a:p>
              <a:pPr marL="0" lvl="0" indent="0" algn="l" defTabSz="1022350">
                <a:lnSpc>
                  <a:spcPct val="90000"/>
                </a:lnSpc>
                <a:spcBef>
                  <a:spcPct val="0"/>
                </a:spcBef>
                <a:spcAft>
                  <a:spcPct val="35000"/>
                </a:spcAft>
                <a:buNone/>
              </a:pPr>
              <a:r>
                <a:rPr lang="en-GB" sz="2300" dirty="0"/>
                <a:t>Working Under Pressure</a:t>
              </a:r>
              <a:endParaRPr lang="en-US" sz="2300" kern="1200" dirty="0"/>
            </a:p>
          </p:txBody>
        </p:sp>
      </p:grpSp>
      <p:sp>
        <p:nvSpPr>
          <p:cNvPr id="20" name="TextBox 19">
            <a:extLst>
              <a:ext uri="{FF2B5EF4-FFF2-40B4-BE49-F238E27FC236}">
                <a16:creationId xmlns:a16="http://schemas.microsoft.com/office/drawing/2014/main" id="{F9579440-A1AA-D786-EB10-8220DED531D3}"/>
              </a:ext>
            </a:extLst>
          </p:cNvPr>
          <p:cNvSpPr txBox="1"/>
          <p:nvPr/>
        </p:nvSpPr>
        <p:spPr>
          <a:xfrm>
            <a:off x="598371" y="610562"/>
            <a:ext cx="10548600" cy="769441"/>
          </a:xfrm>
          <a:prstGeom prst="rect">
            <a:avLst/>
          </a:prstGeom>
          <a:noFill/>
        </p:spPr>
        <p:txBody>
          <a:bodyPr wrap="square" rtlCol="0">
            <a:spAutoFit/>
          </a:bodyPr>
          <a:lstStyle/>
          <a:p>
            <a:r>
              <a:rPr lang="en-GB" sz="4400" dirty="0">
                <a:latin typeface="Gill Sans MT" panose="020B0502020104020203" pitchFamily="34" charset="0"/>
                <a:cs typeface="Iskoola Pota" panose="020B0604020202020204" pitchFamily="34" charset="0"/>
              </a:rPr>
              <a:t>                          My Skills</a:t>
            </a:r>
          </a:p>
        </p:txBody>
      </p:sp>
      <p:grpSp>
        <p:nvGrpSpPr>
          <p:cNvPr id="2" name="Group 1">
            <a:extLst>
              <a:ext uri="{FF2B5EF4-FFF2-40B4-BE49-F238E27FC236}">
                <a16:creationId xmlns:a16="http://schemas.microsoft.com/office/drawing/2014/main" id="{8410A98E-B8DB-2F3E-3A4B-475693CB57AD}"/>
              </a:ext>
            </a:extLst>
          </p:cNvPr>
          <p:cNvGrpSpPr/>
          <p:nvPr/>
        </p:nvGrpSpPr>
        <p:grpSpPr>
          <a:xfrm>
            <a:off x="6462432" y="4214753"/>
            <a:ext cx="4371685" cy="678960"/>
            <a:chOff x="312263" y="248573"/>
            <a:chExt cx="4371685" cy="678960"/>
          </a:xfrm>
          <a:solidFill>
            <a:srgbClr val="92D050"/>
          </a:solidFill>
        </p:grpSpPr>
        <p:sp>
          <p:nvSpPr>
            <p:cNvPr id="3" name="Rectangle: Rounded Corners 2">
              <a:extLst>
                <a:ext uri="{FF2B5EF4-FFF2-40B4-BE49-F238E27FC236}">
                  <a16:creationId xmlns:a16="http://schemas.microsoft.com/office/drawing/2014/main" id="{3CEF6077-60C2-0097-40CB-6570C15B99E8}"/>
                </a:ext>
              </a:extLst>
            </p:cNvPr>
            <p:cNvSpPr/>
            <p:nvPr/>
          </p:nvSpPr>
          <p:spPr>
            <a:xfrm>
              <a:off x="312263" y="248573"/>
              <a:ext cx="4371685" cy="678960"/>
            </a:xfrm>
            <a:prstGeom prst="roundRect">
              <a:avLst/>
            </a:prstGeom>
            <a:grpFill/>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sp>
        <p:sp>
          <p:nvSpPr>
            <p:cNvPr id="4" name="Rectangle: Rounded Corners 4">
              <a:extLst>
                <a:ext uri="{FF2B5EF4-FFF2-40B4-BE49-F238E27FC236}">
                  <a16:creationId xmlns:a16="http://schemas.microsoft.com/office/drawing/2014/main" id="{3C24FF9A-09BF-113F-DF40-39AD2FF99B79}"/>
                </a:ext>
              </a:extLst>
            </p:cNvPr>
            <p:cNvSpPr txBox="1"/>
            <p:nvPr/>
          </p:nvSpPr>
          <p:spPr>
            <a:xfrm>
              <a:off x="345407" y="281717"/>
              <a:ext cx="4305397" cy="612672"/>
            </a:xfrm>
            <a:prstGeom prst="rect">
              <a:avLst/>
            </a:prstGeom>
            <a:solidFill>
              <a:srgbClr val="00B0F0"/>
            </a:solidFill>
          </p:spPr>
          <p:style>
            <a:lnRef idx="0">
              <a:scrgbClr r="0" g="0" b="0"/>
            </a:lnRef>
            <a:fillRef idx="0">
              <a:scrgbClr r="0" g="0" b="0"/>
            </a:fillRef>
            <a:effectRef idx="0">
              <a:scrgbClr r="0" g="0" b="0"/>
            </a:effectRef>
            <a:fontRef idx="minor">
              <a:schemeClr val="lt1"/>
            </a:fontRef>
          </p:style>
          <p:txBody>
            <a:bodyPr spcFirstLastPara="0" vert="horz" wrap="square" lIns="165239" tIns="0" rIns="165239" bIns="0" numCol="1" spcCol="1270" anchor="ctr" anchorCtr="0">
              <a:noAutofit/>
            </a:bodyPr>
            <a:lstStyle/>
            <a:p>
              <a:pPr marL="0" lvl="0" indent="0" algn="l" defTabSz="1022350">
                <a:lnSpc>
                  <a:spcPct val="90000"/>
                </a:lnSpc>
                <a:spcBef>
                  <a:spcPct val="0"/>
                </a:spcBef>
                <a:spcAft>
                  <a:spcPct val="35000"/>
                </a:spcAft>
                <a:buNone/>
              </a:pPr>
              <a:r>
                <a:rPr lang="en-GB" sz="2300" kern="1200" dirty="0"/>
                <a:t>Organisational Skills</a:t>
              </a:r>
              <a:endParaRPr lang="en-US" sz="2300" kern="1200" dirty="0"/>
            </a:p>
          </p:txBody>
        </p:sp>
      </p:grpSp>
      <p:grpSp>
        <p:nvGrpSpPr>
          <p:cNvPr id="19" name="Group 18">
            <a:extLst>
              <a:ext uri="{FF2B5EF4-FFF2-40B4-BE49-F238E27FC236}">
                <a16:creationId xmlns:a16="http://schemas.microsoft.com/office/drawing/2014/main" id="{5E6EC4DB-0EED-8982-5697-5CA75398162A}"/>
              </a:ext>
            </a:extLst>
          </p:cNvPr>
          <p:cNvGrpSpPr/>
          <p:nvPr/>
        </p:nvGrpSpPr>
        <p:grpSpPr>
          <a:xfrm>
            <a:off x="6347792" y="1795260"/>
            <a:ext cx="4371685" cy="678960"/>
            <a:chOff x="312263" y="248573"/>
            <a:chExt cx="4371685" cy="678960"/>
          </a:xfrm>
          <a:solidFill>
            <a:srgbClr val="00B0F0"/>
          </a:solidFill>
        </p:grpSpPr>
        <p:sp>
          <p:nvSpPr>
            <p:cNvPr id="21" name="Rectangle: Rounded Corners 20">
              <a:extLst>
                <a:ext uri="{FF2B5EF4-FFF2-40B4-BE49-F238E27FC236}">
                  <a16:creationId xmlns:a16="http://schemas.microsoft.com/office/drawing/2014/main" id="{6AE59E07-19AF-2190-197F-0691B719D635}"/>
                </a:ext>
              </a:extLst>
            </p:cNvPr>
            <p:cNvSpPr/>
            <p:nvPr/>
          </p:nvSpPr>
          <p:spPr>
            <a:xfrm>
              <a:off x="312263" y="248573"/>
              <a:ext cx="4371685" cy="678960"/>
            </a:xfrm>
            <a:prstGeom prst="roundRect">
              <a:avLst/>
            </a:prstGeom>
            <a:grpFill/>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sp>
        <p:sp>
          <p:nvSpPr>
            <p:cNvPr id="22" name="Rectangle: Rounded Corners 4">
              <a:extLst>
                <a:ext uri="{FF2B5EF4-FFF2-40B4-BE49-F238E27FC236}">
                  <a16:creationId xmlns:a16="http://schemas.microsoft.com/office/drawing/2014/main" id="{4FC171A3-3F26-957D-D359-1461C99106B9}"/>
                </a:ext>
              </a:extLst>
            </p:cNvPr>
            <p:cNvSpPr txBox="1"/>
            <p:nvPr/>
          </p:nvSpPr>
          <p:spPr>
            <a:xfrm>
              <a:off x="345407" y="281717"/>
              <a:ext cx="4305397" cy="612672"/>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165239" tIns="0" rIns="165239" bIns="0" numCol="1" spcCol="1270" anchor="ctr" anchorCtr="0">
              <a:noAutofit/>
            </a:bodyPr>
            <a:lstStyle/>
            <a:p>
              <a:pPr marL="0" lvl="0" indent="0" algn="l" defTabSz="1022350">
                <a:lnSpc>
                  <a:spcPct val="90000"/>
                </a:lnSpc>
                <a:spcBef>
                  <a:spcPct val="0"/>
                </a:spcBef>
                <a:spcAft>
                  <a:spcPct val="35000"/>
                </a:spcAft>
                <a:buNone/>
              </a:pPr>
              <a:r>
                <a:rPr lang="en-GB" sz="2300" kern="1200" dirty="0"/>
                <a:t>Problem Solving Skills</a:t>
              </a:r>
              <a:endParaRPr lang="en-US" sz="2300" kern="1200" dirty="0"/>
            </a:p>
          </p:txBody>
        </p:sp>
      </p:grpSp>
      <p:pic>
        <p:nvPicPr>
          <p:cNvPr id="25" name="Audio 24">
            <a:hlinkClick r:id="" action="ppaction://media"/>
            <a:extLst>
              <a:ext uri="{FF2B5EF4-FFF2-40B4-BE49-F238E27FC236}">
                <a16:creationId xmlns:a16="http://schemas.microsoft.com/office/drawing/2014/main" id="{47A15CE1-EE36-959B-7E38-2F5F38D71B8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27907025"/>
      </p:ext>
    </p:extLst>
  </p:cSld>
  <p:clrMapOvr>
    <a:masterClrMapping/>
  </p:clrMapOvr>
  <mc:AlternateContent xmlns:mc="http://schemas.openxmlformats.org/markup-compatibility/2006" xmlns:p14="http://schemas.microsoft.com/office/powerpoint/2010/main">
    <mc:Choice Requires="p14">
      <p:transition spd="slow" p14:dur="2000" advTm="175712"/>
    </mc:Choice>
    <mc:Fallback xmlns="">
      <p:transition spd="slow" advTm="1757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grpSp>
        <p:nvGrpSpPr>
          <p:cNvPr id="5" name="Group 4">
            <a:extLst>
              <a:ext uri="{FF2B5EF4-FFF2-40B4-BE49-F238E27FC236}">
                <a16:creationId xmlns:a16="http://schemas.microsoft.com/office/drawing/2014/main" id="{FBB10984-1220-4904-9CCB-FDA080EB5C4A}"/>
              </a:ext>
            </a:extLst>
          </p:cNvPr>
          <p:cNvGrpSpPr/>
          <p:nvPr/>
        </p:nvGrpSpPr>
        <p:grpSpPr>
          <a:xfrm>
            <a:off x="3218978" y="1547570"/>
            <a:ext cx="4382329" cy="678960"/>
            <a:chOff x="301619" y="248573"/>
            <a:chExt cx="4382329" cy="678960"/>
          </a:xfrm>
          <a:solidFill>
            <a:srgbClr val="00B0F0"/>
          </a:solidFill>
        </p:grpSpPr>
        <p:sp>
          <p:nvSpPr>
            <p:cNvPr id="6" name="Rectangle: Rounded Corners 5">
              <a:extLst>
                <a:ext uri="{FF2B5EF4-FFF2-40B4-BE49-F238E27FC236}">
                  <a16:creationId xmlns:a16="http://schemas.microsoft.com/office/drawing/2014/main" id="{1F5144FB-D988-F9F5-5897-69DD663F5DCA}"/>
                </a:ext>
              </a:extLst>
            </p:cNvPr>
            <p:cNvSpPr/>
            <p:nvPr/>
          </p:nvSpPr>
          <p:spPr>
            <a:xfrm>
              <a:off x="312263" y="248573"/>
              <a:ext cx="4371685" cy="678960"/>
            </a:xfrm>
            <a:prstGeom prst="roundRect">
              <a:avLst/>
            </a:prstGeom>
            <a:grpFill/>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sp>
        <p:sp>
          <p:nvSpPr>
            <p:cNvPr id="7" name="Rectangle: Rounded Corners 4">
              <a:extLst>
                <a:ext uri="{FF2B5EF4-FFF2-40B4-BE49-F238E27FC236}">
                  <a16:creationId xmlns:a16="http://schemas.microsoft.com/office/drawing/2014/main" id="{879AD3AB-F98A-D2C9-147B-5C6088D02DE3}"/>
                </a:ext>
              </a:extLst>
            </p:cNvPr>
            <p:cNvSpPr txBox="1"/>
            <p:nvPr/>
          </p:nvSpPr>
          <p:spPr>
            <a:xfrm>
              <a:off x="301619" y="297622"/>
              <a:ext cx="4305397" cy="612672"/>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165239" tIns="0" rIns="165239" bIns="0" numCol="1" spcCol="1270" anchor="ctr" anchorCtr="0">
              <a:noAutofit/>
            </a:bodyPr>
            <a:lstStyle/>
            <a:p>
              <a:pPr marL="0" lvl="0" indent="0" algn="l" defTabSz="1022350">
                <a:lnSpc>
                  <a:spcPct val="90000"/>
                </a:lnSpc>
                <a:spcBef>
                  <a:spcPct val="0"/>
                </a:spcBef>
                <a:spcAft>
                  <a:spcPct val="35000"/>
                </a:spcAft>
                <a:buNone/>
              </a:pPr>
              <a:r>
                <a:rPr lang="en-GB" sz="2300" kern="1200" dirty="0"/>
                <a:t>Communication</a:t>
              </a:r>
              <a:endParaRPr lang="en-US" sz="2300" kern="1200" dirty="0"/>
            </a:p>
          </p:txBody>
        </p:sp>
      </p:grpSp>
      <p:grpSp>
        <p:nvGrpSpPr>
          <p:cNvPr id="9" name="Group 8">
            <a:extLst>
              <a:ext uri="{FF2B5EF4-FFF2-40B4-BE49-F238E27FC236}">
                <a16:creationId xmlns:a16="http://schemas.microsoft.com/office/drawing/2014/main" id="{1ACC1584-3750-E36C-C02C-747B5E9B454D}"/>
              </a:ext>
            </a:extLst>
          </p:cNvPr>
          <p:cNvGrpSpPr/>
          <p:nvPr/>
        </p:nvGrpSpPr>
        <p:grpSpPr>
          <a:xfrm>
            <a:off x="3152690" y="3430798"/>
            <a:ext cx="4371685" cy="678960"/>
            <a:chOff x="312263" y="248573"/>
            <a:chExt cx="4371685" cy="678960"/>
          </a:xfrm>
          <a:solidFill>
            <a:srgbClr val="00B0F0"/>
          </a:solidFill>
        </p:grpSpPr>
        <p:sp>
          <p:nvSpPr>
            <p:cNvPr id="11" name="Rectangle: Rounded Corners 10">
              <a:extLst>
                <a:ext uri="{FF2B5EF4-FFF2-40B4-BE49-F238E27FC236}">
                  <a16:creationId xmlns:a16="http://schemas.microsoft.com/office/drawing/2014/main" id="{8123C845-D8BC-B87F-B287-C5AEF72B3862}"/>
                </a:ext>
              </a:extLst>
            </p:cNvPr>
            <p:cNvSpPr/>
            <p:nvPr/>
          </p:nvSpPr>
          <p:spPr>
            <a:xfrm>
              <a:off x="312263" y="248573"/>
              <a:ext cx="4371685" cy="678960"/>
            </a:xfrm>
            <a:prstGeom prst="roundRect">
              <a:avLst/>
            </a:prstGeom>
            <a:grpFill/>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sp>
        <p:sp>
          <p:nvSpPr>
            <p:cNvPr id="12" name="Rectangle: Rounded Corners 4">
              <a:extLst>
                <a:ext uri="{FF2B5EF4-FFF2-40B4-BE49-F238E27FC236}">
                  <a16:creationId xmlns:a16="http://schemas.microsoft.com/office/drawing/2014/main" id="{5F925523-8DA5-9E72-B8B5-42B47B123573}"/>
                </a:ext>
              </a:extLst>
            </p:cNvPr>
            <p:cNvSpPr txBox="1"/>
            <p:nvPr/>
          </p:nvSpPr>
          <p:spPr>
            <a:xfrm>
              <a:off x="345407" y="281717"/>
              <a:ext cx="4305397" cy="612672"/>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165239" tIns="0" rIns="165239" bIns="0" numCol="1" spcCol="1270" anchor="ctr" anchorCtr="0">
              <a:noAutofit/>
            </a:bodyPr>
            <a:lstStyle/>
            <a:p>
              <a:pPr marL="0" lvl="0" indent="0" algn="l" defTabSz="1022350">
                <a:lnSpc>
                  <a:spcPct val="90000"/>
                </a:lnSpc>
                <a:spcBef>
                  <a:spcPct val="0"/>
                </a:spcBef>
                <a:spcAft>
                  <a:spcPct val="35000"/>
                </a:spcAft>
                <a:buNone/>
              </a:pPr>
              <a:r>
                <a:rPr lang="en-GB" sz="2300" kern="1200" dirty="0"/>
                <a:t>Problem Solving Skills</a:t>
              </a:r>
              <a:endParaRPr lang="en-US" sz="2300" kern="1200" dirty="0"/>
            </a:p>
          </p:txBody>
        </p:sp>
      </p:grpSp>
      <p:grpSp>
        <p:nvGrpSpPr>
          <p:cNvPr id="13" name="Group 12">
            <a:extLst>
              <a:ext uri="{FF2B5EF4-FFF2-40B4-BE49-F238E27FC236}">
                <a16:creationId xmlns:a16="http://schemas.microsoft.com/office/drawing/2014/main" id="{DF4B09C5-C166-DDC7-54E0-EF87662B8FA6}"/>
              </a:ext>
            </a:extLst>
          </p:cNvPr>
          <p:cNvGrpSpPr/>
          <p:nvPr/>
        </p:nvGrpSpPr>
        <p:grpSpPr>
          <a:xfrm>
            <a:off x="3168658" y="4367483"/>
            <a:ext cx="4371685" cy="678960"/>
            <a:chOff x="312263" y="248573"/>
            <a:chExt cx="4371685" cy="678960"/>
          </a:xfrm>
          <a:solidFill>
            <a:srgbClr val="92D050"/>
          </a:solidFill>
        </p:grpSpPr>
        <p:sp>
          <p:nvSpPr>
            <p:cNvPr id="14" name="Rectangle: Rounded Corners 13">
              <a:extLst>
                <a:ext uri="{FF2B5EF4-FFF2-40B4-BE49-F238E27FC236}">
                  <a16:creationId xmlns:a16="http://schemas.microsoft.com/office/drawing/2014/main" id="{688CEBC6-8BFC-814C-B1BC-E506F3F3FCF8}"/>
                </a:ext>
              </a:extLst>
            </p:cNvPr>
            <p:cNvSpPr/>
            <p:nvPr/>
          </p:nvSpPr>
          <p:spPr>
            <a:xfrm>
              <a:off x="312263" y="248573"/>
              <a:ext cx="4371685" cy="678960"/>
            </a:xfrm>
            <a:prstGeom prst="roundRect">
              <a:avLst/>
            </a:prstGeom>
            <a:grpFill/>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sp>
        <p:sp>
          <p:nvSpPr>
            <p:cNvPr id="15" name="Rectangle: Rounded Corners 4">
              <a:extLst>
                <a:ext uri="{FF2B5EF4-FFF2-40B4-BE49-F238E27FC236}">
                  <a16:creationId xmlns:a16="http://schemas.microsoft.com/office/drawing/2014/main" id="{AFD2C679-A13E-0F9C-C893-7FE44AB32A68}"/>
                </a:ext>
              </a:extLst>
            </p:cNvPr>
            <p:cNvSpPr txBox="1"/>
            <p:nvPr/>
          </p:nvSpPr>
          <p:spPr>
            <a:xfrm>
              <a:off x="345407" y="281717"/>
              <a:ext cx="4305397" cy="612672"/>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165239" tIns="0" rIns="165239" bIns="0" numCol="1" spcCol="1270" anchor="ctr" anchorCtr="0">
              <a:noAutofit/>
            </a:bodyPr>
            <a:lstStyle/>
            <a:p>
              <a:pPr marL="0" lvl="0" indent="0" algn="l" defTabSz="1022350">
                <a:lnSpc>
                  <a:spcPct val="90000"/>
                </a:lnSpc>
                <a:spcBef>
                  <a:spcPct val="0"/>
                </a:spcBef>
                <a:spcAft>
                  <a:spcPct val="35000"/>
                </a:spcAft>
                <a:buNone/>
              </a:pPr>
              <a:r>
                <a:rPr lang="en-US" sz="2300" kern="1200" dirty="0"/>
                <a:t>ICT Skills</a:t>
              </a:r>
            </a:p>
          </p:txBody>
        </p:sp>
      </p:grpSp>
      <p:grpSp>
        <p:nvGrpSpPr>
          <p:cNvPr id="16" name="Group 15">
            <a:extLst>
              <a:ext uri="{FF2B5EF4-FFF2-40B4-BE49-F238E27FC236}">
                <a16:creationId xmlns:a16="http://schemas.microsoft.com/office/drawing/2014/main" id="{EA569B90-A5A6-17C5-68F8-707D7A29A5D9}"/>
              </a:ext>
            </a:extLst>
          </p:cNvPr>
          <p:cNvGrpSpPr/>
          <p:nvPr/>
        </p:nvGrpSpPr>
        <p:grpSpPr>
          <a:xfrm>
            <a:off x="3185834" y="2395786"/>
            <a:ext cx="4371685" cy="678960"/>
            <a:chOff x="312263" y="248573"/>
            <a:chExt cx="4371685" cy="678960"/>
          </a:xfrm>
          <a:solidFill>
            <a:srgbClr val="92D050"/>
          </a:solidFill>
        </p:grpSpPr>
        <p:sp>
          <p:nvSpPr>
            <p:cNvPr id="17" name="Rectangle: Rounded Corners 16">
              <a:extLst>
                <a:ext uri="{FF2B5EF4-FFF2-40B4-BE49-F238E27FC236}">
                  <a16:creationId xmlns:a16="http://schemas.microsoft.com/office/drawing/2014/main" id="{0C5A2B0B-9909-9757-8627-2C7E9BFD6F7C}"/>
                </a:ext>
              </a:extLst>
            </p:cNvPr>
            <p:cNvSpPr/>
            <p:nvPr/>
          </p:nvSpPr>
          <p:spPr>
            <a:xfrm>
              <a:off x="312263" y="248573"/>
              <a:ext cx="4371685" cy="678960"/>
            </a:xfrm>
            <a:prstGeom prst="roundRect">
              <a:avLst/>
            </a:prstGeom>
            <a:grpFill/>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sp>
        <p:sp>
          <p:nvSpPr>
            <p:cNvPr id="18" name="Rectangle: Rounded Corners 4">
              <a:extLst>
                <a:ext uri="{FF2B5EF4-FFF2-40B4-BE49-F238E27FC236}">
                  <a16:creationId xmlns:a16="http://schemas.microsoft.com/office/drawing/2014/main" id="{B5F4050F-4C3F-E0AA-1F7D-EE14D70BF6CD}"/>
                </a:ext>
              </a:extLst>
            </p:cNvPr>
            <p:cNvSpPr txBox="1"/>
            <p:nvPr/>
          </p:nvSpPr>
          <p:spPr>
            <a:xfrm>
              <a:off x="373227" y="263215"/>
              <a:ext cx="4305397" cy="612672"/>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165239" tIns="0" rIns="165239" bIns="0" numCol="1" spcCol="1270" anchor="ctr" anchorCtr="0">
              <a:noAutofit/>
            </a:bodyPr>
            <a:lstStyle/>
            <a:p>
              <a:pPr marL="0" lvl="0" indent="0" algn="l" defTabSz="1022350">
                <a:lnSpc>
                  <a:spcPct val="90000"/>
                </a:lnSpc>
                <a:spcBef>
                  <a:spcPct val="0"/>
                </a:spcBef>
                <a:spcAft>
                  <a:spcPct val="35000"/>
                </a:spcAft>
                <a:buNone/>
              </a:pPr>
              <a:r>
                <a:rPr lang="en-GB" sz="2300" kern="1200" dirty="0"/>
                <a:t>Organisation</a:t>
              </a:r>
              <a:r>
                <a:rPr lang="en-GB" sz="2300" dirty="0"/>
                <a:t>al Skills</a:t>
              </a:r>
              <a:endParaRPr lang="en-US" sz="2300" kern="1200" dirty="0"/>
            </a:p>
          </p:txBody>
        </p:sp>
      </p:grpSp>
      <p:sp>
        <p:nvSpPr>
          <p:cNvPr id="20" name="TextBox 19">
            <a:extLst>
              <a:ext uri="{FF2B5EF4-FFF2-40B4-BE49-F238E27FC236}">
                <a16:creationId xmlns:a16="http://schemas.microsoft.com/office/drawing/2014/main" id="{F9579440-A1AA-D786-EB10-8220DED531D3}"/>
              </a:ext>
            </a:extLst>
          </p:cNvPr>
          <p:cNvSpPr txBox="1"/>
          <p:nvPr/>
        </p:nvSpPr>
        <p:spPr>
          <a:xfrm>
            <a:off x="598371" y="610562"/>
            <a:ext cx="10548600" cy="769441"/>
          </a:xfrm>
          <a:prstGeom prst="rect">
            <a:avLst/>
          </a:prstGeom>
          <a:noFill/>
        </p:spPr>
        <p:txBody>
          <a:bodyPr wrap="square" rtlCol="0">
            <a:spAutoFit/>
          </a:bodyPr>
          <a:lstStyle/>
          <a:p>
            <a:r>
              <a:rPr lang="en-GB" sz="4400" dirty="0">
                <a:latin typeface="Gill Sans MT" panose="020B0502020104020203" pitchFamily="34" charset="0"/>
                <a:cs typeface="Iskoola Pota" panose="020B0604020202020204" pitchFamily="34" charset="0"/>
              </a:rPr>
              <a:t>            Administrative Assistant Skills</a:t>
            </a:r>
          </a:p>
        </p:txBody>
      </p:sp>
      <p:grpSp>
        <p:nvGrpSpPr>
          <p:cNvPr id="2" name="Group 1">
            <a:extLst>
              <a:ext uri="{FF2B5EF4-FFF2-40B4-BE49-F238E27FC236}">
                <a16:creationId xmlns:a16="http://schemas.microsoft.com/office/drawing/2014/main" id="{8E9A6806-92E1-A200-77DA-DA05BEF14F71}"/>
              </a:ext>
            </a:extLst>
          </p:cNvPr>
          <p:cNvGrpSpPr/>
          <p:nvPr/>
        </p:nvGrpSpPr>
        <p:grpSpPr>
          <a:xfrm>
            <a:off x="3168658" y="5314026"/>
            <a:ext cx="4371685" cy="678960"/>
            <a:chOff x="312263" y="248573"/>
            <a:chExt cx="4371685" cy="678960"/>
          </a:xfrm>
          <a:solidFill>
            <a:srgbClr val="00B0F0"/>
          </a:solidFill>
        </p:grpSpPr>
        <p:sp>
          <p:nvSpPr>
            <p:cNvPr id="3" name="Rectangle: Rounded Corners 2">
              <a:extLst>
                <a:ext uri="{FF2B5EF4-FFF2-40B4-BE49-F238E27FC236}">
                  <a16:creationId xmlns:a16="http://schemas.microsoft.com/office/drawing/2014/main" id="{42FC2F23-5FB6-54C4-6C02-C3C76D5905E8}"/>
                </a:ext>
              </a:extLst>
            </p:cNvPr>
            <p:cNvSpPr/>
            <p:nvPr/>
          </p:nvSpPr>
          <p:spPr>
            <a:xfrm>
              <a:off x="312263" y="248573"/>
              <a:ext cx="4371685" cy="678960"/>
            </a:xfrm>
            <a:prstGeom prst="roundRect">
              <a:avLst/>
            </a:prstGeom>
            <a:grpFill/>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sp>
        <p:sp>
          <p:nvSpPr>
            <p:cNvPr id="4" name="Rectangle: Rounded Corners 4">
              <a:extLst>
                <a:ext uri="{FF2B5EF4-FFF2-40B4-BE49-F238E27FC236}">
                  <a16:creationId xmlns:a16="http://schemas.microsoft.com/office/drawing/2014/main" id="{63870F12-DE48-86A5-B8D6-E4188D9D2110}"/>
                </a:ext>
              </a:extLst>
            </p:cNvPr>
            <p:cNvSpPr txBox="1"/>
            <p:nvPr/>
          </p:nvSpPr>
          <p:spPr>
            <a:xfrm>
              <a:off x="350730" y="281717"/>
              <a:ext cx="4305397" cy="612672"/>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165239" tIns="0" rIns="165239" bIns="0" numCol="1" spcCol="1270" anchor="ctr" anchorCtr="0">
              <a:noAutofit/>
            </a:bodyPr>
            <a:lstStyle/>
            <a:p>
              <a:pPr marL="0" lvl="0" indent="0" algn="l" defTabSz="1022350">
                <a:lnSpc>
                  <a:spcPct val="90000"/>
                </a:lnSpc>
                <a:spcBef>
                  <a:spcPct val="0"/>
                </a:spcBef>
                <a:spcAft>
                  <a:spcPct val="35000"/>
                </a:spcAft>
                <a:buNone/>
              </a:pPr>
              <a:r>
                <a:rPr lang="en-GB" sz="2300" dirty="0"/>
                <a:t>Bookkeeping Skills</a:t>
              </a:r>
              <a:endParaRPr lang="en-US" sz="2300" kern="1200" dirty="0"/>
            </a:p>
          </p:txBody>
        </p:sp>
      </p:grpSp>
      <p:pic>
        <p:nvPicPr>
          <p:cNvPr id="27" name="Audio 26">
            <a:hlinkClick r:id="" action="ppaction://media"/>
            <a:extLst>
              <a:ext uri="{FF2B5EF4-FFF2-40B4-BE49-F238E27FC236}">
                <a16:creationId xmlns:a16="http://schemas.microsoft.com/office/drawing/2014/main" id="{3D7B8C7F-BE5F-BB40-5585-6C2779837AA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19893505"/>
      </p:ext>
    </p:extLst>
  </p:cSld>
  <p:clrMapOvr>
    <a:masterClrMapping/>
  </p:clrMapOvr>
  <mc:AlternateContent xmlns:mc="http://schemas.openxmlformats.org/markup-compatibility/2006" xmlns:p14="http://schemas.microsoft.com/office/powerpoint/2010/main">
    <mc:Choice Requires="p14">
      <p:transition spd="slow" p14:dur="2000" advTm="117700"/>
    </mc:Choice>
    <mc:Fallback xmlns="">
      <p:transition spd="slow" advTm="1177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282E2A95-1A08-4118-83C6-B1CA5648E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2FFEFC7E-85EE-4AC9-A351-FBEB13A1D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534" y="237744"/>
            <a:ext cx="2926080" cy="6382512"/>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35" name="Rectangle 1034">
            <a:extLst>
              <a:ext uri="{FF2B5EF4-FFF2-40B4-BE49-F238E27FC236}">
                <a16:creationId xmlns:a16="http://schemas.microsoft.com/office/drawing/2014/main" id="{CB2511BB-FC4C-45F3-94EB-661D6806C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9100" y="413053"/>
            <a:ext cx="2616201" cy="606459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F9579440-A1AA-D786-EB10-8220DED531D3}"/>
              </a:ext>
            </a:extLst>
          </p:cNvPr>
          <p:cNvSpPr txBox="1"/>
          <p:nvPr/>
        </p:nvSpPr>
        <p:spPr>
          <a:xfrm>
            <a:off x="570960" y="298818"/>
            <a:ext cx="2312480" cy="1110343"/>
          </a:xfrm>
          <a:prstGeom prst="rect">
            <a:avLst/>
          </a:prstGeom>
        </p:spPr>
        <p:txBody>
          <a:bodyPr vert="horz" lIns="91440" tIns="45720" rIns="91440" bIns="45720" rtlCol="0" anchor="b">
            <a:normAutofit lnSpcReduction="10000"/>
          </a:bodyPr>
          <a:lstStyle/>
          <a:p>
            <a:pPr>
              <a:lnSpc>
                <a:spcPct val="90000"/>
              </a:lnSpc>
              <a:spcBef>
                <a:spcPct val="0"/>
              </a:spcBef>
              <a:spcAft>
                <a:spcPts val="600"/>
              </a:spcAft>
            </a:pPr>
            <a:r>
              <a:rPr lang="en-US" sz="2800" dirty="0">
                <a:solidFill>
                  <a:schemeClr val="tx1">
                    <a:lumMod val="85000"/>
                    <a:lumOff val="15000"/>
                  </a:schemeClr>
                </a:solidFill>
                <a:latin typeface="+mj-lt"/>
              </a:rPr>
              <a:t>            </a:t>
            </a:r>
            <a:r>
              <a:rPr lang="en-US" sz="2600" dirty="0">
                <a:solidFill>
                  <a:schemeClr val="tx1">
                    <a:lumMod val="85000"/>
                    <a:lumOff val="15000"/>
                  </a:schemeClr>
                </a:solidFill>
                <a:latin typeface="+mj-lt"/>
              </a:rPr>
              <a:t>Development of Skills</a:t>
            </a:r>
          </a:p>
        </p:txBody>
      </p:sp>
      <p:sp>
        <p:nvSpPr>
          <p:cNvPr id="19" name="TextBox 18">
            <a:extLst>
              <a:ext uri="{FF2B5EF4-FFF2-40B4-BE49-F238E27FC236}">
                <a16:creationId xmlns:a16="http://schemas.microsoft.com/office/drawing/2014/main" id="{28A46142-82A5-C5CE-8336-DF0390270A1E}"/>
              </a:ext>
            </a:extLst>
          </p:cNvPr>
          <p:cNvSpPr txBox="1"/>
          <p:nvPr/>
        </p:nvSpPr>
        <p:spPr>
          <a:xfrm>
            <a:off x="570961" y="1921213"/>
            <a:ext cx="2312479" cy="3854197"/>
          </a:xfrm>
          <a:prstGeom prst="rect">
            <a:avLst/>
          </a:prstGeom>
        </p:spPr>
        <p:txBody>
          <a:bodyPr vert="horz" lIns="91440" tIns="45720" rIns="91440" bIns="45720" rtlCol="0">
            <a:normAutofit/>
          </a:bodyPr>
          <a:lstStyle/>
          <a:p>
            <a:pPr indent="-182880">
              <a:spcAft>
                <a:spcPts val="600"/>
              </a:spcAft>
              <a:buClr>
                <a:schemeClr val="tx1">
                  <a:lumMod val="85000"/>
                  <a:lumOff val="15000"/>
                </a:schemeClr>
              </a:buClr>
              <a:buFont typeface="Garamond" pitchFamily="18" charset="0"/>
              <a:buChar char="◦"/>
            </a:pPr>
            <a:r>
              <a:rPr lang="en-US" sz="2400" dirty="0">
                <a:solidFill>
                  <a:schemeClr val="tx1">
                    <a:lumMod val="85000"/>
                    <a:lumOff val="15000"/>
                  </a:schemeClr>
                </a:solidFill>
              </a:rPr>
              <a:t>ICT SKILLS</a:t>
            </a:r>
          </a:p>
          <a:p>
            <a:pPr indent="-182880">
              <a:spcAft>
                <a:spcPts val="600"/>
              </a:spcAft>
              <a:buClr>
                <a:schemeClr val="tx1">
                  <a:lumMod val="85000"/>
                  <a:lumOff val="15000"/>
                </a:schemeClr>
              </a:buClr>
              <a:buFont typeface="Garamond" pitchFamily="18" charset="0"/>
              <a:buChar char="◦"/>
            </a:pPr>
            <a:endParaRPr lang="en-US" sz="2400" dirty="0">
              <a:solidFill>
                <a:schemeClr val="tx1">
                  <a:lumMod val="85000"/>
                  <a:lumOff val="15000"/>
                </a:schemeClr>
              </a:solidFill>
            </a:endParaRPr>
          </a:p>
          <a:p>
            <a:pPr indent="-182880">
              <a:spcAft>
                <a:spcPts val="600"/>
              </a:spcAft>
              <a:buClr>
                <a:schemeClr val="tx1">
                  <a:lumMod val="85000"/>
                  <a:lumOff val="15000"/>
                </a:schemeClr>
              </a:buClr>
              <a:buFont typeface="Garamond" pitchFamily="18" charset="0"/>
              <a:buChar char="◦"/>
            </a:pPr>
            <a:r>
              <a:rPr lang="en-US" sz="2400" dirty="0">
                <a:solidFill>
                  <a:schemeClr val="tx1">
                    <a:lumMod val="85000"/>
                    <a:lumOff val="15000"/>
                  </a:schemeClr>
                </a:solidFill>
              </a:rPr>
              <a:t>BOOKKEEPING SKILLS</a:t>
            </a:r>
          </a:p>
        </p:txBody>
      </p:sp>
      <p:sp>
        <p:nvSpPr>
          <p:cNvPr id="1037" name="Rectangle 1036">
            <a:extLst>
              <a:ext uri="{FF2B5EF4-FFF2-40B4-BE49-F238E27FC236}">
                <a16:creationId xmlns:a16="http://schemas.microsoft.com/office/drawing/2014/main" id="{68DC0EC7-60EA-4BD3-BC04-D547DE1B2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9764" y="413053"/>
            <a:ext cx="8212114" cy="6064596"/>
          </a:xfrm>
          <a:prstGeom prst="rect">
            <a:avLst/>
          </a:prstGeom>
          <a:noFill/>
          <a:ln w="6350" cap="sq" cmpd="sng" algn="ctr">
            <a:solidFill>
              <a:srgbClr val="404040"/>
            </a:solidFill>
            <a:prstDash val="solid"/>
            <a:miter lim="800000"/>
          </a:ln>
          <a:effectLst/>
        </p:spPr>
      </p:sp>
      <p:pic>
        <p:nvPicPr>
          <p:cNvPr id="1026" name="Picture 2">
            <a:extLst>
              <a:ext uri="{FF2B5EF4-FFF2-40B4-BE49-F238E27FC236}">
                <a16:creationId xmlns:a16="http://schemas.microsoft.com/office/drawing/2014/main" id="{FB51480E-91E3-2799-5A15-85BA9BD76B85}"/>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049422" y="1407551"/>
            <a:ext cx="7237877" cy="4071305"/>
          </a:xfrm>
          <a:prstGeom prst="rect">
            <a:avLst/>
          </a:prstGeom>
          <a:noFill/>
          <a:extLst>
            <a:ext uri="{909E8E84-426E-40DD-AFC4-6F175D3DCCD1}">
              <a14:hiddenFill xmlns:a14="http://schemas.microsoft.com/office/drawing/2010/main">
                <a:solidFill>
                  <a:srgbClr val="FFFFFF"/>
                </a:solidFill>
              </a14:hiddenFill>
            </a:ext>
          </a:extLst>
        </p:spPr>
      </p:pic>
      <p:pic>
        <p:nvPicPr>
          <p:cNvPr id="7" name="Audio 6">
            <a:hlinkClick r:id="" action="ppaction://media"/>
            <a:extLst>
              <a:ext uri="{FF2B5EF4-FFF2-40B4-BE49-F238E27FC236}">
                <a16:creationId xmlns:a16="http://schemas.microsoft.com/office/drawing/2014/main" id="{79D2471E-05E4-7471-4FCA-D6505EC70F4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7842991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8375"/>
    </mc:Choice>
    <mc:Fallback xmlns="">
      <p:transition spd="slow" advTm="483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2" name="Rectangle 2054">
            <a:extLst>
              <a:ext uri="{FF2B5EF4-FFF2-40B4-BE49-F238E27FC236}">
                <a16:creationId xmlns:a16="http://schemas.microsoft.com/office/drawing/2014/main" id="{282E2A95-1A08-4118-83C6-B1CA5648E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2053" name="Rectangle 2056">
            <a:extLst>
              <a:ext uri="{FF2B5EF4-FFF2-40B4-BE49-F238E27FC236}">
                <a16:creationId xmlns:a16="http://schemas.microsoft.com/office/drawing/2014/main" id="{2FFEFC7E-85EE-4AC9-A351-FBEB13A1D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534" y="237744"/>
            <a:ext cx="2926080" cy="6382512"/>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56" name="Rectangle 2058">
            <a:extLst>
              <a:ext uri="{FF2B5EF4-FFF2-40B4-BE49-F238E27FC236}">
                <a16:creationId xmlns:a16="http://schemas.microsoft.com/office/drawing/2014/main" id="{CB2511BB-FC4C-45F3-94EB-661D6806C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9100" y="413053"/>
            <a:ext cx="2616201" cy="606459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E9A949-5130-7E40-79CA-1408D81B0142}"/>
              </a:ext>
            </a:extLst>
          </p:cNvPr>
          <p:cNvSpPr>
            <a:spLocks noGrp="1"/>
          </p:cNvSpPr>
          <p:nvPr>
            <p:ph type="title"/>
          </p:nvPr>
        </p:nvSpPr>
        <p:spPr>
          <a:xfrm>
            <a:off x="570960" y="413053"/>
            <a:ext cx="2312480" cy="705030"/>
          </a:xfrm>
        </p:spPr>
        <p:txBody>
          <a:bodyPr vert="horz" lIns="91440" tIns="45720" rIns="91440" bIns="45720" rtlCol="0" anchor="b">
            <a:normAutofit/>
          </a:bodyPr>
          <a:lstStyle/>
          <a:p>
            <a:r>
              <a:rPr lang="en-US" sz="2800" dirty="0"/>
              <a:t>USP</a:t>
            </a:r>
          </a:p>
        </p:txBody>
      </p:sp>
      <p:sp>
        <p:nvSpPr>
          <p:cNvPr id="5" name="TextBox 4">
            <a:extLst>
              <a:ext uri="{FF2B5EF4-FFF2-40B4-BE49-F238E27FC236}">
                <a16:creationId xmlns:a16="http://schemas.microsoft.com/office/drawing/2014/main" id="{05992618-E5C3-E964-3AD3-2E3B180E364C}"/>
              </a:ext>
            </a:extLst>
          </p:cNvPr>
          <p:cNvSpPr txBox="1"/>
          <p:nvPr/>
        </p:nvSpPr>
        <p:spPr>
          <a:xfrm>
            <a:off x="245534" y="1285800"/>
            <a:ext cx="4599441" cy="2589445"/>
          </a:xfrm>
          <a:prstGeom prst="rect">
            <a:avLst/>
          </a:prstGeom>
        </p:spPr>
        <p:txBody>
          <a:bodyPr vert="horz" lIns="91440" tIns="45720" rIns="91440" bIns="45720" rtlCol="0">
            <a:normAutofit/>
          </a:bodyPr>
          <a:lstStyle/>
          <a:p>
            <a:pPr marL="285750" indent="-182880">
              <a:spcAft>
                <a:spcPts val="600"/>
              </a:spcAft>
              <a:buClr>
                <a:schemeClr val="tx1">
                  <a:lumMod val="85000"/>
                  <a:lumOff val="15000"/>
                </a:schemeClr>
              </a:buClr>
              <a:buFont typeface="Garamond" pitchFamily="18" charset="0"/>
              <a:buChar char="◦"/>
            </a:pPr>
            <a:r>
              <a:rPr lang="en-US" sz="2400" dirty="0">
                <a:solidFill>
                  <a:schemeClr val="tx1">
                    <a:lumMod val="85000"/>
                    <a:lumOff val="15000"/>
                  </a:schemeClr>
                </a:solidFill>
              </a:rPr>
              <a:t>ORGANISATIONAL</a:t>
            </a:r>
          </a:p>
          <a:p>
            <a:pPr marL="102870">
              <a:spcAft>
                <a:spcPts val="600"/>
              </a:spcAft>
              <a:buClr>
                <a:schemeClr val="tx1">
                  <a:lumMod val="85000"/>
                  <a:lumOff val="15000"/>
                </a:schemeClr>
              </a:buClr>
            </a:pPr>
            <a:r>
              <a:rPr lang="en-US" sz="2400" dirty="0">
                <a:solidFill>
                  <a:schemeClr val="tx1">
                    <a:lumMod val="85000"/>
                    <a:lumOff val="15000"/>
                  </a:schemeClr>
                </a:solidFill>
              </a:rPr>
              <a:t> SKILLS</a:t>
            </a:r>
          </a:p>
          <a:p>
            <a:pPr marL="285750" indent="-182880">
              <a:spcAft>
                <a:spcPts val="600"/>
              </a:spcAft>
              <a:buClr>
                <a:schemeClr val="tx1">
                  <a:lumMod val="85000"/>
                  <a:lumOff val="15000"/>
                </a:schemeClr>
              </a:buClr>
              <a:buFont typeface="Garamond" pitchFamily="18" charset="0"/>
              <a:buChar char="◦"/>
            </a:pPr>
            <a:endParaRPr lang="en-US" sz="2400" dirty="0">
              <a:solidFill>
                <a:schemeClr val="tx1">
                  <a:lumMod val="85000"/>
                  <a:lumOff val="15000"/>
                </a:schemeClr>
              </a:solidFill>
            </a:endParaRPr>
          </a:p>
          <a:p>
            <a:pPr marL="285750" indent="-182880">
              <a:spcAft>
                <a:spcPts val="600"/>
              </a:spcAft>
              <a:buClr>
                <a:schemeClr val="tx1">
                  <a:lumMod val="85000"/>
                  <a:lumOff val="15000"/>
                </a:schemeClr>
              </a:buClr>
              <a:buFont typeface="Garamond" pitchFamily="18" charset="0"/>
              <a:buChar char="◦"/>
            </a:pPr>
            <a:r>
              <a:rPr lang="en-US" sz="2400" dirty="0">
                <a:solidFill>
                  <a:schemeClr val="tx1">
                    <a:lumMod val="85000"/>
                    <a:lumOff val="15000"/>
                  </a:schemeClr>
                </a:solidFill>
              </a:rPr>
              <a:t>ADAPTABILITY </a:t>
            </a:r>
          </a:p>
          <a:p>
            <a:pPr marL="102870">
              <a:spcAft>
                <a:spcPts val="600"/>
              </a:spcAft>
              <a:buClr>
                <a:schemeClr val="tx1">
                  <a:lumMod val="85000"/>
                  <a:lumOff val="15000"/>
                </a:schemeClr>
              </a:buClr>
            </a:pPr>
            <a:r>
              <a:rPr lang="en-US" sz="2400" dirty="0">
                <a:solidFill>
                  <a:schemeClr val="tx1">
                    <a:lumMod val="85000"/>
                    <a:lumOff val="15000"/>
                  </a:schemeClr>
                </a:solidFill>
              </a:rPr>
              <a:t>SKILLS</a:t>
            </a:r>
          </a:p>
          <a:p>
            <a:pPr marL="102870">
              <a:spcAft>
                <a:spcPts val="600"/>
              </a:spcAft>
              <a:buClr>
                <a:schemeClr val="tx1">
                  <a:lumMod val="85000"/>
                  <a:lumOff val="15000"/>
                </a:schemeClr>
              </a:buClr>
            </a:pPr>
            <a:endParaRPr lang="en-US" sz="1400" dirty="0">
              <a:solidFill>
                <a:schemeClr val="tx1">
                  <a:lumMod val="85000"/>
                  <a:lumOff val="15000"/>
                </a:schemeClr>
              </a:solidFill>
            </a:endParaRPr>
          </a:p>
        </p:txBody>
      </p:sp>
      <p:sp>
        <p:nvSpPr>
          <p:cNvPr id="2058" name="Rectangle 2060">
            <a:extLst>
              <a:ext uri="{FF2B5EF4-FFF2-40B4-BE49-F238E27FC236}">
                <a16:creationId xmlns:a16="http://schemas.microsoft.com/office/drawing/2014/main" id="{68DC0EC7-60EA-4BD3-BC04-D547DE1B2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9764" y="413053"/>
            <a:ext cx="8212114" cy="6064596"/>
          </a:xfrm>
          <a:prstGeom prst="rect">
            <a:avLst/>
          </a:prstGeom>
          <a:noFill/>
          <a:ln w="6350" cap="sq" cmpd="sng" algn="ctr">
            <a:solidFill>
              <a:srgbClr val="404040"/>
            </a:solidFill>
            <a:prstDash val="solid"/>
            <a:miter lim="800000"/>
          </a:ln>
          <a:effectLst/>
        </p:spPr>
      </p:sp>
      <p:pic>
        <p:nvPicPr>
          <p:cNvPr id="2050" name="Picture 2" descr="Confucius Quote: “Choose a job you love, and you will never have to ...">
            <a:extLst>
              <a:ext uri="{FF2B5EF4-FFF2-40B4-BE49-F238E27FC236}">
                <a16:creationId xmlns:a16="http://schemas.microsoft.com/office/drawing/2014/main" id="{B6B39823-BEC8-C668-5EF4-ADBF7584FB31}"/>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tretch>
            <a:fillRect/>
          </a:stretch>
        </p:blipFill>
        <p:spPr bwMode="auto">
          <a:xfrm>
            <a:off x="4049422" y="1407551"/>
            <a:ext cx="7237877" cy="407130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C4C37B3-96C2-532E-DBBB-5BEB8913745E}"/>
              </a:ext>
            </a:extLst>
          </p:cNvPr>
          <p:cNvSpPr txBox="1"/>
          <p:nvPr/>
        </p:nvSpPr>
        <p:spPr>
          <a:xfrm>
            <a:off x="9602608" y="5925465"/>
            <a:ext cx="2759978" cy="369332"/>
          </a:xfrm>
          <a:prstGeom prst="rect">
            <a:avLst/>
          </a:prstGeom>
          <a:noFill/>
        </p:spPr>
        <p:txBody>
          <a:bodyPr wrap="square" rtlCol="0">
            <a:spAutoFit/>
          </a:bodyPr>
          <a:lstStyle/>
          <a:p>
            <a:r>
              <a:rPr lang="en-GB" dirty="0">
                <a:solidFill>
                  <a:schemeClr val="bg1"/>
                </a:solidFill>
              </a:rPr>
              <a:t>(</a:t>
            </a:r>
            <a:r>
              <a:rPr lang="en-GB" dirty="0" err="1">
                <a:solidFill>
                  <a:schemeClr val="bg1"/>
                </a:solidFill>
              </a:rPr>
              <a:t>Quotefancy</a:t>
            </a:r>
            <a:r>
              <a:rPr lang="en-GB" dirty="0">
                <a:solidFill>
                  <a:schemeClr val="bg1"/>
                </a:solidFill>
              </a:rPr>
              <a:t>, </a:t>
            </a:r>
            <a:r>
              <a:rPr lang="en-GB" dirty="0" err="1">
                <a:solidFill>
                  <a:schemeClr val="bg1"/>
                </a:solidFill>
              </a:rPr>
              <a:t>n.d</a:t>
            </a:r>
            <a:r>
              <a:rPr lang="en-GB" dirty="0">
                <a:solidFill>
                  <a:schemeClr val="bg1"/>
                </a:solidFill>
              </a:rPr>
              <a:t>)</a:t>
            </a:r>
          </a:p>
        </p:txBody>
      </p:sp>
      <p:pic>
        <p:nvPicPr>
          <p:cNvPr id="23" name="Audio 22">
            <a:hlinkClick r:id="" action="ppaction://media"/>
            <a:extLst>
              <a:ext uri="{FF2B5EF4-FFF2-40B4-BE49-F238E27FC236}">
                <a16:creationId xmlns:a16="http://schemas.microsoft.com/office/drawing/2014/main" id="{B3F7A27B-BCDA-FB56-0B63-2EF113D18FF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6899859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56528"/>
    </mc:Choice>
    <mc:Fallback xmlns="">
      <p:transition spd="slow" advTm="565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0" name="TextBox 19">
            <a:extLst>
              <a:ext uri="{FF2B5EF4-FFF2-40B4-BE49-F238E27FC236}">
                <a16:creationId xmlns:a16="http://schemas.microsoft.com/office/drawing/2014/main" id="{F9579440-A1AA-D786-EB10-8220DED531D3}"/>
              </a:ext>
            </a:extLst>
          </p:cNvPr>
          <p:cNvSpPr txBox="1"/>
          <p:nvPr/>
        </p:nvSpPr>
        <p:spPr>
          <a:xfrm>
            <a:off x="354454" y="361739"/>
            <a:ext cx="10548600" cy="769441"/>
          </a:xfrm>
          <a:prstGeom prst="rect">
            <a:avLst/>
          </a:prstGeom>
          <a:noFill/>
        </p:spPr>
        <p:txBody>
          <a:bodyPr wrap="square" rtlCol="0">
            <a:spAutoFit/>
          </a:bodyPr>
          <a:lstStyle/>
          <a:p>
            <a:r>
              <a:rPr lang="en-GB" sz="4400" dirty="0">
                <a:latin typeface="Gill Sans MT" panose="020B0502020104020203" pitchFamily="34" charset="0"/>
                <a:cs typeface="Iskoola Pota" panose="020B0604020202020204" pitchFamily="34" charset="0"/>
              </a:rPr>
              <a:t>                          References</a:t>
            </a:r>
          </a:p>
        </p:txBody>
      </p:sp>
      <p:sp>
        <p:nvSpPr>
          <p:cNvPr id="7" name="TextBox 6">
            <a:extLst>
              <a:ext uri="{FF2B5EF4-FFF2-40B4-BE49-F238E27FC236}">
                <a16:creationId xmlns:a16="http://schemas.microsoft.com/office/drawing/2014/main" id="{AAB5E137-9758-1E1E-5F8C-47055ECDC611}"/>
              </a:ext>
            </a:extLst>
          </p:cNvPr>
          <p:cNvSpPr txBox="1"/>
          <p:nvPr/>
        </p:nvSpPr>
        <p:spPr>
          <a:xfrm>
            <a:off x="1186641" y="1380003"/>
            <a:ext cx="8884227" cy="4846904"/>
          </a:xfrm>
          <a:prstGeom prst="rect">
            <a:avLst/>
          </a:prstGeom>
          <a:noFill/>
        </p:spPr>
        <p:txBody>
          <a:bodyPr wrap="square">
            <a:spAutoFit/>
          </a:bodyPr>
          <a:lstStyle/>
          <a:p>
            <a:pPr marL="457200" indent="-457200">
              <a:lnSpc>
                <a:spcPct val="107000"/>
              </a:lnSpc>
              <a:spcAft>
                <a:spcPts val="800"/>
              </a:spcAft>
            </a:pPr>
            <a:r>
              <a:rPr lang="en-US" sz="1400" dirty="0">
                <a:effectLst/>
                <a:latin typeface="Calibri" panose="020F0502020204030204" pitchFamily="34" charset="0"/>
                <a:ea typeface="Calibri" panose="020F0502020204030204" pitchFamily="34" charset="0"/>
                <a:cs typeface="Times New Roman" panose="02020603050405020304" pitchFamily="18" charset="0"/>
              </a:rPr>
              <a:t>Glassdoor Team. (2021, August 23). </a:t>
            </a:r>
            <a:r>
              <a:rPr lang="en-US" sz="1400" i="1" dirty="0">
                <a:effectLst/>
                <a:latin typeface="Calibri" panose="020F0502020204030204" pitchFamily="34" charset="0"/>
                <a:ea typeface="Calibri" panose="020F0502020204030204" pitchFamily="34" charset="0"/>
                <a:cs typeface="Times New Roman" panose="02020603050405020304" pitchFamily="18" charset="0"/>
              </a:rPr>
              <a:t>Glassdoor</a:t>
            </a:r>
            <a:r>
              <a:rPr lang="en-US" sz="1400" dirty="0">
                <a:effectLst/>
                <a:latin typeface="Calibri" panose="020F0502020204030204" pitchFamily="34" charset="0"/>
                <a:ea typeface="Calibri" panose="020F0502020204030204" pitchFamily="34" charset="0"/>
                <a:cs typeface="Times New Roman" panose="02020603050405020304" pitchFamily="18" charset="0"/>
              </a:rPr>
              <a:t>. Retrieved from Administrative Tasks: What They Are and Most Common Administrative Tasks In the Workplace: https://www.glassdoor.com/blog/guide/administrative-tasks/#:~:text=Administrative%20tasks%20are%20duties%20related,file%20systems%20for%20the%20organization.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400" dirty="0">
                <a:effectLst/>
                <a:latin typeface="Calibri" panose="020F0502020204030204" pitchFamily="34" charset="0"/>
                <a:ea typeface="Calibri" panose="020F0502020204030204" pitchFamily="34" charset="0"/>
                <a:cs typeface="Times New Roman" panose="02020603050405020304" pitchFamily="18" charset="0"/>
              </a:rPr>
              <a:t>Indeed Editorial Team. (2023, January 27). </a:t>
            </a:r>
            <a:r>
              <a:rPr lang="en-US" sz="1400" i="1" dirty="0">
                <a:effectLst/>
                <a:latin typeface="Calibri" panose="020F0502020204030204" pitchFamily="34" charset="0"/>
                <a:ea typeface="Calibri" panose="020F0502020204030204" pitchFamily="34" charset="0"/>
                <a:cs typeface="Times New Roman" panose="02020603050405020304" pitchFamily="18" charset="0"/>
              </a:rPr>
              <a:t>Indeed</a:t>
            </a:r>
            <a:r>
              <a:rPr lang="en-US" sz="1400" dirty="0">
                <a:effectLst/>
                <a:latin typeface="Calibri" panose="020F0502020204030204" pitchFamily="34" charset="0"/>
                <a:ea typeface="Calibri" panose="020F0502020204030204" pitchFamily="34" charset="0"/>
                <a:cs typeface="Times New Roman" panose="02020603050405020304" pitchFamily="18" charset="0"/>
              </a:rPr>
              <a:t>. Retrieved from What Is the Role of an Administrator? Plus How To Become One: https://au.indeed.com/career-advice/finding-a-job/what-is-the-role-of-administrator</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400" dirty="0">
                <a:effectLst/>
                <a:latin typeface="Calibri" panose="020F0502020204030204" pitchFamily="34" charset="0"/>
                <a:ea typeface="Calibri" panose="020F0502020204030204" pitchFamily="34" charset="0"/>
                <a:cs typeface="Times New Roman" panose="02020603050405020304" pitchFamily="18" charset="0"/>
              </a:rPr>
              <a:t>Indeed Editorial Team. (2023, March 16). </a:t>
            </a:r>
            <a:r>
              <a:rPr lang="en-US" sz="1400" i="1" dirty="0">
                <a:effectLst/>
                <a:latin typeface="Calibri" panose="020F0502020204030204" pitchFamily="34" charset="0"/>
                <a:ea typeface="Calibri" panose="020F0502020204030204" pitchFamily="34" charset="0"/>
                <a:cs typeface="Times New Roman" panose="02020603050405020304" pitchFamily="18" charset="0"/>
              </a:rPr>
              <a:t>Indeed</a:t>
            </a:r>
            <a:r>
              <a:rPr lang="en-US" sz="1400" dirty="0">
                <a:effectLst/>
                <a:latin typeface="Calibri" panose="020F0502020204030204" pitchFamily="34" charset="0"/>
                <a:ea typeface="Calibri" panose="020F0502020204030204" pitchFamily="34" charset="0"/>
                <a:cs typeface="Times New Roman" panose="02020603050405020304" pitchFamily="18" charset="0"/>
              </a:rPr>
              <a:t>. Retrieved from 11 Types of Administrative Jobs (With Roles for Each Type): https://www.indeed.com/career-advice/finding-a-job/types-of-administrative-jobs#:~:text=11%20types%20of%20administrative%20jobs%201%201.%20Administrative,...%208%208.%20Departmental%20assistants%20...%20More%20items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400" dirty="0">
                <a:effectLst/>
                <a:latin typeface="Calibri" panose="020F0502020204030204" pitchFamily="34" charset="0"/>
                <a:ea typeface="Calibri" panose="020F0502020204030204" pitchFamily="34" charset="0"/>
                <a:cs typeface="Times New Roman" panose="02020603050405020304" pitchFamily="18" charset="0"/>
              </a:rPr>
              <a:t>Indeed Editorial Team. (2023, January 27). </a:t>
            </a:r>
            <a:r>
              <a:rPr lang="en-US" sz="1400" i="1" dirty="0">
                <a:effectLst/>
                <a:latin typeface="Calibri" panose="020F0502020204030204" pitchFamily="34" charset="0"/>
                <a:ea typeface="Calibri" panose="020F0502020204030204" pitchFamily="34" charset="0"/>
                <a:cs typeface="Times New Roman" panose="02020603050405020304" pitchFamily="18" charset="0"/>
              </a:rPr>
              <a:t>Indeed</a:t>
            </a:r>
            <a:r>
              <a:rPr lang="en-US" sz="1400" dirty="0">
                <a:effectLst/>
                <a:latin typeface="Calibri" panose="020F0502020204030204" pitchFamily="34" charset="0"/>
                <a:ea typeface="Calibri" panose="020F0502020204030204" pitchFamily="34" charset="0"/>
                <a:cs typeface="Times New Roman" panose="02020603050405020304" pitchFamily="18" charset="0"/>
              </a:rPr>
              <a:t>. Retrieved from 15 Good Bookkeeper Skills To Develop for a Successful Career: https://www.indeed.com/career-advice/career-development/good-bookkeeper-skills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400" dirty="0">
                <a:effectLst/>
                <a:latin typeface="Calibri" panose="020F0502020204030204" pitchFamily="34" charset="0"/>
                <a:ea typeface="Calibri" panose="020F0502020204030204" pitchFamily="34" charset="0"/>
                <a:cs typeface="Times New Roman" panose="02020603050405020304" pitchFamily="18" charset="0"/>
              </a:rPr>
              <a:t>Mishra, P. (2014, July 14). </a:t>
            </a:r>
            <a:r>
              <a:rPr lang="en-US" sz="1400" i="1" dirty="0" err="1">
                <a:effectLst/>
                <a:latin typeface="Calibri" panose="020F0502020204030204" pitchFamily="34" charset="0"/>
                <a:ea typeface="Calibri" panose="020F0502020204030204" pitchFamily="34" charset="0"/>
                <a:cs typeface="Times New Roman" panose="02020603050405020304" pitchFamily="18" charset="0"/>
              </a:rPr>
              <a:t>Linkedin</a:t>
            </a:r>
            <a:r>
              <a:rPr lang="en-US" sz="1400" dirty="0">
                <a:effectLst/>
                <a:latin typeface="Calibri" panose="020F0502020204030204" pitchFamily="34" charset="0"/>
                <a:ea typeface="Calibri" panose="020F0502020204030204" pitchFamily="34" charset="0"/>
                <a:cs typeface="Times New Roman" panose="02020603050405020304" pitchFamily="18" charset="0"/>
              </a:rPr>
              <a:t>. Retrieved from Effective Role Of Administration In An Organization: https://www.linkedin.com/pulse/20140714095925-34031211-effective-role-of-administration-in-an-organization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400" dirty="0">
                <a:effectLst/>
                <a:latin typeface="Calibri" panose="020F0502020204030204" pitchFamily="34" charset="0"/>
                <a:ea typeface="Calibri" panose="020F0502020204030204" pitchFamily="34" charset="0"/>
                <a:cs typeface="Times New Roman" panose="02020603050405020304" pitchFamily="18" charset="0"/>
              </a:rPr>
              <a:t>New Skills Academy. (n.d.). </a:t>
            </a:r>
            <a:r>
              <a:rPr lang="en-US" sz="1400" i="1" dirty="0">
                <a:effectLst/>
                <a:latin typeface="Calibri" panose="020F0502020204030204" pitchFamily="34" charset="0"/>
                <a:ea typeface="Calibri" panose="020F0502020204030204" pitchFamily="34" charset="0"/>
                <a:cs typeface="Times New Roman" panose="02020603050405020304" pitchFamily="18" charset="0"/>
              </a:rPr>
              <a:t>New Skills Academy</a:t>
            </a:r>
            <a:r>
              <a:rPr lang="en-US" sz="1400" dirty="0">
                <a:effectLst/>
                <a:latin typeface="Calibri" panose="020F0502020204030204" pitchFamily="34" charset="0"/>
                <a:ea typeface="Calibri" panose="020F0502020204030204" pitchFamily="34" charset="0"/>
                <a:cs typeface="Times New Roman" panose="02020603050405020304" pitchFamily="18" charset="0"/>
              </a:rPr>
              <a:t>. Retrieved from Level 3 Admin, PA and Secretarial Diploma: https://newskillsacademy.co.uk/courses?search=accounting&amp;order=enrollmentCount-desc&amp;duration=&amp;types=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400" dirty="0">
                <a:effectLst/>
                <a:latin typeface="Calibri" panose="020F0502020204030204" pitchFamily="34" charset="0"/>
                <a:ea typeface="Calibri" panose="020F0502020204030204" pitchFamily="34" charset="0"/>
                <a:cs typeface="Times New Roman" panose="02020603050405020304" pitchFamily="18" charset="0"/>
              </a:rPr>
              <a:t>New Skills Academy. (n.d.). </a:t>
            </a:r>
            <a:r>
              <a:rPr lang="en-US" sz="1400" i="1" dirty="0">
                <a:effectLst/>
                <a:latin typeface="Calibri" panose="020F0502020204030204" pitchFamily="34" charset="0"/>
                <a:ea typeface="Calibri" panose="020F0502020204030204" pitchFamily="34" charset="0"/>
                <a:cs typeface="Times New Roman" panose="02020603050405020304" pitchFamily="18" charset="0"/>
              </a:rPr>
              <a:t>New Skills Academy</a:t>
            </a:r>
            <a:r>
              <a:rPr lang="en-US" sz="1400" dirty="0">
                <a:effectLst/>
                <a:latin typeface="Calibri" panose="020F0502020204030204" pitchFamily="34" charset="0"/>
                <a:ea typeface="Calibri" panose="020F0502020204030204" pitchFamily="34" charset="0"/>
                <a:cs typeface="Times New Roman" panose="02020603050405020304" pitchFamily="18" charset="0"/>
              </a:rPr>
              <a:t>. Retrieved from Basic Accounting Certificate: https://newskillsacademy.co.uk/course/basic-accounting-course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785389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0" name="TextBox 19">
            <a:extLst>
              <a:ext uri="{FF2B5EF4-FFF2-40B4-BE49-F238E27FC236}">
                <a16:creationId xmlns:a16="http://schemas.microsoft.com/office/drawing/2014/main" id="{F9579440-A1AA-D786-EB10-8220DED531D3}"/>
              </a:ext>
            </a:extLst>
          </p:cNvPr>
          <p:cNvSpPr txBox="1"/>
          <p:nvPr/>
        </p:nvSpPr>
        <p:spPr>
          <a:xfrm>
            <a:off x="-565411" y="404428"/>
            <a:ext cx="10548600" cy="769441"/>
          </a:xfrm>
          <a:prstGeom prst="rect">
            <a:avLst/>
          </a:prstGeom>
          <a:noFill/>
        </p:spPr>
        <p:txBody>
          <a:bodyPr wrap="square" rtlCol="0">
            <a:spAutoFit/>
          </a:bodyPr>
          <a:lstStyle/>
          <a:p>
            <a:r>
              <a:rPr lang="en-GB" sz="4400" dirty="0">
                <a:latin typeface="Gill Sans MT" panose="020B0502020104020203" pitchFamily="34" charset="0"/>
                <a:cs typeface="Iskoola Pota" panose="020B0604020202020204" pitchFamily="34" charset="0"/>
              </a:rPr>
              <a:t>                          References</a:t>
            </a:r>
          </a:p>
        </p:txBody>
      </p:sp>
      <p:sp>
        <p:nvSpPr>
          <p:cNvPr id="5" name="TextBox 4">
            <a:extLst>
              <a:ext uri="{FF2B5EF4-FFF2-40B4-BE49-F238E27FC236}">
                <a16:creationId xmlns:a16="http://schemas.microsoft.com/office/drawing/2014/main" id="{912F433A-0BBB-B0EB-9B9D-0BAE5CD6C9E9}"/>
              </a:ext>
            </a:extLst>
          </p:cNvPr>
          <p:cNvSpPr txBox="1"/>
          <p:nvPr/>
        </p:nvSpPr>
        <p:spPr>
          <a:xfrm>
            <a:off x="1668780" y="1351632"/>
            <a:ext cx="7940732" cy="4846904"/>
          </a:xfrm>
          <a:prstGeom prst="rect">
            <a:avLst/>
          </a:prstGeom>
          <a:noFill/>
        </p:spPr>
        <p:txBody>
          <a:bodyPr wrap="square">
            <a:spAutoFit/>
          </a:bodyPr>
          <a:lstStyle/>
          <a:p>
            <a:pPr marL="457200" indent="-457200">
              <a:lnSpc>
                <a:spcPct val="107000"/>
              </a:lnSpc>
              <a:spcAft>
                <a:spcPts val="800"/>
              </a:spcAft>
            </a:pPr>
            <a:r>
              <a:rPr lang="en-US" sz="1400" dirty="0">
                <a:effectLst/>
                <a:latin typeface="Calibri" panose="020F0502020204030204" pitchFamily="34" charset="0"/>
                <a:ea typeface="Calibri" panose="020F0502020204030204" pitchFamily="34" charset="0"/>
                <a:cs typeface="Times New Roman" panose="02020603050405020304" pitchFamily="18" charset="0"/>
              </a:rPr>
              <a:t>Paget, V. (2019, June 04). </a:t>
            </a:r>
            <a:r>
              <a:rPr lang="en-US" sz="1400" i="1" dirty="0" err="1">
                <a:effectLst/>
                <a:latin typeface="Calibri" panose="020F0502020204030204" pitchFamily="34" charset="0"/>
                <a:ea typeface="Calibri" panose="020F0502020204030204" pitchFamily="34" charset="0"/>
                <a:cs typeface="Times New Roman" panose="02020603050405020304" pitchFamily="18" charset="0"/>
              </a:rPr>
              <a:t>Orah</a:t>
            </a:r>
            <a:r>
              <a:rPr lang="en-US" sz="1400" dirty="0">
                <a:effectLst/>
                <a:latin typeface="Calibri" panose="020F0502020204030204" pitchFamily="34" charset="0"/>
                <a:ea typeface="Calibri" panose="020F0502020204030204" pitchFamily="34" charset="0"/>
                <a:cs typeface="Times New Roman" panose="02020603050405020304" pitchFamily="18" charset="0"/>
              </a:rPr>
              <a:t>. Retrieved from 3 Reasons Why School Administration Is Important For Student Education. [IMAGE]: https://www.orah.com/blog/3-reasons-why-school-administration-is-important-for-student-education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400" dirty="0" err="1">
                <a:effectLst/>
                <a:latin typeface="Calibri" panose="020F0502020204030204" pitchFamily="34" charset="0"/>
                <a:ea typeface="Calibri" panose="020F0502020204030204" pitchFamily="34" charset="0"/>
                <a:cs typeface="Times New Roman" panose="02020603050405020304" pitchFamily="18" charset="0"/>
              </a:rPr>
              <a:t>Quotefancy</a:t>
            </a:r>
            <a:r>
              <a:rPr lang="en-US" sz="1400" dirty="0">
                <a:effectLst/>
                <a:latin typeface="Calibri" panose="020F0502020204030204" pitchFamily="34" charset="0"/>
                <a:ea typeface="Calibri" panose="020F0502020204030204" pitchFamily="34" charset="0"/>
                <a:cs typeface="Times New Roman" panose="02020603050405020304" pitchFamily="18" charset="0"/>
              </a:rPr>
              <a:t>. (n.d.). </a:t>
            </a:r>
            <a:r>
              <a:rPr lang="en-US" sz="1400" i="1" dirty="0" err="1">
                <a:effectLst/>
                <a:latin typeface="Calibri" panose="020F0502020204030204" pitchFamily="34" charset="0"/>
                <a:ea typeface="Calibri" panose="020F0502020204030204" pitchFamily="34" charset="0"/>
                <a:cs typeface="Times New Roman" panose="02020603050405020304" pitchFamily="18" charset="0"/>
              </a:rPr>
              <a:t>Quotefancy</a:t>
            </a:r>
            <a:r>
              <a:rPr lang="en-US" sz="1400" dirty="0">
                <a:effectLst/>
                <a:latin typeface="Calibri" panose="020F0502020204030204" pitchFamily="34" charset="0"/>
                <a:ea typeface="Calibri" panose="020F0502020204030204" pitchFamily="34" charset="0"/>
                <a:cs typeface="Times New Roman" panose="02020603050405020304" pitchFamily="18" charset="0"/>
              </a:rPr>
              <a:t>. Retrieved from “Choose a job you love, and you will never have to work a day in your life.”: https://quotefancy.com/quote/193/Confucius-Choose-a-job-you-love-and-you-will-never-have-to-work-a-day-in-your-life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400" dirty="0">
                <a:effectLst/>
                <a:latin typeface="Calibri" panose="020F0502020204030204" pitchFamily="34" charset="0"/>
                <a:ea typeface="Calibri" panose="020F0502020204030204" pitchFamily="34" charset="0"/>
                <a:cs typeface="Times New Roman" panose="02020603050405020304" pitchFamily="18" charset="0"/>
              </a:rPr>
              <a:t>SurveyMonkey. (n.d.). </a:t>
            </a:r>
            <a:r>
              <a:rPr lang="en-US" sz="1400" i="1" dirty="0">
                <a:effectLst/>
                <a:latin typeface="Calibri" panose="020F0502020204030204" pitchFamily="34" charset="0"/>
                <a:ea typeface="Calibri" panose="020F0502020204030204" pitchFamily="34" charset="0"/>
                <a:cs typeface="Times New Roman" panose="02020603050405020304" pitchFamily="18" charset="0"/>
              </a:rPr>
              <a:t>Survey Monkey</a:t>
            </a:r>
            <a:r>
              <a:rPr lang="en-US" sz="1400" dirty="0">
                <a:effectLst/>
                <a:latin typeface="Calibri" panose="020F0502020204030204" pitchFamily="34" charset="0"/>
                <a:ea typeface="Calibri" panose="020F0502020204030204" pitchFamily="34" charset="0"/>
                <a:cs typeface="Times New Roman" panose="02020603050405020304" pitchFamily="18" charset="0"/>
              </a:rPr>
              <a:t>. Retrieved from Why having happy employees matters: Happier employees are more engaged. And engaged employees show increased productivity as well as a far lower rate of absenteeism from work.</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400" dirty="0" err="1">
                <a:effectLst/>
                <a:latin typeface="Calibri" panose="020F0502020204030204" pitchFamily="34" charset="0"/>
                <a:ea typeface="Calibri" panose="020F0502020204030204" pitchFamily="34" charset="0"/>
                <a:cs typeface="Times New Roman" panose="02020603050405020304" pitchFamily="18" charset="0"/>
              </a:rPr>
              <a:t>Technojobs</a:t>
            </a:r>
            <a:r>
              <a:rPr lang="en-US" sz="1400" dirty="0">
                <a:effectLst/>
                <a:latin typeface="Calibri" panose="020F0502020204030204" pitchFamily="34" charset="0"/>
                <a:ea typeface="Calibri" panose="020F0502020204030204" pitchFamily="34" charset="0"/>
                <a:cs typeface="Times New Roman" panose="02020603050405020304" pitchFamily="18" charset="0"/>
              </a:rPr>
              <a:t>. (n.d.). </a:t>
            </a:r>
            <a:r>
              <a:rPr lang="en-US" sz="1400" i="1" dirty="0" err="1">
                <a:effectLst/>
                <a:latin typeface="Calibri" panose="020F0502020204030204" pitchFamily="34" charset="0"/>
                <a:ea typeface="Calibri" panose="020F0502020204030204" pitchFamily="34" charset="0"/>
                <a:cs typeface="Times New Roman" panose="02020603050405020304" pitchFamily="18" charset="0"/>
              </a:rPr>
              <a:t>Technojobs</a:t>
            </a:r>
            <a:r>
              <a:rPr lang="en-US" sz="1400" dirty="0">
                <a:effectLst/>
                <a:latin typeface="Calibri" panose="020F0502020204030204" pitchFamily="34" charset="0"/>
                <a:ea typeface="Calibri" panose="020F0502020204030204" pitchFamily="34" charset="0"/>
                <a:cs typeface="Times New Roman" panose="02020603050405020304" pitchFamily="18" charset="0"/>
              </a:rPr>
              <a:t>. Retrieved from Top 10 IT Skills for 2019. [IMAGE]: https://www.technojobs.co.uk/info/career-advice/top-10-it-skills-for-2019.phtml</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400" dirty="0">
                <a:effectLst/>
                <a:latin typeface="Calibri" panose="020F0502020204030204" pitchFamily="34" charset="0"/>
                <a:ea typeface="Calibri" panose="020F0502020204030204" pitchFamily="34" charset="0"/>
                <a:cs typeface="Times New Roman" panose="02020603050405020304" pitchFamily="18" charset="0"/>
              </a:rPr>
              <a:t>The Up Work Team. (2022, April 25). </a:t>
            </a:r>
            <a:r>
              <a:rPr lang="en-US" sz="1400" i="1" dirty="0">
                <a:effectLst/>
                <a:latin typeface="Calibri" panose="020F0502020204030204" pitchFamily="34" charset="0"/>
                <a:ea typeface="Calibri" panose="020F0502020204030204" pitchFamily="34" charset="0"/>
                <a:cs typeface="Times New Roman" panose="02020603050405020304" pitchFamily="18" charset="0"/>
              </a:rPr>
              <a:t>Up Work</a:t>
            </a:r>
            <a:r>
              <a:rPr lang="en-US" sz="1400" dirty="0">
                <a:effectLst/>
                <a:latin typeface="Calibri" panose="020F0502020204030204" pitchFamily="34" charset="0"/>
                <a:ea typeface="Calibri" panose="020F0502020204030204" pitchFamily="34" charset="0"/>
                <a:cs typeface="Times New Roman" panose="02020603050405020304" pitchFamily="18" charset="0"/>
              </a:rPr>
              <a:t>. Retrieved from 13 Skills Every Administrative Professional Needs: https://www.upwork.com/resources/administrative-skills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400" dirty="0">
                <a:effectLst/>
                <a:latin typeface="Calibri" panose="020F0502020204030204" pitchFamily="34" charset="0"/>
                <a:ea typeface="Calibri" panose="020F0502020204030204" pitchFamily="34" charset="0"/>
                <a:cs typeface="Times New Roman" panose="02020603050405020304" pitchFamily="18" charset="0"/>
              </a:rPr>
              <a:t>University of Leeds. (n.d.). </a:t>
            </a:r>
            <a:r>
              <a:rPr lang="en-US" sz="1400" i="1" dirty="0">
                <a:effectLst/>
                <a:latin typeface="Calibri" panose="020F0502020204030204" pitchFamily="34" charset="0"/>
                <a:ea typeface="Calibri" panose="020F0502020204030204" pitchFamily="34" charset="0"/>
                <a:cs typeface="Times New Roman" panose="02020603050405020304" pitchFamily="18" charset="0"/>
              </a:rPr>
              <a:t>Careers Centre</a:t>
            </a:r>
            <a:r>
              <a:rPr lang="en-US" sz="1400" dirty="0">
                <a:effectLst/>
                <a:latin typeface="Calibri" panose="020F0502020204030204" pitchFamily="34" charset="0"/>
                <a:ea typeface="Calibri" panose="020F0502020204030204" pitchFamily="34" charset="0"/>
                <a:cs typeface="Times New Roman" panose="02020603050405020304" pitchFamily="18" charset="0"/>
              </a:rPr>
              <a:t>. Retrieved from Employability skills: https://careerweb.leeds.ac.uk/info/4/make_yourself_employable/202/employability_skills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400" dirty="0" err="1">
                <a:effectLst/>
                <a:latin typeface="Calibri" panose="020F0502020204030204" pitchFamily="34" charset="0"/>
                <a:ea typeface="Calibri" panose="020F0502020204030204" pitchFamily="34" charset="0"/>
                <a:cs typeface="Times New Roman" panose="02020603050405020304" pitchFamily="18" charset="0"/>
              </a:rPr>
              <a:t>Wikijob</a:t>
            </a:r>
            <a:r>
              <a:rPr lang="en-US" sz="1400" dirty="0">
                <a:effectLst/>
                <a:latin typeface="Calibri" panose="020F0502020204030204" pitchFamily="34" charset="0"/>
                <a:ea typeface="Calibri" panose="020F0502020204030204" pitchFamily="34" charset="0"/>
                <a:cs typeface="Times New Roman" panose="02020603050405020304" pitchFamily="18" charset="0"/>
              </a:rPr>
              <a:t> Team. (2023, March 06). </a:t>
            </a:r>
            <a:r>
              <a:rPr lang="en-US" sz="1400" i="1" dirty="0" err="1">
                <a:effectLst/>
                <a:latin typeface="Calibri" panose="020F0502020204030204" pitchFamily="34" charset="0"/>
                <a:ea typeface="Calibri" panose="020F0502020204030204" pitchFamily="34" charset="0"/>
                <a:cs typeface="Times New Roman" panose="02020603050405020304" pitchFamily="18" charset="0"/>
              </a:rPr>
              <a:t>Wikijob</a:t>
            </a:r>
            <a:r>
              <a:rPr lang="en-US" sz="1400" dirty="0">
                <a:effectLst/>
                <a:latin typeface="Calibri" panose="020F0502020204030204" pitchFamily="34" charset="0"/>
                <a:ea typeface="Calibri" panose="020F0502020204030204" pitchFamily="34" charset="0"/>
                <a:cs typeface="Times New Roman" panose="02020603050405020304" pitchFamily="18" charset="0"/>
              </a:rPr>
              <a:t>. Retrieved from 10 Best Skills an Administrative Assistant Must Have In 2023: https://www.wikijob.co.uk/application-advice/job-applications/skills-an-admin-assistant-needs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1735321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Century School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9" ma:contentTypeDescription="Create a new document." ma:contentTypeScope="" ma:versionID="54ce000fee162d3be9f7d96970880962">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a622ba92591de83f79db53f38f6c51ef"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be49ff73-cec0-4379-9da8-63ff3cc411bb" xsi:nil="true"/>
  </documentManagement>
</p:properties>
</file>

<file path=customXml/itemProps1.xml><?xml version="1.0" encoding="utf-8"?>
<ds:datastoreItem xmlns:ds="http://schemas.openxmlformats.org/officeDocument/2006/customXml" ds:itemID="{1A02C9E7-6C3E-456B-ABE2-FD7C272AAF58}">
  <ds:schemaRefs>
    <ds:schemaRef ds:uri="http://schemas.microsoft.com/sharepoint/v3/contenttype/forms"/>
  </ds:schemaRefs>
</ds:datastoreItem>
</file>

<file path=customXml/itemProps2.xml><?xml version="1.0" encoding="utf-8"?>
<ds:datastoreItem xmlns:ds="http://schemas.openxmlformats.org/officeDocument/2006/customXml" ds:itemID="{972452ED-5AF8-4C90-A67E-74FC02FAF6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C5F14BE-C8A0-4562-AB00-2C8EDC24C050}">
  <ds:schemaRefs>
    <ds:schemaRef ds:uri="http://purl.org/dc/terms/"/>
    <ds:schemaRef ds:uri="90b58af8-24e5-4252-ab67-b2f2985aee88"/>
    <ds:schemaRef ds:uri="http://schemas.microsoft.com/office/2006/metadata/properties"/>
    <ds:schemaRef ds:uri="http://schemas.microsoft.com/office/2006/documentManagement/types"/>
    <ds:schemaRef ds:uri="be49ff73-cec0-4379-9da8-63ff3cc411bb"/>
    <ds:schemaRef ds:uri="http://www.w3.org/XML/1998/namespace"/>
    <ds:schemaRef ds:uri="http://purl.org/dc/dcmitype/"/>
    <ds:schemaRef ds:uri="http://schemas.microsoft.com/office/infopath/2007/PartnerControls"/>
    <ds:schemaRef ds:uri="http://schemas.openxmlformats.org/package/2006/metadata/core-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0</TotalTime>
  <Words>2168</Words>
  <Application>Microsoft Office PowerPoint</Application>
  <PresentationFormat>Widescreen</PresentationFormat>
  <Paragraphs>74</Paragraphs>
  <Slides>8</Slides>
  <Notes>5</Notes>
  <HiddenSlides>0</HiddenSlides>
  <MMClips>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Calibri</vt:lpstr>
      <vt:lpstr>Century Schoolbook</vt:lpstr>
      <vt:lpstr>Franklin Gothic Book</vt:lpstr>
      <vt:lpstr>Garamond</vt:lpstr>
      <vt:lpstr>Gill Sans MT</vt:lpstr>
      <vt:lpstr>SavonVTI</vt:lpstr>
      <vt:lpstr>Changemakers: Building your personal brand for sustainable employment (BMSP5014/C)</vt:lpstr>
      <vt:lpstr>Administrative  Assistant</vt:lpstr>
      <vt:lpstr>PowerPoint Presentation</vt:lpstr>
      <vt:lpstr>PowerPoint Presentation</vt:lpstr>
      <vt:lpstr>PowerPoint Presentation</vt:lpstr>
      <vt:lpstr>USP</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Building your personal brand for sustainable employment (BMSP5014/C)</dc:title>
  <dc:creator>Sophie Evans (2108843)</dc:creator>
  <cp:lastModifiedBy>Sophie Evans (2108843)</cp:lastModifiedBy>
  <cp:revision>2</cp:revision>
  <dcterms:created xsi:type="dcterms:W3CDTF">2023-03-16T10:07:57Z</dcterms:created>
  <dcterms:modified xsi:type="dcterms:W3CDTF">2023-03-24T16:06:26Z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