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rlotte Harris" initials="CH" lastIdx="2" clrIdx="0">
    <p:extLst>
      <p:ext uri="{19B8F6BF-5375-455C-9EA6-DF929625EA0E}">
        <p15:presenceInfo xmlns:p15="http://schemas.microsoft.com/office/powerpoint/2012/main" userId="Charlotte Harri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DDC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368" autoAdjust="0"/>
    <p:restoredTop sz="94660"/>
  </p:normalViewPr>
  <p:slideViewPr>
    <p:cSldViewPr snapToGrid="0">
      <p:cViewPr varScale="1">
        <p:scale>
          <a:sx n="81" d="100"/>
          <a:sy n="81" d="100"/>
        </p:scale>
        <p:origin x="64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A0C49-543E-438F-9E22-19B76EA16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436046-1A09-470D-B850-20BB77714C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BA98FD-F3BD-4B78-AD7E-9166809D08E7}"/>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5" name="Footer Placeholder 4">
            <a:extLst>
              <a:ext uri="{FF2B5EF4-FFF2-40B4-BE49-F238E27FC236}">
                <a16:creationId xmlns:a16="http://schemas.microsoft.com/office/drawing/2014/main" id="{17E5436E-AFA9-4793-BC24-6D93E5AB3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D5FC91-7999-4A77-AD82-33C3756D81C7}"/>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616751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A5E9B-6613-4A6A-9F83-9A7F08DFBA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C5991-0DB0-437C-8FBE-5447A2B335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D0C0C9-CB87-441C-9A73-FA6A61491C7F}"/>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5" name="Footer Placeholder 4">
            <a:extLst>
              <a:ext uri="{FF2B5EF4-FFF2-40B4-BE49-F238E27FC236}">
                <a16:creationId xmlns:a16="http://schemas.microsoft.com/office/drawing/2014/main" id="{0D3D3CCE-AAC0-4E36-9484-BB5AD56C9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C5569-99D9-4854-8F4F-4C93E39BC4E5}"/>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003685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A2BA-D863-428A-970F-038BC6922A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E1C7D-5F94-463C-A4B5-09432C3173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9CC2598-0382-4565-9CA9-60FCE9A5F56E}"/>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5" name="Footer Placeholder 4">
            <a:extLst>
              <a:ext uri="{FF2B5EF4-FFF2-40B4-BE49-F238E27FC236}">
                <a16:creationId xmlns:a16="http://schemas.microsoft.com/office/drawing/2014/main" id="{1E1FB45C-E0E6-4DDD-9856-55A3ECBCBB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512167-CC4B-409B-A9A7-7EE402F8FF76}"/>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937828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DE1B-B47E-4685-AF15-98DD3B508F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B06B30-D353-4C18-AFFD-67BCC4CB534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35C52D-BCAF-48EB-9E9B-2D5C37DE9DA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773DA0-86F4-462D-ACF7-8BF309A02568}"/>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6" name="Footer Placeholder 5">
            <a:extLst>
              <a:ext uri="{FF2B5EF4-FFF2-40B4-BE49-F238E27FC236}">
                <a16:creationId xmlns:a16="http://schemas.microsoft.com/office/drawing/2014/main" id="{BA5E5850-55FE-4068-941D-A98A1C8651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8980AE-26A2-4A51-85DA-A588AB599CB7}"/>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917445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6C2F-23B2-46FB-824A-59F0AB6024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6C1C86-87DE-4043-B6D4-BEBF5FE001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27014EF-EBE1-41BF-A527-9FC758DA520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B32D31-FC1A-4069-84C1-22A51754B1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A795957-116C-480D-8573-BB88A68369D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758BCE-691D-4536-AD12-41B937C5B779}"/>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8" name="Footer Placeholder 7">
            <a:extLst>
              <a:ext uri="{FF2B5EF4-FFF2-40B4-BE49-F238E27FC236}">
                <a16:creationId xmlns:a16="http://schemas.microsoft.com/office/drawing/2014/main" id="{4326B6DB-D4D9-473E-BAAE-6ABB21884E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3104E5-9EC8-4D62-9BC3-3ED9E2DD71F9}"/>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3361713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725D-05B7-4CEE-89C7-EC4380961F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5DA54A-297A-4B19-B342-F3E3C7BE2A69}"/>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4" name="Footer Placeholder 3">
            <a:extLst>
              <a:ext uri="{FF2B5EF4-FFF2-40B4-BE49-F238E27FC236}">
                <a16:creationId xmlns:a16="http://schemas.microsoft.com/office/drawing/2014/main" id="{8DDF3D11-0887-44F8-BACF-C88FC7989C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447C25-2669-4889-8A82-924C0F0A2D4C}"/>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505400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36B604-50C6-4BE5-B0A7-33BA6511E31A}"/>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3" name="Footer Placeholder 2">
            <a:extLst>
              <a:ext uri="{FF2B5EF4-FFF2-40B4-BE49-F238E27FC236}">
                <a16:creationId xmlns:a16="http://schemas.microsoft.com/office/drawing/2014/main" id="{85DC0D62-BF98-4287-982C-1A373FCE92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3C272E-86A9-4A0A-82A9-58D85A2C4155}"/>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1087234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718A4-2C26-4CF5-B6D4-7ECE2AC202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F27C0D-075C-4AA9-A550-FAF9334BB3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7A4C41-CF6A-42DC-B9D8-D7A2B90241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14F65A9-302F-41AB-80E0-34E362FE0BE5}"/>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6" name="Footer Placeholder 5">
            <a:extLst>
              <a:ext uri="{FF2B5EF4-FFF2-40B4-BE49-F238E27FC236}">
                <a16:creationId xmlns:a16="http://schemas.microsoft.com/office/drawing/2014/main" id="{A858B84A-9B2C-49CE-BED3-8854D875CE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F37846-3D8D-412E-B586-D85D81EF53E8}"/>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4185028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E7EE5-D5E5-4CE7-82D8-6713EAAD1E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83B161-0880-4D8B-9F48-54AA574AD3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1F4A83-9879-4522-910F-3C9BE7012B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4409C76-1E34-4E8B-AF66-2C416B1C5553}"/>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6" name="Footer Placeholder 5">
            <a:extLst>
              <a:ext uri="{FF2B5EF4-FFF2-40B4-BE49-F238E27FC236}">
                <a16:creationId xmlns:a16="http://schemas.microsoft.com/office/drawing/2014/main" id="{7DFC730C-1A90-4210-8E29-6D4B6C8155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EB910-3454-4ECA-A632-9D7B7E642DA3}"/>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104234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0417-4A57-409E-B83A-11AEBB75FE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3294E3-D70D-4E28-BD04-541FF34C7C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F5744D-6202-4A68-893D-C47055B7EDA9}"/>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5" name="Footer Placeholder 4">
            <a:extLst>
              <a:ext uri="{FF2B5EF4-FFF2-40B4-BE49-F238E27FC236}">
                <a16:creationId xmlns:a16="http://schemas.microsoft.com/office/drawing/2014/main" id="{4D9E9E2E-05AB-4C07-8B2D-794022CFBA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6D470F-22B5-476F-AF1D-0A160366885F}"/>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759487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23241C-9ED5-4A2F-933D-33589C6791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68823B-8002-46CE-B7EB-D2775C3882D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9F636-1F31-4E8A-B932-620816DB0AAB}"/>
              </a:ext>
            </a:extLst>
          </p:cNvPr>
          <p:cNvSpPr>
            <a:spLocks noGrp="1"/>
          </p:cNvSpPr>
          <p:nvPr>
            <p:ph type="dt" sz="half" idx="10"/>
          </p:nvPr>
        </p:nvSpPr>
        <p:spPr/>
        <p:txBody>
          <a:bodyPr/>
          <a:lstStyle/>
          <a:p>
            <a:fld id="{A8BC7808-168E-468E-BBE9-CA84C764C3C0}" type="datetimeFigureOut">
              <a:rPr lang="en-GB" smtClean="0"/>
              <a:t>05/12/2017</a:t>
            </a:fld>
            <a:endParaRPr lang="en-GB"/>
          </a:p>
        </p:txBody>
      </p:sp>
      <p:sp>
        <p:nvSpPr>
          <p:cNvPr id="5" name="Footer Placeholder 4">
            <a:extLst>
              <a:ext uri="{FF2B5EF4-FFF2-40B4-BE49-F238E27FC236}">
                <a16:creationId xmlns:a16="http://schemas.microsoft.com/office/drawing/2014/main" id="{C376A208-F2C6-4737-9805-92EBCD794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7492D-1BEA-4803-9014-0D4F21D55903}"/>
              </a:ext>
            </a:extLst>
          </p:cNvPr>
          <p:cNvSpPr>
            <a:spLocks noGrp="1"/>
          </p:cNvSpPr>
          <p:nvPr>
            <p:ph type="sldNum" sz="quarter" idx="12"/>
          </p:nvPr>
        </p:nvSpPr>
        <p:spPr/>
        <p:txBody>
          <a:bodyPr/>
          <a:lstStyle/>
          <a:p>
            <a:fld id="{6F040F33-E8D1-406C-8C16-EAAB911BED07}" type="slidenum">
              <a:rPr lang="en-GB" smtClean="0"/>
              <a:t>‹#›</a:t>
            </a:fld>
            <a:endParaRPr lang="en-GB"/>
          </a:p>
        </p:txBody>
      </p:sp>
    </p:spTree>
    <p:extLst>
      <p:ext uri="{BB962C8B-B14F-4D97-AF65-F5344CB8AC3E}">
        <p14:creationId xmlns:p14="http://schemas.microsoft.com/office/powerpoint/2010/main" val="2609403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BEBA8EAE-BF5A-486C-A8C5-ECC9F3942E4B}">
                <a14:imgProps xmlns:a14="http://schemas.microsoft.com/office/drawing/2010/main">
                  <a14:imgLayer r:embed="rId14">
                    <a14:imgEffect>
                      <a14:artisticPencilGrayscale trans="75000"/>
                    </a14:imgEffect>
                    <a14:imgEffect>
                      <a14:colorTemperature colorTemp="4700"/>
                    </a14:imgEffect>
                    <a14:imgEffect>
                      <a14:brightnessContrast bright="13000" contrast="-42000"/>
                    </a14:imgEffect>
                  </a14:imgLayer>
                </a14:imgProps>
              </a:ext>
            </a:extLst>
          </a:blip>
          <a:srcRect/>
          <a:stretch>
            <a:fillRect t="-58000" b="-5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44BF8D-C541-4BCC-9CFC-26856B64B7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4D459D-BE60-404F-8110-FFFF2FA6DC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86525-C8A1-4FB8-BC90-DA00478280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C7808-168E-468E-BBE9-CA84C764C3C0}" type="datetimeFigureOut">
              <a:rPr lang="en-GB" smtClean="0"/>
              <a:t>05/12/2017</a:t>
            </a:fld>
            <a:endParaRPr lang="en-GB"/>
          </a:p>
        </p:txBody>
      </p:sp>
      <p:sp>
        <p:nvSpPr>
          <p:cNvPr id="5" name="Footer Placeholder 4">
            <a:extLst>
              <a:ext uri="{FF2B5EF4-FFF2-40B4-BE49-F238E27FC236}">
                <a16:creationId xmlns:a16="http://schemas.microsoft.com/office/drawing/2014/main" id="{AA054980-302F-49D6-929E-E0726AAB20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B0355F-0F54-412D-AF71-920E282F29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040F33-E8D1-406C-8C16-EAAB911BED07}" type="slidenum">
              <a:rPr lang="en-GB" smtClean="0"/>
              <a:t>‹#›</a:t>
            </a:fld>
            <a:endParaRPr lang="en-GB"/>
          </a:p>
        </p:txBody>
      </p:sp>
    </p:spTree>
    <p:extLst>
      <p:ext uri="{BB962C8B-B14F-4D97-AF65-F5344CB8AC3E}">
        <p14:creationId xmlns:p14="http://schemas.microsoft.com/office/powerpoint/2010/main" val="1191525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www.enchantedtowy.co.uk/lampeter.htm" TargetMode="External"/><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dawsonera-com.ezproxy.uwtsd.ac.uk/readonline/9780511683886" TargetMode="External"/><Relationship Id="rId5" Type="http://schemas.openxmlformats.org/officeDocument/2006/relationships/hyperlink" Target="https://www.peoplescollection.wales/items/476129" TargetMode="External"/><Relationship Id="rId4" Type="http://schemas.openxmlformats.org/officeDocument/2006/relationships/hyperlink" Target="http://www.stevefaeembra.com/blog/2016/1/10/toponymy-mapping-place-name-patterns-in-great-britain-with-qg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0EB29B-4693-4C72-B4B7-414C1E56E5DE}"/>
              </a:ext>
            </a:extLst>
          </p:cNvPr>
          <p:cNvSpPr txBox="1"/>
          <p:nvPr/>
        </p:nvSpPr>
        <p:spPr>
          <a:xfrm>
            <a:off x="62214" y="174549"/>
            <a:ext cx="12067571" cy="461665"/>
          </a:xfrm>
          <a:prstGeom prst="rect">
            <a:avLst/>
          </a:prstGeom>
          <a:noFill/>
        </p:spPr>
        <p:txBody>
          <a:bodyPr wrap="square" rtlCol="0">
            <a:spAutoFit/>
          </a:bodyPr>
          <a:lstStyle/>
          <a:p>
            <a:pPr algn="ctr"/>
            <a:r>
              <a:rPr lang="en-GB" sz="2400" b="1" dirty="0">
                <a:latin typeface="Old English Text MT" panose="03040902040508030806" pitchFamily="66" charset="0"/>
                <a:cs typeface="Angsana New" panose="020B0502040204020203" pitchFamily="18" charset="-34"/>
              </a:rPr>
              <a:t>‘</a:t>
            </a:r>
            <a:r>
              <a:rPr lang="en-GB" sz="2400" b="1" dirty="0" err="1">
                <a:latin typeface="Old English Text MT" panose="03040902040508030806" pitchFamily="66" charset="0"/>
                <a:cs typeface="Angsana New" panose="020B0502040204020203" pitchFamily="18" charset="-34"/>
              </a:rPr>
              <a:t>Llan</a:t>
            </a:r>
            <a:r>
              <a:rPr lang="en-GB" sz="2400" b="1" dirty="0">
                <a:latin typeface="Old English Text MT" panose="03040902040508030806" pitchFamily="66" charset="0"/>
                <a:cs typeface="Angsana New" panose="020B0502040204020203" pitchFamily="18" charset="-34"/>
              </a:rPr>
              <a:t>’ place names in Wales, their distribution as evidence of Welsh Identity.</a:t>
            </a:r>
          </a:p>
        </p:txBody>
      </p:sp>
      <p:sp>
        <p:nvSpPr>
          <p:cNvPr id="5" name="TextBox 4">
            <a:extLst>
              <a:ext uri="{FF2B5EF4-FFF2-40B4-BE49-F238E27FC236}">
                <a16:creationId xmlns:a16="http://schemas.microsoft.com/office/drawing/2014/main" id="{9CACE348-9F9A-49A9-8AB3-F326796E773B}"/>
              </a:ext>
            </a:extLst>
          </p:cNvPr>
          <p:cNvSpPr txBox="1"/>
          <p:nvPr/>
        </p:nvSpPr>
        <p:spPr>
          <a:xfrm>
            <a:off x="391242" y="677338"/>
            <a:ext cx="3880133" cy="4154984"/>
          </a:xfrm>
          <a:prstGeom prst="rect">
            <a:avLst/>
          </a:prstGeom>
          <a:solidFill>
            <a:schemeClr val="bg2"/>
          </a:solidFill>
          <a:ln>
            <a:solidFill>
              <a:schemeClr val="bg2"/>
            </a:solidFill>
          </a:ln>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sz="1200" b="1" dirty="0"/>
              <a:t>Hypotheses:</a:t>
            </a:r>
          </a:p>
          <a:p>
            <a:r>
              <a:rPr lang="en-GB" sz="1200" dirty="0"/>
              <a:t>‘</a:t>
            </a:r>
            <a:r>
              <a:rPr lang="en-GB" sz="1200" dirty="0" err="1"/>
              <a:t>Llan</a:t>
            </a:r>
            <a:r>
              <a:rPr lang="en-GB" sz="1200" dirty="0"/>
              <a:t>’ represents and effort to impose Welsh Identity on the border.</a:t>
            </a:r>
          </a:p>
          <a:p>
            <a:r>
              <a:rPr lang="en-GB" sz="1200" dirty="0"/>
              <a:t>The distribution of ‘</a:t>
            </a:r>
            <a:r>
              <a:rPr lang="en-GB" sz="1200" dirty="0" err="1"/>
              <a:t>Llan</a:t>
            </a:r>
            <a:r>
              <a:rPr lang="en-GB" sz="1200" dirty="0"/>
              <a:t>’ indicates movement of the Welsh border.</a:t>
            </a:r>
          </a:p>
          <a:p>
            <a:r>
              <a:rPr lang="en-GB" sz="1200" dirty="0"/>
              <a:t>The distribution of ‘</a:t>
            </a:r>
            <a:r>
              <a:rPr lang="en-GB" sz="1200" dirty="0" err="1"/>
              <a:t>llan</a:t>
            </a:r>
            <a:r>
              <a:rPr lang="en-GB" sz="1200" dirty="0"/>
              <a:t>’ indicated need for ecclesiastical protection on a moving, potential violent border area.</a:t>
            </a:r>
          </a:p>
          <a:p>
            <a:r>
              <a:rPr lang="en-GB" sz="1200" b="1" dirty="0"/>
              <a:t>Data Sets:</a:t>
            </a:r>
          </a:p>
          <a:p>
            <a:r>
              <a:rPr lang="en-GB" sz="1200" dirty="0"/>
              <a:t>Data Set 1 is maps of place-names, Wales etc. (left)</a:t>
            </a:r>
          </a:p>
          <a:p>
            <a:r>
              <a:rPr lang="en-GB" sz="1200" dirty="0"/>
              <a:t>Data Set 2 is textual sources that provide information on ‘</a:t>
            </a:r>
            <a:r>
              <a:rPr lang="en-GB" sz="1200" dirty="0" err="1"/>
              <a:t>llan</a:t>
            </a:r>
            <a:r>
              <a:rPr lang="en-GB" sz="1200" dirty="0"/>
              <a:t>’ place-names, identity and the Welsh border.</a:t>
            </a:r>
          </a:p>
          <a:p>
            <a:r>
              <a:rPr lang="en-GB" sz="1200" b="1" dirty="0"/>
              <a:t>Methodology:</a:t>
            </a:r>
          </a:p>
          <a:p>
            <a:r>
              <a:rPr lang="en-GB" sz="1200" dirty="0"/>
              <a:t>To source maps and textual sources which can then be compared, focusing on the Welsh border, largely during the medieval period.</a:t>
            </a:r>
            <a:endParaRPr lang="en-GB" sz="1600" dirty="0"/>
          </a:p>
          <a:p>
            <a:r>
              <a:rPr lang="en-GB" sz="1200" b="1" dirty="0"/>
              <a:t>Aims:</a:t>
            </a:r>
          </a:p>
          <a:p>
            <a:r>
              <a:rPr lang="en-GB" sz="1200" dirty="0"/>
              <a:t>To establish whether </a:t>
            </a:r>
            <a:r>
              <a:rPr lang="en-GB" sz="1200" dirty="0" err="1"/>
              <a:t>Llan</a:t>
            </a:r>
            <a:r>
              <a:rPr lang="en-GB" sz="1200" dirty="0"/>
              <a:t>, as a recognisably welsh place name can be used to evidence identity on the welsh border.</a:t>
            </a:r>
            <a:endParaRPr lang="en-GB" sz="1600" dirty="0"/>
          </a:p>
          <a:p>
            <a:r>
              <a:rPr lang="en-GB" sz="1200" b="1" dirty="0"/>
              <a:t>Objectives are to:</a:t>
            </a:r>
          </a:p>
          <a:p>
            <a:r>
              <a:rPr lang="en-GB" sz="1200" dirty="0"/>
              <a:t>Analysed distribution of ‘</a:t>
            </a:r>
            <a:r>
              <a:rPr lang="en-GB" sz="1200" dirty="0" err="1"/>
              <a:t>llan</a:t>
            </a:r>
            <a:r>
              <a:rPr lang="en-GB" sz="1200" dirty="0"/>
              <a:t>’,</a:t>
            </a:r>
          </a:p>
          <a:p>
            <a:r>
              <a:rPr lang="en-GB" sz="1200" dirty="0"/>
              <a:t>Understand identity on the Welsh border,</a:t>
            </a:r>
          </a:p>
          <a:p>
            <a:r>
              <a:rPr lang="en-GB" sz="1200" dirty="0"/>
              <a:t>Understand the impact of the Welsh border movement</a:t>
            </a:r>
            <a:r>
              <a:rPr lang="en-GB" sz="1100" dirty="0"/>
              <a:t>.</a:t>
            </a:r>
          </a:p>
        </p:txBody>
      </p:sp>
      <p:pic>
        <p:nvPicPr>
          <p:cNvPr id="3" name="Picture 2">
            <a:extLst>
              <a:ext uri="{FF2B5EF4-FFF2-40B4-BE49-F238E27FC236}">
                <a16:creationId xmlns:a16="http://schemas.microsoft.com/office/drawing/2014/main" id="{02352118-2481-4B1D-8BE8-5FA4DFD0FCB2}"/>
              </a:ext>
            </a:extLst>
          </p:cNvPr>
          <p:cNvPicPr>
            <a:picLocks noChangeAspect="1"/>
          </p:cNvPicPr>
          <p:nvPr/>
        </p:nvPicPr>
        <p:blipFill>
          <a:blip r:embed="rId2"/>
          <a:stretch>
            <a:fillRect/>
          </a:stretch>
        </p:blipFill>
        <p:spPr>
          <a:xfrm>
            <a:off x="757235" y="4996556"/>
            <a:ext cx="2531243" cy="1685808"/>
          </a:xfrm>
          <a:prstGeom prst="rect">
            <a:avLst/>
          </a:prstGeom>
        </p:spPr>
      </p:pic>
      <p:sp>
        <p:nvSpPr>
          <p:cNvPr id="11" name="TextBox 10">
            <a:extLst>
              <a:ext uri="{FF2B5EF4-FFF2-40B4-BE49-F238E27FC236}">
                <a16:creationId xmlns:a16="http://schemas.microsoft.com/office/drawing/2014/main" id="{A8BC2DDB-DF80-4073-B78A-4C49FA070F50}"/>
              </a:ext>
            </a:extLst>
          </p:cNvPr>
          <p:cNvSpPr txBox="1"/>
          <p:nvPr/>
        </p:nvSpPr>
        <p:spPr>
          <a:xfrm>
            <a:off x="7331711" y="6011614"/>
            <a:ext cx="4597810" cy="846386"/>
          </a:xfrm>
          <a:prstGeom prst="rect">
            <a:avLst/>
          </a:prstGeom>
          <a:noFill/>
        </p:spPr>
        <p:txBody>
          <a:bodyPr wrap="square" rtlCol="0">
            <a:spAutoFit/>
          </a:bodyPr>
          <a:lstStyle/>
          <a:p>
            <a:r>
              <a:rPr lang="en-GB" sz="600" dirty="0"/>
              <a:t>(I1)St Peters Church. Enchanted Towy. 2010. Available from: </a:t>
            </a:r>
            <a:r>
              <a:rPr lang="en-GB" sz="600" dirty="0">
                <a:hlinkClick r:id="rId3"/>
              </a:rPr>
              <a:t>http://www.enchantedtowy.co.uk/lampeter.htm</a:t>
            </a:r>
            <a:r>
              <a:rPr lang="en-GB" sz="600" dirty="0"/>
              <a:t>. Accessed: [12/11/17]</a:t>
            </a:r>
          </a:p>
          <a:p>
            <a:r>
              <a:rPr lang="en-GB" sz="600" dirty="0"/>
              <a:t>(I2) </a:t>
            </a:r>
            <a:r>
              <a:rPr lang="en-GB" sz="600" dirty="0" err="1"/>
              <a:t>Llan</a:t>
            </a:r>
            <a:r>
              <a:rPr lang="en-GB" sz="600" dirty="0"/>
              <a:t> distribution map: </a:t>
            </a:r>
            <a:r>
              <a:rPr lang="en-GB" sz="600" dirty="0" err="1"/>
              <a:t>Llan</a:t>
            </a:r>
            <a:r>
              <a:rPr lang="en-GB" sz="600" dirty="0"/>
              <a:t> Distribution Maps. Steve Kay. 2016. Available from: </a:t>
            </a:r>
            <a:r>
              <a:rPr lang="en-GB" sz="600" dirty="0">
                <a:hlinkClick r:id="rId4"/>
              </a:rPr>
              <a:t>http://www.stevefaeembra.com/blog/2016/1/10/toponymy-mapping-place-name-patterns-in-great-britain-with-qgis</a:t>
            </a:r>
            <a:r>
              <a:rPr lang="en-GB" sz="600" dirty="0"/>
              <a:t> Accessed: [12/11/17]</a:t>
            </a:r>
          </a:p>
          <a:p>
            <a:r>
              <a:rPr lang="en-GB" sz="600" dirty="0"/>
              <a:t>(I3) Saxton’s Proof Map of Wales. People’s Collection Wales. </a:t>
            </a:r>
            <a:r>
              <a:rPr lang="en-GB" sz="600" dirty="0" err="1"/>
              <a:t>N.d.</a:t>
            </a:r>
            <a:r>
              <a:rPr lang="en-GB" sz="600" dirty="0"/>
              <a:t> </a:t>
            </a:r>
            <a:r>
              <a:rPr lang="en-GB" sz="600" dirty="0">
                <a:hlinkClick r:id="rId5"/>
              </a:rPr>
              <a:t>https://www.peoplescollection.wales/items/476129</a:t>
            </a:r>
            <a:r>
              <a:rPr lang="en-GB" sz="600" dirty="0"/>
              <a:t>  Accessed. [12/11/17].</a:t>
            </a:r>
          </a:p>
          <a:p>
            <a:r>
              <a:rPr lang="en-GB" sz="600" dirty="0"/>
              <a:t>(1)Morgan, T. 1887. Handbook of the Origin of Place-names in Wales and Monmouthshire. Printed for Author by H. W. </a:t>
            </a:r>
            <a:r>
              <a:rPr lang="en-GB" sz="600" dirty="0" err="1"/>
              <a:t>Southney</a:t>
            </a:r>
            <a:r>
              <a:rPr lang="en-GB" sz="600" dirty="0"/>
              <a:t>. PP1-103.</a:t>
            </a:r>
          </a:p>
          <a:p>
            <a:r>
              <a:rPr lang="en-GB" sz="600" dirty="0"/>
              <a:t>(2)</a:t>
            </a:r>
            <a:r>
              <a:rPr lang="en-GB" sz="600" dirty="0" err="1"/>
              <a:t>Flatres</a:t>
            </a:r>
            <a:r>
              <a:rPr lang="en-GB" sz="600" dirty="0"/>
              <a:t>, P. Breton Settlement names: A geographical View. </a:t>
            </a:r>
            <a:r>
              <a:rPr lang="en-GB" sz="600" i="1" dirty="0"/>
              <a:t>Word</a:t>
            </a:r>
            <a:r>
              <a:rPr lang="en-GB" sz="600" dirty="0"/>
              <a:t>. Vol 28, 1977. No 1-2: Celtic Linguistics 1976. PP63-77.</a:t>
            </a:r>
          </a:p>
          <a:p>
            <a:r>
              <a:rPr lang="en-GB" sz="600" dirty="0"/>
              <a:t>(3) Lieberman, M. 2014.  The Medieval March of Wales: the creation and perception of a </a:t>
            </a:r>
            <a:r>
              <a:rPr lang="en-GB" sz="600" dirty="0" err="1"/>
              <a:t>fronties</a:t>
            </a:r>
            <a:r>
              <a:rPr lang="en-GB" sz="600" dirty="0"/>
              <a:t>, 1066-1283. Available from: </a:t>
            </a:r>
          </a:p>
          <a:p>
            <a:r>
              <a:rPr lang="en-GB" sz="700" dirty="0">
                <a:hlinkClick r:id="rId6"/>
              </a:rPr>
              <a:t>https://www-dawsonera-com.ezproxy.uwtsd.ac.uk/readonline/9780511683886</a:t>
            </a:r>
            <a:r>
              <a:rPr lang="en-GB" sz="700" dirty="0"/>
              <a:t>. Accessed: 21/11/17].</a:t>
            </a:r>
          </a:p>
        </p:txBody>
      </p:sp>
      <p:pic>
        <p:nvPicPr>
          <p:cNvPr id="8" name="Picture 7">
            <a:extLst>
              <a:ext uri="{FF2B5EF4-FFF2-40B4-BE49-F238E27FC236}">
                <a16:creationId xmlns:a16="http://schemas.microsoft.com/office/drawing/2014/main" id="{E5D0F69D-9249-42F5-9E8F-4DCADC73D69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75744" y="733103"/>
            <a:ext cx="2121804" cy="2695897"/>
          </a:xfrm>
          <a:prstGeom prst="rect">
            <a:avLst/>
          </a:prstGeom>
        </p:spPr>
      </p:pic>
      <p:sp>
        <p:nvSpPr>
          <p:cNvPr id="12" name="TextBox 11">
            <a:extLst>
              <a:ext uri="{FF2B5EF4-FFF2-40B4-BE49-F238E27FC236}">
                <a16:creationId xmlns:a16="http://schemas.microsoft.com/office/drawing/2014/main" id="{F0B85157-E3BB-4F54-8DA8-B86A4D0C65A6}"/>
              </a:ext>
            </a:extLst>
          </p:cNvPr>
          <p:cNvSpPr txBox="1"/>
          <p:nvPr/>
        </p:nvSpPr>
        <p:spPr>
          <a:xfrm>
            <a:off x="7001917" y="733102"/>
            <a:ext cx="4798841" cy="4031873"/>
          </a:xfrm>
          <a:prstGeom prst="rect">
            <a:avLst/>
          </a:prstGeom>
          <a:solidFill>
            <a:schemeClr val="bg2"/>
          </a:solidFill>
          <a:ln>
            <a:solidFill>
              <a:schemeClr val="bg2"/>
            </a:solidFill>
          </a:ln>
        </p:spPr>
        <p:txBody>
          <a:bodyPr wrap="square" rtlCol="0">
            <a:spAutoFit/>
          </a:bodyPr>
          <a:lstStyle/>
          <a:p>
            <a:r>
              <a:rPr lang="en-GB" sz="1200" b="1" dirty="0"/>
              <a:t>Introduction:</a:t>
            </a:r>
          </a:p>
          <a:p>
            <a:r>
              <a:rPr lang="en-GB" sz="1200" dirty="0"/>
              <a:t>‘</a:t>
            </a:r>
            <a:r>
              <a:rPr lang="en-GB" sz="1200" dirty="0" err="1"/>
              <a:t>Llan</a:t>
            </a:r>
            <a:r>
              <a:rPr lang="en-GB" sz="1200" dirty="0"/>
              <a:t>’ signifies a church, parish church or church enclosure in </a:t>
            </a:r>
            <a:r>
              <a:rPr lang="en-GB" sz="1200" i="1" dirty="0"/>
              <a:t>Welsh</a:t>
            </a:r>
            <a:r>
              <a:rPr lang="en-GB" sz="1200" dirty="0"/>
              <a:t>. It is often connected to the name of a founding or celebrated saint. I.e. Llanbedr Pont </a:t>
            </a:r>
            <a:r>
              <a:rPr lang="en-GB" sz="1200" dirty="0" err="1"/>
              <a:t>Steffan</a:t>
            </a:r>
            <a:r>
              <a:rPr lang="en-GB" sz="1200" dirty="0"/>
              <a:t> – The church of St Peter on Stephen’s Bridge. </a:t>
            </a:r>
            <a:r>
              <a:rPr lang="en-GB" sz="1200" baseline="30000" dirty="0"/>
              <a:t>(1,2)</a:t>
            </a:r>
          </a:p>
          <a:p>
            <a:r>
              <a:rPr lang="en-GB" sz="1200" dirty="0"/>
              <a:t>There are comparisons with </a:t>
            </a:r>
            <a:r>
              <a:rPr lang="en-GB" sz="1200" i="1" dirty="0"/>
              <a:t>Breton</a:t>
            </a:r>
            <a:r>
              <a:rPr lang="en-GB" sz="1200" dirty="0"/>
              <a:t> ‘Lan’ (Church/Monastery) often mistaken with ‘</a:t>
            </a:r>
            <a:r>
              <a:rPr lang="en-GB" sz="1200" dirty="0" err="1"/>
              <a:t>Lann</a:t>
            </a:r>
            <a:r>
              <a:rPr lang="en-GB" sz="1200" dirty="0"/>
              <a:t>’ (heather/gorse/moor); comparisons with </a:t>
            </a:r>
            <a:r>
              <a:rPr lang="en-GB" sz="1200" i="1" dirty="0"/>
              <a:t>Cornish</a:t>
            </a:r>
            <a:r>
              <a:rPr lang="en-GB" sz="1200" dirty="0"/>
              <a:t> ‘Lan’. (sacred enclosure/Church/Monastery. </a:t>
            </a:r>
            <a:r>
              <a:rPr lang="en-GB" sz="1200" baseline="30000" dirty="0"/>
              <a:t>(2)</a:t>
            </a:r>
          </a:p>
          <a:p>
            <a:r>
              <a:rPr lang="en-GB" sz="1200" dirty="0"/>
              <a:t>As seen in the Map (</a:t>
            </a:r>
            <a:r>
              <a:rPr lang="en-GB" sz="1200" b="1" dirty="0"/>
              <a:t>Data set 1</a:t>
            </a:r>
            <a:r>
              <a:rPr lang="en-GB" sz="1200" dirty="0"/>
              <a:t>), the majority of ‘</a:t>
            </a:r>
            <a:r>
              <a:rPr lang="en-GB" sz="1200" dirty="0" err="1"/>
              <a:t>Llan</a:t>
            </a:r>
            <a:r>
              <a:rPr lang="en-GB" sz="1200" dirty="0"/>
              <a:t>’ appear along either side of the Welsh border. The Welsh marches appear to have the highest concentrations of ‘</a:t>
            </a:r>
            <a:r>
              <a:rPr lang="en-GB" sz="1200" dirty="0" err="1"/>
              <a:t>Llan</a:t>
            </a:r>
            <a:r>
              <a:rPr lang="en-GB" sz="1200" dirty="0"/>
              <a:t>’. </a:t>
            </a:r>
            <a:r>
              <a:rPr lang="en-GB" sz="1200" baseline="30000" dirty="0"/>
              <a:t>(I2)</a:t>
            </a:r>
          </a:p>
          <a:p>
            <a:r>
              <a:rPr lang="en-GB" sz="1200" b="1" dirty="0"/>
              <a:t>Data set 2:</a:t>
            </a:r>
          </a:p>
          <a:p>
            <a:r>
              <a:rPr lang="en-GB" sz="1200" dirty="0"/>
              <a:t>The Welsh border is fluid during the Middle Ages, and thus those wanting to identify as Welsh may have resorted, with shifting borders to using recognisably Welsh names as way of identifying themselves</a:t>
            </a:r>
            <a:r>
              <a:rPr lang="en-GB" sz="1600" dirty="0"/>
              <a:t>.</a:t>
            </a:r>
          </a:p>
          <a:p>
            <a:r>
              <a:rPr lang="en-GB" sz="1200" dirty="0"/>
              <a:t>Another possibility, is the church being seen as protection during the Middle Ages. The violence associated with the marches means the prevalence of church related place names is not down to identity but protection.  As we can see in the Table to the left, the assumption that the borders have the highest  number of ‘</a:t>
            </a:r>
            <a:r>
              <a:rPr lang="en-GB" sz="1200" dirty="0" err="1"/>
              <a:t>llan</a:t>
            </a:r>
            <a:r>
              <a:rPr lang="en-GB" sz="1200" dirty="0"/>
              <a:t>’ does not appear accurate. This may, however, be down to issues with the source material – material was lost when digitally scanned by google.</a:t>
            </a:r>
            <a:r>
              <a:rPr lang="en-GB" sz="1200" baseline="30000" dirty="0"/>
              <a:t>(1,3)</a:t>
            </a:r>
          </a:p>
        </p:txBody>
      </p:sp>
      <p:sp>
        <p:nvSpPr>
          <p:cNvPr id="13" name="TextBox 12">
            <a:extLst>
              <a:ext uri="{FF2B5EF4-FFF2-40B4-BE49-F238E27FC236}">
                <a16:creationId xmlns:a16="http://schemas.microsoft.com/office/drawing/2014/main" id="{333185BD-B007-4525-9D9A-1D7A371D4458}"/>
              </a:ext>
            </a:extLst>
          </p:cNvPr>
          <p:cNvSpPr txBox="1"/>
          <p:nvPr/>
        </p:nvSpPr>
        <p:spPr>
          <a:xfrm>
            <a:off x="7001917" y="4861863"/>
            <a:ext cx="4867667" cy="1200329"/>
          </a:xfrm>
          <a:prstGeom prst="rect">
            <a:avLst/>
          </a:prstGeom>
          <a:solidFill>
            <a:schemeClr val="bg2"/>
          </a:solidFill>
          <a:ln>
            <a:solidFill>
              <a:schemeClr val="bg2"/>
            </a:solidFill>
          </a:ln>
        </p:spPr>
        <p:txBody>
          <a:bodyPr wrap="square" rtlCol="0">
            <a:spAutoFit/>
          </a:bodyPr>
          <a:lstStyle/>
          <a:p>
            <a:r>
              <a:rPr lang="en-GB" sz="1200" b="1" dirty="0"/>
              <a:t>Conclusion:</a:t>
            </a:r>
          </a:p>
          <a:p>
            <a:r>
              <a:rPr lang="en-GB" sz="1200" dirty="0"/>
              <a:t>Overall, we can see there is a correlation between the Welsh border and the concentration of </a:t>
            </a:r>
            <a:r>
              <a:rPr lang="en-GB" sz="1200" dirty="0" err="1"/>
              <a:t>Llan</a:t>
            </a:r>
            <a:r>
              <a:rPr lang="en-GB" sz="1200" dirty="0"/>
              <a:t> place names in Data set 1 but this doesn’t correlate with Source 1. Methodological issues mean that further research is needed to assess the validity both of Data Set 1 and Source 1 and validate the hypotheses.</a:t>
            </a:r>
          </a:p>
        </p:txBody>
      </p:sp>
      <p:graphicFrame>
        <p:nvGraphicFramePr>
          <p:cNvPr id="2" name="Table 1">
            <a:extLst>
              <a:ext uri="{FF2B5EF4-FFF2-40B4-BE49-F238E27FC236}">
                <a16:creationId xmlns:a16="http://schemas.microsoft.com/office/drawing/2014/main" id="{A8037989-8047-4A8E-8496-2F8A01AA556A}"/>
              </a:ext>
            </a:extLst>
          </p:cNvPr>
          <p:cNvGraphicFramePr>
            <a:graphicFrameLocks noGrp="1"/>
          </p:cNvGraphicFramePr>
          <p:nvPr>
            <p:extLst>
              <p:ext uri="{D42A27DB-BD31-4B8C-83A1-F6EECF244321}">
                <p14:modId xmlns:p14="http://schemas.microsoft.com/office/powerpoint/2010/main" val="4177495894"/>
              </p:ext>
            </p:extLst>
          </p:nvPr>
        </p:nvGraphicFramePr>
        <p:xfrm>
          <a:off x="4575744" y="3525889"/>
          <a:ext cx="2121804" cy="2872740"/>
        </p:xfrm>
        <a:graphic>
          <a:graphicData uri="http://schemas.openxmlformats.org/drawingml/2006/table">
            <a:tbl>
              <a:tblPr firstRow="1" bandRow="1">
                <a:tableStyleId>{5C22544A-7EE6-4342-B048-85BDC9FD1C3A}</a:tableStyleId>
              </a:tblPr>
              <a:tblGrid>
                <a:gridCol w="1060902">
                  <a:extLst>
                    <a:ext uri="{9D8B030D-6E8A-4147-A177-3AD203B41FA5}">
                      <a16:colId xmlns:a16="http://schemas.microsoft.com/office/drawing/2014/main" val="1467061110"/>
                    </a:ext>
                  </a:extLst>
                </a:gridCol>
                <a:gridCol w="1060902">
                  <a:extLst>
                    <a:ext uri="{9D8B030D-6E8A-4147-A177-3AD203B41FA5}">
                      <a16:colId xmlns:a16="http://schemas.microsoft.com/office/drawing/2014/main" val="1141572342"/>
                    </a:ext>
                  </a:extLst>
                </a:gridCol>
              </a:tblGrid>
              <a:tr h="245082">
                <a:tc>
                  <a:txBody>
                    <a:bodyPr/>
                    <a:lstStyle/>
                    <a:p>
                      <a:r>
                        <a:rPr lang="en-GB" sz="1050" dirty="0"/>
                        <a:t>County</a:t>
                      </a:r>
                    </a:p>
                  </a:txBody>
                  <a:tcPr/>
                </a:tc>
                <a:tc>
                  <a:txBody>
                    <a:bodyPr/>
                    <a:lstStyle/>
                    <a:p>
                      <a:r>
                        <a:rPr lang="en-GB" sz="1050" dirty="0"/>
                        <a:t>No. of </a:t>
                      </a:r>
                      <a:r>
                        <a:rPr lang="en-GB" sz="1050" dirty="0" err="1"/>
                        <a:t>Llan’s</a:t>
                      </a:r>
                      <a:endParaRPr lang="en-GB" sz="1050" dirty="0"/>
                    </a:p>
                  </a:txBody>
                  <a:tcPr/>
                </a:tc>
                <a:extLst>
                  <a:ext uri="{0D108BD9-81ED-4DB2-BD59-A6C34878D82A}">
                    <a16:rowId xmlns:a16="http://schemas.microsoft.com/office/drawing/2014/main" val="3461139354"/>
                  </a:ext>
                </a:extLst>
              </a:tr>
              <a:tr h="245082">
                <a:tc>
                  <a:txBody>
                    <a:bodyPr/>
                    <a:lstStyle/>
                    <a:p>
                      <a:r>
                        <a:rPr lang="en-GB" sz="1050" dirty="0"/>
                        <a:t>Carmarthen</a:t>
                      </a:r>
                    </a:p>
                  </a:txBody>
                  <a:tcPr/>
                </a:tc>
                <a:tc>
                  <a:txBody>
                    <a:bodyPr/>
                    <a:lstStyle/>
                    <a:p>
                      <a:r>
                        <a:rPr lang="en-GB" sz="1050" dirty="0"/>
                        <a:t>38</a:t>
                      </a:r>
                    </a:p>
                  </a:txBody>
                  <a:tcPr/>
                </a:tc>
                <a:extLst>
                  <a:ext uri="{0D108BD9-81ED-4DB2-BD59-A6C34878D82A}">
                    <a16:rowId xmlns:a16="http://schemas.microsoft.com/office/drawing/2014/main" val="1869998435"/>
                  </a:ext>
                </a:extLst>
              </a:tr>
              <a:tr h="245082">
                <a:tc>
                  <a:txBody>
                    <a:bodyPr/>
                    <a:lstStyle/>
                    <a:p>
                      <a:r>
                        <a:rPr lang="en-GB" sz="1050" dirty="0"/>
                        <a:t>Carnarvon</a:t>
                      </a:r>
                    </a:p>
                  </a:txBody>
                  <a:tcPr/>
                </a:tc>
                <a:tc>
                  <a:txBody>
                    <a:bodyPr/>
                    <a:lstStyle/>
                    <a:p>
                      <a:r>
                        <a:rPr lang="en-GB" sz="1050" dirty="0"/>
                        <a:t>29</a:t>
                      </a:r>
                    </a:p>
                  </a:txBody>
                  <a:tcPr/>
                </a:tc>
                <a:extLst>
                  <a:ext uri="{0D108BD9-81ED-4DB2-BD59-A6C34878D82A}">
                    <a16:rowId xmlns:a16="http://schemas.microsoft.com/office/drawing/2014/main" val="3519727302"/>
                  </a:ext>
                </a:extLst>
              </a:tr>
              <a:tr h="245082">
                <a:tc>
                  <a:txBody>
                    <a:bodyPr/>
                    <a:lstStyle/>
                    <a:p>
                      <a:r>
                        <a:rPr lang="en-GB" sz="1050" dirty="0"/>
                        <a:t>Denbigh</a:t>
                      </a:r>
                    </a:p>
                  </a:txBody>
                  <a:tcPr/>
                </a:tc>
                <a:tc>
                  <a:txBody>
                    <a:bodyPr/>
                    <a:lstStyle/>
                    <a:p>
                      <a:r>
                        <a:rPr lang="en-GB" sz="1050" dirty="0"/>
                        <a:t>32</a:t>
                      </a:r>
                    </a:p>
                  </a:txBody>
                  <a:tcPr/>
                </a:tc>
                <a:extLst>
                  <a:ext uri="{0D108BD9-81ED-4DB2-BD59-A6C34878D82A}">
                    <a16:rowId xmlns:a16="http://schemas.microsoft.com/office/drawing/2014/main" val="166640285"/>
                  </a:ext>
                </a:extLst>
              </a:tr>
              <a:tr h="245082">
                <a:tc>
                  <a:txBody>
                    <a:bodyPr/>
                    <a:lstStyle/>
                    <a:p>
                      <a:r>
                        <a:rPr lang="en-GB" sz="1050" b="1" dirty="0"/>
                        <a:t>Flint</a:t>
                      </a:r>
                    </a:p>
                  </a:txBody>
                  <a:tcPr/>
                </a:tc>
                <a:tc>
                  <a:txBody>
                    <a:bodyPr/>
                    <a:lstStyle/>
                    <a:p>
                      <a:r>
                        <a:rPr lang="en-GB" sz="1050" b="1" dirty="0"/>
                        <a:t>8</a:t>
                      </a:r>
                    </a:p>
                  </a:txBody>
                  <a:tcPr/>
                </a:tc>
                <a:extLst>
                  <a:ext uri="{0D108BD9-81ED-4DB2-BD59-A6C34878D82A}">
                    <a16:rowId xmlns:a16="http://schemas.microsoft.com/office/drawing/2014/main" val="3285780552"/>
                  </a:ext>
                </a:extLst>
              </a:tr>
              <a:tr h="245082">
                <a:tc>
                  <a:txBody>
                    <a:bodyPr/>
                    <a:lstStyle/>
                    <a:p>
                      <a:r>
                        <a:rPr lang="en-GB" sz="1050" dirty="0"/>
                        <a:t>Glamorgan</a:t>
                      </a:r>
                    </a:p>
                  </a:txBody>
                  <a:tcPr/>
                </a:tc>
                <a:tc>
                  <a:txBody>
                    <a:bodyPr/>
                    <a:lstStyle/>
                    <a:p>
                      <a:r>
                        <a:rPr lang="en-GB" sz="1050" dirty="0"/>
                        <a:t>36</a:t>
                      </a:r>
                    </a:p>
                  </a:txBody>
                  <a:tcPr/>
                </a:tc>
                <a:extLst>
                  <a:ext uri="{0D108BD9-81ED-4DB2-BD59-A6C34878D82A}">
                    <a16:rowId xmlns:a16="http://schemas.microsoft.com/office/drawing/2014/main" val="2002495165"/>
                  </a:ext>
                </a:extLst>
              </a:tr>
              <a:tr h="245082">
                <a:tc>
                  <a:txBody>
                    <a:bodyPr/>
                    <a:lstStyle/>
                    <a:p>
                      <a:r>
                        <a:rPr lang="en-GB" sz="1050" dirty="0" err="1"/>
                        <a:t>Merioneth</a:t>
                      </a:r>
                      <a:endParaRPr lang="en-GB" sz="1050" dirty="0"/>
                    </a:p>
                  </a:txBody>
                  <a:tcPr/>
                </a:tc>
                <a:tc>
                  <a:txBody>
                    <a:bodyPr/>
                    <a:lstStyle/>
                    <a:p>
                      <a:r>
                        <a:rPr lang="en-GB" sz="1050" dirty="0"/>
                        <a:t>26</a:t>
                      </a:r>
                    </a:p>
                  </a:txBody>
                  <a:tcPr/>
                </a:tc>
                <a:extLst>
                  <a:ext uri="{0D108BD9-81ED-4DB2-BD59-A6C34878D82A}">
                    <a16:rowId xmlns:a16="http://schemas.microsoft.com/office/drawing/2014/main" val="2877125349"/>
                  </a:ext>
                </a:extLst>
              </a:tr>
              <a:tr h="245082">
                <a:tc>
                  <a:txBody>
                    <a:bodyPr/>
                    <a:lstStyle/>
                    <a:p>
                      <a:r>
                        <a:rPr lang="en-GB" sz="1050" b="1" dirty="0"/>
                        <a:t>Monmouth</a:t>
                      </a:r>
                    </a:p>
                  </a:txBody>
                  <a:tcPr/>
                </a:tc>
                <a:tc>
                  <a:txBody>
                    <a:bodyPr/>
                    <a:lstStyle/>
                    <a:p>
                      <a:r>
                        <a:rPr lang="en-GB" sz="1050" b="1"/>
                        <a:t>27</a:t>
                      </a:r>
                      <a:endParaRPr lang="en-GB" sz="1050" b="1" dirty="0"/>
                    </a:p>
                  </a:txBody>
                  <a:tcPr/>
                </a:tc>
                <a:extLst>
                  <a:ext uri="{0D108BD9-81ED-4DB2-BD59-A6C34878D82A}">
                    <a16:rowId xmlns:a16="http://schemas.microsoft.com/office/drawing/2014/main" val="841555898"/>
                  </a:ext>
                </a:extLst>
              </a:tr>
              <a:tr h="245082">
                <a:tc>
                  <a:txBody>
                    <a:bodyPr/>
                    <a:lstStyle/>
                    <a:p>
                      <a:r>
                        <a:rPr lang="en-GB" sz="1050" b="1" dirty="0"/>
                        <a:t>Montgomery</a:t>
                      </a:r>
                    </a:p>
                  </a:txBody>
                  <a:tcPr/>
                </a:tc>
                <a:tc>
                  <a:txBody>
                    <a:bodyPr/>
                    <a:lstStyle/>
                    <a:p>
                      <a:r>
                        <a:rPr lang="en-GB" sz="1050" b="1" dirty="0"/>
                        <a:t>23</a:t>
                      </a:r>
                    </a:p>
                  </a:txBody>
                  <a:tcPr/>
                </a:tc>
                <a:extLst>
                  <a:ext uri="{0D108BD9-81ED-4DB2-BD59-A6C34878D82A}">
                    <a16:rowId xmlns:a16="http://schemas.microsoft.com/office/drawing/2014/main" val="2499134370"/>
                  </a:ext>
                </a:extLst>
              </a:tr>
              <a:tr h="245082">
                <a:tc>
                  <a:txBody>
                    <a:bodyPr/>
                    <a:lstStyle/>
                    <a:p>
                      <a:r>
                        <a:rPr lang="en-GB" sz="1050" dirty="0"/>
                        <a:t>Pembroke</a:t>
                      </a:r>
                    </a:p>
                  </a:txBody>
                  <a:tcPr/>
                </a:tc>
                <a:tc>
                  <a:txBody>
                    <a:bodyPr/>
                    <a:lstStyle/>
                    <a:p>
                      <a:r>
                        <a:rPr lang="en-GB" sz="1050" dirty="0"/>
                        <a:t>17</a:t>
                      </a:r>
                    </a:p>
                  </a:txBody>
                  <a:tcPr/>
                </a:tc>
                <a:extLst>
                  <a:ext uri="{0D108BD9-81ED-4DB2-BD59-A6C34878D82A}">
                    <a16:rowId xmlns:a16="http://schemas.microsoft.com/office/drawing/2014/main" val="639830178"/>
                  </a:ext>
                </a:extLst>
              </a:tr>
              <a:tr h="245082">
                <a:tc>
                  <a:txBody>
                    <a:bodyPr/>
                    <a:lstStyle/>
                    <a:p>
                      <a:r>
                        <a:rPr lang="en-GB" sz="1050" b="1" dirty="0"/>
                        <a:t>Radnorshire</a:t>
                      </a:r>
                    </a:p>
                  </a:txBody>
                  <a:tcPr/>
                </a:tc>
                <a:tc>
                  <a:txBody>
                    <a:bodyPr/>
                    <a:lstStyle/>
                    <a:p>
                      <a:r>
                        <a:rPr lang="en-GB" sz="1050" b="1" dirty="0"/>
                        <a:t>10 </a:t>
                      </a:r>
                      <a:r>
                        <a:rPr lang="en-GB" sz="1050" dirty="0"/>
                        <a:t>                  </a:t>
                      </a:r>
                      <a:r>
                        <a:rPr lang="en-GB" sz="700" dirty="0"/>
                        <a:t>(</a:t>
                      </a:r>
                      <a:r>
                        <a:rPr lang="en-GB" sz="700" b="1" dirty="0"/>
                        <a:t>Data Set 2</a:t>
                      </a:r>
                      <a:r>
                        <a:rPr lang="en-GB" sz="700" dirty="0"/>
                        <a:t>, Source 1)</a:t>
                      </a:r>
                      <a:endParaRPr lang="en-GB" sz="1050" dirty="0"/>
                    </a:p>
                  </a:txBody>
                  <a:tcPr/>
                </a:tc>
                <a:extLst>
                  <a:ext uri="{0D108BD9-81ED-4DB2-BD59-A6C34878D82A}">
                    <a16:rowId xmlns:a16="http://schemas.microsoft.com/office/drawing/2014/main" val="3922026986"/>
                  </a:ext>
                </a:extLst>
              </a:tr>
            </a:tbl>
          </a:graphicData>
        </a:graphic>
      </p:graphicFrame>
      <p:pic>
        <p:nvPicPr>
          <p:cNvPr id="6" name="Picture 5">
            <a:extLst>
              <a:ext uri="{FF2B5EF4-FFF2-40B4-BE49-F238E27FC236}">
                <a16:creationId xmlns:a16="http://schemas.microsoft.com/office/drawing/2014/main" id="{1701961F-0C43-4638-BB39-DDD9DC1AA12A}"/>
              </a:ext>
            </a:extLst>
          </p:cNvPr>
          <p:cNvPicPr>
            <a:picLocks noChangeAspect="1"/>
          </p:cNvPicPr>
          <p:nvPr/>
        </p:nvPicPr>
        <p:blipFill>
          <a:blip r:embed="rId8"/>
          <a:stretch>
            <a:fillRect/>
          </a:stretch>
        </p:blipFill>
        <p:spPr>
          <a:xfrm>
            <a:off x="62215" y="85314"/>
            <a:ext cx="567178" cy="187605"/>
          </a:xfrm>
          <a:prstGeom prst="rect">
            <a:avLst/>
          </a:prstGeom>
        </p:spPr>
      </p:pic>
      <p:sp>
        <p:nvSpPr>
          <p:cNvPr id="7" name="TextBox 6">
            <a:extLst>
              <a:ext uri="{FF2B5EF4-FFF2-40B4-BE49-F238E27FC236}">
                <a16:creationId xmlns:a16="http://schemas.microsoft.com/office/drawing/2014/main" id="{E933B252-4CF2-470E-BD2E-5DE7AC6C3003}"/>
              </a:ext>
            </a:extLst>
          </p:cNvPr>
          <p:cNvSpPr txBox="1"/>
          <p:nvPr/>
        </p:nvSpPr>
        <p:spPr>
          <a:xfrm>
            <a:off x="-38412" y="321737"/>
            <a:ext cx="997329" cy="230832"/>
          </a:xfrm>
          <a:prstGeom prst="rect">
            <a:avLst/>
          </a:prstGeom>
          <a:noFill/>
        </p:spPr>
        <p:txBody>
          <a:bodyPr wrap="square" rtlCol="0">
            <a:spAutoFit/>
          </a:bodyPr>
          <a:lstStyle/>
          <a:p>
            <a:r>
              <a:rPr lang="en-GB" sz="900" dirty="0">
                <a:latin typeface="Monotype Corsiva" panose="03010101010201010101" pitchFamily="66" charset="0"/>
              </a:rPr>
              <a:t>Charlotte Harris</a:t>
            </a:r>
          </a:p>
        </p:txBody>
      </p:sp>
      <p:sp>
        <p:nvSpPr>
          <p:cNvPr id="9" name="TextBox 8">
            <a:extLst>
              <a:ext uri="{FF2B5EF4-FFF2-40B4-BE49-F238E27FC236}">
                <a16:creationId xmlns:a16="http://schemas.microsoft.com/office/drawing/2014/main" id="{3E67FE39-A816-4220-801F-56853CD4BC82}"/>
              </a:ext>
            </a:extLst>
          </p:cNvPr>
          <p:cNvSpPr txBox="1"/>
          <p:nvPr/>
        </p:nvSpPr>
        <p:spPr>
          <a:xfrm>
            <a:off x="4575744" y="6420754"/>
            <a:ext cx="2121804" cy="261610"/>
          </a:xfrm>
          <a:prstGeom prst="rect">
            <a:avLst/>
          </a:prstGeom>
          <a:noFill/>
        </p:spPr>
        <p:txBody>
          <a:bodyPr wrap="square" rtlCol="0">
            <a:spAutoFit/>
          </a:bodyPr>
          <a:lstStyle/>
          <a:p>
            <a:r>
              <a:rPr lang="en-GB" sz="1100" b="1" dirty="0"/>
              <a:t>(Bold = Border county)</a:t>
            </a:r>
          </a:p>
        </p:txBody>
      </p:sp>
      <p:sp>
        <p:nvSpPr>
          <p:cNvPr id="14" name="TextBox 13">
            <a:extLst>
              <a:ext uri="{FF2B5EF4-FFF2-40B4-BE49-F238E27FC236}">
                <a16:creationId xmlns:a16="http://schemas.microsoft.com/office/drawing/2014/main" id="{1523B427-E623-4D66-958D-537BCAADB66A}"/>
              </a:ext>
            </a:extLst>
          </p:cNvPr>
          <p:cNvSpPr txBox="1"/>
          <p:nvPr/>
        </p:nvSpPr>
        <p:spPr>
          <a:xfrm>
            <a:off x="6096000" y="878774"/>
            <a:ext cx="601548" cy="430887"/>
          </a:xfrm>
          <a:prstGeom prst="rect">
            <a:avLst/>
          </a:prstGeom>
          <a:noFill/>
        </p:spPr>
        <p:txBody>
          <a:bodyPr wrap="square" rtlCol="0">
            <a:spAutoFit/>
          </a:bodyPr>
          <a:lstStyle/>
          <a:p>
            <a:r>
              <a:rPr lang="en-GB" sz="1100" dirty="0"/>
              <a:t>Data Set 1</a:t>
            </a:r>
          </a:p>
        </p:txBody>
      </p:sp>
    </p:spTree>
    <p:extLst>
      <p:ext uri="{BB962C8B-B14F-4D97-AF65-F5344CB8AC3E}">
        <p14:creationId xmlns:p14="http://schemas.microsoft.com/office/powerpoint/2010/main" val="1456639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417</TotalTime>
  <Words>763</Words>
  <Application>Microsoft Office PowerPoint</Application>
  <PresentationFormat>Widescreen</PresentationFormat>
  <Paragraphs>57</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Angsana New</vt:lpstr>
      <vt:lpstr>Arial</vt:lpstr>
      <vt:lpstr>Calibri</vt:lpstr>
      <vt:lpstr>Calibri Light</vt:lpstr>
      <vt:lpstr>Monotype Corsiva</vt:lpstr>
      <vt:lpstr>Old English Text MT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Harris</dc:creator>
  <cp:lastModifiedBy>Charlotte Harris</cp:lastModifiedBy>
  <cp:revision>37</cp:revision>
  <dcterms:created xsi:type="dcterms:W3CDTF">2017-10-16T13:53:53Z</dcterms:created>
  <dcterms:modified xsi:type="dcterms:W3CDTF">2017-12-05T12:56:32Z</dcterms:modified>
</cp:coreProperties>
</file>