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8" r:id="rId2"/>
    <p:sldId id="259" r:id="rId3"/>
    <p:sldId id="260" r:id="rId4"/>
    <p:sldId id="256" r:id="rId5"/>
    <p:sldId id="261" r:id="rId6"/>
    <p:sldId id="262" r:id="rId7"/>
    <p:sldId id="257"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48" d="100"/>
          <a:sy n="48" d="100"/>
        </p:scale>
        <p:origin x="53" y="82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91815FD6-C772-4A6D-9A8D-9D6E4A5C5589}" type="datetimeFigureOut">
              <a:rPr lang="en-GB" smtClean="0"/>
              <a:t>15/01/2019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F4F156B-CA91-46B7-85AE-7FF65C155756}" type="slidenum">
              <a:rPr lang="en-GB" smtClean="0"/>
              <a:t>‹#›</a:t>
            </a:fld>
            <a:endParaRPr lang="en-GB"/>
          </a:p>
        </p:txBody>
      </p:sp>
    </p:spTree>
    <p:extLst>
      <p:ext uri="{BB962C8B-B14F-4D97-AF65-F5344CB8AC3E}">
        <p14:creationId xmlns:p14="http://schemas.microsoft.com/office/powerpoint/2010/main" val="17017948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1815FD6-C772-4A6D-9A8D-9D6E4A5C5589}" type="datetimeFigureOut">
              <a:rPr lang="en-GB" smtClean="0"/>
              <a:t>15/01/2019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F4F156B-CA91-46B7-85AE-7FF65C155756}" type="slidenum">
              <a:rPr lang="en-GB" smtClean="0"/>
              <a:t>‹#›</a:t>
            </a:fld>
            <a:endParaRPr lang="en-GB"/>
          </a:p>
        </p:txBody>
      </p:sp>
    </p:spTree>
    <p:extLst>
      <p:ext uri="{BB962C8B-B14F-4D97-AF65-F5344CB8AC3E}">
        <p14:creationId xmlns:p14="http://schemas.microsoft.com/office/powerpoint/2010/main" val="566601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1815FD6-C772-4A6D-9A8D-9D6E4A5C5589}" type="datetimeFigureOut">
              <a:rPr lang="en-GB" smtClean="0"/>
              <a:t>15/01/2019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F4F156B-CA91-46B7-85AE-7FF65C155756}" type="slidenum">
              <a:rPr lang="en-GB" smtClean="0"/>
              <a:t>‹#›</a:t>
            </a:fld>
            <a:endParaRPr lang="en-GB"/>
          </a:p>
        </p:txBody>
      </p:sp>
    </p:spTree>
    <p:extLst>
      <p:ext uri="{BB962C8B-B14F-4D97-AF65-F5344CB8AC3E}">
        <p14:creationId xmlns:p14="http://schemas.microsoft.com/office/powerpoint/2010/main" val="5847225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1815FD6-C772-4A6D-9A8D-9D6E4A5C5589}" type="datetimeFigureOut">
              <a:rPr lang="en-GB" smtClean="0"/>
              <a:t>15/01/2019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F4F156B-CA91-46B7-85AE-7FF65C155756}" type="slidenum">
              <a:rPr lang="en-GB" smtClean="0"/>
              <a:t>‹#›</a:t>
            </a:fld>
            <a:endParaRPr lang="en-GB"/>
          </a:p>
        </p:txBody>
      </p:sp>
    </p:spTree>
    <p:extLst>
      <p:ext uri="{BB962C8B-B14F-4D97-AF65-F5344CB8AC3E}">
        <p14:creationId xmlns:p14="http://schemas.microsoft.com/office/powerpoint/2010/main" val="6818606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1815FD6-C772-4A6D-9A8D-9D6E4A5C5589}" type="datetimeFigureOut">
              <a:rPr lang="en-GB" smtClean="0"/>
              <a:t>15/01/2019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F4F156B-CA91-46B7-85AE-7FF65C155756}" type="slidenum">
              <a:rPr lang="en-GB" smtClean="0"/>
              <a:t>‹#›</a:t>
            </a:fld>
            <a:endParaRPr lang="en-GB"/>
          </a:p>
        </p:txBody>
      </p:sp>
    </p:spTree>
    <p:extLst>
      <p:ext uri="{BB962C8B-B14F-4D97-AF65-F5344CB8AC3E}">
        <p14:creationId xmlns:p14="http://schemas.microsoft.com/office/powerpoint/2010/main" val="39093561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1815FD6-C772-4A6D-9A8D-9D6E4A5C5589}" type="datetimeFigureOut">
              <a:rPr lang="en-GB" smtClean="0"/>
              <a:t>15/01/2019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F4F156B-CA91-46B7-85AE-7FF65C155756}" type="slidenum">
              <a:rPr lang="en-GB" smtClean="0"/>
              <a:t>‹#›</a:t>
            </a:fld>
            <a:endParaRPr lang="en-GB"/>
          </a:p>
        </p:txBody>
      </p:sp>
    </p:spTree>
    <p:extLst>
      <p:ext uri="{BB962C8B-B14F-4D97-AF65-F5344CB8AC3E}">
        <p14:creationId xmlns:p14="http://schemas.microsoft.com/office/powerpoint/2010/main" val="34060344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1815FD6-C772-4A6D-9A8D-9D6E4A5C5589}" type="datetimeFigureOut">
              <a:rPr lang="en-GB" smtClean="0"/>
              <a:t>15/01/2019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F4F156B-CA91-46B7-85AE-7FF65C155756}" type="slidenum">
              <a:rPr lang="en-GB" smtClean="0"/>
              <a:t>‹#›</a:t>
            </a:fld>
            <a:endParaRPr lang="en-GB"/>
          </a:p>
        </p:txBody>
      </p:sp>
    </p:spTree>
    <p:extLst>
      <p:ext uri="{BB962C8B-B14F-4D97-AF65-F5344CB8AC3E}">
        <p14:creationId xmlns:p14="http://schemas.microsoft.com/office/powerpoint/2010/main" val="5699517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1815FD6-C772-4A6D-9A8D-9D6E4A5C5589}" type="datetimeFigureOut">
              <a:rPr lang="en-GB" smtClean="0"/>
              <a:t>15/01/2019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F4F156B-CA91-46B7-85AE-7FF65C155756}" type="slidenum">
              <a:rPr lang="en-GB" smtClean="0"/>
              <a:t>‹#›</a:t>
            </a:fld>
            <a:endParaRPr lang="en-GB"/>
          </a:p>
        </p:txBody>
      </p:sp>
    </p:spTree>
    <p:extLst>
      <p:ext uri="{BB962C8B-B14F-4D97-AF65-F5344CB8AC3E}">
        <p14:creationId xmlns:p14="http://schemas.microsoft.com/office/powerpoint/2010/main" val="370326695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1815FD6-C772-4A6D-9A8D-9D6E4A5C5589}" type="datetimeFigureOut">
              <a:rPr lang="en-GB" smtClean="0"/>
              <a:t>15/01/2019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F4F156B-CA91-46B7-85AE-7FF65C155756}" type="slidenum">
              <a:rPr lang="en-GB" smtClean="0"/>
              <a:t>‹#›</a:t>
            </a:fld>
            <a:endParaRPr lang="en-GB"/>
          </a:p>
        </p:txBody>
      </p:sp>
    </p:spTree>
    <p:extLst>
      <p:ext uri="{BB962C8B-B14F-4D97-AF65-F5344CB8AC3E}">
        <p14:creationId xmlns:p14="http://schemas.microsoft.com/office/powerpoint/2010/main" val="10603406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1815FD6-C772-4A6D-9A8D-9D6E4A5C5589}" type="datetimeFigureOut">
              <a:rPr lang="en-GB" smtClean="0"/>
              <a:t>15/01/2019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F4F156B-CA91-46B7-85AE-7FF65C155756}" type="slidenum">
              <a:rPr lang="en-GB" smtClean="0"/>
              <a:t>‹#›</a:t>
            </a:fld>
            <a:endParaRPr lang="en-GB"/>
          </a:p>
        </p:txBody>
      </p:sp>
    </p:spTree>
    <p:extLst>
      <p:ext uri="{BB962C8B-B14F-4D97-AF65-F5344CB8AC3E}">
        <p14:creationId xmlns:p14="http://schemas.microsoft.com/office/powerpoint/2010/main" val="21639731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1815FD6-C772-4A6D-9A8D-9D6E4A5C5589}" type="datetimeFigureOut">
              <a:rPr lang="en-GB" smtClean="0"/>
              <a:t>15/01/2019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F4F156B-CA91-46B7-85AE-7FF65C155756}" type="slidenum">
              <a:rPr lang="en-GB" smtClean="0"/>
              <a:t>‹#›</a:t>
            </a:fld>
            <a:endParaRPr lang="en-GB"/>
          </a:p>
        </p:txBody>
      </p:sp>
    </p:spTree>
    <p:extLst>
      <p:ext uri="{BB962C8B-B14F-4D97-AF65-F5344CB8AC3E}">
        <p14:creationId xmlns:p14="http://schemas.microsoft.com/office/powerpoint/2010/main" val="15952714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1815FD6-C772-4A6D-9A8D-9D6E4A5C5589}" type="datetimeFigureOut">
              <a:rPr lang="en-GB" smtClean="0"/>
              <a:t>15/01/2019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F4F156B-CA91-46B7-85AE-7FF65C155756}" type="slidenum">
              <a:rPr lang="en-GB" smtClean="0"/>
              <a:t>‹#›</a:t>
            </a:fld>
            <a:endParaRPr lang="en-GB"/>
          </a:p>
        </p:txBody>
      </p:sp>
    </p:spTree>
    <p:extLst>
      <p:ext uri="{BB962C8B-B14F-4D97-AF65-F5344CB8AC3E}">
        <p14:creationId xmlns:p14="http://schemas.microsoft.com/office/powerpoint/2010/main" val="90542582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www.theguardian.com/football/2018/feb/14/premier-league-tv-deal-key-questions-subscriptions-bt" TargetMode="Externa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www.theguardian.com/football/blog/2015/feb/10/premier-league-tv-rights-grow-sky-sports?CMP=share_btn_tw"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gif"/><Relationship Id="rId2" Type="http://schemas.openxmlformats.org/officeDocument/2006/relationships/hyperlink" Target="https://www.bbc.co.uk/sport/football/31331496"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gif"/><Relationship Id="rId2" Type="http://schemas.openxmlformats.org/officeDocument/2006/relationships/hyperlink" Target="https://www.bbc.co.uk/sport/football/35546090"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www.bbc.co.uk/news/world-middle-east-38905510" TargetMode="External"/><Relationship Id="rId2" Type="http://schemas.openxmlformats.org/officeDocument/2006/relationships/image" Target="../media/image2.gif"/><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hyperlink" Target="https://www.bbc.co.uk/sport/football/35099081"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What the Premier League TV deal means for you: key questions answered – Mark </a:t>
            </a:r>
            <a:r>
              <a:rPr lang="en-GB" dirty="0" err="1" smtClean="0"/>
              <a:t>Sweney</a:t>
            </a:r>
            <a:r>
              <a:rPr lang="en-GB" dirty="0" smtClean="0"/>
              <a:t> (14.02.2018)</a:t>
            </a:r>
            <a:endParaRPr lang="en-GB" dirty="0"/>
          </a:p>
        </p:txBody>
      </p:sp>
      <p:sp>
        <p:nvSpPr>
          <p:cNvPr id="3" name="Content Placeholder 2"/>
          <p:cNvSpPr>
            <a:spLocks noGrp="1"/>
          </p:cNvSpPr>
          <p:nvPr>
            <p:ph idx="1"/>
          </p:nvPr>
        </p:nvSpPr>
        <p:spPr>
          <a:xfrm>
            <a:off x="838200" y="1825625"/>
            <a:ext cx="10515600" cy="4462880"/>
          </a:xfrm>
        </p:spPr>
        <p:txBody>
          <a:bodyPr>
            <a:normAutofit lnSpcReduction="10000"/>
          </a:bodyPr>
          <a:lstStyle/>
          <a:p>
            <a:r>
              <a:rPr lang="en-GB" dirty="0" smtClean="0"/>
              <a:t>“</a:t>
            </a:r>
            <a:r>
              <a:rPr lang="en-GB" dirty="0"/>
              <a:t>The best five packs have been sold, with Sky taking four, for £3.57bn and a 14% discount on its current deal. BT secured only one of the prime packs, at £885m, down from its current £960m and for fewer games. There are two packs unsold; more on that below</a:t>
            </a:r>
            <a:r>
              <a:rPr lang="en-GB" dirty="0" smtClean="0"/>
              <a:t>.”</a:t>
            </a:r>
          </a:p>
          <a:p>
            <a:r>
              <a:rPr lang="en-GB" dirty="0" smtClean="0"/>
              <a:t>“</a:t>
            </a:r>
            <a:r>
              <a:rPr lang="en-GB" dirty="0"/>
              <a:t>The Premier League is hugely popular globally and makes more than £3bn in rights from 80 separate deals. </a:t>
            </a:r>
            <a:r>
              <a:rPr lang="en-GB" dirty="0" smtClean="0"/>
              <a:t>”</a:t>
            </a:r>
          </a:p>
          <a:p>
            <a:r>
              <a:rPr lang="en-GB" dirty="0" smtClean="0"/>
              <a:t>“</a:t>
            </a:r>
            <a:r>
              <a:rPr lang="en-GB" dirty="0"/>
              <a:t> BT is confirmed and Sky and Amazon are thought to be the others – and will hope to push the £4.46bn it has made so far closer to the £5.14bn total from last time</a:t>
            </a:r>
            <a:r>
              <a:rPr lang="en-GB" dirty="0" smtClean="0"/>
              <a:t>.”</a:t>
            </a:r>
          </a:p>
          <a:p>
            <a:r>
              <a:rPr lang="en-GB" dirty="0">
                <a:hlinkClick r:id="rId2"/>
              </a:rPr>
              <a:t>https://</a:t>
            </a:r>
            <a:r>
              <a:rPr lang="en-GB" dirty="0" smtClean="0">
                <a:hlinkClick r:id="rId2"/>
              </a:rPr>
              <a:t>www.theguardian.com/football/2018/feb/14/premier-league-tv-deal-key-questions-subscriptions-bt</a:t>
            </a:r>
            <a:r>
              <a:rPr lang="en-GB" dirty="0" smtClean="0"/>
              <a:t> </a:t>
            </a:r>
            <a:endParaRPr lang="en-GB" dirty="0"/>
          </a:p>
        </p:txBody>
      </p:sp>
      <p:pic>
        <p:nvPicPr>
          <p:cNvPr id="1026" name="Picture 2" descr="Image result for the guardian logo"/>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50985" y="5804521"/>
            <a:ext cx="3452961" cy="86899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102058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Premier League TV rights grow to £5.1bn but case for redistribution strengthens –                          Owen Gibson (10.02.2015)</a:t>
            </a:r>
            <a:endParaRPr lang="en-GB" dirty="0"/>
          </a:p>
        </p:txBody>
      </p:sp>
      <p:sp>
        <p:nvSpPr>
          <p:cNvPr id="3" name="Content Placeholder 2"/>
          <p:cNvSpPr>
            <a:spLocks noGrp="1"/>
          </p:cNvSpPr>
          <p:nvPr>
            <p:ph idx="1"/>
          </p:nvPr>
        </p:nvSpPr>
        <p:spPr>
          <a:xfrm>
            <a:off x="838200" y="2041228"/>
            <a:ext cx="10515600" cy="5032375"/>
          </a:xfrm>
        </p:spPr>
        <p:txBody>
          <a:bodyPr>
            <a:normAutofit lnSpcReduction="10000"/>
          </a:bodyPr>
          <a:lstStyle/>
          <a:p>
            <a:r>
              <a:rPr lang="en-GB" dirty="0" smtClean="0"/>
              <a:t>“</a:t>
            </a:r>
            <a:r>
              <a:rPr lang="en-GB" dirty="0"/>
              <a:t>The total figure of £5.136bn represents a 70% increase on the last UK television deal. </a:t>
            </a:r>
            <a:r>
              <a:rPr lang="en-GB" dirty="0" smtClean="0"/>
              <a:t>”</a:t>
            </a:r>
          </a:p>
          <a:p>
            <a:r>
              <a:rPr lang="en-GB" dirty="0" smtClean="0"/>
              <a:t>“</a:t>
            </a:r>
            <a:r>
              <a:rPr lang="en-GB" dirty="0"/>
              <a:t>Fourteen of the 30 biggest earning clubs in the world were English, according to the Deloitte Money League published last month. All </a:t>
            </a:r>
            <a:r>
              <a:rPr lang="en-GB" dirty="0" smtClean="0"/>
              <a:t>20 </a:t>
            </a:r>
            <a:r>
              <a:rPr lang="en-GB" dirty="0"/>
              <a:t>Premier League clubs appear in the top 40</a:t>
            </a:r>
            <a:r>
              <a:rPr lang="en-GB" dirty="0" smtClean="0"/>
              <a:t>.”</a:t>
            </a:r>
          </a:p>
          <a:p>
            <a:r>
              <a:rPr lang="en-GB" dirty="0" smtClean="0"/>
              <a:t>“</a:t>
            </a:r>
            <a:r>
              <a:rPr lang="en-GB" dirty="0"/>
              <a:t>As </a:t>
            </a:r>
            <a:r>
              <a:rPr lang="en-GB" dirty="0" err="1"/>
              <a:t>matchday</a:t>
            </a:r>
            <a:r>
              <a:rPr lang="en-GB" dirty="0"/>
              <a:t> income becomes comparatively less important – a club such as Chelsea now only make just over a fifth of their overall revenue from ticket sales – there is a creeping realisation that action is required to maintain the vibrant atmosphere that helps power TV income at home and abroad</a:t>
            </a:r>
            <a:r>
              <a:rPr lang="en-GB" dirty="0" smtClean="0"/>
              <a:t>.”</a:t>
            </a:r>
          </a:p>
          <a:p>
            <a:r>
              <a:rPr lang="en-GB" dirty="0">
                <a:hlinkClick r:id="rId2"/>
              </a:rPr>
              <a:t>https://</a:t>
            </a:r>
            <a:r>
              <a:rPr lang="en-GB" dirty="0" smtClean="0">
                <a:hlinkClick r:id="rId2"/>
              </a:rPr>
              <a:t>www.theguardian.com/football/blog/2015/feb/10/premier-league-tv-rights-grow-sky-sports?CMP=share_btn_tw</a:t>
            </a:r>
            <a:r>
              <a:rPr lang="en-GB" dirty="0" smtClean="0"/>
              <a:t> </a:t>
            </a:r>
          </a:p>
          <a:p>
            <a:endParaRPr lang="en-GB" dirty="0"/>
          </a:p>
        </p:txBody>
      </p:sp>
      <p:pic>
        <p:nvPicPr>
          <p:cNvPr id="4" name="Picture 2" descr="Image result for the guardian logo"/>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00839" y="821693"/>
            <a:ext cx="3452961" cy="86899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107378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Premier League set to announce record £4.4bn TV rights deal – Dan Roan (10.02.2015)</a:t>
            </a:r>
            <a:endParaRPr lang="en-GB" dirty="0"/>
          </a:p>
        </p:txBody>
      </p:sp>
      <p:sp>
        <p:nvSpPr>
          <p:cNvPr id="3" name="Content Placeholder 2"/>
          <p:cNvSpPr>
            <a:spLocks noGrp="1"/>
          </p:cNvSpPr>
          <p:nvPr>
            <p:ph idx="1"/>
          </p:nvPr>
        </p:nvSpPr>
        <p:spPr>
          <a:xfrm>
            <a:off x="838200" y="1825625"/>
            <a:ext cx="10515600" cy="4751638"/>
          </a:xfrm>
        </p:spPr>
        <p:txBody>
          <a:bodyPr>
            <a:normAutofit lnSpcReduction="10000"/>
          </a:bodyPr>
          <a:lstStyle/>
          <a:p>
            <a:r>
              <a:rPr lang="en-GB" dirty="0" smtClean="0"/>
              <a:t>“</a:t>
            </a:r>
            <a:r>
              <a:rPr lang="en-GB" dirty="0"/>
              <a:t>That will make it the second most valuable league in the world behind the NFL which last year sold the live rights to show eight Thursday night matches to CBS - for $300m. Overall, the NFL earnt $5.5bn last year from its deals with CBS, Fox, NBC, ESPN and </a:t>
            </a:r>
            <a:r>
              <a:rPr lang="en-GB" dirty="0" err="1"/>
              <a:t>Directv</a:t>
            </a:r>
            <a:r>
              <a:rPr lang="en-GB" dirty="0" smtClean="0"/>
              <a:t>.”</a:t>
            </a:r>
          </a:p>
          <a:p>
            <a:r>
              <a:rPr lang="en-GB" dirty="0" smtClean="0"/>
              <a:t>“</a:t>
            </a:r>
            <a:r>
              <a:rPr lang="en-GB" dirty="0"/>
              <a:t>Premier League spent £115m on agents fees last season, and when Chelsea are the only top-flight club committed to giving all ground staff and suppliers the £7.65-an-hour "living wage</a:t>
            </a:r>
            <a:r>
              <a:rPr lang="en-GB" dirty="0" smtClean="0"/>
              <a:t>".”</a:t>
            </a:r>
          </a:p>
          <a:p>
            <a:r>
              <a:rPr lang="en-GB" dirty="0" smtClean="0"/>
              <a:t>“</a:t>
            </a:r>
            <a:r>
              <a:rPr lang="en-GB" dirty="0"/>
              <a:t>But one thing seems certain: with the Premier League still having only recently broken into the US, Chinese and Indian markets, the money - and the debate over how to spend it - seems set to continue for some time</a:t>
            </a:r>
            <a:r>
              <a:rPr lang="en-GB" dirty="0" smtClean="0"/>
              <a:t>.”</a:t>
            </a:r>
          </a:p>
          <a:p>
            <a:r>
              <a:rPr lang="en-GB" dirty="0">
                <a:hlinkClick r:id="rId2"/>
              </a:rPr>
              <a:t>https://</a:t>
            </a:r>
            <a:r>
              <a:rPr lang="en-GB" dirty="0" smtClean="0">
                <a:hlinkClick r:id="rId2"/>
              </a:rPr>
              <a:t>www.bbc.co.uk/sport/football/31331496</a:t>
            </a:r>
            <a:r>
              <a:rPr lang="en-GB" dirty="0" smtClean="0"/>
              <a:t> </a:t>
            </a:r>
            <a:endParaRPr lang="en-GB" dirty="0"/>
          </a:p>
          <a:p>
            <a:endParaRPr lang="en-GB" dirty="0"/>
          </a:p>
        </p:txBody>
      </p:sp>
      <p:pic>
        <p:nvPicPr>
          <p:cNvPr id="2050" name="Picture 2" descr="Image result for the bbc logo"/>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010818" y="5647406"/>
            <a:ext cx="2665590" cy="92985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108574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Biggest Sports Rivalry in 2014: Television vs stadium- Darren </a:t>
            </a:r>
            <a:r>
              <a:rPr lang="en-GB" dirty="0" err="1" smtClean="0"/>
              <a:t>Heitner</a:t>
            </a:r>
            <a:r>
              <a:rPr lang="en-GB" dirty="0" smtClean="0"/>
              <a:t> (31.12.2013)</a:t>
            </a:r>
            <a:endParaRPr lang="en-GB" dirty="0"/>
          </a:p>
        </p:txBody>
      </p:sp>
      <p:sp>
        <p:nvSpPr>
          <p:cNvPr id="3" name="Content Placeholder 2"/>
          <p:cNvSpPr>
            <a:spLocks noGrp="1"/>
          </p:cNvSpPr>
          <p:nvPr>
            <p:ph idx="1"/>
          </p:nvPr>
        </p:nvSpPr>
        <p:spPr/>
        <p:txBody>
          <a:bodyPr/>
          <a:lstStyle/>
          <a:p>
            <a:r>
              <a:rPr lang="en-GB" dirty="0" smtClean="0"/>
              <a:t>“</a:t>
            </a:r>
            <a:r>
              <a:rPr lang="en-GB" dirty="0"/>
              <a:t>Demand for panel TVs larger than 50-inches is estimated to go from 27 million units in 2013 to 32 million in 2014</a:t>
            </a:r>
            <a:r>
              <a:rPr lang="en-GB" dirty="0" smtClean="0"/>
              <a:t>.”</a:t>
            </a:r>
          </a:p>
          <a:p>
            <a:r>
              <a:rPr lang="en-GB" dirty="0" smtClean="0"/>
              <a:t>“</a:t>
            </a:r>
            <a:r>
              <a:rPr lang="en-GB" dirty="0"/>
              <a:t> Before long, players may be performing in front of empty stands, with those most interested in the game sitting or standing miles away</a:t>
            </a:r>
            <a:r>
              <a:rPr lang="en-GB" dirty="0" smtClean="0"/>
              <a:t>.”</a:t>
            </a:r>
          </a:p>
          <a:p>
            <a:r>
              <a:rPr lang="en-GB" dirty="0" smtClean="0"/>
              <a:t>“</a:t>
            </a:r>
            <a:r>
              <a:rPr lang="en-GB" dirty="0"/>
              <a:t>Ticket sales are no longer the main source of revenue for sports leagues.  That may be a fair economical point to be made, but is there nothing to say about the toll this may take on integrity of the games played</a:t>
            </a:r>
            <a:r>
              <a:rPr lang="en-GB" dirty="0" smtClean="0"/>
              <a:t>?”</a:t>
            </a:r>
            <a:endParaRPr lang="en-GB" dirty="0"/>
          </a:p>
        </p:txBody>
      </p:sp>
      <p:pic>
        <p:nvPicPr>
          <p:cNvPr id="4" name="Picture 3"/>
          <p:cNvPicPr>
            <a:picLocks noChangeAspect="1"/>
          </p:cNvPicPr>
          <p:nvPr/>
        </p:nvPicPr>
        <p:blipFill>
          <a:blip r:embed="rId2"/>
          <a:stretch>
            <a:fillRect/>
          </a:stretch>
        </p:blipFill>
        <p:spPr>
          <a:xfrm>
            <a:off x="8277726" y="5559031"/>
            <a:ext cx="3641558" cy="953938"/>
          </a:xfrm>
          <a:prstGeom prst="rect">
            <a:avLst/>
          </a:prstGeom>
        </p:spPr>
      </p:pic>
    </p:spTree>
    <p:extLst>
      <p:ext uri="{BB962C8B-B14F-4D97-AF65-F5344CB8AC3E}">
        <p14:creationId xmlns:p14="http://schemas.microsoft.com/office/powerpoint/2010/main" val="8781804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Liverpool owners scrap £77 ticket and apologise to fans – BBC (10.02.2016)</a:t>
            </a:r>
            <a:endParaRPr lang="en-GB" dirty="0"/>
          </a:p>
        </p:txBody>
      </p:sp>
      <p:sp>
        <p:nvSpPr>
          <p:cNvPr id="3" name="Content Placeholder 2"/>
          <p:cNvSpPr>
            <a:spLocks noGrp="1"/>
          </p:cNvSpPr>
          <p:nvPr>
            <p:ph idx="1"/>
          </p:nvPr>
        </p:nvSpPr>
        <p:spPr/>
        <p:txBody>
          <a:bodyPr>
            <a:normAutofit/>
          </a:bodyPr>
          <a:lstStyle/>
          <a:p>
            <a:pPr fontAlgn="base"/>
            <a:r>
              <a:rPr lang="en-GB" dirty="0" smtClean="0"/>
              <a:t>“</a:t>
            </a:r>
            <a:r>
              <a:rPr lang="en-GB" dirty="0"/>
              <a:t>West </a:t>
            </a:r>
            <a:r>
              <a:rPr lang="en-GB" dirty="0" err="1"/>
              <a:t>Brom</a:t>
            </a:r>
            <a:r>
              <a:rPr lang="en-GB" dirty="0"/>
              <a:t> manager Tony </a:t>
            </a:r>
            <a:r>
              <a:rPr lang="en-GB" dirty="0" err="1" smtClean="0"/>
              <a:t>Pulis</a:t>
            </a:r>
            <a:r>
              <a:rPr lang="en-GB" dirty="0" smtClean="0"/>
              <a:t> told </a:t>
            </a:r>
            <a:r>
              <a:rPr lang="en-GB" dirty="0"/>
              <a:t>BBC Radio 5 </a:t>
            </a:r>
            <a:r>
              <a:rPr lang="en-GB" dirty="0" smtClean="0"/>
              <a:t>live</a:t>
            </a:r>
            <a:r>
              <a:rPr lang="en-GB" dirty="0"/>
              <a:t> </a:t>
            </a:r>
            <a:r>
              <a:rPr lang="en-GB" dirty="0" smtClean="0"/>
              <a:t>that </a:t>
            </a:r>
            <a:r>
              <a:rPr lang="en-GB" dirty="0"/>
              <a:t>clubs have "enough money to subsidise" tickets and need to ensure they are not "milking" </a:t>
            </a:r>
            <a:r>
              <a:rPr lang="en-GB" dirty="0" smtClean="0"/>
              <a:t>supporters. He </a:t>
            </a:r>
            <a:r>
              <a:rPr lang="en-GB" dirty="0"/>
              <a:t>suggested away fans should only pay £10 to ensure the atmosphere at grounds matched that inside the "fantastic" stadiums in Germany</a:t>
            </a:r>
            <a:r>
              <a:rPr lang="en-GB" dirty="0" smtClean="0"/>
              <a:t>.”</a:t>
            </a:r>
          </a:p>
          <a:p>
            <a:pPr fontAlgn="base"/>
            <a:r>
              <a:rPr lang="en-GB" dirty="0" smtClean="0"/>
              <a:t>“</a:t>
            </a:r>
            <a:r>
              <a:rPr lang="en-GB" dirty="0"/>
              <a:t>BBC Sport's Price of Football study foun</a:t>
            </a:r>
            <a:r>
              <a:rPr lang="en-GB" b="1" dirty="0"/>
              <a:t>d</a:t>
            </a:r>
            <a:r>
              <a:rPr lang="en-GB" dirty="0"/>
              <a:t> two thirds of Premier League tickets were frozen or reduced in price in </a:t>
            </a:r>
            <a:r>
              <a:rPr lang="en-GB" dirty="0" smtClean="0"/>
              <a:t>2015. Now </a:t>
            </a:r>
            <a:r>
              <a:rPr lang="en-GB" dirty="0"/>
              <a:t>Liverpool have joined Arsenal, Crystal Palace, Manchester United, Norwich and Swansea in freezing season-ticket prices for 2016-17</a:t>
            </a:r>
            <a:r>
              <a:rPr lang="en-GB" dirty="0" smtClean="0"/>
              <a:t>.”</a:t>
            </a:r>
          </a:p>
          <a:p>
            <a:pPr fontAlgn="base"/>
            <a:r>
              <a:rPr lang="en-GB" dirty="0">
                <a:hlinkClick r:id="rId2"/>
              </a:rPr>
              <a:t>https://</a:t>
            </a:r>
            <a:r>
              <a:rPr lang="en-GB" dirty="0" smtClean="0">
                <a:hlinkClick r:id="rId2"/>
              </a:rPr>
              <a:t>www.bbc.co.uk/sport/football/35546090</a:t>
            </a:r>
            <a:r>
              <a:rPr lang="en-GB" dirty="0" smtClean="0"/>
              <a:t> </a:t>
            </a:r>
            <a:endParaRPr lang="en-GB" dirty="0"/>
          </a:p>
          <a:p>
            <a:endParaRPr lang="en-GB" dirty="0"/>
          </a:p>
        </p:txBody>
      </p:sp>
      <p:pic>
        <p:nvPicPr>
          <p:cNvPr id="4" name="Picture 2" descr="Image result for the bbc logo"/>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123112" y="5382043"/>
            <a:ext cx="2665590" cy="92985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7162401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Image result for the bbc logo"/>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526410" y="5783095"/>
            <a:ext cx="2665590" cy="929857"/>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p:txBody>
          <a:bodyPr/>
          <a:lstStyle/>
          <a:p>
            <a:r>
              <a:rPr lang="en-GB" dirty="0" err="1" smtClean="0"/>
              <a:t>Quatar</a:t>
            </a:r>
            <a:r>
              <a:rPr lang="en-GB" dirty="0" smtClean="0"/>
              <a:t> spending $500m a week on World Cup infrastructure projects – BBC 2017</a:t>
            </a:r>
            <a:endParaRPr lang="en-GB" dirty="0"/>
          </a:p>
        </p:txBody>
      </p:sp>
      <p:sp>
        <p:nvSpPr>
          <p:cNvPr id="3" name="Content Placeholder 2"/>
          <p:cNvSpPr>
            <a:spLocks noGrp="1"/>
          </p:cNvSpPr>
          <p:nvPr>
            <p:ph idx="1"/>
          </p:nvPr>
        </p:nvSpPr>
        <p:spPr>
          <a:xfrm>
            <a:off x="709864" y="1690688"/>
            <a:ext cx="10515600" cy="4351338"/>
          </a:xfrm>
        </p:spPr>
        <p:txBody>
          <a:bodyPr/>
          <a:lstStyle/>
          <a:p>
            <a:r>
              <a:rPr lang="en-GB" dirty="0" smtClean="0"/>
              <a:t>“</a:t>
            </a:r>
            <a:r>
              <a:rPr lang="en-GB" dirty="0"/>
              <a:t>In order to achieve this, contractors have brought in hundreds of thousands of migrant workers, mainly from South Asian nations, who human rights groups say have been exploited and forced to work under dangerous conditions</a:t>
            </a:r>
            <a:r>
              <a:rPr lang="en-GB" dirty="0" smtClean="0"/>
              <a:t>.”</a:t>
            </a:r>
          </a:p>
          <a:p>
            <a:r>
              <a:rPr lang="en-GB" dirty="0" smtClean="0"/>
              <a:t>“</a:t>
            </a:r>
            <a:r>
              <a:rPr lang="en-GB" dirty="0"/>
              <a:t>Last year, Qatar had an estimated budget deficit of more than $12.8bn, and the 2017 budget has a projected deficit of $7.8bn</a:t>
            </a:r>
            <a:r>
              <a:rPr lang="en-GB" dirty="0" smtClean="0"/>
              <a:t>.”</a:t>
            </a:r>
          </a:p>
          <a:p>
            <a:r>
              <a:rPr lang="en-GB" dirty="0" smtClean="0"/>
              <a:t>“</a:t>
            </a:r>
            <a:r>
              <a:rPr lang="en-GB" dirty="0"/>
              <a:t>Mr </a:t>
            </a:r>
            <a:r>
              <a:rPr lang="en-GB" dirty="0" err="1"/>
              <a:t>Emadi</a:t>
            </a:r>
            <a:r>
              <a:rPr lang="en-GB" dirty="0"/>
              <a:t> said the money for the World Cup projects had been protected from cuts to the national budget caused by low oil and gas prices</a:t>
            </a:r>
            <a:r>
              <a:rPr lang="en-GB" dirty="0" smtClean="0"/>
              <a:t>.”</a:t>
            </a:r>
          </a:p>
          <a:p>
            <a:r>
              <a:rPr lang="en-GB" dirty="0">
                <a:hlinkClick r:id="rId3"/>
              </a:rPr>
              <a:t>https://</a:t>
            </a:r>
            <a:r>
              <a:rPr lang="en-GB" dirty="0" smtClean="0">
                <a:hlinkClick r:id="rId3"/>
              </a:rPr>
              <a:t>www.bbc.co.uk/news/world-middle-east-38905510</a:t>
            </a:r>
            <a:r>
              <a:rPr lang="en-GB" dirty="0" smtClean="0"/>
              <a:t> </a:t>
            </a:r>
            <a:endParaRPr lang="en-GB" dirty="0"/>
          </a:p>
        </p:txBody>
      </p:sp>
    </p:spTree>
    <p:extLst>
      <p:ext uri="{BB962C8B-B14F-4D97-AF65-F5344CB8AC3E}">
        <p14:creationId xmlns:p14="http://schemas.microsoft.com/office/powerpoint/2010/main" val="23000924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Premier League: Football broadcasting battle hots up – Dan roan (15.12.2015)</a:t>
            </a:r>
            <a:endParaRPr lang="en-GB" dirty="0"/>
          </a:p>
        </p:txBody>
      </p:sp>
      <p:sp>
        <p:nvSpPr>
          <p:cNvPr id="3" name="Content Placeholder 2"/>
          <p:cNvSpPr>
            <a:spLocks noGrp="1"/>
          </p:cNvSpPr>
          <p:nvPr>
            <p:ph idx="1"/>
          </p:nvPr>
        </p:nvSpPr>
        <p:spPr/>
        <p:txBody>
          <a:bodyPr/>
          <a:lstStyle/>
          <a:p>
            <a:r>
              <a:rPr lang="en-GB" dirty="0" smtClean="0"/>
              <a:t>“</a:t>
            </a:r>
            <a:r>
              <a:rPr lang="en-GB" dirty="0"/>
              <a:t>despite 36 Premier League matches being shown on either Sky or BT in December and January, the Baggies are not scheduled to appear once</a:t>
            </a:r>
            <a:r>
              <a:rPr lang="en-GB" dirty="0" smtClean="0"/>
              <a:t>.”</a:t>
            </a:r>
          </a:p>
          <a:p>
            <a:r>
              <a:rPr lang="en-GB" dirty="0" smtClean="0"/>
              <a:t>“</a:t>
            </a:r>
            <a:r>
              <a:rPr lang="en-GB" dirty="0"/>
              <a:t>The league's policy of making 168 of the league's 380 matches available to live TV helped it secure a record-breaking £5.1bn rights </a:t>
            </a:r>
            <a:r>
              <a:rPr lang="en-GB" dirty="0" smtClean="0"/>
              <a:t>deal</a:t>
            </a:r>
            <a:r>
              <a:rPr lang="en-GB" dirty="0"/>
              <a:t> earlier this year. </a:t>
            </a:r>
            <a:r>
              <a:rPr lang="en-GB" dirty="0" smtClean="0"/>
              <a:t>”</a:t>
            </a:r>
          </a:p>
          <a:p>
            <a:r>
              <a:rPr lang="en-GB" dirty="0" smtClean="0"/>
              <a:t>“</a:t>
            </a:r>
            <a:r>
              <a:rPr lang="en-GB" dirty="0"/>
              <a:t>At the moment only 40% of Premier League games are available on national TV in England and some clubs are only on six times a season if they're lucky. That's just not fair</a:t>
            </a:r>
            <a:r>
              <a:rPr lang="en-GB" dirty="0" smtClean="0"/>
              <a:t>.”</a:t>
            </a:r>
          </a:p>
          <a:p>
            <a:r>
              <a:rPr lang="en-GB" dirty="0" smtClean="0">
                <a:hlinkClick r:id="rId2"/>
              </a:rPr>
              <a:t>https://www.bbc.co.uk/sport/football/35099081</a:t>
            </a:r>
            <a:endParaRPr lang="en-GB" dirty="0" smtClean="0"/>
          </a:p>
          <a:p>
            <a:endParaRPr lang="en-GB" dirty="0" smtClean="0"/>
          </a:p>
        </p:txBody>
      </p:sp>
      <p:pic>
        <p:nvPicPr>
          <p:cNvPr id="1026" name="Picture 2" descr="BBC"/>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287458" y="1138989"/>
            <a:ext cx="2403226" cy="6866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1620542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56</TotalTime>
  <Words>510</Words>
  <Application>Microsoft Office PowerPoint</Application>
  <PresentationFormat>Widescreen</PresentationFormat>
  <Paragraphs>33</Paragraphs>
  <Slides>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7</vt:i4>
      </vt:variant>
    </vt:vector>
  </HeadingPairs>
  <TitlesOfParts>
    <vt:vector size="11" baseType="lpstr">
      <vt:lpstr>Arial</vt:lpstr>
      <vt:lpstr>Calibri</vt:lpstr>
      <vt:lpstr>Calibri Light</vt:lpstr>
      <vt:lpstr>Office Theme</vt:lpstr>
      <vt:lpstr>What the Premier League TV deal means for you: key questions answered – Mark Sweney (14.02.2018)</vt:lpstr>
      <vt:lpstr>Premier League TV rights grow to £5.1bn but case for redistribution strengthens –                          Owen Gibson (10.02.2015)</vt:lpstr>
      <vt:lpstr>Premier League set to announce record £4.4bn TV rights deal – Dan Roan (10.02.2015)</vt:lpstr>
      <vt:lpstr>The Biggest Sports Rivalry in 2014: Television vs stadium- Darren Heitner (31.12.2013)</vt:lpstr>
      <vt:lpstr>Liverpool owners scrap £77 ticket and apologise to fans – BBC (10.02.2016)</vt:lpstr>
      <vt:lpstr>Quatar spending $500m a week on World Cup infrastructure projects – BBC 2017</vt:lpstr>
      <vt:lpstr>Premier League: Football broadcasting battle hots up – Dan roan (15.12.2015)</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Biggest Sports Rivalry in 2014: Television vs stadium- Darren Heitner (31.12.2013)</dc:title>
  <dc:creator>Alice SilvaSurgyPereira (P147900)</dc:creator>
  <cp:lastModifiedBy>UWTSD</cp:lastModifiedBy>
  <cp:revision>7</cp:revision>
  <dcterms:created xsi:type="dcterms:W3CDTF">2018-12-04T10:31:04Z</dcterms:created>
  <dcterms:modified xsi:type="dcterms:W3CDTF">2019-01-15T11:58:04Z</dcterms:modified>
</cp:coreProperties>
</file>