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723B05-64AE-E159-FCFD-D4B7D29F1AC7}" v="42" dt="2026-07-16T16:05:52.657"/>
    <p1510:client id="{8AD0342E-FA29-8047-376A-7DF22EF5242A}" v="12" dt="2026-07-16T12:06:41.270"/>
    <p1510:client id="{A920076E-6433-70FD-4BFB-62F145D60744}" v="6483" dt="2026-07-16T11:52:54.008"/>
    <p1510:client id="{D9A9B8BD-99DC-FA7A-469F-ECCDEA73CB5C}" v="35" dt="2026-07-16T16:00:21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593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715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736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381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845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880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3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032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918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433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4493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7710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2947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5156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203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047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91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companies-house-strategy-2025-to-203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92" y="857553"/>
            <a:ext cx="8691011" cy="4228695"/>
          </a:xfrm>
        </p:spPr>
        <p:txBody>
          <a:bodyPr anchor="b">
            <a:normAutofit fontScale="90000"/>
          </a:bodyPr>
          <a:lstStyle/>
          <a:p>
            <a:r>
              <a:rPr lang="en-GB" sz="3600" dirty="0"/>
              <a:t> </a:t>
            </a:r>
            <a:br>
              <a:rPr lang="en-GB" sz="3600" dirty="0"/>
            </a:br>
            <a:r>
              <a:rPr lang="en-GB" sz="3600" dirty="0">
                <a:solidFill>
                  <a:schemeClr val="tx1"/>
                </a:solidFill>
              </a:rPr>
              <a:t>LCLM4006 Enterprise &amp; Entrepreneurship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Component 2-Business Pitch Presentation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 University of Wales Trinity Saint David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MJA Home &amp; Improvements Ltd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Presented by: Marsela </a:t>
            </a:r>
            <a:r>
              <a:rPr lang="en-GB" sz="3600" dirty="0" err="1">
                <a:solidFill>
                  <a:schemeClr val="tx1"/>
                </a:solidFill>
              </a:rPr>
              <a:t>Novaku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Lecture : </a:t>
            </a:r>
            <a:r>
              <a:rPr lang="en-GB" sz="3600" dirty="0" err="1">
                <a:solidFill>
                  <a:schemeClr val="tx1"/>
                </a:solidFill>
              </a:rPr>
              <a:t>Shujun</a:t>
            </a:r>
            <a:r>
              <a:rPr lang="en-GB" sz="3600" dirty="0">
                <a:solidFill>
                  <a:schemeClr val="tx1"/>
                </a:solidFill>
              </a:rPr>
              <a:t> Xiao  </a:t>
            </a:r>
            <a:br>
              <a:rPr lang="en-GB" sz="3600" dirty="0">
                <a:solidFill>
                  <a:schemeClr val="tx1"/>
                </a:solidFill>
              </a:rPr>
            </a:br>
            <a:endParaRPr lang="en-GB" sz="3600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2701238-0D86-6147-F7EE-992707E70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8BC6D4D-1BFA-4820-9731-5B97FF2E756B}" type="datetime1">
              <a:rPr lang="en-US" smtClean="0"/>
              <a:pPr>
                <a:spcAft>
                  <a:spcPts val="600"/>
                </a:spcAft>
              </a:pPr>
              <a:t>7/16/2026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3FF9EFA8-E05C-BE1C-16F0-12AAFE72E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3E7696C-C167-0D06-41AA-A935922ED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B0F6F-9F8D-8EDB-3550-AA8D729CB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Overview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BF718-29B0-237E-401D-F989E57F2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220" y="1238934"/>
            <a:ext cx="8712782" cy="54120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u="sng"/>
              <a:t>About the business </a:t>
            </a:r>
            <a:endParaRPr lang="en-US" sz="2400" b="1" u="sng"/>
          </a:p>
          <a:p>
            <a:pPr>
              <a:buFont typeface="Arial" charset="2"/>
              <a:buChar char="•"/>
            </a:pPr>
            <a:r>
              <a:rPr lang="en-GB" sz="2400" b="1" dirty="0"/>
              <a:t>Furniture retail business located in Walsall ,</a:t>
            </a:r>
            <a:r>
              <a:rPr lang="en-GB" sz="2400" b="1"/>
              <a:t>Birmingham </a:t>
            </a:r>
            <a:endParaRPr lang="en-GB" sz="2400" b="1" dirty="0"/>
          </a:p>
          <a:p>
            <a:pPr>
              <a:buFont typeface="Arial" charset="2"/>
              <a:buChar char="•"/>
            </a:pPr>
            <a:r>
              <a:rPr lang="en-GB" sz="2400" b="1"/>
              <a:t>Selling </a:t>
            </a:r>
            <a:endParaRPr lang="en-GB" sz="2400" b="1" dirty="0"/>
          </a:p>
          <a:p>
            <a:pPr>
              <a:buFont typeface="Arial" charset="2"/>
              <a:buChar char="•"/>
            </a:pPr>
            <a:r>
              <a:rPr lang="en-GB" sz="2400" b="1"/>
              <a:t>Sofas </a:t>
            </a:r>
            <a:endParaRPr lang="en-GB" sz="2400" b="1" dirty="0"/>
          </a:p>
          <a:p>
            <a:pPr>
              <a:buFont typeface="Arial" charset="2"/>
              <a:buChar char="•"/>
            </a:pPr>
            <a:r>
              <a:rPr lang="en-GB" sz="2400" b="1"/>
              <a:t>Dining furniture </a:t>
            </a:r>
            <a:endParaRPr lang="en-GB" sz="2400" b="1" dirty="0"/>
          </a:p>
          <a:p>
            <a:pPr>
              <a:buFont typeface="Arial" charset="2"/>
              <a:buChar char="•"/>
            </a:pPr>
            <a:r>
              <a:rPr lang="en-GB" sz="2400" b="1"/>
              <a:t>Office furniture </a:t>
            </a:r>
            <a:endParaRPr lang="en-GB" sz="2400" b="1" dirty="0"/>
          </a:p>
          <a:p>
            <a:pPr>
              <a:buFont typeface="Arial" charset="2"/>
              <a:buChar char="•"/>
            </a:pPr>
            <a:r>
              <a:rPr lang="en-GB" sz="2400" b="1"/>
              <a:t>Home accessories </a:t>
            </a:r>
            <a:endParaRPr lang="en-GB" sz="2400" b="1" dirty="0"/>
          </a:p>
          <a:p>
            <a:pPr marL="0" indent="0">
              <a:buNone/>
            </a:pPr>
            <a:r>
              <a:rPr lang="en-GB" sz="2000" b="1" dirty="0"/>
              <a:t>Mission :</a:t>
            </a:r>
            <a:r>
              <a:rPr lang="en-GB" sz="2000" dirty="0"/>
              <a:t> To provide affordable, stylish and </a:t>
            </a:r>
            <a:r>
              <a:rPr lang="en-GB" sz="2000"/>
              <a:t>high-quality</a:t>
            </a:r>
            <a:r>
              <a:rPr lang="en-GB" sz="2000" dirty="0"/>
              <a:t> furniture with excellent customer service.</a:t>
            </a:r>
          </a:p>
          <a:p>
            <a:pPr marL="0" indent="0">
              <a:buNone/>
            </a:pPr>
            <a:r>
              <a:rPr lang="en-GB" sz="2000" b="1" dirty="0"/>
              <a:t>Vision: </a:t>
            </a:r>
            <a:r>
              <a:rPr lang="en-GB" sz="2000" dirty="0"/>
              <a:t>To became </a:t>
            </a:r>
            <a:r>
              <a:rPr lang="en-GB" sz="2000" b="1" dirty="0"/>
              <a:t> </a:t>
            </a:r>
            <a:r>
              <a:rPr lang="en-GB" sz="2000"/>
              <a:t>one of the leading independent furniture retailers in the West Midlands.</a:t>
            </a:r>
            <a:endParaRPr lang="en-GB" sz="2000" dirty="0"/>
          </a:p>
          <a:p>
            <a:pPr>
              <a:buFont typeface="Arial" charset="2"/>
              <a:buChar char="•"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A204D-7CD3-1335-9964-348DB9AA1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91217-F23F-4B5E-96B1-3E2453B5C311}" type="datetime1"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BE56C-F70B-CDC4-6FD6-2E8E8D41E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067BA-2C00-E444-3C26-309111C7D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500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5389A3-CE87-8A68-69C0-C84AA9AEF654}"/>
              </a:ext>
            </a:extLst>
          </p:cNvPr>
          <p:cNvSpPr txBox="1"/>
          <p:nvPr/>
        </p:nvSpPr>
        <p:spPr>
          <a:xfrm>
            <a:off x="1084550" y="582744"/>
            <a:ext cx="9429901" cy="63094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accent1"/>
                </a:solidFill>
              </a:rPr>
              <a:t>Unique Selling Points (USP)</a:t>
            </a:r>
          </a:p>
          <a:p>
            <a:endParaRPr lang="en-GB" sz="3200" dirty="0">
              <a:solidFill>
                <a:schemeClr val="accent1"/>
              </a:solidFill>
            </a:endParaRPr>
          </a:p>
          <a:p>
            <a:pPr marL="457200" indent="-457200">
              <a:buFont typeface="Wingdings"/>
              <a:buChar char="ü"/>
            </a:pPr>
            <a:r>
              <a:rPr lang="en-GB" sz="4000"/>
              <a:t>Affordable prices </a:t>
            </a:r>
            <a:endParaRPr lang="en-GB" sz="4000" dirty="0"/>
          </a:p>
          <a:p>
            <a:pPr marL="457200" indent="-457200">
              <a:buFont typeface="Wingdings"/>
              <a:buChar char="ü"/>
            </a:pPr>
            <a:r>
              <a:rPr lang="en-GB" sz="4000"/>
              <a:t>Local delivery service</a:t>
            </a:r>
            <a:endParaRPr lang="en-GB" sz="4000" dirty="0"/>
          </a:p>
          <a:p>
            <a:pPr marL="457200" indent="-457200">
              <a:buFont typeface="Wingdings"/>
              <a:buChar char="ü"/>
            </a:pPr>
            <a:r>
              <a:rPr lang="en-GB" sz="4000"/>
              <a:t>Personalised customer service </a:t>
            </a:r>
            <a:endParaRPr lang="en-GB" sz="4000" dirty="0"/>
          </a:p>
          <a:p>
            <a:pPr marL="457200" indent="-457200">
              <a:buFont typeface="Wingdings"/>
              <a:buChar char="ü"/>
            </a:pPr>
            <a:r>
              <a:rPr lang="en-GB" sz="4000"/>
              <a:t>Strong social media presence </a:t>
            </a:r>
            <a:endParaRPr lang="en-GB" sz="4000" dirty="0"/>
          </a:p>
          <a:p>
            <a:pPr marL="457200" indent="-457200">
              <a:buFont typeface="Wingdings"/>
              <a:buChar char="ü"/>
            </a:pPr>
            <a:r>
              <a:rPr lang="en-GB" sz="4000" dirty="0"/>
              <a:t>Sustainable business </a:t>
            </a:r>
            <a:r>
              <a:rPr lang="en-GB" sz="4000"/>
              <a:t>practices</a:t>
            </a:r>
            <a:endParaRPr lang="en-GB" sz="4000" dirty="0"/>
          </a:p>
          <a:p>
            <a:endParaRPr lang="en-GB" sz="4000" dirty="0"/>
          </a:p>
          <a:p>
            <a:r>
              <a:rPr lang="en-GB" sz="2400" dirty="0"/>
              <a:t>The UK furniture market continues to grow due to </a:t>
            </a:r>
            <a:r>
              <a:rPr lang="en-GB" sz="2400" err="1"/>
              <a:t>increas</a:t>
            </a:r>
            <a:r>
              <a:rPr lang="en-GB" sz="2400"/>
              <a:t>ing consumer demand for home furnishing .(Statista,2025)</a:t>
            </a:r>
            <a:endParaRPr lang="en-GB" sz="2400" dirty="0"/>
          </a:p>
          <a:p>
            <a:pPr marL="457200" indent="-457200">
              <a:buFont typeface="Wingdings"/>
              <a:buChar char="ü"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06148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F0F823-F769-8EA9-617A-D62DA505509C}"/>
              </a:ext>
            </a:extLst>
          </p:cNvPr>
          <p:cNvSpPr txBox="1"/>
          <p:nvPr/>
        </p:nvSpPr>
        <p:spPr>
          <a:xfrm>
            <a:off x="834885" y="776296"/>
            <a:ext cx="8890796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accent1"/>
                </a:solidFill>
              </a:rPr>
              <a:t>Management Structure &amp; Legal Format</a:t>
            </a:r>
          </a:p>
          <a:p>
            <a:r>
              <a:rPr lang="en-GB" sz="2800" u="sng"/>
              <a:t>Management Structure </a:t>
            </a:r>
          </a:p>
          <a:p>
            <a:endParaRPr lang="en-GB" sz="2800" dirty="0"/>
          </a:p>
          <a:p>
            <a:r>
              <a:rPr lang="en-GB" sz="2800" dirty="0"/>
              <a:t>Owner &amp; Director: Marsela </a:t>
            </a:r>
            <a:r>
              <a:rPr lang="en-GB" sz="2800" dirty="0" err="1"/>
              <a:t>Novaku</a:t>
            </a:r>
            <a:r>
              <a:rPr lang="en-GB" sz="2800" dirty="0"/>
              <a:t> </a:t>
            </a:r>
          </a:p>
          <a:p>
            <a:r>
              <a:rPr lang="en-GB" sz="2800"/>
              <a:t>Responsibilities: 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Purchasing stock 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Marketing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Customer service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Financial </a:t>
            </a:r>
            <a:r>
              <a:rPr lang="en-GB" sz="2800"/>
              <a:t>management 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endParaRPr lang="en-GB" sz="2800" dirty="0"/>
          </a:p>
          <a:p>
            <a:r>
              <a:rPr lang="en-GB" sz="2800"/>
              <a:t>Future employees: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Sales Assistant 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Delivery/Warehouse Operati</a:t>
            </a:r>
            <a:r>
              <a:rPr lang="en-GB" sz="2800"/>
              <a:t>ve 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38969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445288-CF72-B3A7-08D5-2B2C77EF111F}"/>
              </a:ext>
            </a:extLst>
          </p:cNvPr>
          <p:cNvSpPr txBox="1"/>
          <p:nvPr/>
        </p:nvSpPr>
        <p:spPr>
          <a:xfrm>
            <a:off x="1097071" y="1060255"/>
            <a:ext cx="8656443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accent1"/>
                </a:solidFill>
              </a:rPr>
              <a:t>Legal Structure :</a:t>
            </a:r>
          </a:p>
          <a:p>
            <a:endParaRPr lang="en-GB" sz="3200" dirty="0">
              <a:solidFill>
                <a:schemeClr val="accent1"/>
              </a:solidFill>
            </a:endParaRPr>
          </a:p>
          <a:p>
            <a:r>
              <a:rPr lang="en-GB" sz="2800" dirty="0"/>
              <a:t>Private </a:t>
            </a:r>
            <a:r>
              <a:rPr lang="en-GB" sz="2800"/>
              <a:t>Limited Company (Ltd)</a:t>
            </a:r>
            <a:endParaRPr lang="en-GB" sz="2800" dirty="0"/>
          </a:p>
          <a:p>
            <a:r>
              <a:rPr lang="en-GB" sz="2800"/>
              <a:t>Why Ltd ?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 dirty="0"/>
              <a:t>Limited </a:t>
            </a:r>
            <a:r>
              <a:rPr lang="en-GB" sz="2800"/>
              <a:t>liability protection 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 dirty="0"/>
              <a:t>Greater cre</a:t>
            </a:r>
            <a:r>
              <a:rPr lang="en-GB" sz="2800"/>
              <a:t>dibility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/>
              <a:t>Easier to attract investors </a:t>
            </a:r>
            <a:endParaRPr lang="en-GB" sz="2800" dirty="0"/>
          </a:p>
          <a:p>
            <a:pPr>
              <a:buFont typeface="Wingdings"/>
            </a:pPr>
            <a:endParaRPr lang="en-GB" sz="2800" dirty="0"/>
          </a:p>
          <a:p>
            <a:pPr>
              <a:buFont typeface="Wingdings"/>
            </a:pPr>
            <a:r>
              <a:rPr lang="en-GB" sz="2400" dirty="0"/>
              <a:t>O</a:t>
            </a:r>
            <a:r>
              <a:rPr lang="en-GB" sz="2800" dirty="0"/>
              <a:t>perating as a limited company provides credibility and limited liability protection. (</a:t>
            </a:r>
            <a:r>
              <a:rPr lang="en-GB" sz="2800"/>
              <a:t>Companies House,2025)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012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506FEA-E1A0-8C36-499A-88C4FF4AD275}"/>
              </a:ext>
            </a:extLst>
          </p:cNvPr>
          <p:cNvSpPr txBox="1"/>
          <p:nvPr/>
        </p:nvSpPr>
        <p:spPr>
          <a:xfrm>
            <a:off x="570572" y="411580"/>
            <a:ext cx="9637799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Three Importa</a:t>
            </a:r>
            <a:r>
              <a:rPr lang="en-GB" sz="3200">
                <a:solidFill>
                  <a:schemeClr val="accent1"/>
                </a:solidFill>
              </a:rPr>
              <a:t>nt PESTEL Factors </a:t>
            </a:r>
            <a:endParaRPr lang="en-GB" sz="3200" dirty="0">
              <a:solidFill>
                <a:schemeClr val="accent1"/>
              </a:solidFill>
            </a:endParaRPr>
          </a:p>
          <a:p>
            <a:endParaRPr lang="en-GB" dirty="0"/>
          </a:p>
          <a:p>
            <a:r>
              <a:rPr lang="en-GB" sz="2000" u="sng"/>
              <a:t>Economic Factors 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Rising cost of living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Inflation </a:t>
            </a:r>
            <a:r>
              <a:rPr lang="en-GB" sz="2000"/>
              <a:t>affecting customer spending </a:t>
            </a:r>
            <a:endParaRPr lang="en-GB" sz="2000" dirty="0"/>
          </a:p>
          <a:p>
            <a:r>
              <a:rPr lang="en-GB" sz="2000" dirty="0"/>
              <a:t>Opportunity : Offer different price ra</a:t>
            </a:r>
            <a:r>
              <a:rPr lang="en-GB" sz="2000"/>
              <a:t>nges and finance options.</a:t>
            </a:r>
            <a:endParaRPr lang="en-GB" sz="2000" dirty="0"/>
          </a:p>
          <a:p>
            <a:endParaRPr lang="en-GB" sz="2000" dirty="0"/>
          </a:p>
          <a:p>
            <a:r>
              <a:rPr lang="en-GB" sz="2000" u="sng"/>
              <a:t>Technological Factors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Growth of online shopping</a:t>
            </a:r>
            <a:r>
              <a:rPr lang="en-GB" sz="2000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Increased use of social </a:t>
            </a:r>
            <a:r>
              <a:rPr lang="en-GB" sz="2000"/>
              <a:t>media </a:t>
            </a:r>
            <a:endParaRPr lang="en-GB" sz="2000" dirty="0"/>
          </a:p>
          <a:p>
            <a:r>
              <a:rPr lang="en-GB" sz="2000" dirty="0"/>
              <a:t>Opportuni</a:t>
            </a:r>
            <a:r>
              <a:rPr lang="en-GB" sz="2000"/>
              <a:t>ty : Sell online through website and social media </a:t>
            </a:r>
            <a:endParaRPr lang="en-GB" sz="2000" dirty="0"/>
          </a:p>
          <a:p>
            <a:endParaRPr lang="en-GB" sz="2000" dirty="0"/>
          </a:p>
          <a:p>
            <a:r>
              <a:rPr lang="en-GB" sz="2000" u="sng"/>
              <a:t>Environmental Factors 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Customers prefer sustainable busi</a:t>
            </a:r>
            <a:r>
              <a:rPr lang="en-GB" sz="2000"/>
              <a:t>nesses </a:t>
            </a:r>
            <a:endParaRPr lang="en-GB" sz="2000" dirty="0"/>
          </a:p>
          <a:p>
            <a:r>
              <a:rPr lang="en-GB" sz="2000" dirty="0"/>
              <a:t>Opportunity : Recyclable packaging and furniture recycling </a:t>
            </a:r>
            <a:r>
              <a:rPr lang="en-GB" sz="2000"/>
              <a:t>initiatives.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Consumer spending and retail trends continue to influence business opportunities in the furniture indu</a:t>
            </a:r>
            <a:r>
              <a:rPr lang="en-GB" sz="2000"/>
              <a:t>stry . (Office for National Statistics,2024)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48083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343FB8-6271-89B3-39D9-A0F76AA9E0BC}"/>
              </a:ext>
            </a:extLst>
          </p:cNvPr>
          <p:cNvSpPr txBox="1"/>
          <p:nvPr/>
        </p:nvSpPr>
        <p:spPr>
          <a:xfrm>
            <a:off x="590401" y="342330"/>
            <a:ext cx="10258941" cy="7817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Marketing Strategy 1</a:t>
            </a:r>
          </a:p>
          <a:p>
            <a:endParaRPr lang="en-GB" sz="2400" dirty="0">
              <a:solidFill>
                <a:schemeClr val="accent1"/>
              </a:solidFill>
            </a:endParaRPr>
          </a:p>
          <a:p>
            <a:r>
              <a:rPr lang="en-GB" sz="2400" u="sng"/>
              <a:t>Social Media Marketing   </a:t>
            </a:r>
            <a:r>
              <a:rPr lang="en-GB" sz="2000" u="sng"/>
              <a:t> </a:t>
            </a:r>
            <a:r>
              <a:rPr lang="en-GB" sz="2000" dirty="0"/>
              <a:t> </a:t>
            </a:r>
            <a:r>
              <a:rPr lang="en-GB" dirty="0"/>
              <a:t>                                                               </a:t>
            </a:r>
          </a:p>
          <a:p>
            <a:endParaRPr lang="en-GB" dirty="0"/>
          </a:p>
          <a:p>
            <a:r>
              <a:rPr lang="en-GB" sz="2000"/>
              <a:t>Platforms:                                                 Why ?</a:t>
            </a:r>
            <a:endParaRPr lang="en-GB" sz="2000" dirty="0"/>
          </a:p>
          <a:p>
            <a:r>
              <a:rPr lang="en-GB" sz="2000" dirty="0"/>
              <a:t>                                                    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Facebook                                             Low-cost marketing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Instagram                                            Reach local customers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TikTok                                                  Showcase product </a:t>
            </a:r>
            <a:r>
              <a:rPr lang="en-GB" sz="2000"/>
              <a:t>visually </a:t>
            </a:r>
            <a:endParaRPr lang="en-GB" sz="2000" dirty="0"/>
          </a:p>
          <a:p>
            <a:endParaRPr lang="en-GB" sz="2000" dirty="0"/>
          </a:p>
          <a:p>
            <a:r>
              <a:rPr lang="en-GB" sz="2000"/>
              <a:t>Activities:</a:t>
            </a:r>
            <a:endParaRPr lang="en-GB" sz="2000" dirty="0"/>
          </a:p>
          <a:p>
            <a:pPr marL="285750" indent="-285750">
              <a:buFont typeface="Arial,Sans-Serif"/>
              <a:buChar char="•"/>
            </a:pPr>
            <a:r>
              <a:rPr lang="en-GB" sz="2000"/>
              <a:t>Videos of furniture </a:t>
            </a:r>
            <a:endParaRPr lang="en-GB" sz="2000" dirty="0"/>
          </a:p>
          <a:p>
            <a:pPr marL="285750" indent="-285750">
              <a:buFont typeface="Arial,Sans-Serif"/>
              <a:buChar char="•"/>
            </a:pPr>
            <a:r>
              <a:rPr lang="en-GB" sz="2000"/>
              <a:t>Promotions</a:t>
            </a:r>
            <a:endParaRPr lang="en-GB" sz="2000" dirty="0"/>
          </a:p>
          <a:p>
            <a:pPr marL="285750" indent="-285750">
              <a:buFont typeface="Arial,Sans-Serif"/>
              <a:buChar char="•"/>
            </a:pPr>
            <a:r>
              <a:rPr lang="en-GB" sz="2000"/>
              <a:t>Customer testimonials </a:t>
            </a:r>
            <a:endParaRPr lang="en-GB" sz="2000" dirty="0"/>
          </a:p>
          <a:p>
            <a:pPr marL="285750" indent="-285750">
              <a:buFont typeface="Arial,Sans-Serif"/>
              <a:buChar char="•"/>
            </a:pPr>
            <a:r>
              <a:rPr lang="en-GB" sz="2000"/>
              <a:t>Live selling sessions 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Digital marketing and social media provide cost-effective methods </a:t>
            </a:r>
            <a:r>
              <a:rPr lang="en-GB" sz="2000" dirty="0" err="1"/>
              <a:t>af</a:t>
            </a:r>
            <a:r>
              <a:rPr lang="en-GB" sz="2000" dirty="0"/>
              <a:t> reaching customers .</a:t>
            </a:r>
          </a:p>
          <a:p>
            <a:r>
              <a:rPr lang="en-GB" sz="2000"/>
              <a:t>(Chaffey and Ellis-Chadwick,2022)</a:t>
            </a:r>
            <a:endParaRPr lang="en-GB" sz="2000" dirty="0"/>
          </a:p>
          <a:p>
            <a:pPr marL="285750" indent="-285750">
              <a:buFont typeface="Arial,Sans-Serif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716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F47567-B616-F1F9-E0EE-00C1D2281C70}"/>
              </a:ext>
            </a:extLst>
          </p:cNvPr>
          <p:cNvSpPr txBox="1"/>
          <p:nvPr/>
        </p:nvSpPr>
        <p:spPr>
          <a:xfrm>
            <a:off x="746869" y="1013789"/>
            <a:ext cx="9183739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accent1"/>
                </a:solidFill>
              </a:rPr>
              <a:t>Marketing Strategy 2</a:t>
            </a:r>
          </a:p>
          <a:p>
            <a:endParaRPr lang="en-GB" sz="3200" dirty="0">
              <a:solidFill>
                <a:schemeClr val="accent1"/>
              </a:solidFill>
            </a:endParaRPr>
          </a:p>
          <a:p>
            <a:r>
              <a:rPr lang="en-GB" sz="2000" u="sng"/>
              <a:t>Local Marketing &amp; Partnerships</a:t>
            </a:r>
            <a:endParaRPr lang="en-GB" sz="2000" u="sng" dirty="0"/>
          </a:p>
          <a:p>
            <a:endParaRPr lang="en-GB" sz="2000" u="sng" dirty="0"/>
          </a:p>
          <a:p>
            <a:r>
              <a:rPr lang="en-GB" sz="2000" dirty="0"/>
              <a:t>Activi</a:t>
            </a:r>
            <a:r>
              <a:rPr lang="en-GB" sz="2000"/>
              <a:t>ties :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Google Business Profile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Flyers and local advertising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Referral </a:t>
            </a:r>
            <a:r>
              <a:rPr lang="en-GB" sz="2000"/>
              <a:t>discounts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Partnerships with: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Estate agents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Property </a:t>
            </a:r>
            <a:r>
              <a:rPr lang="en-GB" sz="2000"/>
              <a:t>developers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Inferior</a:t>
            </a:r>
            <a:r>
              <a:rPr lang="en-GB" sz="2000" dirty="0"/>
              <a:t> designers</a:t>
            </a:r>
          </a:p>
          <a:p>
            <a:endParaRPr lang="en-GB" sz="2000" dirty="0"/>
          </a:p>
          <a:p>
            <a:r>
              <a:rPr lang="en-GB" sz="2000" dirty="0"/>
              <a:t>Customer satisfaction and relationship marketing are important for business </a:t>
            </a:r>
            <a:r>
              <a:rPr lang="en-GB" sz="2000"/>
              <a:t>success.</a:t>
            </a:r>
            <a:endParaRPr lang="en-GB" sz="2000" dirty="0"/>
          </a:p>
          <a:p>
            <a:r>
              <a:rPr lang="en-GB" sz="2000"/>
              <a:t>(Kotler and Keller,2022)</a:t>
            </a:r>
            <a:endParaRPr lang="en-GB" sz="2000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194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1967A5-7285-E9BB-ADCC-A29043A83292}"/>
              </a:ext>
            </a:extLst>
          </p:cNvPr>
          <p:cNvSpPr txBox="1"/>
          <p:nvPr/>
        </p:nvSpPr>
        <p:spPr>
          <a:xfrm>
            <a:off x="1083886" y="922768"/>
            <a:ext cx="9198386" cy="49244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Funding </a:t>
            </a:r>
            <a:r>
              <a:rPr lang="en-GB" sz="3200">
                <a:solidFill>
                  <a:schemeClr val="accent1"/>
                </a:solidFill>
              </a:rPr>
              <a:t>Requirements </a:t>
            </a:r>
            <a:endParaRPr lang="en-GB" sz="3200" dirty="0">
              <a:solidFill>
                <a:schemeClr val="accent1"/>
              </a:solidFill>
            </a:endParaRPr>
          </a:p>
          <a:p>
            <a:endParaRPr lang="en-GB" dirty="0"/>
          </a:p>
          <a:p>
            <a:r>
              <a:rPr lang="en-GB" sz="2400" dirty="0"/>
              <a:t>Total Funding Requi</a:t>
            </a:r>
            <a:r>
              <a:rPr lang="en-GB" sz="2400"/>
              <a:t>red :</a:t>
            </a:r>
            <a:endParaRPr lang="en-GB" sz="2400" dirty="0"/>
          </a:p>
          <a:p>
            <a:r>
              <a:rPr lang="en-GB" sz="2400"/>
              <a:t>£50,000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Funding Sources: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Source                                               Amount 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Personal </a:t>
            </a:r>
            <a:r>
              <a:rPr lang="en-GB" sz="2400"/>
              <a:t>Investment                          £15,000</a:t>
            </a:r>
            <a:endParaRPr lang="en-GB" sz="2400" dirty="0"/>
          </a:p>
          <a:p>
            <a:r>
              <a:rPr lang="en-GB" sz="2400"/>
              <a:t>Bank Loan                                         £25,000</a:t>
            </a:r>
            <a:endParaRPr lang="en-GB" sz="2400" dirty="0"/>
          </a:p>
          <a:p>
            <a:r>
              <a:rPr lang="en-GB" sz="2400" dirty="0"/>
              <a:t>Family </a:t>
            </a:r>
            <a:r>
              <a:rPr lang="en-GB" sz="2400" dirty="0" err="1"/>
              <a:t>Investement</a:t>
            </a:r>
            <a:r>
              <a:rPr lang="en-GB" sz="2400" dirty="0"/>
              <a:t>                           £10,000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9755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4C7388-1E46-1A9B-0EF5-A1178D437550}"/>
              </a:ext>
            </a:extLst>
          </p:cNvPr>
          <p:cNvSpPr txBox="1"/>
          <p:nvPr/>
        </p:nvSpPr>
        <p:spPr>
          <a:xfrm>
            <a:off x="1127827" y="790943"/>
            <a:ext cx="8641795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accent1"/>
                </a:solidFill>
              </a:rPr>
              <a:t>Allocation of Funds </a:t>
            </a:r>
          </a:p>
          <a:p>
            <a:endParaRPr lang="en-GB" dirty="0"/>
          </a:p>
          <a:p>
            <a:r>
              <a:rPr lang="en-GB" sz="2400"/>
              <a:t>Expense                                                   Amount 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Initial Stock                                              £20,000</a:t>
            </a:r>
            <a:endParaRPr lang="en-GB" sz="2400" dirty="0"/>
          </a:p>
          <a:p>
            <a:r>
              <a:rPr lang="en-GB" sz="2400"/>
              <a:t>Premises Deposit                                        £5,000</a:t>
            </a:r>
            <a:endParaRPr lang="en-GB" sz="2400" dirty="0"/>
          </a:p>
          <a:p>
            <a:r>
              <a:rPr lang="en-GB" sz="2400"/>
              <a:t>Delivery Vehicle                                         £6,000</a:t>
            </a:r>
            <a:endParaRPr lang="en-GB" sz="2400" dirty="0"/>
          </a:p>
          <a:p>
            <a:r>
              <a:rPr lang="en-GB" sz="2400"/>
              <a:t>Website                                                     £2,000</a:t>
            </a:r>
            <a:endParaRPr lang="en-GB" sz="2400" dirty="0"/>
          </a:p>
          <a:p>
            <a:r>
              <a:rPr lang="en-GB" sz="2400"/>
              <a:t>Marketing                                                  £3,000</a:t>
            </a:r>
            <a:endParaRPr lang="en-GB" sz="2400" dirty="0"/>
          </a:p>
          <a:p>
            <a:r>
              <a:rPr lang="en-GB" sz="2400"/>
              <a:t>Insurance &amp; Legal Costs                              £2,000</a:t>
            </a:r>
            <a:endParaRPr lang="en-GB" sz="2400" dirty="0"/>
          </a:p>
          <a:p>
            <a:r>
              <a:rPr lang="en-GB" sz="2400"/>
              <a:t>Working Capital                                         £12,000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207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A640A8-333B-EE97-459D-25701E08109D}"/>
              </a:ext>
            </a:extLst>
          </p:cNvPr>
          <p:cNvSpPr txBox="1"/>
          <p:nvPr/>
        </p:nvSpPr>
        <p:spPr>
          <a:xfrm>
            <a:off x="1113180" y="703061"/>
            <a:ext cx="8773619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Sustainability &amp; Community Suppo</a:t>
            </a:r>
            <a:r>
              <a:rPr lang="en-GB" sz="3200">
                <a:solidFill>
                  <a:schemeClr val="accent1"/>
                </a:solidFill>
                <a:latin typeface="Trebuchet MS"/>
              </a:rPr>
              <a:t>rt</a:t>
            </a:r>
            <a:endParaRPr lang="en-US" sz="3200">
              <a:solidFill>
                <a:schemeClr val="accent1"/>
              </a:solidFill>
            </a:endParaRPr>
          </a:p>
          <a:p>
            <a:endParaRPr lang="en-GB" dirty="0"/>
          </a:p>
          <a:p>
            <a:r>
              <a:rPr lang="en-GB" sz="2400" dirty="0"/>
              <a:t>Sustainability Initia</a:t>
            </a:r>
            <a:r>
              <a:rPr lang="en-GB" sz="2400"/>
              <a:t>tives 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Recyclable  </a:t>
            </a:r>
            <a:r>
              <a:rPr lang="en-GB" sz="2400"/>
              <a:t>packaging 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Responsible </a:t>
            </a:r>
            <a:r>
              <a:rPr lang="en-GB" sz="2400"/>
              <a:t>suppliers 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/>
              <a:t>Furniture donation programme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/>
              <a:t>Reduce waste 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endParaRPr lang="en-GB" sz="2400" dirty="0"/>
          </a:p>
          <a:p>
            <a:r>
              <a:rPr lang="en-GB" sz="2400"/>
              <a:t>Community Support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Supporting local </a:t>
            </a:r>
            <a:r>
              <a:rPr lang="en-GB" sz="2400"/>
              <a:t>charities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Donating unwanted furniture to </a:t>
            </a:r>
            <a:r>
              <a:rPr lang="en-GB" sz="2400" dirty="0" err="1"/>
              <a:t>famili</a:t>
            </a:r>
            <a:r>
              <a:rPr lang="en-GB" sz="2400"/>
              <a:t>es in need.</a:t>
            </a:r>
            <a:endParaRPr lang="en-GB" sz="2400" dirty="0"/>
          </a:p>
          <a:p>
            <a:endParaRPr lang="en-GB" sz="2400" dirty="0"/>
          </a:p>
          <a:p>
            <a:pPr>
              <a:buFont typeface="Arial"/>
            </a:pPr>
            <a:r>
              <a:rPr lang="en-GB" sz="2400" dirty="0"/>
              <a:t>Consumers increasingly support businesses that adopt environmentally responsible practi</a:t>
            </a:r>
            <a:r>
              <a:rPr lang="en-GB" sz="2400"/>
              <a:t>ces. (DEFRA,2023)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069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B9ED1A-6E99-3263-6215-6398456FE8FB}"/>
              </a:ext>
            </a:extLst>
          </p:cNvPr>
          <p:cNvSpPr txBox="1"/>
          <p:nvPr/>
        </p:nvSpPr>
        <p:spPr>
          <a:xfrm>
            <a:off x="739879" y="1105657"/>
            <a:ext cx="9025941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dirty="0">
                <a:solidFill>
                  <a:schemeClr val="accent1"/>
                </a:solidFill>
              </a:rPr>
              <a:t>Concl</a:t>
            </a:r>
            <a:r>
              <a:rPr lang="en-GB" sz="3200">
                <a:solidFill>
                  <a:schemeClr val="accent1"/>
                </a:solidFill>
              </a:rPr>
              <a:t>usion</a:t>
            </a:r>
            <a:endParaRPr lang="en-GB" sz="3200" dirty="0">
              <a:solidFill>
                <a:schemeClr val="accent1"/>
              </a:solidFill>
            </a:endParaRPr>
          </a:p>
          <a:p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/>
              <a:t>Growing furniture market 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/>
              <a:t>Strong local demand 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/>
              <a:t>Affordable and stylish products 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 dirty="0"/>
              <a:t>Strong online marketing stra</a:t>
            </a:r>
            <a:r>
              <a:rPr lang="en-GB" sz="2800"/>
              <a:t>tegy </a:t>
            </a:r>
            <a:endParaRPr lang="en-GB" sz="2800" dirty="0"/>
          </a:p>
          <a:p>
            <a:pPr marL="285750" indent="-285750">
              <a:buFont typeface="Wingdings"/>
              <a:buChar char="ü"/>
            </a:pPr>
            <a:r>
              <a:rPr lang="en-GB" sz="2800"/>
              <a:t>Sustainable business model </a:t>
            </a:r>
            <a:endParaRPr lang="en-GB" sz="2800" dirty="0"/>
          </a:p>
          <a:p>
            <a:pPr>
              <a:buFont typeface="Wingdings"/>
            </a:pPr>
            <a:endParaRPr lang="en-GB" dirty="0"/>
          </a:p>
          <a:p>
            <a:pPr>
              <a:buFont typeface="Wingdings"/>
            </a:pPr>
            <a:r>
              <a:rPr lang="en-GB" sz="2400"/>
              <a:t>Final Statement </a:t>
            </a:r>
          </a:p>
          <a:p>
            <a:pPr>
              <a:buFont typeface="Wingdings"/>
            </a:pPr>
            <a:endParaRPr lang="en-GB" dirty="0"/>
          </a:p>
          <a:p>
            <a:pPr>
              <a:buFont typeface="Wingdings"/>
            </a:pPr>
            <a:r>
              <a:rPr lang="en-GB" sz="2400" dirty="0"/>
              <a:t>I believe MJA Home Furniture has strong potential to became a successful and trusted furniture </a:t>
            </a:r>
            <a:r>
              <a:rPr lang="en-GB" sz="2400"/>
              <a:t>retailer within the West Midlands 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159426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DCCFE6-0584-A36C-B85A-CA28950CCA80}"/>
              </a:ext>
            </a:extLst>
          </p:cNvPr>
          <p:cNvSpPr txBox="1"/>
          <p:nvPr/>
        </p:nvSpPr>
        <p:spPr>
          <a:xfrm>
            <a:off x="600531" y="805590"/>
            <a:ext cx="10150448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accent1"/>
                </a:solidFill>
              </a:rPr>
              <a:t>References </a:t>
            </a:r>
          </a:p>
          <a:p>
            <a:endParaRPr lang="en-GB" dirty="0"/>
          </a:p>
          <a:p>
            <a:r>
              <a:rPr lang="en-GB" sz="2000"/>
              <a:t>Burns, P.(2020) Entrepreneurship and Small Business.5th ed. London: Red Glode Press.</a:t>
            </a:r>
            <a:endParaRPr lang="en-GB" sz="2000" dirty="0"/>
          </a:p>
          <a:p>
            <a:endParaRPr lang="en-GB" sz="2000" dirty="0"/>
          </a:p>
          <a:p>
            <a:r>
              <a:rPr lang="en-GB" sz="2000"/>
              <a:t>Chaffey, D. and Ellis-Chadwick, F. (2022) Digital Marketing. 8th ed. Harlow: Pearson.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Companies House (2025) Set up limited company. Available at:</a:t>
            </a:r>
            <a:r>
              <a:rPr lang="en-GB" sz="2000" dirty="0">
                <a:hlinkClick r:id="rId2"/>
              </a:rPr>
              <a:t>Open here </a:t>
            </a:r>
            <a:r>
              <a:rPr lang="en-GB" sz="2000" dirty="0"/>
              <a:t> </a:t>
            </a:r>
            <a:r>
              <a:rPr lang="en-GB" sz="2000"/>
              <a:t>(Accessed:16 July 2026 )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Department for Environment, Food and Rural Affairs (DEFRA) (2023) Resources and Waste </a:t>
            </a:r>
            <a:r>
              <a:rPr lang="en-GB" sz="2000" dirty="0" err="1"/>
              <a:t>Srategy</a:t>
            </a:r>
            <a:r>
              <a:rPr lang="en-GB" sz="2000" dirty="0"/>
              <a:t> for England. London: DEFRA. </a:t>
            </a:r>
          </a:p>
          <a:p>
            <a:endParaRPr lang="en-GB" sz="2000" dirty="0"/>
          </a:p>
          <a:p>
            <a:r>
              <a:rPr lang="en-GB" sz="2000"/>
              <a:t>Kotler, P. and Keller, K.L. (2022) Marketing Management. 16th ed. Harlow: Pearson.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Statista (2025) Furniture Market Revenue in the United Kingdom. Hamburg: </a:t>
            </a:r>
            <a:r>
              <a:rPr lang="en-GB" sz="2000"/>
              <a:t>Statista.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980365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Facet</vt:lpstr>
      <vt:lpstr>  LCLM4006 Enterprise &amp; Entrepreneurship Component 2-Business Pitch Presentation  University of Wales Trinity Saint David  MJA Home &amp; Improvements Ltd Presented by: Marsela Novaku  Lecture : Shujun Xiao   </vt:lpstr>
      <vt:lpstr>Business Overview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964</cp:revision>
  <dcterms:created xsi:type="dcterms:W3CDTF">2026-07-13T15:19:15Z</dcterms:created>
  <dcterms:modified xsi:type="dcterms:W3CDTF">2026-07-16T16:06:08Z</dcterms:modified>
</cp:coreProperties>
</file>