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
  </p:notesMasterIdLst>
  <p:sldIdLst>
    <p:sldId id="256" r:id="rId2"/>
    <p:sldId id="257" r:id="rId3"/>
    <p:sldId id="258" r:id="rId4"/>
    <p:sldId id="259" r:id="rId5"/>
    <p:sldId id="261" r:id="rId6"/>
  </p:sldIdLst>
  <p:sldSz cx="18288000" cy="10287000"/>
  <p:notesSz cx="6858000" cy="9144000"/>
  <p:embeddedFontLst>
    <p:embeddedFont>
      <p:font typeface="Agrandir Bold" panose="020B0604020202020204" charset="0"/>
      <p:regular r:id="rId8"/>
    </p:embeddedFont>
    <p:embeddedFont>
      <p:font typeface="Agrandir Medium" panose="020B0604020202020204" charset="0"/>
      <p:regular r:id="rId9"/>
    </p:embeddedFont>
    <p:embeddedFont>
      <p:font typeface="Arial Rounded MT Bold" panose="020F0704030504030204" pitchFamily="34" charset="0"/>
      <p:regular r:id="rId10"/>
    </p:embeddedFont>
    <p:embeddedFont>
      <p:font typeface="Montserrat" panose="00000500000000000000" pitchFamily="2" charset="0"/>
      <p:regular r:id="rId11"/>
      <p:bold r:id="rId12"/>
      <p:italic r:id="rId13"/>
      <p:boldItalic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font" Target="fonts/font5.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DEDA22-C56E-40DC-A7EB-B20865913849}" type="datetimeFigureOut">
              <a:rPr lang="en-IN" smtClean="0"/>
              <a:t>18-04-2024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5331DE-2B66-4EEB-9248-6C756021D722}" type="slidenum">
              <a:rPr lang="en-IN" smtClean="0"/>
              <a:t>‹#›</a:t>
            </a:fld>
            <a:endParaRPr lang="en-IN"/>
          </a:p>
        </p:txBody>
      </p:sp>
    </p:spTree>
    <p:extLst>
      <p:ext uri="{BB962C8B-B14F-4D97-AF65-F5344CB8AC3E}">
        <p14:creationId xmlns:p14="http://schemas.microsoft.com/office/powerpoint/2010/main" val="3985694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From the above discussion, it has been identified that managers are essential for a business organisation to guide the employees in the achievement of the organisation's goals. In this context, the manager maintains a collaborative approach to ensure positivity in the workplace. For instance, managers have been found to have strategies for employee motivation to achieve the organisation. On the other hand, the managers also have a responsibility to guide the employees to similar goals to perform more complex tasks easily.  Moreover, the managers of an organisation also help the organisation develop its talent pool through the continuous training development of their employees during their task and their effective knowledge development programmes organised by the managers.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25331DE-2B66-4EEB-9248-6C756021D722}" type="slidenum">
              <a:rPr lang="en-IN" smtClean="0"/>
              <a:t>2</a:t>
            </a:fld>
            <a:endParaRPr lang="en-IN"/>
          </a:p>
        </p:txBody>
      </p:sp>
    </p:spTree>
    <p:extLst>
      <p:ext uri="{BB962C8B-B14F-4D97-AF65-F5344CB8AC3E}">
        <p14:creationId xmlns:p14="http://schemas.microsoft.com/office/powerpoint/2010/main" val="3394109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above slide has demonstrated that management within the companies followed the principle of controlling the workplace. The management works for the betterment from the production techniques to the controlling of the motivation among the workers. It has been found that most of the management participated in any kind of planning of the strategies for the future company. The ASDA and Sainsbury’s management have also been focused on human resource factors and strategic decision-making for the long-term success of the company.  The management not only plans for the betterment of the company but also works towards the enhancement of the worker's motivation and behaviours that lead to the ultimate success of the company. Thus, nowadays following the proper rules and principles for the management in the workplace is necessary for all the members of a company.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25331DE-2B66-4EEB-9248-6C756021D722}" type="slidenum">
              <a:rPr lang="en-IN" smtClean="0"/>
              <a:t>3</a:t>
            </a:fld>
            <a:endParaRPr lang="en-IN"/>
          </a:p>
        </p:txBody>
      </p:sp>
    </p:spTree>
    <p:extLst>
      <p:ext uri="{BB962C8B-B14F-4D97-AF65-F5344CB8AC3E}">
        <p14:creationId xmlns:p14="http://schemas.microsoft.com/office/powerpoint/2010/main" val="317728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18" Type="http://schemas.openxmlformats.org/officeDocument/2006/relationships/image" Target="../media/image17.svg"/><Relationship Id="rId26" Type="http://schemas.openxmlformats.org/officeDocument/2006/relationships/image" Target="../media/image25.sv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png"/><Relationship Id="rId25" Type="http://schemas.openxmlformats.org/officeDocument/2006/relationships/image" Target="../media/image24.png"/><Relationship Id="rId2" Type="http://schemas.openxmlformats.org/officeDocument/2006/relationships/image" Target="../media/image1.jpeg"/><Relationship Id="rId16" Type="http://schemas.openxmlformats.org/officeDocument/2006/relationships/image" Target="../media/image15.svg"/><Relationship Id="rId20"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24" Type="http://schemas.openxmlformats.org/officeDocument/2006/relationships/image" Target="../media/image23.sv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28" Type="http://schemas.openxmlformats.org/officeDocument/2006/relationships/image" Target="../media/image27.svg"/><Relationship Id="rId10" Type="http://schemas.openxmlformats.org/officeDocument/2006/relationships/image" Target="../media/image9.svg"/><Relationship Id="rId19" Type="http://schemas.openxmlformats.org/officeDocument/2006/relationships/image" Target="../media/image18.pn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 Id="rId22" Type="http://schemas.openxmlformats.org/officeDocument/2006/relationships/image" Target="../media/image21.svg"/><Relationship Id="rId27" Type="http://schemas.openxmlformats.org/officeDocument/2006/relationships/image" Target="../media/image26.png"/></Relationships>
</file>

<file path=ppt/slides/_rels/slide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9.png"/></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5.svg"/><Relationship Id="rId13" Type="http://schemas.openxmlformats.org/officeDocument/2006/relationships/image" Target="../media/image8.png"/><Relationship Id="rId18" Type="http://schemas.openxmlformats.org/officeDocument/2006/relationships/image" Target="../media/image13.svg"/><Relationship Id="rId26" Type="http://schemas.openxmlformats.org/officeDocument/2006/relationships/image" Target="../media/image21.svg"/><Relationship Id="rId3" Type="http://schemas.openxmlformats.org/officeDocument/2006/relationships/image" Target="../media/image33.png"/><Relationship Id="rId21" Type="http://schemas.openxmlformats.org/officeDocument/2006/relationships/image" Target="../media/image16.png"/><Relationship Id="rId7" Type="http://schemas.openxmlformats.org/officeDocument/2006/relationships/image" Target="../media/image4.png"/><Relationship Id="rId12" Type="http://schemas.openxmlformats.org/officeDocument/2006/relationships/image" Target="../media/image7.svg"/><Relationship Id="rId17" Type="http://schemas.openxmlformats.org/officeDocument/2006/relationships/image" Target="../media/image12.png"/><Relationship Id="rId25" Type="http://schemas.openxmlformats.org/officeDocument/2006/relationships/image" Target="../media/image20.png"/><Relationship Id="rId2" Type="http://schemas.openxmlformats.org/officeDocument/2006/relationships/image" Target="../media/image1.jpeg"/><Relationship Id="rId16" Type="http://schemas.openxmlformats.org/officeDocument/2006/relationships/image" Target="../media/image11.svg"/><Relationship Id="rId20" Type="http://schemas.openxmlformats.org/officeDocument/2006/relationships/image" Target="../media/image15.svg"/><Relationship Id="rId29"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6.png"/><Relationship Id="rId24" Type="http://schemas.openxmlformats.org/officeDocument/2006/relationships/image" Target="../media/image19.svg"/><Relationship Id="rId5" Type="http://schemas.openxmlformats.org/officeDocument/2006/relationships/image" Target="../media/image2.png"/><Relationship Id="rId15" Type="http://schemas.openxmlformats.org/officeDocument/2006/relationships/image" Target="../media/image10.png"/><Relationship Id="rId23" Type="http://schemas.openxmlformats.org/officeDocument/2006/relationships/image" Target="../media/image18.png"/><Relationship Id="rId28" Type="http://schemas.openxmlformats.org/officeDocument/2006/relationships/image" Target="../media/image23.svg"/><Relationship Id="rId10" Type="http://schemas.openxmlformats.org/officeDocument/2006/relationships/image" Target="../media/image36.svg"/><Relationship Id="rId19" Type="http://schemas.openxmlformats.org/officeDocument/2006/relationships/image" Target="../media/image14.png"/><Relationship Id="rId4" Type="http://schemas.openxmlformats.org/officeDocument/2006/relationships/image" Target="../media/image34.svg"/><Relationship Id="rId9" Type="http://schemas.openxmlformats.org/officeDocument/2006/relationships/image" Target="../media/image35.png"/><Relationship Id="rId14" Type="http://schemas.openxmlformats.org/officeDocument/2006/relationships/image" Target="../media/image9.svg"/><Relationship Id="rId22" Type="http://schemas.openxmlformats.org/officeDocument/2006/relationships/image" Target="../media/image17.svg"/><Relationship Id="rId27" Type="http://schemas.openxmlformats.org/officeDocument/2006/relationships/image" Target="../media/image22.png"/><Relationship Id="rId30" Type="http://schemas.openxmlformats.org/officeDocument/2006/relationships/image" Target="../media/image3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13234198" y="-1294275"/>
            <a:ext cx="2832552" cy="2588549"/>
          </a:xfrm>
          <a:custGeom>
            <a:avLst/>
            <a:gdLst/>
            <a:ahLst/>
            <a:cxnLst/>
            <a:rect l="l" t="t" r="r" b="b"/>
            <a:pathLst>
              <a:path w="2832552" h="2588549">
                <a:moveTo>
                  <a:pt x="0" y="0"/>
                </a:moveTo>
                <a:lnTo>
                  <a:pt x="2832551" y="0"/>
                </a:lnTo>
                <a:lnTo>
                  <a:pt x="2832551" y="2588550"/>
                </a:lnTo>
                <a:lnTo>
                  <a:pt x="0" y="258855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6543507" y="-689971"/>
            <a:ext cx="2803900" cy="2414053"/>
          </a:xfrm>
          <a:custGeom>
            <a:avLst/>
            <a:gdLst/>
            <a:ahLst/>
            <a:cxnLst/>
            <a:rect l="l" t="t" r="r" b="b"/>
            <a:pathLst>
              <a:path w="2803900" h="2414053">
                <a:moveTo>
                  <a:pt x="0" y="0"/>
                </a:moveTo>
                <a:lnTo>
                  <a:pt x="2803900" y="0"/>
                </a:lnTo>
                <a:lnTo>
                  <a:pt x="2803900" y="2414053"/>
                </a:lnTo>
                <a:lnTo>
                  <a:pt x="0" y="24140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7259300" y="5033991"/>
            <a:ext cx="2138114" cy="2604359"/>
          </a:xfrm>
          <a:custGeom>
            <a:avLst/>
            <a:gdLst/>
            <a:ahLst/>
            <a:cxnLst/>
            <a:rect l="l" t="t" r="r" b="b"/>
            <a:pathLst>
              <a:path w="2138114" h="2604359">
                <a:moveTo>
                  <a:pt x="0" y="0"/>
                </a:moveTo>
                <a:lnTo>
                  <a:pt x="2138114" y="0"/>
                </a:lnTo>
                <a:lnTo>
                  <a:pt x="2138114" y="2604359"/>
                </a:lnTo>
                <a:lnTo>
                  <a:pt x="0" y="260435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2030548" y="-1293994"/>
            <a:ext cx="2465343" cy="2588269"/>
          </a:xfrm>
          <a:custGeom>
            <a:avLst/>
            <a:gdLst/>
            <a:ahLst/>
            <a:cxnLst/>
            <a:rect l="l" t="t" r="r" b="b"/>
            <a:pathLst>
              <a:path w="2465343" h="2588269">
                <a:moveTo>
                  <a:pt x="0" y="0"/>
                </a:moveTo>
                <a:lnTo>
                  <a:pt x="2465343" y="0"/>
                </a:lnTo>
                <a:lnTo>
                  <a:pt x="2465343" y="2588269"/>
                </a:lnTo>
                <a:lnTo>
                  <a:pt x="0" y="258826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2592203" y="8606204"/>
            <a:ext cx="2417143" cy="2315806"/>
          </a:xfrm>
          <a:custGeom>
            <a:avLst/>
            <a:gdLst/>
            <a:ahLst/>
            <a:cxnLst/>
            <a:rect l="l" t="t" r="r" b="b"/>
            <a:pathLst>
              <a:path w="2417143" h="2315806">
                <a:moveTo>
                  <a:pt x="0" y="0"/>
                </a:moveTo>
                <a:lnTo>
                  <a:pt x="2417143" y="0"/>
                </a:lnTo>
                <a:lnTo>
                  <a:pt x="2417143" y="2315806"/>
                </a:lnTo>
                <a:lnTo>
                  <a:pt x="0" y="231580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p:cNvSpPr/>
          <p:nvPr/>
        </p:nvSpPr>
        <p:spPr>
          <a:xfrm>
            <a:off x="-2036878" y="3225785"/>
            <a:ext cx="3065578" cy="2711086"/>
          </a:xfrm>
          <a:custGeom>
            <a:avLst/>
            <a:gdLst/>
            <a:ahLst/>
            <a:cxnLst/>
            <a:rect l="l" t="t" r="r" b="b"/>
            <a:pathLst>
              <a:path w="3065578" h="2711086">
                <a:moveTo>
                  <a:pt x="0" y="0"/>
                </a:moveTo>
                <a:lnTo>
                  <a:pt x="3065578" y="0"/>
                </a:lnTo>
                <a:lnTo>
                  <a:pt x="3065578" y="2711085"/>
                </a:lnTo>
                <a:lnTo>
                  <a:pt x="0" y="2711085"/>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9" name="Freeform 9"/>
          <p:cNvSpPr/>
          <p:nvPr/>
        </p:nvSpPr>
        <p:spPr>
          <a:xfrm>
            <a:off x="-916995" y="7638350"/>
            <a:ext cx="2882762" cy="3283660"/>
          </a:xfrm>
          <a:custGeom>
            <a:avLst/>
            <a:gdLst/>
            <a:ahLst/>
            <a:cxnLst/>
            <a:rect l="l" t="t" r="r" b="b"/>
            <a:pathLst>
              <a:path w="2882762" h="3283660">
                <a:moveTo>
                  <a:pt x="0" y="0"/>
                </a:moveTo>
                <a:lnTo>
                  <a:pt x="2882761" y="0"/>
                </a:lnTo>
                <a:lnTo>
                  <a:pt x="2882761" y="3283660"/>
                </a:lnTo>
                <a:lnTo>
                  <a:pt x="0" y="3283660"/>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0" name="Freeform 10"/>
          <p:cNvSpPr/>
          <p:nvPr/>
        </p:nvSpPr>
        <p:spPr>
          <a:xfrm>
            <a:off x="16858779" y="8450325"/>
            <a:ext cx="2163234" cy="3572134"/>
          </a:xfrm>
          <a:custGeom>
            <a:avLst/>
            <a:gdLst/>
            <a:ahLst/>
            <a:cxnLst/>
            <a:rect l="l" t="t" r="r" b="b"/>
            <a:pathLst>
              <a:path w="2163234" h="3572134">
                <a:moveTo>
                  <a:pt x="0" y="0"/>
                </a:moveTo>
                <a:lnTo>
                  <a:pt x="2163234" y="0"/>
                </a:lnTo>
                <a:lnTo>
                  <a:pt x="2163234" y="3572134"/>
                </a:lnTo>
                <a:lnTo>
                  <a:pt x="0" y="3572134"/>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1" name="Freeform 11"/>
          <p:cNvSpPr/>
          <p:nvPr/>
        </p:nvSpPr>
        <p:spPr>
          <a:xfrm>
            <a:off x="-916995" y="-689971"/>
            <a:ext cx="2379176" cy="3224668"/>
          </a:xfrm>
          <a:custGeom>
            <a:avLst/>
            <a:gdLst/>
            <a:ahLst/>
            <a:cxnLst/>
            <a:rect l="l" t="t" r="r" b="b"/>
            <a:pathLst>
              <a:path w="2379176" h="3224668">
                <a:moveTo>
                  <a:pt x="0" y="0"/>
                </a:moveTo>
                <a:lnTo>
                  <a:pt x="2379175" y="0"/>
                </a:lnTo>
                <a:lnTo>
                  <a:pt x="2379175" y="3224668"/>
                </a:lnTo>
                <a:lnTo>
                  <a:pt x="0" y="3224668"/>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2" name="Freeform 12"/>
          <p:cNvSpPr/>
          <p:nvPr/>
        </p:nvSpPr>
        <p:spPr>
          <a:xfrm>
            <a:off x="13892554" y="9046259"/>
            <a:ext cx="2647404" cy="2079468"/>
          </a:xfrm>
          <a:custGeom>
            <a:avLst/>
            <a:gdLst/>
            <a:ahLst/>
            <a:cxnLst/>
            <a:rect l="l" t="t" r="r" b="b"/>
            <a:pathLst>
              <a:path w="2647404" h="2079468">
                <a:moveTo>
                  <a:pt x="0" y="0"/>
                </a:moveTo>
                <a:lnTo>
                  <a:pt x="2647404" y="0"/>
                </a:lnTo>
                <a:lnTo>
                  <a:pt x="2647404" y="2079468"/>
                </a:lnTo>
                <a:lnTo>
                  <a:pt x="0" y="2079468"/>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13" name="Freeform 13"/>
          <p:cNvSpPr/>
          <p:nvPr/>
        </p:nvSpPr>
        <p:spPr>
          <a:xfrm>
            <a:off x="17579615" y="2049544"/>
            <a:ext cx="1442398" cy="2352482"/>
          </a:xfrm>
          <a:custGeom>
            <a:avLst/>
            <a:gdLst/>
            <a:ahLst/>
            <a:cxnLst/>
            <a:rect l="l" t="t" r="r" b="b"/>
            <a:pathLst>
              <a:path w="1442398" h="2352482">
                <a:moveTo>
                  <a:pt x="0" y="0"/>
                </a:moveTo>
                <a:lnTo>
                  <a:pt x="1442398" y="0"/>
                </a:lnTo>
                <a:lnTo>
                  <a:pt x="1442398" y="2352482"/>
                </a:lnTo>
                <a:lnTo>
                  <a:pt x="0" y="2352482"/>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sp>
        <p:nvSpPr>
          <p:cNvPr id="14" name="Freeform 14"/>
          <p:cNvSpPr/>
          <p:nvPr/>
        </p:nvSpPr>
        <p:spPr>
          <a:xfrm rot="2032490">
            <a:off x="5423388" y="-1980819"/>
            <a:ext cx="4703437" cy="4114800"/>
          </a:xfrm>
          <a:custGeom>
            <a:avLst/>
            <a:gdLst/>
            <a:ahLst/>
            <a:cxnLst/>
            <a:rect l="l" t="t" r="r" b="b"/>
            <a:pathLst>
              <a:path w="4703437" h="4114800">
                <a:moveTo>
                  <a:pt x="0" y="0"/>
                </a:moveTo>
                <a:lnTo>
                  <a:pt x="4703438" y="0"/>
                </a:lnTo>
                <a:lnTo>
                  <a:pt x="4703438" y="4114800"/>
                </a:lnTo>
                <a:lnTo>
                  <a:pt x="0" y="4114800"/>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endParaRPr lang="en-GB"/>
          </a:p>
        </p:txBody>
      </p:sp>
      <p:sp>
        <p:nvSpPr>
          <p:cNvPr id="15" name="Freeform 15"/>
          <p:cNvSpPr/>
          <p:nvPr/>
        </p:nvSpPr>
        <p:spPr>
          <a:xfrm>
            <a:off x="8501928" y="8884186"/>
            <a:ext cx="4302387" cy="4075647"/>
          </a:xfrm>
          <a:custGeom>
            <a:avLst/>
            <a:gdLst/>
            <a:ahLst/>
            <a:cxnLst/>
            <a:rect l="l" t="t" r="r" b="b"/>
            <a:pathLst>
              <a:path w="4302387" h="4075647">
                <a:moveTo>
                  <a:pt x="0" y="0"/>
                </a:moveTo>
                <a:lnTo>
                  <a:pt x="4302387" y="0"/>
                </a:lnTo>
                <a:lnTo>
                  <a:pt x="4302387" y="4075647"/>
                </a:lnTo>
                <a:lnTo>
                  <a:pt x="0" y="4075647"/>
                </a:lnTo>
                <a:lnTo>
                  <a:pt x="0" y="0"/>
                </a:lnTo>
                <a:close/>
              </a:path>
            </a:pathLst>
          </a:custGeom>
          <a:blipFill>
            <a:blip r:embed="rId27">
              <a:extLst>
                <a:ext uri="{96DAC541-7B7A-43D3-8B79-37D633B846F1}">
                  <asvg:svgBlip xmlns:asvg="http://schemas.microsoft.com/office/drawing/2016/SVG/main" r:embed="rId28"/>
                </a:ext>
              </a:extLst>
            </a:blip>
            <a:stretch>
              <a:fillRect/>
            </a:stretch>
          </a:blipFill>
        </p:spPr>
        <p:txBody>
          <a:bodyPr/>
          <a:lstStyle/>
          <a:p>
            <a:endParaRPr lang="en-GB"/>
          </a:p>
        </p:txBody>
      </p:sp>
      <p:sp>
        <p:nvSpPr>
          <p:cNvPr id="16" name="TextBox 16"/>
          <p:cNvSpPr txBox="1"/>
          <p:nvPr/>
        </p:nvSpPr>
        <p:spPr>
          <a:xfrm>
            <a:off x="1709584" y="2338545"/>
            <a:ext cx="15114452" cy="3110467"/>
          </a:xfrm>
          <a:prstGeom prst="rect">
            <a:avLst/>
          </a:prstGeom>
        </p:spPr>
        <p:txBody>
          <a:bodyPr wrap="square" lIns="0" tIns="0" rIns="0" bIns="0" rtlCol="0" anchor="t">
            <a:spAutoFit/>
          </a:bodyPr>
          <a:lstStyle/>
          <a:p>
            <a:pPr algn="ctr">
              <a:lnSpc>
                <a:spcPct val="150000"/>
              </a:lnSpc>
            </a:pPr>
            <a:r>
              <a:rPr lang="en-GB" sz="7200" b="1" dirty="0">
                <a:solidFill>
                  <a:schemeClr val="bg1"/>
                </a:solidFill>
                <a:effectLst/>
                <a:latin typeface="Arial Rounded MT Bold" panose="020F0704030504030204" pitchFamily="34" charset="0"/>
                <a:ea typeface="Times New Roman" panose="02020603050405020304" pitchFamily="18" charset="0"/>
              </a:rPr>
              <a:t>INTRODUCTION TO LEADERSHIP AND MANAGEMENT</a:t>
            </a:r>
            <a:endParaRPr lang="en-IN" sz="7200" dirty="0">
              <a:solidFill>
                <a:schemeClr val="bg1"/>
              </a:solidFill>
              <a:effectLst/>
              <a:latin typeface="Arial Rounded MT Bold" panose="020F0704030504030204" pitchFamily="34" charset="0"/>
              <a:ea typeface="Times New Roman" panose="02020603050405020304" pitchFamily="18" charset="0"/>
            </a:endParaRPr>
          </a:p>
        </p:txBody>
      </p:sp>
      <p:sp>
        <p:nvSpPr>
          <p:cNvPr id="18" name="TextBox 17">
            <a:extLst>
              <a:ext uri="{FF2B5EF4-FFF2-40B4-BE49-F238E27FC236}">
                <a16:creationId xmlns:a16="http://schemas.microsoft.com/office/drawing/2014/main" id="{8ABBE78F-9C24-489E-A040-05CB4CE1CC68}"/>
              </a:ext>
            </a:extLst>
          </p:cNvPr>
          <p:cNvSpPr txBox="1"/>
          <p:nvPr/>
        </p:nvSpPr>
        <p:spPr>
          <a:xfrm>
            <a:off x="1968044" y="6277303"/>
            <a:ext cx="6248400" cy="830997"/>
          </a:xfrm>
          <a:prstGeom prst="rect">
            <a:avLst/>
          </a:prstGeom>
          <a:noFill/>
        </p:spPr>
        <p:txBody>
          <a:bodyPr wrap="square" rtlCol="0">
            <a:spAutoFit/>
          </a:bodyPr>
          <a:lstStyle/>
          <a:p>
            <a:r>
              <a:rPr lang="en-US" sz="2400" b="1" dirty="0">
                <a:solidFill>
                  <a:schemeClr val="bg1"/>
                </a:solidFill>
                <a:latin typeface="Times New Roman" panose="02020603050405020304" pitchFamily="18" charset="0"/>
                <a:cs typeface="Times New Roman" panose="02020603050405020304" pitchFamily="18" charset="0"/>
              </a:rPr>
              <a:t>Students Name:</a:t>
            </a:r>
          </a:p>
          <a:p>
            <a:r>
              <a:rPr lang="en-US" sz="2400" b="1" dirty="0">
                <a:solidFill>
                  <a:schemeClr val="bg1"/>
                </a:solidFill>
                <a:latin typeface="Times New Roman" panose="02020603050405020304" pitchFamily="18" charset="0"/>
                <a:cs typeface="Times New Roman" panose="02020603050405020304" pitchFamily="18" charset="0"/>
              </a:rPr>
              <a:t>Students ID:</a:t>
            </a:r>
            <a:endParaRPr lang="en-IN" sz="24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111" b="-15111"/>
            </a:stretch>
          </a:blipFill>
        </p:spPr>
        <p:txBody>
          <a:bodyPr/>
          <a:lstStyle/>
          <a:p>
            <a:endParaRPr lang="en-GB"/>
          </a:p>
        </p:txBody>
      </p:sp>
      <p:sp>
        <p:nvSpPr>
          <p:cNvPr id="3" name="TextBox 3"/>
          <p:cNvSpPr txBox="1"/>
          <p:nvPr/>
        </p:nvSpPr>
        <p:spPr>
          <a:xfrm>
            <a:off x="1064419" y="1340665"/>
            <a:ext cx="16159162" cy="762901"/>
          </a:xfrm>
          <a:prstGeom prst="rect">
            <a:avLst/>
          </a:prstGeom>
        </p:spPr>
        <p:txBody>
          <a:bodyPr lIns="0" tIns="0" rIns="0" bIns="0" rtlCol="0" anchor="t">
            <a:spAutoFit/>
          </a:bodyPr>
          <a:lstStyle/>
          <a:p>
            <a:pPr algn="ctr">
              <a:lnSpc>
                <a:spcPts val="6372"/>
              </a:lnSpc>
            </a:pPr>
            <a:r>
              <a:rPr lang="en-GB" sz="4400" b="1" dirty="0">
                <a:effectLst/>
                <a:latin typeface="Times New Roman" panose="02020603050405020304" pitchFamily="18" charset="0"/>
                <a:ea typeface="Times New Roman" panose="02020603050405020304" pitchFamily="18" charset="0"/>
              </a:rPr>
              <a:t>Importance of management </a:t>
            </a:r>
            <a:endParaRPr lang="en-US" sz="11500" b="1" spc="-312" dirty="0">
              <a:solidFill>
                <a:srgbClr val="000000"/>
              </a:solidFill>
              <a:latin typeface="Agrandir Medium"/>
            </a:endParaRPr>
          </a:p>
        </p:txBody>
      </p:sp>
      <p:grpSp>
        <p:nvGrpSpPr>
          <p:cNvPr id="4" name="Group 4"/>
          <p:cNvGrpSpPr/>
          <p:nvPr/>
        </p:nvGrpSpPr>
        <p:grpSpPr>
          <a:xfrm>
            <a:off x="1100138" y="2716984"/>
            <a:ext cx="8043862" cy="3914891"/>
            <a:chOff x="0" y="0"/>
            <a:chExt cx="2263664" cy="855101"/>
          </a:xfrm>
        </p:grpSpPr>
        <p:sp>
          <p:nvSpPr>
            <p:cNvPr id="5" name="Freeform 5"/>
            <p:cNvSpPr/>
            <p:nvPr/>
          </p:nvSpPr>
          <p:spPr>
            <a:xfrm>
              <a:off x="0" y="0"/>
              <a:ext cx="2263664" cy="855101"/>
            </a:xfrm>
            <a:custGeom>
              <a:avLst/>
              <a:gdLst/>
              <a:ahLst/>
              <a:cxnLst/>
              <a:rect l="l" t="t" r="r" b="b"/>
              <a:pathLst>
                <a:path w="2263664" h="855101">
                  <a:moveTo>
                    <a:pt x="23460" y="0"/>
                  </a:moveTo>
                  <a:lnTo>
                    <a:pt x="2240205" y="0"/>
                  </a:lnTo>
                  <a:cubicBezTo>
                    <a:pt x="2246427" y="0"/>
                    <a:pt x="2252394" y="2472"/>
                    <a:pt x="2256793" y="6871"/>
                  </a:cubicBezTo>
                  <a:cubicBezTo>
                    <a:pt x="2261193" y="11271"/>
                    <a:pt x="2263664" y="17238"/>
                    <a:pt x="2263664" y="23460"/>
                  </a:cubicBezTo>
                  <a:lnTo>
                    <a:pt x="2263664" y="831641"/>
                  </a:lnTo>
                  <a:cubicBezTo>
                    <a:pt x="2263664" y="837863"/>
                    <a:pt x="2261193" y="843830"/>
                    <a:pt x="2256793" y="848230"/>
                  </a:cubicBezTo>
                  <a:cubicBezTo>
                    <a:pt x="2252394" y="852629"/>
                    <a:pt x="2246427" y="855101"/>
                    <a:pt x="2240205" y="855101"/>
                  </a:cubicBezTo>
                  <a:lnTo>
                    <a:pt x="23460" y="855101"/>
                  </a:lnTo>
                  <a:cubicBezTo>
                    <a:pt x="17238" y="855101"/>
                    <a:pt x="11271" y="852629"/>
                    <a:pt x="6871" y="848230"/>
                  </a:cubicBezTo>
                  <a:cubicBezTo>
                    <a:pt x="2472" y="843830"/>
                    <a:pt x="0" y="837863"/>
                    <a:pt x="0" y="831641"/>
                  </a:cubicBezTo>
                  <a:lnTo>
                    <a:pt x="0" y="23460"/>
                  </a:lnTo>
                  <a:cubicBezTo>
                    <a:pt x="0" y="17238"/>
                    <a:pt x="2472" y="11271"/>
                    <a:pt x="6871" y="6871"/>
                  </a:cubicBezTo>
                  <a:cubicBezTo>
                    <a:pt x="11271" y="2472"/>
                    <a:pt x="17238" y="0"/>
                    <a:pt x="23460" y="0"/>
                  </a:cubicBezTo>
                  <a:close/>
                </a:path>
              </a:pathLst>
            </a:custGeom>
            <a:solidFill>
              <a:srgbClr val="AADBC0"/>
            </a:solidFill>
            <a:ln w="19050" cap="rnd">
              <a:solidFill>
                <a:srgbClr val="3A3937"/>
              </a:solidFill>
              <a:prstDash val="solid"/>
              <a:round/>
            </a:ln>
          </p:spPr>
          <p:txBody>
            <a:bodyPr/>
            <a:lstStyle/>
            <a:p>
              <a:endParaRPr lang="en-GB"/>
            </a:p>
          </p:txBody>
        </p:sp>
        <p:sp>
          <p:nvSpPr>
            <p:cNvPr id="6" name="TextBox 6"/>
            <p:cNvSpPr txBox="1"/>
            <p:nvPr/>
          </p:nvSpPr>
          <p:spPr>
            <a:xfrm>
              <a:off x="0" y="9525"/>
              <a:ext cx="2263664" cy="845576"/>
            </a:xfrm>
            <a:prstGeom prst="rect">
              <a:avLst/>
            </a:prstGeom>
          </p:spPr>
          <p:txBody>
            <a:bodyPr lIns="50800" tIns="50800" rIns="50800" bIns="50800" rtlCol="0" anchor="ctr"/>
            <a:lstStyle/>
            <a:p>
              <a:pPr algn="ctr">
                <a:lnSpc>
                  <a:spcPts val="2879"/>
                </a:lnSpc>
              </a:pPr>
              <a:endParaRPr/>
            </a:p>
          </p:txBody>
        </p:sp>
      </p:grpSp>
      <p:grpSp>
        <p:nvGrpSpPr>
          <p:cNvPr id="7" name="Group 7"/>
          <p:cNvGrpSpPr/>
          <p:nvPr/>
        </p:nvGrpSpPr>
        <p:grpSpPr>
          <a:xfrm>
            <a:off x="9267596" y="2716984"/>
            <a:ext cx="8043862" cy="3871283"/>
            <a:chOff x="0" y="0"/>
            <a:chExt cx="2263664" cy="855101"/>
          </a:xfrm>
        </p:grpSpPr>
        <p:sp>
          <p:nvSpPr>
            <p:cNvPr id="8" name="Freeform 8"/>
            <p:cNvSpPr/>
            <p:nvPr/>
          </p:nvSpPr>
          <p:spPr>
            <a:xfrm>
              <a:off x="0" y="0"/>
              <a:ext cx="2263664" cy="855101"/>
            </a:xfrm>
            <a:custGeom>
              <a:avLst/>
              <a:gdLst/>
              <a:ahLst/>
              <a:cxnLst/>
              <a:rect l="l" t="t" r="r" b="b"/>
              <a:pathLst>
                <a:path w="2263664" h="855101">
                  <a:moveTo>
                    <a:pt x="23460" y="0"/>
                  </a:moveTo>
                  <a:lnTo>
                    <a:pt x="2240205" y="0"/>
                  </a:lnTo>
                  <a:cubicBezTo>
                    <a:pt x="2246427" y="0"/>
                    <a:pt x="2252394" y="2472"/>
                    <a:pt x="2256793" y="6871"/>
                  </a:cubicBezTo>
                  <a:cubicBezTo>
                    <a:pt x="2261193" y="11271"/>
                    <a:pt x="2263664" y="17238"/>
                    <a:pt x="2263664" y="23460"/>
                  </a:cubicBezTo>
                  <a:lnTo>
                    <a:pt x="2263664" y="831641"/>
                  </a:lnTo>
                  <a:cubicBezTo>
                    <a:pt x="2263664" y="837863"/>
                    <a:pt x="2261193" y="843830"/>
                    <a:pt x="2256793" y="848230"/>
                  </a:cubicBezTo>
                  <a:cubicBezTo>
                    <a:pt x="2252394" y="852629"/>
                    <a:pt x="2246427" y="855101"/>
                    <a:pt x="2240205" y="855101"/>
                  </a:cubicBezTo>
                  <a:lnTo>
                    <a:pt x="23460" y="855101"/>
                  </a:lnTo>
                  <a:cubicBezTo>
                    <a:pt x="17238" y="855101"/>
                    <a:pt x="11271" y="852629"/>
                    <a:pt x="6871" y="848230"/>
                  </a:cubicBezTo>
                  <a:cubicBezTo>
                    <a:pt x="2472" y="843830"/>
                    <a:pt x="0" y="837863"/>
                    <a:pt x="0" y="831641"/>
                  </a:cubicBezTo>
                  <a:lnTo>
                    <a:pt x="0" y="23460"/>
                  </a:lnTo>
                  <a:cubicBezTo>
                    <a:pt x="0" y="17238"/>
                    <a:pt x="2472" y="11271"/>
                    <a:pt x="6871" y="6871"/>
                  </a:cubicBezTo>
                  <a:cubicBezTo>
                    <a:pt x="11271" y="2472"/>
                    <a:pt x="17238" y="0"/>
                    <a:pt x="23460" y="0"/>
                  </a:cubicBezTo>
                  <a:close/>
                </a:path>
              </a:pathLst>
            </a:custGeom>
            <a:solidFill>
              <a:srgbClr val="83C6A2"/>
            </a:solidFill>
            <a:ln w="19050" cap="rnd">
              <a:solidFill>
                <a:srgbClr val="3A3937"/>
              </a:solidFill>
              <a:prstDash val="solid"/>
              <a:round/>
            </a:ln>
          </p:spPr>
          <p:txBody>
            <a:bodyPr/>
            <a:lstStyle/>
            <a:p>
              <a:endParaRPr lang="en-GB"/>
            </a:p>
          </p:txBody>
        </p:sp>
        <p:sp>
          <p:nvSpPr>
            <p:cNvPr id="9" name="TextBox 9"/>
            <p:cNvSpPr txBox="1"/>
            <p:nvPr/>
          </p:nvSpPr>
          <p:spPr>
            <a:xfrm>
              <a:off x="0" y="9525"/>
              <a:ext cx="2263664" cy="845576"/>
            </a:xfrm>
            <a:prstGeom prst="rect">
              <a:avLst/>
            </a:prstGeom>
          </p:spPr>
          <p:txBody>
            <a:bodyPr lIns="50800" tIns="50800" rIns="50800" bIns="50800" rtlCol="0" anchor="ctr"/>
            <a:lstStyle/>
            <a:p>
              <a:pPr algn="ctr">
                <a:lnSpc>
                  <a:spcPts val="2879"/>
                </a:lnSpc>
              </a:pPr>
              <a:endParaRPr sz="1600"/>
            </a:p>
          </p:txBody>
        </p:sp>
      </p:grpSp>
      <p:sp>
        <p:nvSpPr>
          <p:cNvPr id="16" name="TextBox 16"/>
          <p:cNvSpPr txBox="1"/>
          <p:nvPr/>
        </p:nvSpPr>
        <p:spPr>
          <a:xfrm>
            <a:off x="1949066" y="3401490"/>
            <a:ext cx="6672281" cy="3319498"/>
          </a:xfrm>
          <a:prstGeom prst="rect">
            <a:avLst/>
          </a:prstGeom>
        </p:spPr>
        <p:txBody>
          <a:bodyPr lIns="0" tIns="0" rIns="0" bIns="0" rtlCol="0" anchor="t">
            <a:spAutoFit/>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In current days, management is an essential factor for a business organisation. </a:t>
            </a:r>
            <a:endParaRPr lang="en-IN" sz="16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managers are responsible for the planning of the team actions that can provide purpose and direction to the team members (Indeed, 2023).</a:t>
            </a:r>
            <a:endParaRPr lang="en-IN" sz="16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Managers can develop accurate goals for the entire team and for individual employees. </a:t>
            </a:r>
            <a:endParaRPr lang="en-IN" sz="16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teamwork can be influenced by the proper allocation of tasks and their monitoring. </a:t>
            </a:r>
            <a:endParaRPr lang="en-IN" sz="1600" u="none" strike="noStrike" dirty="0">
              <a:effectLst/>
              <a:latin typeface="Times New Roman" panose="02020603050405020304" pitchFamily="18" charset="0"/>
              <a:ea typeface="Times New Roman" panose="02020603050405020304" pitchFamily="18" charset="0"/>
            </a:endParaRPr>
          </a:p>
          <a:p>
            <a:pPr marL="0" lvl="0" indent="0" algn="ctr">
              <a:lnSpc>
                <a:spcPts val="3192"/>
              </a:lnSpc>
              <a:spcBef>
                <a:spcPct val="0"/>
              </a:spcBef>
            </a:pPr>
            <a:endParaRPr lang="en-US" sz="2000" u="none" strike="noStrike" spc="-65" dirty="0">
              <a:solidFill>
                <a:srgbClr val="000000"/>
              </a:solidFill>
              <a:latin typeface="Montserrat"/>
            </a:endParaRPr>
          </a:p>
        </p:txBody>
      </p:sp>
      <p:sp>
        <p:nvSpPr>
          <p:cNvPr id="17" name="TextBox 17"/>
          <p:cNvSpPr txBox="1"/>
          <p:nvPr/>
        </p:nvSpPr>
        <p:spPr>
          <a:xfrm>
            <a:off x="1545662" y="2867417"/>
            <a:ext cx="7096975" cy="365741"/>
          </a:xfrm>
          <a:prstGeom prst="rect">
            <a:avLst/>
          </a:prstGeom>
        </p:spPr>
        <p:txBody>
          <a:bodyPr lIns="0" tIns="0" rIns="0" bIns="0" rtlCol="0" anchor="t">
            <a:spAutoFit/>
          </a:bodyPr>
          <a:lstStyle/>
          <a:p>
            <a:pPr algn="ctr">
              <a:lnSpc>
                <a:spcPct val="150000"/>
              </a:lnSpc>
            </a:pPr>
            <a:r>
              <a:rPr lang="en-GB" sz="1800" b="1" i="1" dirty="0">
                <a:effectLst/>
                <a:latin typeface="Times New Roman" panose="02020603050405020304" pitchFamily="18" charset="0"/>
                <a:ea typeface="Times New Roman" panose="02020603050405020304" pitchFamily="18" charset="0"/>
              </a:rPr>
              <a:t>Describe why management is important nowadays</a:t>
            </a:r>
            <a:endParaRPr lang="en-IN" sz="1800" dirty="0">
              <a:effectLst/>
              <a:latin typeface="Times New Roman" panose="02020603050405020304" pitchFamily="18" charset="0"/>
              <a:ea typeface="Times New Roman" panose="02020603050405020304" pitchFamily="18" charset="0"/>
            </a:endParaRPr>
          </a:p>
        </p:txBody>
      </p:sp>
      <p:sp>
        <p:nvSpPr>
          <p:cNvPr id="18" name="TextBox 18"/>
          <p:cNvSpPr txBox="1"/>
          <p:nvPr/>
        </p:nvSpPr>
        <p:spPr>
          <a:xfrm>
            <a:off x="9790249" y="3390972"/>
            <a:ext cx="7096975" cy="2910412"/>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store manager at Tesco is responsible for motivating the large team in order to deliver complex tasks (Tesco, 2024). </a:t>
            </a:r>
            <a:endParaRPr lang="en-IN" sz="16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In Amazon, the product manager has been found to have a positive approach to ensure equality between the team members to guide them towards the organisation's goals (Sivakumar, 2023). </a:t>
            </a:r>
            <a:endParaRPr lang="en-IN" sz="16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Moreover, the managers in this organisation provide effective knowledge development opportunities to make them eligible to solve more crucial problems on their own. </a:t>
            </a:r>
            <a:endParaRPr lang="en-IN" sz="1600" u="none" strike="noStrike" dirty="0">
              <a:effectLst/>
              <a:latin typeface="Times New Roman" panose="02020603050405020304" pitchFamily="18" charset="0"/>
              <a:ea typeface="Times New Roman" panose="02020603050405020304" pitchFamily="18" charset="0"/>
            </a:endParaRPr>
          </a:p>
        </p:txBody>
      </p:sp>
      <p:sp>
        <p:nvSpPr>
          <p:cNvPr id="19" name="TextBox 19"/>
          <p:cNvSpPr txBox="1"/>
          <p:nvPr/>
        </p:nvSpPr>
        <p:spPr>
          <a:xfrm>
            <a:off x="9679241" y="2847043"/>
            <a:ext cx="7096975" cy="365741"/>
          </a:xfrm>
          <a:prstGeom prst="rect">
            <a:avLst/>
          </a:prstGeom>
        </p:spPr>
        <p:txBody>
          <a:bodyPr lIns="0" tIns="0" rIns="0" bIns="0" rtlCol="0" anchor="t">
            <a:spAutoFit/>
          </a:bodyPr>
          <a:lstStyle/>
          <a:p>
            <a:pPr algn="ctr">
              <a:lnSpc>
                <a:spcPct val="150000"/>
              </a:lnSpc>
            </a:pPr>
            <a:r>
              <a:rPr lang="en-GB" sz="1800" b="1" i="1" dirty="0">
                <a:effectLst/>
                <a:latin typeface="Times New Roman" panose="02020603050405020304" pitchFamily="18" charset="0"/>
                <a:ea typeface="Times New Roman" panose="02020603050405020304" pitchFamily="18" charset="0"/>
              </a:rPr>
              <a:t>Explanation with examples from organisations</a:t>
            </a:r>
            <a:endParaRPr lang="en-IN" sz="1800" dirty="0">
              <a:effectLst/>
              <a:latin typeface="Times New Roman" panose="02020603050405020304" pitchFamily="18" charset="0"/>
              <a:ea typeface="Times New Roman" panose="02020603050405020304" pitchFamily="18" charset="0"/>
            </a:endParaRPr>
          </a:p>
        </p:txBody>
      </p:sp>
      <p:pic>
        <p:nvPicPr>
          <p:cNvPr id="1026" name="Picture 2" descr="Nature And Significance Of Management, HD Png Download , Transparent Png  Image - PNGitem">
            <a:extLst>
              <a:ext uri="{FF2B5EF4-FFF2-40B4-BE49-F238E27FC236}">
                <a16:creationId xmlns:a16="http://schemas.microsoft.com/office/drawing/2014/main" id="{CA8FDBD7-83E9-4F2F-BA3A-943DC19E1F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800" y="6924484"/>
            <a:ext cx="3581400" cy="290676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Importance Of Strategic Management PowerPoint Presentation">
            <a:extLst>
              <a:ext uri="{FF2B5EF4-FFF2-40B4-BE49-F238E27FC236}">
                <a16:creationId xmlns:a16="http://schemas.microsoft.com/office/drawing/2014/main" id="{FC8ADC13-87CB-4CFF-A917-19446BB82B7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57682" y="6882030"/>
            <a:ext cx="5243054" cy="294921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111" b="-15111"/>
            </a:stretch>
          </a:blipFill>
        </p:spPr>
        <p:txBody>
          <a:bodyPr/>
          <a:lstStyle/>
          <a:p>
            <a:endParaRPr lang="en-GB"/>
          </a:p>
        </p:txBody>
      </p:sp>
      <p:grpSp>
        <p:nvGrpSpPr>
          <p:cNvPr id="3" name="Group 3"/>
          <p:cNvGrpSpPr/>
          <p:nvPr/>
        </p:nvGrpSpPr>
        <p:grpSpPr>
          <a:xfrm>
            <a:off x="1874726" y="4021768"/>
            <a:ext cx="6747024" cy="2950532"/>
            <a:chOff x="0" y="0"/>
            <a:chExt cx="1974687" cy="1247665"/>
          </a:xfrm>
        </p:grpSpPr>
        <p:sp>
          <p:nvSpPr>
            <p:cNvPr id="4" name="Freeform 4"/>
            <p:cNvSpPr/>
            <p:nvPr/>
          </p:nvSpPr>
          <p:spPr>
            <a:xfrm>
              <a:off x="0" y="0"/>
              <a:ext cx="1974687" cy="1247665"/>
            </a:xfrm>
            <a:custGeom>
              <a:avLst/>
              <a:gdLst/>
              <a:ahLst/>
              <a:cxnLst/>
              <a:rect l="l" t="t" r="r" b="b"/>
              <a:pathLst>
                <a:path w="1974687" h="1247665">
                  <a:moveTo>
                    <a:pt x="27539" y="0"/>
                  </a:moveTo>
                  <a:lnTo>
                    <a:pt x="1947148" y="0"/>
                  </a:lnTo>
                  <a:cubicBezTo>
                    <a:pt x="1962358" y="0"/>
                    <a:pt x="1974687" y="12330"/>
                    <a:pt x="1974687" y="27539"/>
                  </a:cubicBezTo>
                  <a:lnTo>
                    <a:pt x="1974687" y="1220126"/>
                  </a:lnTo>
                  <a:cubicBezTo>
                    <a:pt x="1974687" y="1235336"/>
                    <a:pt x="1962358" y="1247665"/>
                    <a:pt x="1947148" y="1247665"/>
                  </a:cubicBezTo>
                  <a:lnTo>
                    <a:pt x="27539" y="1247665"/>
                  </a:lnTo>
                  <a:cubicBezTo>
                    <a:pt x="12330" y="1247665"/>
                    <a:pt x="0" y="1235336"/>
                    <a:pt x="0" y="1220126"/>
                  </a:cubicBezTo>
                  <a:lnTo>
                    <a:pt x="0" y="27539"/>
                  </a:lnTo>
                  <a:cubicBezTo>
                    <a:pt x="0" y="12330"/>
                    <a:pt x="12330" y="0"/>
                    <a:pt x="27539" y="0"/>
                  </a:cubicBezTo>
                  <a:close/>
                </a:path>
              </a:pathLst>
            </a:custGeom>
            <a:solidFill>
              <a:srgbClr val="AADBC0"/>
            </a:solidFill>
            <a:ln w="19050" cap="rnd">
              <a:solidFill>
                <a:srgbClr val="3A3937"/>
              </a:solidFill>
              <a:prstDash val="solid"/>
              <a:round/>
            </a:ln>
          </p:spPr>
          <p:txBody>
            <a:bodyPr/>
            <a:lstStyle/>
            <a:p>
              <a:endParaRPr lang="en-GB"/>
            </a:p>
          </p:txBody>
        </p:sp>
        <p:sp>
          <p:nvSpPr>
            <p:cNvPr id="5" name="TextBox 5"/>
            <p:cNvSpPr txBox="1"/>
            <p:nvPr/>
          </p:nvSpPr>
          <p:spPr>
            <a:xfrm>
              <a:off x="0" y="9525"/>
              <a:ext cx="1974687" cy="1238140"/>
            </a:xfrm>
            <a:prstGeom prst="rect">
              <a:avLst/>
            </a:prstGeom>
          </p:spPr>
          <p:txBody>
            <a:bodyPr lIns="50800" tIns="50800" rIns="50800" bIns="50800" rtlCol="0" anchor="ctr"/>
            <a:lstStyle/>
            <a:p>
              <a:pPr algn="ctr">
                <a:lnSpc>
                  <a:spcPts val="2879"/>
                </a:lnSpc>
              </a:pPr>
              <a:endParaRPr/>
            </a:p>
          </p:txBody>
        </p:sp>
      </p:grpSp>
      <p:sp>
        <p:nvSpPr>
          <p:cNvPr id="6" name="TextBox 6"/>
          <p:cNvSpPr txBox="1"/>
          <p:nvPr/>
        </p:nvSpPr>
        <p:spPr>
          <a:xfrm>
            <a:off x="2743200" y="4297304"/>
            <a:ext cx="4799161" cy="2223494"/>
          </a:xfrm>
          <a:prstGeom prst="rect">
            <a:avLst/>
          </a:prstGeom>
        </p:spPr>
        <p:txBody>
          <a:bodyPr lIns="0" tIns="0" rIns="0" bIns="0" rtlCol="0" anchor="t">
            <a:sp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management principles are the general and broad guidelines that help in decision-making and management behaviours (</a:t>
            </a:r>
            <a:r>
              <a:rPr lang="en-GB" sz="1400" u="none" strike="noStrike" dirty="0" err="1">
                <a:effectLst/>
                <a:latin typeface="Times New Roman" panose="02020603050405020304" pitchFamily="18" charset="0"/>
                <a:ea typeface="Times New Roman" panose="02020603050405020304" pitchFamily="18" charset="0"/>
              </a:rPr>
              <a:t>Kuziemski</a:t>
            </a:r>
            <a:r>
              <a:rPr lang="en-GB" sz="1400" u="none" strike="noStrike" dirty="0">
                <a:effectLst/>
                <a:latin typeface="Times New Roman" panose="02020603050405020304" pitchFamily="18" charset="0"/>
                <a:ea typeface="Times New Roman" panose="02020603050405020304" pitchFamily="18" charset="0"/>
              </a:rPr>
              <a:t> and </a:t>
            </a:r>
            <a:r>
              <a:rPr lang="en-GB" sz="1400" u="none" strike="noStrike" dirty="0" err="1">
                <a:effectLst/>
                <a:latin typeface="Times New Roman" panose="02020603050405020304" pitchFamily="18" charset="0"/>
                <a:ea typeface="Times New Roman" panose="02020603050405020304" pitchFamily="18" charset="0"/>
              </a:rPr>
              <a:t>Misuraca</a:t>
            </a:r>
            <a:r>
              <a:rPr lang="en-GB" sz="1400" u="none" strike="noStrike" dirty="0">
                <a:effectLst/>
                <a:latin typeface="Times New Roman" panose="02020603050405020304" pitchFamily="18" charset="0"/>
                <a:ea typeface="Times New Roman" panose="02020603050405020304" pitchFamily="18" charset="0"/>
              </a:rPr>
              <a:t>, 2020)</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major principles that are followed by the management  are planning, organising, leading and “controlling”</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On the other hand, the management must be effective for the management of employees' motivation and participation.</a:t>
            </a:r>
            <a:endParaRPr lang="en-IN" sz="1400" u="none" strike="noStrike" dirty="0">
              <a:effectLst/>
              <a:latin typeface="Times New Roman" panose="02020603050405020304" pitchFamily="18" charset="0"/>
              <a:ea typeface="Times New Roman" panose="02020603050405020304" pitchFamily="18" charset="0"/>
            </a:endParaRPr>
          </a:p>
        </p:txBody>
      </p:sp>
      <p:grpSp>
        <p:nvGrpSpPr>
          <p:cNvPr id="7" name="Group 7"/>
          <p:cNvGrpSpPr/>
          <p:nvPr/>
        </p:nvGrpSpPr>
        <p:grpSpPr>
          <a:xfrm>
            <a:off x="1910669" y="2320073"/>
            <a:ext cx="6747024" cy="1323119"/>
            <a:chOff x="0" y="0"/>
            <a:chExt cx="1974687" cy="387244"/>
          </a:xfrm>
        </p:grpSpPr>
        <p:sp>
          <p:nvSpPr>
            <p:cNvPr id="8" name="Freeform 8"/>
            <p:cNvSpPr/>
            <p:nvPr/>
          </p:nvSpPr>
          <p:spPr>
            <a:xfrm>
              <a:off x="0" y="0"/>
              <a:ext cx="1974687" cy="387244"/>
            </a:xfrm>
            <a:custGeom>
              <a:avLst/>
              <a:gdLst/>
              <a:ahLst/>
              <a:cxnLst/>
              <a:rect l="l" t="t" r="r" b="b"/>
              <a:pathLst>
                <a:path w="1974687" h="387244">
                  <a:moveTo>
                    <a:pt x="27539" y="0"/>
                  </a:moveTo>
                  <a:lnTo>
                    <a:pt x="1947148" y="0"/>
                  </a:lnTo>
                  <a:cubicBezTo>
                    <a:pt x="1962358" y="0"/>
                    <a:pt x="1974687" y="12330"/>
                    <a:pt x="1974687" y="27539"/>
                  </a:cubicBezTo>
                  <a:lnTo>
                    <a:pt x="1974687" y="359705"/>
                  </a:lnTo>
                  <a:cubicBezTo>
                    <a:pt x="1974687" y="374915"/>
                    <a:pt x="1962358" y="387244"/>
                    <a:pt x="1947148" y="387244"/>
                  </a:cubicBezTo>
                  <a:lnTo>
                    <a:pt x="27539" y="387244"/>
                  </a:lnTo>
                  <a:cubicBezTo>
                    <a:pt x="12330" y="387244"/>
                    <a:pt x="0" y="374915"/>
                    <a:pt x="0" y="359705"/>
                  </a:cubicBezTo>
                  <a:lnTo>
                    <a:pt x="0" y="27539"/>
                  </a:lnTo>
                  <a:cubicBezTo>
                    <a:pt x="0" y="12330"/>
                    <a:pt x="12330" y="0"/>
                    <a:pt x="27539" y="0"/>
                  </a:cubicBezTo>
                  <a:close/>
                </a:path>
              </a:pathLst>
            </a:custGeom>
            <a:solidFill>
              <a:srgbClr val="AADBC0"/>
            </a:solidFill>
            <a:ln w="19050" cap="rnd">
              <a:solidFill>
                <a:srgbClr val="3A3937"/>
              </a:solidFill>
              <a:prstDash val="solid"/>
              <a:round/>
            </a:ln>
          </p:spPr>
          <p:txBody>
            <a:bodyPr/>
            <a:lstStyle/>
            <a:p>
              <a:endParaRPr lang="en-GB"/>
            </a:p>
          </p:txBody>
        </p:sp>
        <p:sp>
          <p:nvSpPr>
            <p:cNvPr id="9" name="TextBox 9"/>
            <p:cNvSpPr txBox="1"/>
            <p:nvPr/>
          </p:nvSpPr>
          <p:spPr>
            <a:xfrm>
              <a:off x="0" y="9525"/>
              <a:ext cx="1974687" cy="377719"/>
            </a:xfrm>
            <a:prstGeom prst="rect">
              <a:avLst/>
            </a:prstGeom>
          </p:spPr>
          <p:txBody>
            <a:bodyPr lIns="50800" tIns="50800" rIns="50800" bIns="50800" rtlCol="0" anchor="ctr"/>
            <a:lstStyle/>
            <a:p>
              <a:pPr algn="ctr">
                <a:lnSpc>
                  <a:spcPts val="2879"/>
                </a:lnSpc>
              </a:pPr>
              <a:endParaRPr/>
            </a:p>
          </p:txBody>
        </p:sp>
      </p:grpSp>
      <p:sp>
        <p:nvSpPr>
          <p:cNvPr id="10" name="TextBox 10"/>
          <p:cNvSpPr txBox="1"/>
          <p:nvPr/>
        </p:nvSpPr>
        <p:spPr>
          <a:xfrm>
            <a:off x="2565198" y="2731193"/>
            <a:ext cx="5644970" cy="365741"/>
          </a:xfrm>
          <a:prstGeom prst="rect">
            <a:avLst/>
          </a:prstGeom>
        </p:spPr>
        <p:txBody>
          <a:bodyPr lIns="0" tIns="0" rIns="0" bIns="0" rtlCol="0" anchor="t">
            <a:spAutoFit/>
          </a:bodyPr>
          <a:lstStyle/>
          <a:p>
            <a:pPr algn="ctr">
              <a:lnSpc>
                <a:spcPct val="150000"/>
              </a:lnSpc>
            </a:pPr>
            <a:r>
              <a:rPr lang="en-GB" sz="1800" b="1" i="1" dirty="0">
                <a:effectLst/>
                <a:latin typeface="Times New Roman" panose="02020603050405020304" pitchFamily="18" charset="0"/>
                <a:ea typeface="Times New Roman" panose="02020603050405020304" pitchFamily="18" charset="0"/>
              </a:rPr>
              <a:t>Explain management principles</a:t>
            </a:r>
            <a:endParaRPr lang="en-IN" sz="1800" dirty="0">
              <a:effectLst/>
              <a:latin typeface="Times New Roman" panose="02020603050405020304" pitchFamily="18" charset="0"/>
              <a:ea typeface="Times New Roman" panose="02020603050405020304" pitchFamily="18" charset="0"/>
            </a:endParaRPr>
          </a:p>
        </p:txBody>
      </p:sp>
      <p:grpSp>
        <p:nvGrpSpPr>
          <p:cNvPr id="11" name="Group 11"/>
          <p:cNvGrpSpPr/>
          <p:nvPr/>
        </p:nvGrpSpPr>
        <p:grpSpPr>
          <a:xfrm>
            <a:off x="9338357" y="3920381"/>
            <a:ext cx="6747024" cy="3051920"/>
            <a:chOff x="0" y="0"/>
            <a:chExt cx="1974687" cy="1247665"/>
          </a:xfrm>
        </p:grpSpPr>
        <p:sp>
          <p:nvSpPr>
            <p:cNvPr id="12" name="Freeform 12"/>
            <p:cNvSpPr/>
            <p:nvPr/>
          </p:nvSpPr>
          <p:spPr>
            <a:xfrm>
              <a:off x="0" y="0"/>
              <a:ext cx="1974687" cy="1247665"/>
            </a:xfrm>
            <a:custGeom>
              <a:avLst/>
              <a:gdLst/>
              <a:ahLst/>
              <a:cxnLst/>
              <a:rect l="l" t="t" r="r" b="b"/>
              <a:pathLst>
                <a:path w="1974687" h="1247665">
                  <a:moveTo>
                    <a:pt x="27539" y="0"/>
                  </a:moveTo>
                  <a:lnTo>
                    <a:pt x="1947148" y="0"/>
                  </a:lnTo>
                  <a:cubicBezTo>
                    <a:pt x="1962358" y="0"/>
                    <a:pt x="1974687" y="12330"/>
                    <a:pt x="1974687" y="27539"/>
                  </a:cubicBezTo>
                  <a:lnTo>
                    <a:pt x="1974687" y="1220126"/>
                  </a:lnTo>
                  <a:cubicBezTo>
                    <a:pt x="1974687" y="1235336"/>
                    <a:pt x="1962358" y="1247665"/>
                    <a:pt x="1947148" y="1247665"/>
                  </a:cubicBezTo>
                  <a:lnTo>
                    <a:pt x="27539" y="1247665"/>
                  </a:lnTo>
                  <a:cubicBezTo>
                    <a:pt x="12330" y="1247665"/>
                    <a:pt x="0" y="1235336"/>
                    <a:pt x="0" y="1220126"/>
                  </a:cubicBezTo>
                  <a:lnTo>
                    <a:pt x="0" y="27539"/>
                  </a:lnTo>
                  <a:cubicBezTo>
                    <a:pt x="0" y="12330"/>
                    <a:pt x="12330" y="0"/>
                    <a:pt x="27539" y="0"/>
                  </a:cubicBezTo>
                  <a:close/>
                </a:path>
              </a:pathLst>
            </a:custGeom>
            <a:solidFill>
              <a:srgbClr val="8BBD94"/>
            </a:solidFill>
            <a:ln w="19050" cap="rnd">
              <a:solidFill>
                <a:srgbClr val="3A3937"/>
              </a:solidFill>
              <a:prstDash val="solid"/>
              <a:round/>
            </a:ln>
          </p:spPr>
          <p:txBody>
            <a:bodyPr/>
            <a:lstStyle/>
            <a:p>
              <a:endParaRPr lang="en-GB"/>
            </a:p>
          </p:txBody>
        </p:sp>
        <p:sp>
          <p:nvSpPr>
            <p:cNvPr id="13" name="TextBox 13"/>
            <p:cNvSpPr txBox="1"/>
            <p:nvPr/>
          </p:nvSpPr>
          <p:spPr>
            <a:xfrm>
              <a:off x="0" y="9525"/>
              <a:ext cx="1974687" cy="1238140"/>
            </a:xfrm>
            <a:prstGeom prst="rect">
              <a:avLst/>
            </a:prstGeom>
          </p:spPr>
          <p:txBody>
            <a:bodyPr lIns="50800" tIns="50800" rIns="50800" bIns="50800" rtlCol="0" anchor="ctr"/>
            <a:lstStyle/>
            <a:p>
              <a:pPr algn="ctr">
                <a:lnSpc>
                  <a:spcPts val="2879"/>
                </a:lnSpc>
              </a:pPr>
              <a:endParaRPr sz="1600"/>
            </a:p>
          </p:txBody>
        </p:sp>
      </p:grpSp>
      <p:grpSp>
        <p:nvGrpSpPr>
          <p:cNvPr id="14" name="Group 14"/>
          <p:cNvGrpSpPr/>
          <p:nvPr/>
        </p:nvGrpSpPr>
        <p:grpSpPr>
          <a:xfrm>
            <a:off x="9338357" y="2303801"/>
            <a:ext cx="6747024" cy="1323119"/>
            <a:chOff x="0" y="0"/>
            <a:chExt cx="1974687" cy="387244"/>
          </a:xfrm>
        </p:grpSpPr>
        <p:sp>
          <p:nvSpPr>
            <p:cNvPr id="15" name="Freeform 15"/>
            <p:cNvSpPr/>
            <p:nvPr/>
          </p:nvSpPr>
          <p:spPr>
            <a:xfrm>
              <a:off x="0" y="0"/>
              <a:ext cx="1974687" cy="387244"/>
            </a:xfrm>
            <a:custGeom>
              <a:avLst/>
              <a:gdLst/>
              <a:ahLst/>
              <a:cxnLst/>
              <a:rect l="l" t="t" r="r" b="b"/>
              <a:pathLst>
                <a:path w="1974687" h="387244">
                  <a:moveTo>
                    <a:pt x="27539" y="0"/>
                  </a:moveTo>
                  <a:lnTo>
                    <a:pt x="1947148" y="0"/>
                  </a:lnTo>
                  <a:cubicBezTo>
                    <a:pt x="1962358" y="0"/>
                    <a:pt x="1974687" y="12330"/>
                    <a:pt x="1974687" y="27539"/>
                  </a:cubicBezTo>
                  <a:lnTo>
                    <a:pt x="1974687" y="359705"/>
                  </a:lnTo>
                  <a:cubicBezTo>
                    <a:pt x="1974687" y="374915"/>
                    <a:pt x="1962358" y="387244"/>
                    <a:pt x="1947148" y="387244"/>
                  </a:cubicBezTo>
                  <a:lnTo>
                    <a:pt x="27539" y="387244"/>
                  </a:lnTo>
                  <a:cubicBezTo>
                    <a:pt x="12330" y="387244"/>
                    <a:pt x="0" y="374915"/>
                    <a:pt x="0" y="359705"/>
                  </a:cubicBezTo>
                  <a:lnTo>
                    <a:pt x="0" y="27539"/>
                  </a:lnTo>
                  <a:cubicBezTo>
                    <a:pt x="0" y="12330"/>
                    <a:pt x="12330" y="0"/>
                    <a:pt x="27539" y="0"/>
                  </a:cubicBezTo>
                  <a:close/>
                </a:path>
              </a:pathLst>
            </a:custGeom>
            <a:solidFill>
              <a:srgbClr val="8BBD94"/>
            </a:solidFill>
            <a:ln w="19050" cap="rnd">
              <a:solidFill>
                <a:srgbClr val="3A3937"/>
              </a:solidFill>
              <a:prstDash val="solid"/>
              <a:round/>
            </a:ln>
          </p:spPr>
          <p:txBody>
            <a:bodyPr/>
            <a:lstStyle/>
            <a:p>
              <a:endParaRPr lang="en-GB"/>
            </a:p>
          </p:txBody>
        </p:sp>
        <p:sp>
          <p:nvSpPr>
            <p:cNvPr id="16" name="TextBox 16"/>
            <p:cNvSpPr txBox="1"/>
            <p:nvPr/>
          </p:nvSpPr>
          <p:spPr>
            <a:xfrm>
              <a:off x="0" y="9525"/>
              <a:ext cx="1974687" cy="377719"/>
            </a:xfrm>
            <a:prstGeom prst="rect">
              <a:avLst/>
            </a:prstGeom>
          </p:spPr>
          <p:txBody>
            <a:bodyPr lIns="50800" tIns="50800" rIns="50800" bIns="50800" rtlCol="0" anchor="ctr"/>
            <a:lstStyle/>
            <a:p>
              <a:pPr algn="ctr">
                <a:lnSpc>
                  <a:spcPts val="2879"/>
                </a:lnSpc>
              </a:pPr>
              <a:endParaRPr/>
            </a:p>
          </p:txBody>
        </p:sp>
      </p:grpSp>
      <p:sp>
        <p:nvSpPr>
          <p:cNvPr id="17" name="TextBox 17"/>
          <p:cNvSpPr txBox="1"/>
          <p:nvPr/>
        </p:nvSpPr>
        <p:spPr>
          <a:xfrm>
            <a:off x="10210800" y="2731194"/>
            <a:ext cx="5495069" cy="365741"/>
          </a:xfrm>
          <a:prstGeom prst="rect">
            <a:avLst/>
          </a:prstGeom>
        </p:spPr>
        <p:txBody>
          <a:bodyPr lIns="0" tIns="0" rIns="0" bIns="0" rtlCol="0" anchor="t">
            <a:spAutoFit/>
          </a:bodyPr>
          <a:lstStyle/>
          <a:p>
            <a:pPr algn="ctr">
              <a:lnSpc>
                <a:spcPct val="150000"/>
              </a:lnSpc>
            </a:pPr>
            <a:r>
              <a:rPr lang="en-GB" sz="1800" b="1" i="1" dirty="0">
                <a:effectLst/>
                <a:latin typeface="Times New Roman" panose="02020603050405020304" pitchFamily="18" charset="0"/>
                <a:ea typeface="Times New Roman" panose="02020603050405020304" pitchFamily="18" charset="0"/>
              </a:rPr>
              <a:t>Explanation with examples from organisations</a:t>
            </a:r>
            <a:endParaRPr lang="en-IN" sz="1800" dirty="0">
              <a:effectLst/>
              <a:latin typeface="Times New Roman" panose="02020603050405020304" pitchFamily="18" charset="0"/>
              <a:ea typeface="Times New Roman" panose="02020603050405020304" pitchFamily="18" charset="0"/>
            </a:endParaRPr>
          </a:p>
        </p:txBody>
      </p:sp>
      <p:sp>
        <p:nvSpPr>
          <p:cNvPr id="18" name="TextBox 18"/>
          <p:cNvSpPr txBox="1"/>
          <p:nvPr/>
        </p:nvSpPr>
        <p:spPr>
          <a:xfrm>
            <a:off x="4293089" y="904875"/>
            <a:ext cx="9701823" cy="926407"/>
          </a:xfrm>
          <a:prstGeom prst="rect">
            <a:avLst/>
          </a:prstGeom>
        </p:spPr>
        <p:txBody>
          <a:bodyPr lIns="0" tIns="0" rIns="0" bIns="0" rtlCol="0" anchor="t">
            <a:spAutoFit/>
          </a:bodyPr>
          <a:lstStyle/>
          <a:p>
            <a:pPr algn="ctr">
              <a:lnSpc>
                <a:spcPts val="8100"/>
              </a:lnSpc>
            </a:pPr>
            <a:r>
              <a:rPr lang="en-GB" sz="4400" b="1" dirty="0">
                <a:effectLst/>
                <a:latin typeface="Times New Roman" panose="02020603050405020304" pitchFamily="18" charset="0"/>
                <a:ea typeface="Times New Roman" panose="02020603050405020304" pitchFamily="18" charset="0"/>
              </a:rPr>
              <a:t>Management Principles </a:t>
            </a:r>
            <a:endParaRPr lang="en-US" sz="19900" b="1" spc="-397" dirty="0">
              <a:solidFill>
                <a:srgbClr val="000000"/>
              </a:solidFill>
              <a:latin typeface="Agrandir Medium"/>
            </a:endParaRPr>
          </a:p>
        </p:txBody>
      </p:sp>
      <p:sp>
        <p:nvSpPr>
          <p:cNvPr id="21" name="TextBox 21"/>
          <p:cNvSpPr txBox="1"/>
          <p:nvPr/>
        </p:nvSpPr>
        <p:spPr>
          <a:xfrm>
            <a:off x="9955341" y="3933492"/>
            <a:ext cx="5622527" cy="2869825"/>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For example, the ASDA’s human resource management paid attention to the extrinsic motivation for the development of employee satisfaction (ASDA, 2024). </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An annual employee engagement survey has been conducted by the company to monitor their employee motivation at work.</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On the other hand, the management of Sainsbury's has been led by   Martin Scicluna and his fellow board members (Sainsbury’s, 2024) </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These members are responsible for decision-making for the long-term strategies for the company’s betterment.</a:t>
            </a:r>
            <a:endParaRPr lang="en-IN" sz="1400" u="none" strike="noStrike" dirty="0">
              <a:effectLst/>
              <a:latin typeface="Times New Roman" panose="02020603050405020304" pitchFamily="18" charset="0"/>
              <a:ea typeface="Times New Roman" panose="02020603050405020304" pitchFamily="18" charset="0"/>
            </a:endParaRPr>
          </a:p>
        </p:txBody>
      </p:sp>
      <p:pic>
        <p:nvPicPr>
          <p:cNvPr id="24" name="Picture 23">
            <a:extLst>
              <a:ext uri="{FF2B5EF4-FFF2-40B4-BE49-F238E27FC236}">
                <a16:creationId xmlns:a16="http://schemas.microsoft.com/office/drawing/2014/main" id="{FB0DBF99-2EEC-4A62-9350-368D18F37037}"/>
              </a:ext>
            </a:extLst>
          </p:cNvPr>
          <p:cNvPicPr>
            <a:picLocks noChangeAspect="1"/>
          </p:cNvPicPr>
          <p:nvPr/>
        </p:nvPicPr>
        <p:blipFill>
          <a:blip r:embed="rId4"/>
          <a:stretch>
            <a:fillRect/>
          </a:stretch>
        </p:blipFill>
        <p:spPr>
          <a:xfrm>
            <a:off x="5715000" y="7357583"/>
            <a:ext cx="6453570" cy="2366282"/>
          </a:xfrm>
          <a:prstGeom prst="rect">
            <a:avLst/>
          </a:prstGeom>
          <a:ln>
            <a:solidFill>
              <a:schemeClr val="tx1"/>
            </a:solid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10620338" y="-908500"/>
            <a:ext cx="8064289" cy="12103999"/>
          </a:xfrm>
          <a:custGeom>
            <a:avLst/>
            <a:gdLst/>
            <a:ahLst/>
            <a:cxnLst/>
            <a:rect l="l" t="t" r="r" b="b"/>
            <a:pathLst>
              <a:path w="8064289" h="12103999">
                <a:moveTo>
                  <a:pt x="0" y="0"/>
                </a:moveTo>
                <a:lnTo>
                  <a:pt x="8064289" y="0"/>
                </a:lnTo>
                <a:lnTo>
                  <a:pt x="8064289" y="12104000"/>
                </a:lnTo>
                <a:lnTo>
                  <a:pt x="0" y="12104000"/>
                </a:lnTo>
                <a:lnTo>
                  <a:pt x="0" y="0"/>
                </a:lnTo>
                <a:close/>
              </a:path>
            </a:pathLst>
          </a:custGeom>
          <a:blipFill>
            <a:blip r:embed="rId3"/>
            <a:stretch>
              <a:fillRect l="-62535" r="-62535"/>
            </a:stretch>
          </a:blipFill>
        </p:spPr>
        <p:txBody>
          <a:bodyPr/>
          <a:lstStyle/>
          <a:p>
            <a:endParaRPr lang="en-GB"/>
          </a:p>
        </p:txBody>
      </p:sp>
      <p:sp>
        <p:nvSpPr>
          <p:cNvPr id="4" name="TextBox 4"/>
          <p:cNvSpPr txBox="1"/>
          <p:nvPr/>
        </p:nvSpPr>
        <p:spPr>
          <a:xfrm>
            <a:off x="1409700" y="2205477"/>
            <a:ext cx="7734300" cy="894027"/>
          </a:xfrm>
          <a:prstGeom prst="rect">
            <a:avLst/>
          </a:prstGeom>
        </p:spPr>
        <p:txBody>
          <a:bodyPr lIns="0" tIns="0" rIns="0" bIns="0" rtlCol="0" anchor="t">
            <a:spAutoFit/>
          </a:bodyPr>
          <a:lstStyle/>
          <a:p>
            <a:pPr algn="ctr">
              <a:lnSpc>
                <a:spcPct val="150000"/>
              </a:lnSpc>
            </a:pPr>
            <a:r>
              <a:rPr lang="en-GB" sz="4400" b="1" kern="0" dirty="0">
                <a:effectLst/>
                <a:latin typeface="Times New Roman" panose="02020603050405020304" pitchFamily="18" charset="0"/>
              </a:rPr>
              <a:t>References</a:t>
            </a:r>
            <a:endParaRPr lang="en-IN" sz="4400" b="1" kern="0" dirty="0">
              <a:effectLst/>
              <a:latin typeface="Times New Roman" panose="02020603050405020304" pitchFamily="18" charset="0"/>
            </a:endParaRPr>
          </a:p>
        </p:txBody>
      </p:sp>
      <p:sp>
        <p:nvSpPr>
          <p:cNvPr id="5" name="TextBox 5"/>
          <p:cNvSpPr txBox="1"/>
          <p:nvPr/>
        </p:nvSpPr>
        <p:spPr>
          <a:xfrm>
            <a:off x="1520353" y="3580957"/>
            <a:ext cx="7512993" cy="6224589"/>
          </a:xfrm>
          <a:prstGeom prst="rect">
            <a:avLst/>
          </a:prstGeom>
        </p:spPr>
        <p:txBody>
          <a:bodyPr lIns="0" tIns="0" rIns="0" bIns="0" rtlCol="0" anchor="t">
            <a:spAutoFit/>
          </a:bodyPr>
          <a:lstStyle/>
          <a:p>
            <a:pPr algn="just">
              <a:lnSpc>
                <a:spcPct val="150000"/>
              </a:lnSpc>
              <a:spcAft>
                <a:spcPts val="1200"/>
              </a:spcAft>
            </a:pPr>
            <a:r>
              <a:rPr lang="en-GB" sz="1400" dirty="0">
                <a:effectLst/>
                <a:latin typeface="Times New Roman" panose="02020603050405020304" pitchFamily="18" charset="0"/>
                <a:ea typeface="Times New Roman" panose="02020603050405020304" pitchFamily="18" charset="0"/>
              </a:rPr>
              <a:t>ASDA, (2024). </a:t>
            </a:r>
            <a:r>
              <a:rPr lang="en-GB" sz="1400" i="1" dirty="0">
                <a:effectLst/>
                <a:latin typeface="Times New Roman" panose="02020603050405020304" pitchFamily="18" charset="0"/>
                <a:ea typeface="Times New Roman" panose="02020603050405020304" pitchFamily="18" charset="0"/>
              </a:rPr>
              <a:t>How to motivate your employees as a manager.</a:t>
            </a:r>
            <a:r>
              <a:rPr lang="en-GB" sz="1400" dirty="0">
                <a:effectLst/>
                <a:latin typeface="Times New Roman" panose="02020603050405020304" pitchFamily="18" charset="0"/>
                <a:ea typeface="Times New Roman" panose="02020603050405020304" pitchFamily="18" charset="0"/>
              </a:rPr>
              <a:t> Available at:  </a:t>
            </a:r>
            <a:r>
              <a:rPr lang="en-GB" sz="1400" strike="noStrike" dirty="0">
                <a:effectLst/>
                <a:latin typeface="Times New Roman" panose="02020603050405020304" pitchFamily="18" charset="0"/>
                <a:ea typeface="Times New Roman" panose="02020603050405020304" pitchFamily="18" charset="0"/>
              </a:rPr>
              <a:t>https://www.asdaforbusiness.co.uk/7-ways-to-motivate-your-employees-as-a-manager/</a:t>
            </a:r>
            <a:r>
              <a:rPr lang="en-GB" sz="1400" dirty="0">
                <a:effectLst/>
                <a:latin typeface="Times New Roman" panose="02020603050405020304" pitchFamily="18" charset="0"/>
                <a:ea typeface="Times New Roman" panose="02020603050405020304" pitchFamily="18" charset="0"/>
              </a:rPr>
              <a:t> (Accessed:  03 April 2024)</a:t>
            </a:r>
            <a:endParaRPr lang="en-IN" sz="1400" dirty="0">
              <a:effectLst/>
              <a:latin typeface="Times New Roman" panose="02020603050405020304" pitchFamily="18" charset="0"/>
              <a:ea typeface="Times New Roman" panose="02020603050405020304" pitchFamily="18" charset="0"/>
            </a:endParaRPr>
          </a:p>
          <a:p>
            <a:pPr algn="just">
              <a:lnSpc>
                <a:spcPct val="150000"/>
              </a:lnSpc>
              <a:spcAft>
                <a:spcPts val="1200"/>
              </a:spcAft>
            </a:pPr>
            <a:r>
              <a:rPr lang="en-GB" sz="1400" dirty="0">
                <a:effectLst/>
                <a:latin typeface="Times New Roman" panose="02020603050405020304" pitchFamily="18" charset="0"/>
                <a:ea typeface="Times New Roman" panose="02020603050405020304" pitchFamily="18" charset="0"/>
              </a:rPr>
              <a:t>Indeed, (2023)</a:t>
            </a:r>
            <a:r>
              <a:rPr lang="en-GB" sz="1400" i="1" dirty="0">
                <a:effectLst/>
                <a:latin typeface="Times New Roman" panose="02020603050405020304" pitchFamily="18" charset="0"/>
                <a:ea typeface="Times New Roman" panose="02020603050405020304" pitchFamily="18" charset="0"/>
              </a:rPr>
              <a:t> 10 Reasons Managers Are Important in Business Organization.</a:t>
            </a:r>
            <a:r>
              <a:rPr lang="en-GB" sz="1400" dirty="0">
                <a:effectLst/>
                <a:latin typeface="Times New Roman" panose="02020603050405020304" pitchFamily="18" charset="0"/>
                <a:ea typeface="Times New Roman" panose="02020603050405020304" pitchFamily="18" charset="0"/>
              </a:rPr>
              <a:t> Available at: </a:t>
            </a:r>
            <a:r>
              <a:rPr lang="en-GB" sz="1400" strike="noStrike" dirty="0">
                <a:effectLst/>
                <a:latin typeface="Times New Roman" panose="02020603050405020304" pitchFamily="18" charset="0"/>
                <a:ea typeface="Times New Roman" panose="02020603050405020304" pitchFamily="18" charset="0"/>
              </a:rPr>
              <a:t>https://www.indeed.com/career-advice/career-development/why-are-managers-important-in-business-organization</a:t>
            </a:r>
            <a:r>
              <a:rPr lang="en-GB" sz="1400" dirty="0">
                <a:effectLst/>
                <a:latin typeface="Times New Roman" panose="02020603050405020304" pitchFamily="18" charset="0"/>
                <a:ea typeface="Times New Roman" panose="02020603050405020304" pitchFamily="18" charset="0"/>
              </a:rPr>
              <a:t> (Accessed: 02 March 2024).</a:t>
            </a:r>
            <a:endParaRPr lang="en-IN" sz="1400" dirty="0">
              <a:effectLst/>
              <a:latin typeface="Times New Roman" panose="02020603050405020304" pitchFamily="18" charset="0"/>
              <a:ea typeface="Times New Roman" panose="02020603050405020304" pitchFamily="18" charset="0"/>
            </a:endParaRPr>
          </a:p>
          <a:p>
            <a:pPr algn="just">
              <a:lnSpc>
                <a:spcPct val="150000"/>
              </a:lnSpc>
              <a:spcAft>
                <a:spcPts val="1200"/>
              </a:spcAft>
            </a:pPr>
            <a:r>
              <a:rPr lang="en-GB" sz="1400" dirty="0" err="1">
                <a:effectLst/>
                <a:latin typeface="Times New Roman" panose="02020603050405020304" pitchFamily="18" charset="0"/>
                <a:ea typeface="Times New Roman" panose="02020603050405020304" pitchFamily="18" charset="0"/>
              </a:rPr>
              <a:t>Kuziemski</a:t>
            </a:r>
            <a:r>
              <a:rPr lang="en-GB" sz="1400" dirty="0">
                <a:effectLst/>
                <a:latin typeface="Times New Roman" panose="02020603050405020304" pitchFamily="18" charset="0"/>
                <a:ea typeface="Times New Roman" panose="02020603050405020304" pitchFamily="18" charset="0"/>
              </a:rPr>
              <a:t>, M. and </a:t>
            </a:r>
            <a:r>
              <a:rPr lang="en-GB" sz="1400" dirty="0" err="1">
                <a:effectLst/>
                <a:latin typeface="Times New Roman" panose="02020603050405020304" pitchFamily="18" charset="0"/>
                <a:ea typeface="Times New Roman" panose="02020603050405020304" pitchFamily="18" charset="0"/>
              </a:rPr>
              <a:t>Misuraca</a:t>
            </a:r>
            <a:r>
              <a:rPr lang="en-GB" sz="1400" dirty="0">
                <a:effectLst/>
                <a:latin typeface="Times New Roman" panose="02020603050405020304" pitchFamily="18" charset="0"/>
                <a:ea typeface="Times New Roman" panose="02020603050405020304" pitchFamily="18" charset="0"/>
              </a:rPr>
              <a:t>, G., (2020). ‘AI governance in the public sector: Three tales from the frontiers of automated decision-making in democratic settings’. </a:t>
            </a:r>
            <a:r>
              <a:rPr lang="en-GB" sz="1400" i="1" dirty="0">
                <a:effectLst/>
                <a:latin typeface="Times New Roman" panose="02020603050405020304" pitchFamily="18" charset="0"/>
                <a:ea typeface="Times New Roman" panose="02020603050405020304" pitchFamily="18" charset="0"/>
              </a:rPr>
              <a:t>Telecommunications policy</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44</a:t>
            </a:r>
            <a:r>
              <a:rPr lang="en-GB" sz="1400" dirty="0">
                <a:effectLst/>
                <a:latin typeface="Times New Roman" panose="02020603050405020304" pitchFamily="18" charset="0"/>
                <a:ea typeface="Times New Roman" panose="02020603050405020304" pitchFamily="18" charset="0"/>
              </a:rPr>
              <a:t>(6), p.101976.doi: 10.1016/j.telpol.2020.101976</a:t>
            </a:r>
            <a:endParaRPr lang="en-IN" sz="1400" dirty="0">
              <a:effectLst/>
              <a:latin typeface="Times New Roman" panose="02020603050405020304" pitchFamily="18" charset="0"/>
              <a:ea typeface="Times New Roman" panose="02020603050405020304" pitchFamily="18" charset="0"/>
            </a:endParaRPr>
          </a:p>
          <a:p>
            <a:pPr algn="just">
              <a:lnSpc>
                <a:spcPct val="150000"/>
              </a:lnSpc>
              <a:spcAft>
                <a:spcPts val="1200"/>
              </a:spcAft>
            </a:pPr>
            <a:r>
              <a:rPr lang="en-GB" sz="1400" dirty="0">
                <a:effectLst/>
                <a:latin typeface="Times New Roman" panose="02020603050405020304" pitchFamily="18" charset="0"/>
                <a:ea typeface="Times New Roman" panose="02020603050405020304" pitchFamily="18" charset="0"/>
              </a:rPr>
              <a:t>Sainsbury’s, (2024). </a:t>
            </a:r>
            <a:r>
              <a:rPr lang="en-GB" sz="1400" i="1" dirty="0">
                <a:effectLst/>
                <a:latin typeface="Times New Roman" panose="02020603050405020304" pitchFamily="18" charset="0"/>
                <a:ea typeface="Times New Roman" panose="02020603050405020304" pitchFamily="18" charset="0"/>
              </a:rPr>
              <a:t>Management. </a:t>
            </a:r>
            <a:r>
              <a:rPr lang="en-GB" sz="1400" dirty="0">
                <a:effectLst/>
                <a:latin typeface="Times New Roman" panose="02020603050405020304" pitchFamily="18" charset="0"/>
                <a:ea typeface="Times New Roman" panose="02020603050405020304" pitchFamily="18" charset="0"/>
              </a:rPr>
              <a:t>Available at:  </a:t>
            </a:r>
            <a:r>
              <a:rPr lang="en-GB" sz="1400" strike="noStrike" dirty="0">
                <a:effectLst/>
                <a:latin typeface="Times New Roman" panose="02020603050405020304" pitchFamily="18" charset="0"/>
                <a:ea typeface="Times New Roman" panose="02020603050405020304" pitchFamily="18" charset="0"/>
              </a:rPr>
              <a:t>https://www.about.sainsburys.co.uk/about-us/management#:~:text=Our%20Board%20is%20chaired%20by,we%20deliver%20on%20our%20promises</a:t>
            </a:r>
            <a:r>
              <a:rPr lang="en-GB" sz="1400" dirty="0">
                <a:effectLst/>
                <a:latin typeface="Times New Roman" panose="02020603050405020304" pitchFamily="18" charset="0"/>
                <a:ea typeface="Times New Roman" panose="02020603050405020304" pitchFamily="18" charset="0"/>
              </a:rPr>
              <a:t>. (Accessed:  03 April 2024)</a:t>
            </a:r>
            <a:endParaRPr lang="en-IN" sz="1400" dirty="0">
              <a:effectLst/>
              <a:latin typeface="Times New Roman" panose="02020603050405020304" pitchFamily="18" charset="0"/>
              <a:ea typeface="Times New Roman" panose="02020603050405020304" pitchFamily="18" charset="0"/>
            </a:endParaRPr>
          </a:p>
          <a:p>
            <a:pPr algn="just">
              <a:lnSpc>
                <a:spcPct val="150000"/>
              </a:lnSpc>
              <a:spcAft>
                <a:spcPts val="1200"/>
              </a:spcAft>
            </a:pPr>
            <a:r>
              <a:rPr lang="en-GB" sz="1400" dirty="0">
                <a:effectLst/>
                <a:latin typeface="Times New Roman" panose="02020603050405020304" pitchFamily="18" charset="0"/>
                <a:ea typeface="Times New Roman" panose="02020603050405020304" pitchFamily="18" charset="0"/>
              </a:rPr>
              <a:t>Sivakumar, D. (2023).</a:t>
            </a:r>
            <a:r>
              <a:rPr lang="en-GB" sz="1400" i="1" dirty="0">
                <a:effectLst/>
                <a:latin typeface="Times New Roman" panose="02020603050405020304" pitchFamily="18" charset="0"/>
                <a:ea typeface="Times New Roman" panose="02020603050405020304" pitchFamily="18" charset="0"/>
              </a:rPr>
              <a:t> Seven Key Takeaways From a Former Amazon Product Manager. </a:t>
            </a:r>
            <a:r>
              <a:rPr lang="en-GB" sz="1400" dirty="0">
                <a:effectLst/>
                <a:latin typeface="Times New Roman" panose="02020603050405020304" pitchFamily="18" charset="0"/>
                <a:ea typeface="Times New Roman" panose="02020603050405020304" pitchFamily="18" charset="0"/>
              </a:rPr>
              <a:t>Available at: </a:t>
            </a:r>
            <a:r>
              <a:rPr lang="en-GB" sz="1400" strike="noStrike" dirty="0">
                <a:effectLst/>
                <a:latin typeface="Times New Roman" panose="02020603050405020304" pitchFamily="18" charset="0"/>
                <a:ea typeface="Times New Roman" panose="02020603050405020304" pitchFamily="18" charset="0"/>
              </a:rPr>
              <a:t>https://www.indeed.com/career-advice/career-development/why-are-managers-important-in-business-organization</a:t>
            </a:r>
            <a:r>
              <a:rPr lang="en-GB" sz="1400" dirty="0">
                <a:effectLst/>
                <a:latin typeface="Times New Roman" panose="02020603050405020304" pitchFamily="18" charset="0"/>
                <a:ea typeface="Times New Roman" panose="02020603050405020304" pitchFamily="18" charset="0"/>
              </a:rPr>
              <a:t> (Accessed: 02 March 2024).</a:t>
            </a:r>
            <a:endParaRPr lang="en-IN" sz="1400" dirty="0">
              <a:effectLst/>
              <a:latin typeface="Times New Roman" panose="02020603050405020304" pitchFamily="18" charset="0"/>
              <a:ea typeface="Times New Roman" panose="02020603050405020304" pitchFamily="18" charset="0"/>
            </a:endParaRPr>
          </a:p>
          <a:p>
            <a:pPr algn="just">
              <a:lnSpc>
                <a:spcPct val="150000"/>
              </a:lnSpc>
              <a:spcAft>
                <a:spcPts val="1200"/>
              </a:spcAft>
            </a:pPr>
            <a:r>
              <a:rPr lang="en-GB" sz="1400" dirty="0">
                <a:effectLst/>
                <a:latin typeface="Times New Roman" panose="02020603050405020304" pitchFamily="18" charset="0"/>
                <a:ea typeface="Times New Roman" panose="02020603050405020304" pitchFamily="18" charset="0"/>
              </a:rPr>
              <a:t>Tesco, (2024).</a:t>
            </a:r>
            <a:r>
              <a:rPr lang="en-GB" sz="1400" i="1" dirty="0">
                <a:effectLst/>
                <a:latin typeface="Times New Roman" panose="02020603050405020304" pitchFamily="18" charset="0"/>
                <a:ea typeface="Times New Roman" panose="02020603050405020304" pitchFamily="18" charset="0"/>
              </a:rPr>
              <a:t> Careers.</a:t>
            </a:r>
            <a:r>
              <a:rPr lang="en-GB" sz="1400" dirty="0">
                <a:effectLst/>
                <a:latin typeface="Times New Roman" panose="02020603050405020304" pitchFamily="18" charset="0"/>
                <a:ea typeface="Times New Roman" panose="02020603050405020304" pitchFamily="18" charset="0"/>
              </a:rPr>
              <a:t> Available at: </a:t>
            </a:r>
            <a:r>
              <a:rPr lang="en-GB" sz="1400" strike="noStrike" dirty="0">
                <a:effectLst/>
                <a:latin typeface="Times New Roman" panose="02020603050405020304" pitchFamily="18" charset="0"/>
                <a:ea typeface="Times New Roman" panose="02020603050405020304" pitchFamily="18" charset="0"/>
              </a:rPr>
              <a:t>https://www.tesco-careers.com/stores-and-distribution/management-colleagues/stores/</a:t>
            </a:r>
            <a:r>
              <a:rPr lang="en-GB" sz="1400" dirty="0">
                <a:effectLst/>
                <a:latin typeface="Times New Roman" panose="02020603050405020304" pitchFamily="18" charset="0"/>
                <a:ea typeface="Times New Roman" panose="02020603050405020304" pitchFamily="18" charset="0"/>
              </a:rPr>
              <a:t>  (Accessed: 02 March 2024).</a:t>
            </a:r>
            <a:endParaRPr lang="en-IN" sz="14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6519518" y="8877959"/>
            <a:ext cx="2417247" cy="3026207"/>
          </a:xfrm>
          <a:custGeom>
            <a:avLst/>
            <a:gdLst/>
            <a:ahLst/>
            <a:cxnLst/>
            <a:rect l="l" t="t" r="r" b="b"/>
            <a:pathLst>
              <a:path w="2417247" h="3026207">
                <a:moveTo>
                  <a:pt x="0" y="0"/>
                </a:moveTo>
                <a:lnTo>
                  <a:pt x="2417246" y="0"/>
                </a:lnTo>
                <a:lnTo>
                  <a:pt x="2417246" y="3026206"/>
                </a:lnTo>
                <a:lnTo>
                  <a:pt x="0" y="30262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2977530" y="-1286370"/>
            <a:ext cx="2832552" cy="2588549"/>
          </a:xfrm>
          <a:custGeom>
            <a:avLst/>
            <a:gdLst/>
            <a:ahLst/>
            <a:cxnLst/>
            <a:rect l="l" t="t" r="r" b="b"/>
            <a:pathLst>
              <a:path w="2832552" h="2588549">
                <a:moveTo>
                  <a:pt x="0" y="0"/>
                </a:moveTo>
                <a:lnTo>
                  <a:pt x="2832552" y="0"/>
                </a:lnTo>
                <a:lnTo>
                  <a:pt x="2832552" y="2588549"/>
                </a:lnTo>
                <a:lnTo>
                  <a:pt x="0" y="258854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6346052" y="-689971"/>
            <a:ext cx="3001354" cy="2584054"/>
          </a:xfrm>
          <a:custGeom>
            <a:avLst/>
            <a:gdLst/>
            <a:ahLst/>
            <a:cxnLst/>
            <a:rect l="l" t="t" r="r" b="b"/>
            <a:pathLst>
              <a:path w="3001354" h="2584054">
                <a:moveTo>
                  <a:pt x="0" y="0"/>
                </a:moveTo>
                <a:lnTo>
                  <a:pt x="3001355" y="0"/>
                </a:lnTo>
                <a:lnTo>
                  <a:pt x="3001355" y="2584053"/>
                </a:lnTo>
                <a:lnTo>
                  <a:pt x="0" y="258405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9670189" y="8779896"/>
            <a:ext cx="2906484" cy="3014207"/>
          </a:xfrm>
          <a:custGeom>
            <a:avLst/>
            <a:gdLst/>
            <a:ahLst/>
            <a:cxnLst/>
            <a:rect l="l" t="t" r="r" b="b"/>
            <a:pathLst>
              <a:path w="2906484" h="3014207">
                <a:moveTo>
                  <a:pt x="0" y="0"/>
                </a:moveTo>
                <a:lnTo>
                  <a:pt x="2906485" y="0"/>
                </a:lnTo>
                <a:lnTo>
                  <a:pt x="2906485" y="3014208"/>
                </a:lnTo>
                <a:lnTo>
                  <a:pt x="0" y="301420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17259300" y="5033991"/>
            <a:ext cx="2138114" cy="2604359"/>
          </a:xfrm>
          <a:custGeom>
            <a:avLst/>
            <a:gdLst/>
            <a:ahLst/>
            <a:cxnLst/>
            <a:rect l="l" t="t" r="r" b="b"/>
            <a:pathLst>
              <a:path w="2138114" h="2604359">
                <a:moveTo>
                  <a:pt x="0" y="0"/>
                </a:moveTo>
                <a:lnTo>
                  <a:pt x="2138114" y="0"/>
                </a:lnTo>
                <a:lnTo>
                  <a:pt x="2138114" y="2604359"/>
                </a:lnTo>
                <a:lnTo>
                  <a:pt x="0" y="260435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p:cNvSpPr/>
          <p:nvPr/>
        </p:nvSpPr>
        <p:spPr>
          <a:xfrm>
            <a:off x="2313073" y="-1659845"/>
            <a:ext cx="2975403" cy="3123761"/>
          </a:xfrm>
          <a:custGeom>
            <a:avLst/>
            <a:gdLst/>
            <a:ahLst/>
            <a:cxnLst/>
            <a:rect l="l" t="t" r="r" b="b"/>
            <a:pathLst>
              <a:path w="2975403" h="3123761">
                <a:moveTo>
                  <a:pt x="0" y="0"/>
                </a:moveTo>
                <a:lnTo>
                  <a:pt x="2975403" y="0"/>
                </a:lnTo>
                <a:lnTo>
                  <a:pt x="2975403" y="3123761"/>
                </a:lnTo>
                <a:lnTo>
                  <a:pt x="0" y="3123761"/>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9" name="Freeform 9"/>
          <p:cNvSpPr/>
          <p:nvPr/>
        </p:nvSpPr>
        <p:spPr>
          <a:xfrm>
            <a:off x="3044371" y="8566988"/>
            <a:ext cx="2741722" cy="2626777"/>
          </a:xfrm>
          <a:custGeom>
            <a:avLst/>
            <a:gdLst/>
            <a:ahLst/>
            <a:cxnLst/>
            <a:rect l="l" t="t" r="r" b="b"/>
            <a:pathLst>
              <a:path w="2741722" h="2626777">
                <a:moveTo>
                  <a:pt x="0" y="0"/>
                </a:moveTo>
                <a:lnTo>
                  <a:pt x="2741722" y="0"/>
                </a:lnTo>
                <a:lnTo>
                  <a:pt x="2741722" y="2626777"/>
                </a:lnTo>
                <a:lnTo>
                  <a:pt x="0" y="2626777"/>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0" name="Freeform 10"/>
          <p:cNvSpPr/>
          <p:nvPr/>
        </p:nvSpPr>
        <p:spPr>
          <a:xfrm>
            <a:off x="-2097645" y="3518455"/>
            <a:ext cx="3427404" cy="3031072"/>
          </a:xfrm>
          <a:custGeom>
            <a:avLst/>
            <a:gdLst/>
            <a:ahLst/>
            <a:cxnLst/>
            <a:rect l="l" t="t" r="r" b="b"/>
            <a:pathLst>
              <a:path w="3427404" h="3031072">
                <a:moveTo>
                  <a:pt x="0" y="0"/>
                </a:moveTo>
                <a:lnTo>
                  <a:pt x="3427404" y="0"/>
                </a:lnTo>
                <a:lnTo>
                  <a:pt x="3427404" y="3031072"/>
                </a:lnTo>
                <a:lnTo>
                  <a:pt x="0" y="3031072"/>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1" name="Freeform 11"/>
          <p:cNvSpPr/>
          <p:nvPr/>
        </p:nvSpPr>
        <p:spPr>
          <a:xfrm>
            <a:off x="-916995" y="7470165"/>
            <a:ext cx="3227941" cy="3676843"/>
          </a:xfrm>
          <a:custGeom>
            <a:avLst/>
            <a:gdLst/>
            <a:ahLst/>
            <a:cxnLst/>
            <a:rect l="l" t="t" r="r" b="b"/>
            <a:pathLst>
              <a:path w="3227941" h="3676843">
                <a:moveTo>
                  <a:pt x="0" y="0"/>
                </a:moveTo>
                <a:lnTo>
                  <a:pt x="3227941" y="0"/>
                </a:lnTo>
                <a:lnTo>
                  <a:pt x="3227941" y="3676843"/>
                </a:lnTo>
                <a:lnTo>
                  <a:pt x="0" y="3676843"/>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2" name="Freeform 12"/>
          <p:cNvSpPr/>
          <p:nvPr/>
        </p:nvSpPr>
        <p:spPr>
          <a:xfrm>
            <a:off x="16858779" y="8450325"/>
            <a:ext cx="2163234" cy="3572134"/>
          </a:xfrm>
          <a:custGeom>
            <a:avLst/>
            <a:gdLst/>
            <a:ahLst/>
            <a:cxnLst/>
            <a:rect l="l" t="t" r="r" b="b"/>
            <a:pathLst>
              <a:path w="2163234" h="3572134">
                <a:moveTo>
                  <a:pt x="0" y="0"/>
                </a:moveTo>
                <a:lnTo>
                  <a:pt x="2163234" y="0"/>
                </a:lnTo>
                <a:lnTo>
                  <a:pt x="2163234" y="3572134"/>
                </a:lnTo>
                <a:lnTo>
                  <a:pt x="0" y="3572134"/>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13" name="Freeform 13"/>
          <p:cNvSpPr/>
          <p:nvPr/>
        </p:nvSpPr>
        <p:spPr>
          <a:xfrm>
            <a:off x="-916995" y="-985177"/>
            <a:ext cx="2636713" cy="3573727"/>
          </a:xfrm>
          <a:custGeom>
            <a:avLst/>
            <a:gdLst/>
            <a:ahLst/>
            <a:cxnLst/>
            <a:rect l="l" t="t" r="r" b="b"/>
            <a:pathLst>
              <a:path w="2636713" h="3573727">
                <a:moveTo>
                  <a:pt x="0" y="0"/>
                </a:moveTo>
                <a:lnTo>
                  <a:pt x="2636712" y="0"/>
                </a:lnTo>
                <a:lnTo>
                  <a:pt x="2636712" y="3573726"/>
                </a:lnTo>
                <a:lnTo>
                  <a:pt x="0" y="3573726"/>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sp>
        <p:nvSpPr>
          <p:cNvPr id="14" name="Freeform 14"/>
          <p:cNvSpPr/>
          <p:nvPr/>
        </p:nvSpPr>
        <p:spPr>
          <a:xfrm>
            <a:off x="13202548" y="9200929"/>
            <a:ext cx="3030355" cy="2380266"/>
          </a:xfrm>
          <a:custGeom>
            <a:avLst/>
            <a:gdLst/>
            <a:ahLst/>
            <a:cxnLst/>
            <a:rect l="l" t="t" r="r" b="b"/>
            <a:pathLst>
              <a:path w="3030355" h="2380266">
                <a:moveTo>
                  <a:pt x="0" y="0"/>
                </a:moveTo>
                <a:lnTo>
                  <a:pt x="3030356" y="0"/>
                </a:lnTo>
                <a:lnTo>
                  <a:pt x="3030356" y="2380266"/>
                </a:lnTo>
                <a:lnTo>
                  <a:pt x="0" y="2380266"/>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endParaRPr lang="en-GB"/>
          </a:p>
        </p:txBody>
      </p:sp>
      <p:sp>
        <p:nvSpPr>
          <p:cNvPr id="15" name="Freeform 15"/>
          <p:cNvSpPr/>
          <p:nvPr/>
        </p:nvSpPr>
        <p:spPr>
          <a:xfrm>
            <a:off x="8074943" y="-1400144"/>
            <a:ext cx="2138114" cy="2604359"/>
          </a:xfrm>
          <a:custGeom>
            <a:avLst/>
            <a:gdLst/>
            <a:ahLst/>
            <a:cxnLst/>
            <a:rect l="l" t="t" r="r" b="b"/>
            <a:pathLst>
              <a:path w="2138114" h="2604359">
                <a:moveTo>
                  <a:pt x="0" y="0"/>
                </a:moveTo>
                <a:lnTo>
                  <a:pt x="2138114" y="0"/>
                </a:lnTo>
                <a:lnTo>
                  <a:pt x="2138114" y="2604359"/>
                </a:lnTo>
                <a:lnTo>
                  <a:pt x="0" y="260435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6" name="Freeform 16"/>
          <p:cNvSpPr/>
          <p:nvPr/>
        </p:nvSpPr>
        <p:spPr>
          <a:xfrm>
            <a:off x="17487449" y="2460237"/>
            <a:ext cx="2055840" cy="2573754"/>
          </a:xfrm>
          <a:custGeom>
            <a:avLst/>
            <a:gdLst/>
            <a:ahLst/>
            <a:cxnLst/>
            <a:rect l="l" t="t" r="r" b="b"/>
            <a:pathLst>
              <a:path w="2055840" h="2573754">
                <a:moveTo>
                  <a:pt x="0" y="0"/>
                </a:moveTo>
                <a:lnTo>
                  <a:pt x="2055840" y="0"/>
                </a:lnTo>
                <a:lnTo>
                  <a:pt x="2055840" y="2573754"/>
                </a:lnTo>
                <a:lnTo>
                  <a:pt x="0" y="257375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p:cNvSpPr/>
          <p:nvPr/>
        </p:nvSpPr>
        <p:spPr>
          <a:xfrm>
            <a:off x="10803607" y="-1810090"/>
            <a:ext cx="1848187" cy="3014305"/>
          </a:xfrm>
          <a:custGeom>
            <a:avLst/>
            <a:gdLst/>
            <a:ahLst/>
            <a:cxnLst/>
            <a:rect l="l" t="t" r="r" b="b"/>
            <a:pathLst>
              <a:path w="1848187" h="3014305">
                <a:moveTo>
                  <a:pt x="0" y="0"/>
                </a:moveTo>
                <a:lnTo>
                  <a:pt x="1848187" y="0"/>
                </a:lnTo>
                <a:lnTo>
                  <a:pt x="1848187" y="3014305"/>
                </a:lnTo>
                <a:lnTo>
                  <a:pt x="0" y="3014305"/>
                </a:lnTo>
                <a:lnTo>
                  <a:pt x="0" y="0"/>
                </a:lnTo>
                <a:close/>
              </a:path>
            </a:pathLst>
          </a:custGeom>
          <a:blipFill>
            <a:blip r:embed="rId27">
              <a:extLst>
                <a:ext uri="{96DAC541-7B7A-43D3-8B79-37D633B846F1}">
                  <asvg:svgBlip xmlns:asvg="http://schemas.microsoft.com/office/drawing/2016/SVG/main" r:embed="rId28"/>
                </a:ext>
              </a:extLst>
            </a:blip>
            <a:stretch>
              <a:fillRect/>
            </a:stretch>
          </a:blipFill>
        </p:spPr>
        <p:txBody>
          <a:bodyPr/>
          <a:lstStyle/>
          <a:p>
            <a:endParaRPr lang="en-GB"/>
          </a:p>
        </p:txBody>
      </p:sp>
      <p:sp>
        <p:nvSpPr>
          <p:cNvPr id="18" name="Freeform 18"/>
          <p:cNvSpPr/>
          <p:nvPr/>
        </p:nvSpPr>
        <p:spPr>
          <a:xfrm>
            <a:off x="5879026" y="-985177"/>
            <a:ext cx="1464000" cy="2189392"/>
          </a:xfrm>
          <a:custGeom>
            <a:avLst/>
            <a:gdLst/>
            <a:ahLst/>
            <a:cxnLst/>
            <a:rect l="l" t="t" r="r" b="b"/>
            <a:pathLst>
              <a:path w="1464000" h="2189392">
                <a:moveTo>
                  <a:pt x="0" y="0"/>
                </a:moveTo>
                <a:lnTo>
                  <a:pt x="1464000" y="0"/>
                </a:lnTo>
                <a:lnTo>
                  <a:pt x="1464000" y="2189392"/>
                </a:lnTo>
                <a:lnTo>
                  <a:pt x="0" y="2189392"/>
                </a:lnTo>
                <a:lnTo>
                  <a:pt x="0" y="0"/>
                </a:lnTo>
                <a:close/>
              </a:path>
            </a:pathLst>
          </a:custGeom>
          <a:blipFill>
            <a:blip r:embed="rId29">
              <a:extLst>
                <a:ext uri="{96DAC541-7B7A-43D3-8B79-37D633B846F1}">
                  <asvg:svgBlip xmlns:asvg="http://schemas.microsoft.com/office/drawing/2016/SVG/main" r:embed="rId30"/>
                </a:ext>
              </a:extLst>
            </a:blip>
            <a:stretch>
              <a:fillRect/>
            </a:stretch>
          </a:blipFill>
        </p:spPr>
        <p:txBody>
          <a:bodyPr/>
          <a:lstStyle/>
          <a:p>
            <a:endParaRPr lang="en-GB"/>
          </a:p>
        </p:txBody>
      </p:sp>
      <p:sp>
        <p:nvSpPr>
          <p:cNvPr id="19" name="TextBox 19"/>
          <p:cNvSpPr txBox="1"/>
          <p:nvPr/>
        </p:nvSpPr>
        <p:spPr>
          <a:xfrm>
            <a:off x="3578707" y="2843328"/>
            <a:ext cx="11130587" cy="4371744"/>
          </a:xfrm>
          <a:prstGeom prst="rect">
            <a:avLst/>
          </a:prstGeom>
        </p:spPr>
        <p:txBody>
          <a:bodyPr lIns="0" tIns="0" rIns="0" bIns="0" rtlCol="0" anchor="t">
            <a:spAutoFit/>
          </a:bodyPr>
          <a:lstStyle/>
          <a:p>
            <a:pPr marL="0" lvl="0" indent="0" algn="ctr">
              <a:lnSpc>
                <a:spcPts val="15462"/>
              </a:lnSpc>
              <a:spcBef>
                <a:spcPct val="0"/>
              </a:spcBef>
            </a:pPr>
            <a:r>
              <a:rPr lang="en-US" sz="14450" spc="-505">
                <a:solidFill>
                  <a:srgbClr val="FFFFFF"/>
                </a:solidFill>
                <a:latin typeface="Agrandir Bold"/>
              </a:rPr>
              <a:t>Thank you very much!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856</Words>
  <Application>Microsoft Office PowerPoint</Application>
  <PresentationFormat>Custom</PresentationFormat>
  <Paragraphs>35</Paragraphs>
  <Slides>5</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Agrandir Bold</vt:lpstr>
      <vt:lpstr>Calibri</vt:lpstr>
      <vt:lpstr>Times New Roman</vt:lpstr>
      <vt:lpstr>Agrandir Medium</vt:lpstr>
      <vt:lpstr>Montserrat</vt:lpstr>
      <vt:lpstr>Arial</vt:lpstr>
      <vt:lpstr>Arial Rounded MT Bold</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oana avasiloaie</dc:creator>
  <cp:lastModifiedBy>oana avasiloaie</cp:lastModifiedBy>
  <cp:revision>13</cp:revision>
  <dcterms:created xsi:type="dcterms:W3CDTF">2006-08-16T00:00:00Z</dcterms:created>
  <dcterms:modified xsi:type="dcterms:W3CDTF">2024-04-18T09:10:31Z</dcterms:modified>
  <dc:identifier>DAGBVbW3atA</dc:identifier>
</cp:coreProperties>
</file>