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4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EE8B8F-A4E2-8540-D74C-12E45FF38802}" v="45" dt="2019-01-21T12:33:43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C3A33-A14C-475A-A827-20A1C92448D0}" type="datetimeFigureOut">
              <a:rPr lang="en-US"/>
              <a:t>1/22/2019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DCABA-7AE3-4180-9C5A-E44677970F4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02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Introduce myself and student number </a:t>
            </a:r>
          </a:p>
          <a:p>
            <a:r>
              <a:rPr lang="en-US">
                <a:cs typeface="Calibri"/>
              </a:rPr>
              <a:t>Module </a:t>
            </a:r>
            <a:endParaRPr lang="en-US"/>
          </a:p>
          <a:p>
            <a:r>
              <a:rPr lang="en-US">
                <a:cs typeface="Calibri"/>
              </a:rPr>
              <a:t>State what the presentation is about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DCABA-7AE3-4180-9C5A-E44677970F45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550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DCABA-7AE3-4180-9C5A-E44677970F45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20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DCABA-7AE3-4180-9C5A-E44677970F45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712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Why – purpose</a:t>
            </a:r>
          </a:p>
          <a:p>
            <a:r>
              <a:rPr lang="en-US" dirty="0">
                <a:cs typeface="Calibri"/>
              </a:rPr>
              <a:t>Who – stakeholders</a:t>
            </a:r>
          </a:p>
          <a:p>
            <a:r>
              <a:rPr lang="en-US" dirty="0">
                <a:cs typeface="Calibri"/>
              </a:rPr>
              <a:t>When – date</a:t>
            </a:r>
          </a:p>
          <a:p>
            <a:r>
              <a:rPr lang="en-US" dirty="0">
                <a:cs typeface="Calibri"/>
              </a:rPr>
              <a:t>Where- location</a:t>
            </a:r>
          </a:p>
          <a:p>
            <a:r>
              <a:rPr lang="en-US" dirty="0">
                <a:cs typeface="Calibri"/>
              </a:rPr>
              <a:t>What – is it??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DCABA-7AE3-4180-9C5A-E44677970F45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5611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DCABA-7AE3-4180-9C5A-E44677970F45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7452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An industry that is continue to grow, you can see ^^^^^^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8DCABA-7AE3-4180-9C5A-E44677970F45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182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dirty="0"/>
              <a:pPr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079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130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994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530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9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30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048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484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5788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86887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030071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01958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811363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4934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353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269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BE451C3-0FF4-47C4-B829-773ADF60F88C}" type="datetimeFigureOut">
              <a:rPr lang="en-US" dirty="0"/>
              <a:t>1/22/2019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0262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1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  <p:sldLayoutId id="2147483872" r:id="rId12"/>
    <p:sldLayoutId id="2147483873" r:id="rId13"/>
    <p:sldLayoutId id="2147483874" r:id="rId14"/>
    <p:sldLayoutId id="2147483875" r:id="rId15"/>
    <p:sldLayoutId id="2147483876" r:id="rId16"/>
    <p:sldLayoutId id="21474838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13" Type="http://schemas.openxmlformats.org/officeDocument/2006/relationships/hyperlink" Target="https://en.wikipedia.org/wiki/New_York_Comic_Con" TargetMode="External"/><Relationship Id="rId3" Type="http://schemas.openxmlformats.org/officeDocument/2006/relationships/image" Target="../media/image1.jpeg"/><Relationship Id="rId7" Type="http://schemas.openxmlformats.org/officeDocument/2006/relationships/hyperlink" Target="http://festivalando.com.br/se-preparar-para-o-glastonbury/" TargetMode="External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nd/3.0/" TargetMode="External"/><Relationship Id="rId11" Type="http://schemas.openxmlformats.org/officeDocument/2006/relationships/hyperlink" Target="https://www.vectoropenstock.com/vectors/preview/75372/russia-2018-logo" TargetMode="External"/><Relationship Id="rId5" Type="http://schemas.openxmlformats.org/officeDocument/2006/relationships/image" Target="../media/image2.jpeg"/><Relationship Id="rId10" Type="http://schemas.openxmlformats.org/officeDocument/2006/relationships/image" Target="../media/image4.jpeg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en.wikipedia.org/wiki/National_Eisteddfod_of_Wales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olaris525.wordpress.com/2011/03/28/coca-cola-125-anos-haciendo-historia/" TargetMode="Externa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sbc/1414232" TargetMode="External"/><Relationship Id="rId2" Type="http://schemas.openxmlformats.org/officeDocument/2006/relationships/hyperlink" Target="http://research-horror-stories-featuring-coke-microsoft-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ventacademy.com/news/what-is-event-manage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9">
            <a:extLst>
              <a:ext uri="{FF2B5EF4-FFF2-40B4-BE49-F238E27FC236}">
                <a16:creationId xmlns:a16="http://schemas.microsoft.com/office/drawing/2014/main" id="{C97986E7-0E3C-4F64-886E-935DDCB83A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73033" y="1420238"/>
            <a:ext cx="4415786" cy="4751961"/>
            <a:chOff x="9206969" y="2963333"/>
            <a:chExt cx="2981858" cy="3208867"/>
          </a:xfrm>
        </p:grpSpPr>
        <p:cxnSp>
          <p:nvCxnSpPr>
            <p:cNvPr id="26" name="Straight Connector 10">
              <a:extLst>
                <a:ext uri="{FF2B5EF4-FFF2-40B4-BE49-F238E27FC236}">
                  <a16:creationId xmlns:a16="http://schemas.microsoft.com/office/drawing/2014/main" id="{B903D17F-F79E-40E5-9563-A1CFFCC06A2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11">
              <a:extLst>
                <a:ext uri="{FF2B5EF4-FFF2-40B4-BE49-F238E27FC236}">
                  <a16:creationId xmlns:a16="http://schemas.microsoft.com/office/drawing/2014/main" id="{CA5D5775-627F-4588-82B3-905EDF23138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12">
              <a:extLst>
                <a:ext uri="{FF2B5EF4-FFF2-40B4-BE49-F238E27FC236}">
                  <a16:creationId xmlns:a16="http://schemas.microsoft.com/office/drawing/2014/main" id="{7D7F2A20-5DE4-4BC0-91EA-5FFE33A4D3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13">
              <a:extLst>
                <a:ext uri="{FF2B5EF4-FFF2-40B4-BE49-F238E27FC236}">
                  <a16:creationId xmlns:a16="http://schemas.microsoft.com/office/drawing/2014/main" id="{3D536BA0-56C7-429C-B41E-B5724F0CD4C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14">
              <a:extLst>
                <a:ext uri="{FF2B5EF4-FFF2-40B4-BE49-F238E27FC236}">
                  <a16:creationId xmlns:a16="http://schemas.microsoft.com/office/drawing/2014/main" id="{1F15726F-71BE-4007-B9B6-0A1AA0D5201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1" y="685799"/>
            <a:ext cx="8420877" cy="2971801"/>
          </a:xfrm>
        </p:spPr>
        <p:txBody>
          <a:bodyPr>
            <a:normAutofit/>
          </a:bodyPr>
          <a:lstStyle/>
          <a:p>
            <a:r>
              <a:rPr lang="en-US">
                <a:latin typeface="Angsana New"/>
                <a:cs typeface="Angsana New"/>
              </a:rPr>
              <a:t>Events &amp; Festivals Management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chemeClr val="tx2">
                    <a:lumMod val="75000"/>
                  </a:schemeClr>
                </a:solidFill>
                <a:latin typeface="Angsana New"/>
                <a:cs typeface="Angsana New"/>
              </a:rPr>
              <a:t>THE ROLE OF THE EVENT MANAGER</a:t>
            </a:r>
            <a:endParaRPr lang="en-US" sz="320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961F2-B921-4674-A032-58CBFE0D5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18" y="174124"/>
            <a:ext cx="8534400" cy="1507067"/>
          </a:xfrm>
        </p:spPr>
        <p:txBody>
          <a:bodyPr/>
          <a:lstStyle/>
          <a:p>
            <a:r>
              <a:rPr lang="en-US"/>
              <a:t>Session Overview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711CC-3A3D-4984-BF09-4D8D9FB2E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607220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Events as we know them </a:t>
            </a:r>
            <a:endParaRPr lang="en-US" dirty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 Introduction to planning 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 The role and skills of an Event's Manager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>
                <a:solidFill>
                  <a:schemeClr val="bg1"/>
                </a:solidFill>
              </a:rPr>
              <a:t>The Events Industry today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  <a:p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020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CAD76-8FA3-4F92-9B83-FBD2B420E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891" y="4516086"/>
            <a:ext cx="9799607" cy="1492690"/>
          </a:xfrm>
        </p:spPr>
        <p:txBody>
          <a:bodyPr/>
          <a:lstStyle/>
          <a:p>
            <a:r>
              <a:rPr lang="en-US"/>
              <a:t>Events as we know them … </a:t>
            </a:r>
          </a:p>
        </p:txBody>
      </p:sp>
      <p:pic>
        <p:nvPicPr>
          <p:cNvPr id="4" name="Picture 4" descr="A picture containing skiing, outdoor, person, snow&#10;&#10;Description generated with very high confidence">
            <a:extLst>
              <a:ext uri="{FF2B5EF4-FFF2-40B4-BE49-F238E27FC236}">
                <a16:creationId xmlns:a16="http://schemas.microsoft.com/office/drawing/2014/main" id="{4D05026A-A8B0-4DBE-BF3A-A72A6DFF19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4377670" y="143910"/>
            <a:ext cx="3879184" cy="27144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D158F9-6151-4AEF-AE9D-A7BE6A044730}"/>
              </a:ext>
            </a:extLst>
          </p:cNvPr>
          <p:cNvSpPr txBox="1"/>
          <p:nvPr/>
        </p:nvSpPr>
        <p:spPr>
          <a:xfrm>
            <a:off x="7943191" y="2959790"/>
            <a:ext cx="3088557" cy="76319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endParaRPr lang="en-US"/>
          </a:p>
        </p:txBody>
      </p:sp>
      <p:pic>
        <p:nvPicPr>
          <p:cNvPr id="8" name="Picture 8" descr="A large crowd of people flying kites in the sky&#10;&#10;Description generated with very high confidence">
            <a:extLst>
              <a:ext uri="{FF2B5EF4-FFF2-40B4-BE49-F238E27FC236}">
                <a16:creationId xmlns:a16="http://schemas.microsoft.com/office/drawing/2014/main" id="{786C4CF5-9A18-4B6F-A65B-9239ED9AA8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xmlns="" r:id="rId6"/>
              </a:ext>
            </a:extLst>
          </a:blip>
          <a:stretch>
            <a:fillRect/>
          </a:stretch>
        </p:blipFill>
        <p:spPr>
          <a:xfrm>
            <a:off x="152400" y="129745"/>
            <a:ext cx="4022784" cy="267349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4ECB51B-FCAD-4DAA-AD67-39D3CE1D2637}"/>
              </a:ext>
            </a:extLst>
          </p:cNvPr>
          <p:cNvSpPr txBox="1"/>
          <p:nvPr/>
        </p:nvSpPr>
        <p:spPr>
          <a:xfrm>
            <a:off x="152400" y="2860945"/>
            <a:ext cx="3562709" cy="10184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7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6"/>
              </a:rPr>
              <a:t>CC BY-NC-ND</a:t>
            </a:r>
            <a:r>
              <a:rPr lang="en-US"/>
              <a:t>.</a:t>
            </a:r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AE9A18ED-1CD6-45B9-97B4-6E32FE0950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253042" y="3094242"/>
            <a:ext cx="6754482" cy="125898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4630DF3-9787-44A2-834F-01F48901B419}"/>
              </a:ext>
            </a:extLst>
          </p:cNvPr>
          <p:cNvSpPr txBox="1"/>
          <p:nvPr/>
        </p:nvSpPr>
        <p:spPr>
          <a:xfrm>
            <a:off x="253042" y="4511494"/>
            <a:ext cx="6754482" cy="15935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9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  <p:pic>
        <p:nvPicPr>
          <p:cNvPr id="16" name="Picture 16" descr="A picture containing vector graphics&#10;&#10;Description generated with high confidence">
            <a:extLst>
              <a:ext uri="{FF2B5EF4-FFF2-40B4-BE49-F238E27FC236}">
                <a16:creationId xmlns:a16="http://schemas.microsoft.com/office/drawing/2014/main" id="{189033F5-E126-4FA9-99E6-03E9BF323A9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8448138" y="145409"/>
            <a:ext cx="3663348" cy="264216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6ADA587-88C4-4D5D-A26A-480D194467B4}"/>
              </a:ext>
            </a:extLst>
          </p:cNvPr>
          <p:cNvSpPr txBox="1"/>
          <p:nvPr/>
        </p:nvSpPr>
        <p:spPr>
          <a:xfrm>
            <a:off x="9181382" y="2427407"/>
            <a:ext cx="1938069" cy="11621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11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  <p:pic>
        <p:nvPicPr>
          <p:cNvPr id="20" name="Picture 20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46B63C3-9A66-4FDA-9315-C3249D9B161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7398589" y="2964640"/>
            <a:ext cx="3792746" cy="101498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5F40493-CCC2-4D1E-B01B-35EC7A1C4B1A}"/>
              </a:ext>
            </a:extLst>
          </p:cNvPr>
          <p:cNvSpPr txBox="1"/>
          <p:nvPr/>
        </p:nvSpPr>
        <p:spPr>
          <a:xfrm>
            <a:off x="7398589" y="3980132"/>
            <a:ext cx="3375803" cy="11621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1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BY-SA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85611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B9A22-80B4-4551-AD91-74A8E4320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043" y="217257"/>
            <a:ext cx="11783682" cy="7459293"/>
          </a:xfrm>
        </p:spPr>
        <p:txBody>
          <a:bodyPr>
            <a:normAutofit/>
          </a:bodyPr>
          <a:lstStyle/>
          <a:p>
            <a:r>
              <a:rPr lang="en-US" b="1"/>
              <a:t> </a:t>
            </a:r>
            <a:r>
              <a:rPr lang="en-US" b="1">
                <a:solidFill>
                  <a:schemeClr val="bg1"/>
                </a:solidFill>
              </a:rPr>
              <a:t>What is planning?</a:t>
            </a:r>
            <a:br>
              <a:rPr lang="en-US" b="1">
                <a:solidFill>
                  <a:schemeClr val="bg1"/>
                </a:solidFill>
              </a:rPr>
            </a:br>
            <a:r>
              <a:rPr lang="en-US" b="1">
                <a:solidFill>
                  <a:schemeClr val="bg1"/>
                </a:solidFill>
              </a:rPr>
              <a:t/>
            </a:r>
            <a:br>
              <a:rPr lang="en-US" b="1">
                <a:solidFill>
                  <a:schemeClr val="bg1"/>
                </a:solidFill>
              </a:rPr>
            </a:br>
            <a:r>
              <a:rPr lang="en-US" sz="2800"/>
              <a:t>''</a:t>
            </a:r>
            <a:r>
              <a:rPr lang="en-US" sz="2800" i="1"/>
              <a:t>the planning process is concerned with the ends and the means to achieve those ends' (</a:t>
            </a:r>
            <a:r>
              <a:rPr lang="en-US" sz="2800" i="1" err="1"/>
              <a:t>bowdin</a:t>
            </a:r>
            <a:r>
              <a:rPr lang="en-US" sz="2800" i="1"/>
              <a:t>, g. et al, 2001)</a:t>
            </a:r>
            <a:br>
              <a:rPr lang="en-US" sz="2800" i="1"/>
            </a:br>
            <a:r>
              <a:rPr lang="en-US" sz="2800" i="1"/>
              <a:t/>
            </a:r>
            <a:br>
              <a:rPr lang="en-US" sz="2800" i="1"/>
            </a:br>
            <a:r>
              <a:rPr lang="en-US" sz="3200" b="1" err="1">
                <a:solidFill>
                  <a:schemeClr val="bg1"/>
                </a:solidFill>
              </a:rPr>
              <a:t>wHY</a:t>
            </a:r>
            <a:r>
              <a:rPr lang="en-US" sz="3200" b="1">
                <a:solidFill>
                  <a:schemeClr val="bg1"/>
                </a:solidFill>
              </a:rPr>
              <a:t> DO EVENTS NEED TO BE PLANNED?</a:t>
            </a:r>
            <a:br>
              <a:rPr lang="en-US" sz="3200" b="1">
                <a:solidFill>
                  <a:schemeClr val="bg1"/>
                </a:solidFill>
              </a:rPr>
            </a:br>
            <a:r>
              <a:rPr lang="en-US" sz="3200" b="1">
                <a:solidFill>
                  <a:schemeClr val="bg1"/>
                </a:solidFill>
              </a:rPr>
              <a:t/>
            </a:r>
            <a:br>
              <a:rPr lang="en-US" sz="3200" b="1">
                <a:solidFill>
                  <a:schemeClr val="bg1"/>
                </a:solidFill>
              </a:rPr>
            </a:br>
            <a:r>
              <a:rPr lang="en-US" sz="2800" b="1"/>
              <a:t>- </a:t>
            </a:r>
            <a:r>
              <a:rPr lang="en-US" sz="2800"/>
              <a:t>EVENTS ARE COMPLEX BY NATURE</a:t>
            </a:r>
            <a:br>
              <a:rPr lang="en-US" sz="2800"/>
            </a:br>
            <a:r>
              <a:rPr lang="en-US" sz="2800"/>
              <a:t>- MUST HAVE A FLEXIBLE PLAN TO ADAPT TO  THE CHANGING ENVIRONMENT</a:t>
            </a:r>
            <a:br>
              <a:rPr lang="en-US" sz="2800"/>
            </a:br>
            <a:r>
              <a:rPr lang="en-US" sz="2800"/>
              <a:t/>
            </a:r>
            <a:br>
              <a:rPr lang="en-US" sz="2800"/>
            </a:br>
            <a:endParaRPr lang="en-US" sz="3200" i="1"/>
          </a:p>
        </p:txBody>
      </p:sp>
    </p:spTree>
    <p:extLst>
      <p:ext uri="{BB962C8B-B14F-4D97-AF65-F5344CB8AC3E}">
        <p14:creationId xmlns:p14="http://schemas.microsoft.com/office/powerpoint/2010/main" val="589680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512F9CB-A1A0-4043-A103-F6A4B94B69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DBE6588-EE16-4389-857C-86A156D49E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FD48D2-B0A7-413D-B947-AA55AC1296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BE668D0-D906-4EEE-B32F-8C028624B8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1DE67A3-B8F6-4CFD-A8E0-D15200F2315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37214A4-997B-4C95-951E-08E1B51B5A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E23A2-999E-42E2-94C6-014A9A8C1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157" y="-1686465"/>
            <a:ext cx="11163472" cy="34893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latin typeface="Abadi Extra Light"/>
              </a:rPr>
              <a:t>'</a:t>
            </a:r>
            <a:r>
              <a:rPr lang="en-US" sz="3200" i="1" dirty="0">
                <a:latin typeface="Abadi Extra Light"/>
              </a:rPr>
              <a:t>Event management is a powerful blend of creative &amp; technical skills, essential for the delivery of any </a:t>
            </a:r>
            <a:r>
              <a:rPr lang="en-US" sz="3200" i="1">
                <a:latin typeface="Abadi Extra Light"/>
              </a:rPr>
              <a:t>live experience</a:t>
            </a:r>
            <a:r>
              <a:rPr lang="en-US" sz="3200">
                <a:latin typeface="Abadi Extra Light"/>
              </a:rPr>
              <a:t>' - eventacademy</a:t>
            </a:r>
            <a:endParaRPr lang="en-US" sz="3200" dirty="0">
              <a:latin typeface="Abadi Extra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FA1813-9FBF-4266-96B4-63ABBC9DB1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 rot="60000">
            <a:off x="339155" y="5224092"/>
            <a:ext cx="3036497" cy="11134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AN EYE FOR DETAIL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Graphic 4" descr="User">
            <a:extLst>
              <a:ext uri="{FF2B5EF4-FFF2-40B4-BE49-F238E27FC236}">
                <a16:creationId xmlns:a16="http://schemas.microsoft.com/office/drawing/2014/main" id="{2989CB18-9ACD-43B4-AB21-854C217278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382842" y="1953423"/>
            <a:ext cx="4403269" cy="4388891"/>
          </a:xfrm>
          <a:prstGeom prst="rect">
            <a:avLst/>
          </a:prstGeom>
          <a:ln w="15875">
            <a:solidFill>
              <a:srgbClr val="FFFFFF">
                <a:alpha val="40000"/>
              </a:srgbClr>
            </a:soli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307A8868-805D-4C18-8A8B-4817BA9FF9B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CF59EB9-1EAB-47CE-AC8B-8EFD96929F0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8786ADE-071C-435B-81E3-54A82DD5D5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F46AF6B-37AC-410E-9A0A-2F70B937A3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AEF4DD0-8A5B-40F1-88BA-ABE5ADE4D29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BA5EA8C-8F33-4994-A748-233E839E4A2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91EE3C19-57A7-463C-81E9-F4A32B2D2C7D}"/>
              </a:ext>
            </a:extLst>
          </p:cNvPr>
          <p:cNvSpPr txBox="1"/>
          <p:nvPr/>
        </p:nvSpPr>
        <p:spPr>
          <a:xfrm rot="60000">
            <a:off x="7671660" y="2542531"/>
            <a:ext cx="3821501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CREATIVE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69AA18-6581-42E3-A4DA-458966C7CD52}"/>
              </a:ext>
            </a:extLst>
          </p:cNvPr>
          <p:cNvSpPr txBox="1"/>
          <p:nvPr/>
        </p:nvSpPr>
        <p:spPr>
          <a:xfrm rot="21540000">
            <a:off x="7716260" y="3780565"/>
            <a:ext cx="2872596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     PEOPLE SKILLS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9176C6-F363-44C4-8A83-A6F3AD655B12}"/>
              </a:ext>
            </a:extLst>
          </p:cNvPr>
          <p:cNvSpPr txBox="1"/>
          <p:nvPr/>
        </p:nvSpPr>
        <p:spPr>
          <a:xfrm rot="10860000" flipV="1">
            <a:off x="7745324" y="5119665"/>
            <a:ext cx="4454106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  BUDGETING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6C5434-D4C6-4047-8D51-7A20EC7D2FA5}"/>
              </a:ext>
            </a:extLst>
          </p:cNvPr>
          <p:cNvSpPr txBox="1"/>
          <p:nvPr/>
        </p:nvSpPr>
        <p:spPr>
          <a:xfrm>
            <a:off x="741871" y="3782683"/>
            <a:ext cx="2513163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TEAM PLAYER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88F41B-924B-495E-9B3F-0CAD4EE1CCE8}"/>
              </a:ext>
            </a:extLst>
          </p:cNvPr>
          <p:cNvSpPr txBox="1"/>
          <p:nvPr/>
        </p:nvSpPr>
        <p:spPr>
          <a:xfrm rot="-60000">
            <a:off x="750844" y="2555329"/>
            <a:ext cx="2656936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ORGANISED</a:t>
            </a:r>
            <a:endParaRPr lang="en-US" dirty="0"/>
          </a:p>
        </p:txBody>
      </p:sp>
      <p:sp>
        <p:nvSpPr>
          <p:cNvPr id="14" name="Arrow: Curved Right 13">
            <a:extLst>
              <a:ext uri="{FF2B5EF4-FFF2-40B4-BE49-F238E27FC236}">
                <a16:creationId xmlns:a16="http://schemas.microsoft.com/office/drawing/2014/main" id="{7DC5E997-C4CB-4C0B-AB4D-80C27DC5EC50}"/>
              </a:ext>
            </a:extLst>
          </p:cNvPr>
          <p:cNvSpPr/>
          <p:nvPr/>
        </p:nvSpPr>
        <p:spPr>
          <a:xfrm rot="21360000">
            <a:off x="2448426" y="2744326"/>
            <a:ext cx="674011" cy="986115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Arrow: Curved Right 15">
            <a:extLst>
              <a:ext uri="{FF2B5EF4-FFF2-40B4-BE49-F238E27FC236}">
                <a16:creationId xmlns:a16="http://schemas.microsoft.com/office/drawing/2014/main" id="{E7470781-54A5-4000-B2EC-3ED622280978}"/>
              </a:ext>
            </a:extLst>
          </p:cNvPr>
          <p:cNvSpPr/>
          <p:nvPr/>
        </p:nvSpPr>
        <p:spPr>
          <a:xfrm>
            <a:off x="2409070" y="4294602"/>
            <a:ext cx="645256" cy="1043625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Arrow: Curved Left 17">
            <a:extLst>
              <a:ext uri="{FF2B5EF4-FFF2-40B4-BE49-F238E27FC236}">
                <a16:creationId xmlns:a16="http://schemas.microsoft.com/office/drawing/2014/main" id="{1C7D1D78-F818-4565-87AF-5878C1EB999B}"/>
              </a:ext>
            </a:extLst>
          </p:cNvPr>
          <p:cNvSpPr/>
          <p:nvPr/>
        </p:nvSpPr>
        <p:spPr>
          <a:xfrm>
            <a:off x="7973107" y="4280224"/>
            <a:ext cx="630879" cy="942984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Arrow: Curved Left 19">
            <a:extLst>
              <a:ext uri="{FF2B5EF4-FFF2-40B4-BE49-F238E27FC236}">
                <a16:creationId xmlns:a16="http://schemas.microsoft.com/office/drawing/2014/main" id="{D17DC84D-1BF0-48AA-8E41-6CEC93DB9ACD}"/>
              </a:ext>
            </a:extLst>
          </p:cNvPr>
          <p:cNvSpPr/>
          <p:nvPr/>
        </p:nvSpPr>
        <p:spPr>
          <a:xfrm>
            <a:off x="7958730" y="2713094"/>
            <a:ext cx="645256" cy="115864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68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09268-0D40-4E59-85A6-AA86B36046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901" y="1102742"/>
            <a:ext cx="11552207" cy="51327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dirty="0"/>
              <a:t>What does event </a:t>
            </a:r>
            <a:r>
              <a:rPr lang="en-US" sz="4000" dirty="0" err="1"/>
              <a:t>manGEMENT</a:t>
            </a:r>
            <a:r>
              <a:rPr lang="en-US" sz="4000" dirty="0"/>
              <a:t> INVOLVE?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5C64E-EBC4-4A93-B35C-D6B2CE0D60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901" y="1730397"/>
            <a:ext cx="11547895" cy="5728576"/>
          </a:xfrm>
        </p:spPr>
        <p:txBody>
          <a:bodyPr/>
          <a:lstStyle/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b="1" dirty="0"/>
              <a:t>Understanding objectives</a:t>
            </a:r>
            <a:r>
              <a:rPr lang="en-US" dirty="0"/>
              <a:t> – what is the purpose of the event? What experience do we want people to have?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b="1" dirty="0"/>
              <a:t>Establishing timelines</a:t>
            </a:r>
            <a:r>
              <a:rPr lang="en-US" dirty="0"/>
              <a:t> –  What &amp; When </a:t>
            </a:r>
            <a:r>
              <a:rPr lang="en-US" dirty="0" err="1"/>
              <a:t>e.g</a:t>
            </a:r>
            <a:r>
              <a:rPr lang="en-US" dirty="0"/>
              <a:t>  catering,  technological set up and venue preparation.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b="1" dirty="0"/>
              <a:t>Managing budgets</a:t>
            </a:r>
            <a:r>
              <a:rPr lang="en-US" dirty="0"/>
              <a:t> 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b="1" dirty="0"/>
              <a:t>Marketing and communication</a:t>
            </a:r>
            <a:r>
              <a:rPr lang="en-US" dirty="0"/>
              <a:t> - social media</a:t>
            </a:r>
            <a:endParaRPr lang="en-US"/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b="1" dirty="0"/>
              <a:t>Managing risk – </a:t>
            </a:r>
            <a:r>
              <a:rPr lang="en-US" dirty="0"/>
              <a:t>strategies to minimize risk / contingency plan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b="1" dirty="0"/>
              <a:t>Thinking sustainably </a:t>
            </a:r>
            <a:r>
              <a:rPr lang="en-US" dirty="0"/>
              <a:t>-  consider the social and environmental impact.</a:t>
            </a:r>
          </a:p>
        </p:txBody>
      </p:sp>
    </p:spTree>
    <p:extLst>
      <p:ext uri="{BB962C8B-B14F-4D97-AF65-F5344CB8AC3E}">
        <p14:creationId xmlns:p14="http://schemas.microsoft.com/office/powerpoint/2010/main" val="4039685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19845-6666-492A-B73F-F9EE678B88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626" y="616862"/>
            <a:ext cx="10531415" cy="1174631"/>
          </a:xfrm>
        </p:spPr>
        <p:txBody>
          <a:bodyPr>
            <a:normAutofit fontScale="90000"/>
          </a:bodyPr>
          <a:lstStyle/>
          <a:p>
            <a:r>
              <a:rPr lang="en-US" dirty="0"/>
              <a:t>WHAT AN EVENT'S MANAGER SHOULD CONSIDER …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09E424-C7B6-4DE9-9D29-A3E30E2832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60000">
            <a:off x="482929" y="2779943"/>
            <a:ext cx="6904007" cy="3931408"/>
          </a:xfrm>
        </p:spPr>
        <p:txBody>
          <a:bodyPr>
            <a:normAutofit/>
          </a:bodyPr>
          <a:lstStyle/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WHY        -   The purpose  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WHO       -   Stakeholders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WHEN      -  Date / Time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WHERE     -  Location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WHAT       - Is the Event, have a USP!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9700946-C89C-40A2-94B3-6AC77EF1BCBE}"/>
              </a:ext>
            </a:extLst>
          </p:cNvPr>
          <p:cNvSpPr txBox="1"/>
          <p:nvPr/>
        </p:nvSpPr>
        <p:spPr>
          <a:xfrm>
            <a:off x="454324" y="5968041"/>
            <a:ext cx="4597879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5 W'S – GOLDBLATT (1997)</a:t>
            </a:r>
          </a:p>
        </p:txBody>
      </p:sp>
    </p:spTree>
    <p:extLst>
      <p:ext uri="{BB962C8B-B14F-4D97-AF65-F5344CB8AC3E}">
        <p14:creationId xmlns:p14="http://schemas.microsoft.com/office/powerpoint/2010/main" val="1162139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>
            <a:extLst>
              <a:ext uri="{FF2B5EF4-FFF2-40B4-BE49-F238E27FC236}">
                <a16:creationId xmlns:a16="http://schemas.microsoft.com/office/drawing/2014/main" id="{EEC6121F-6DF2-460E-A5CF-1A517DFB12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rcRect t="8574" b="12479"/>
          <a:stretch/>
        </p:blipFill>
        <p:spPr>
          <a:xfrm>
            <a:off x="102319" y="86275"/>
            <a:ext cx="12105736" cy="6857990"/>
          </a:xfrm>
          <a:prstGeom prst="rect">
            <a:avLst/>
          </a:prstGeom>
        </p:spPr>
      </p:pic>
      <p:sp>
        <p:nvSpPr>
          <p:cNvPr id="16" name="Rectangle 18">
            <a:extLst>
              <a:ext uri="{FF2B5EF4-FFF2-40B4-BE49-F238E27FC236}">
                <a16:creationId xmlns:a16="http://schemas.microsoft.com/office/drawing/2014/main" id="{8735A508-2662-409F-B5A3-AEA22CE92A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00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CB8B592B-E5AA-4055-8CB3-6AEDB35AD4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38352"/>
            </a:avLst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  <a:alpha val="70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0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7971A-BC78-41BC-8661-07D5A5F1E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15446"/>
            <a:ext cx="10015267" cy="1578953"/>
          </a:xfrm>
        </p:spPr>
        <p:txBody>
          <a:bodyPr>
            <a:normAutofit/>
          </a:bodyPr>
          <a:lstStyle/>
          <a:p>
            <a:r>
              <a:rPr lang="en-US" dirty="0"/>
              <a:t>Example: coca cola's failure on  planning &amp; implementation</a:t>
            </a:r>
          </a:p>
        </p:txBody>
      </p:sp>
      <p:grpSp>
        <p:nvGrpSpPr>
          <p:cNvPr id="18" name="Group 22">
            <a:extLst>
              <a:ext uri="{FF2B5EF4-FFF2-40B4-BE49-F238E27FC236}">
                <a16:creationId xmlns:a16="http://schemas.microsoft.com/office/drawing/2014/main" id="{6E8443E6-406A-4E9D-BBDF-18D82C7E57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97444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1BA182A-2104-4C55-A000-6A17CB398C7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7FCCA59-6939-4760-9F82-2FC2E686F5B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FB56C56-4387-44BD-B03A-5191625A5E3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2F6CE9C-E697-4BCF-9715-53021444C4A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5D51363-57A9-46E1-8441-64EAF401C3E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98535FD-8676-4D0C-A1C6-3955CC8E2C10}"/>
              </a:ext>
            </a:extLst>
          </p:cNvPr>
          <p:cNvSpPr txBox="1"/>
          <p:nvPr/>
        </p:nvSpPr>
        <p:spPr>
          <a:xfrm>
            <a:off x="9285559" y="6657945"/>
            <a:ext cx="28937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84" name="Content Placeholder 83">
            <a:extLst>
              <a:ext uri="{FF2B5EF4-FFF2-40B4-BE49-F238E27FC236}">
                <a16:creationId xmlns:a16="http://schemas.microsoft.com/office/drawing/2014/main" id="{59AB11D1-E792-471D-8534-25D170969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11381116" cy="3615267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https://www.campaignlive.co.uk/article/market-research-horror-stories-featuring-coke-microsoft-hsbc/1414232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2705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FB10E-A3BF-4032-993A-6C9524BFD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12400470" cy="930217"/>
          </a:xfrm>
        </p:spPr>
        <p:txBody>
          <a:bodyPr/>
          <a:lstStyle/>
          <a:p>
            <a:r>
              <a:rPr lang="en-US" dirty="0"/>
              <a:t>The events industry today..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BF0F0C-EA3B-42B8-B308-01F50F1E3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2089829"/>
            <a:ext cx="10297063" cy="3672616"/>
          </a:xfrm>
        </p:spPr>
        <p:txBody>
          <a:bodyPr/>
          <a:lstStyle/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The events sector is worth £42.3 billion to the UK economy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endParaRPr lang="en-US" dirty="0"/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35% of the UK visitor economy is accounted for by events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endParaRPr lang="en-US" dirty="0"/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London is the NO1 for meetings &amp; events activity 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endParaRPr lang="en-US" dirty="0"/>
          </a:p>
          <a:p>
            <a:pPr marL="342900" indent="-342900">
              <a:buFont typeface="Arial" panose="05040102010807070707" pitchFamily="18" charset="2"/>
              <a:buChar char="•"/>
            </a:pPr>
            <a:r>
              <a:rPr lang="en-US" dirty="0"/>
              <a:t>570,000 full time jobs supported by the industry</a:t>
            </a:r>
          </a:p>
          <a:p>
            <a:pPr marL="342900" indent="-342900">
              <a:buFont typeface="Arial" panose="05040102010807070707" pitchFamily="18" charset="2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45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52D70-4037-40E2-88C7-67EDE2DDF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944593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F50D4D-698E-4D05-9AAA-7724B9DC5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402" y="1874169"/>
            <a:ext cx="6587706" cy="4175823"/>
          </a:xfrm>
        </p:spPr>
        <p:txBody>
          <a:bodyPr>
            <a:normAutofit fontScale="55000" lnSpcReduction="20000"/>
          </a:bodyPr>
          <a:lstStyle/>
          <a:p>
            <a:r>
              <a:rPr lang="en-US" sz="2800" dirty="0" err="1"/>
              <a:t>Bowdin</a:t>
            </a:r>
            <a:r>
              <a:rPr lang="en-US" sz="2800" dirty="0"/>
              <a:t>, G, et al (2001) ‘Events Management’ Oxford: Butterworth Heinemann</a:t>
            </a:r>
          </a:p>
          <a:p>
            <a:endParaRPr lang="en-US" sz="2800" dirty="0">
              <a:ea typeface="+mn-lt"/>
              <a:cs typeface="+mn-lt"/>
            </a:endParaRPr>
          </a:p>
          <a:p>
            <a:r>
              <a:rPr lang="en-US" sz="2800" dirty="0">
                <a:hlinkClick r:id="rId2"/>
              </a:rPr>
              <a:t>https://www.campaignlive.co.uk/article/market-research-horror-stories-featuring-coke-microsoft-</a:t>
            </a:r>
            <a:r>
              <a:rPr lang="en-US" sz="2800" dirty="0">
                <a:hlinkClick r:id="rId3"/>
              </a:rPr>
              <a:t>hsbc/1414232</a:t>
            </a:r>
            <a:r>
              <a:rPr lang="en-US" sz="2800" dirty="0"/>
              <a:t>  </a:t>
            </a:r>
          </a:p>
          <a:p>
            <a:endParaRPr lang="en-US" sz="2800" dirty="0"/>
          </a:p>
          <a:p>
            <a:endParaRPr lang="en-US" sz="2800" dirty="0"/>
          </a:p>
          <a:p>
            <a:r>
              <a:rPr lang="en-US" sz="2800" dirty="0">
                <a:hlinkClick r:id="rId4"/>
              </a:rPr>
              <a:t>https://eventacademy.com/news/what-is-event-management/</a:t>
            </a:r>
            <a:r>
              <a:rPr lang="en-US" sz="2800" dirty="0"/>
              <a:t> </a:t>
            </a:r>
          </a:p>
          <a:p>
            <a:endParaRPr lang="en-US" sz="2800" dirty="0"/>
          </a:p>
          <a:p>
            <a:r>
              <a:rPr lang="en-US" sz="2800" dirty="0">
                <a:ea typeface="+mn-lt"/>
                <a:cs typeface="+mn-lt"/>
              </a:rPr>
              <a:t/>
            </a:r>
            <a:br>
              <a:rPr lang="en-US" sz="2800" dirty="0">
                <a:ea typeface="+mn-lt"/>
                <a:cs typeface="+mn-lt"/>
              </a:rPr>
            </a:br>
            <a:r>
              <a:rPr lang="en-US" sz="2800" dirty="0" err="1"/>
              <a:t>Masterman</a:t>
            </a:r>
            <a:r>
              <a:rPr lang="en-US" sz="2800" dirty="0"/>
              <a:t>, G. (2004) Strategic Sports Event Management: An International Approach, Oxford: Elsevier</a:t>
            </a:r>
          </a:p>
          <a:p>
            <a:r>
              <a:rPr lang="en-US" dirty="0"/>
              <a:t/>
            </a:r>
            <a:br>
              <a:rPr lang="en-US" dirty="0"/>
            </a:br>
            <a:endParaRPr lang="en-US"/>
          </a:p>
          <a:p>
            <a:r>
              <a:rPr lang="en-US" dirty="0"/>
              <a:t/>
            </a:r>
            <a:br>
              <a:rPr lang="en-US" dirty="0"/>
            </a:br>
            <a:endParaRPr lang="en-US"/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67749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</TotalTime>
  <Words>232</Words>
  <Application>Microsoft Office PowerPoint</Application>
  <PresentationFormat>Widescreen</PresentationFormat>
  <Paragraphs>75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 Extra Light</vt:lpstr>
      <vt:lpstr>Angsana New</vt:lpstr>
      <vt:lpstr>Arial</vt:lpstr>
      <vt:lpstr>Calibri</vt:lpstr>
      <vt:lpstr>Century Gothic</vt:lpstr>
      <vt:lpstr>Wingdings 3</vt:lpstr>
      <vt:lpstr>Slice</vt:lpstr>
      <vt:lpstr>Events &amp; Festivals Management </vt:lpstr>
      <vt:lpstr>Session Overview </vt:lpstr>
      <vt:lpstr>Events as we know them … </vt:lpstr>
      <vt:lpstr> What is planning?  ''the planning process is concerned with the ends and the means to achieve those ends' (bowdin, g. et al, 2001)  wHY DO EVENTS NEED TO BE PLANNED?  - EVENTS ARE COMPLEX BY NATURE - MUST HAVE A FLEXIBLE PLAN TO ADAPT TO  THE CHANGING ENVIRONMENT  </vt:lpstr>
      <vt:lpstr>'Event management is a powerful blend of creative &amp; technical skills, essential for the delivery of any live experience' - eventacademy</vt:lpstr>
      <vt:lpstr>What does event manGEMENT INVOLVE?</vt:lpstr>
      <vt:lpstr>WHAT AN EVENT'S MANAGER SHOULD CONSIDER … </vt:lpstr>
      <vt:lpstr>Example: coca cola's failure on  planning &amp; implementation</vt:lpstr>
      <vt:lpstr>The events industry today.. 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Kacey Mills (1808911)</dc:creator>
  <cp:lastModifiedBy>Kacey Mills</cp:lastModifiedBy>
  <cp:revision>678</cp:revision>
  <dcterms:created xsi:type="dcterms:W3CDTF">2015-09-22T16:57:55Z</dcterms:created>
  <dcterms:modified xsi:type="dcterms:W3CDTF">2019-01-22T11:56:44Z</dcterms:modified>
</cp:coreProperties>
</file>