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335" r:id="rId3"/>
    <p:sldId id="378" r:id="rId4"/>
    <p:sldId id="345" r:id="rId5"/>
    <p:sldId id="336" r:id="rId6"/>
    <p:sldId id="337" r:id="rId7"/>
    <p:sldId id="376" r:id="rId8"/>
    <p:sldId id="339" r:id="rId9"/>
    <p:sldId id="340" r:id="rId10"/>
    <p:sldId id="341" r:id="rId11"/>
    <p:sldId id="342" r:id="rId12"/>
    <p:sldId id="343" r:id="rId13"/>
    <p:sldId id="344" r:id="rId14"/>
    <p:sldId id="258" r:id="rId15"/>
    <p:sldId id="373" r:id="rId16"/>
    <p:sldId id="3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521" autoAdjust="0"/>
  </p:normalViewPr>
  <p:slideViewPr>
    <p:cSldViewPr snapToGrid="0">
      <p:cViewPr varScale="1">
        <p:scale>
          <a:sx n="90" d="100"/>
          <a:sy n="90" d="100"/>
        </p:scale>
        <p:origin x="13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C959C8-DD89-42D3-9ED7-F08FD8157B49}" type="doc">
      <dgm:prSet loTypeId="urn:microsoft.com/office/officeart/2016/7/layout/RepeatingBendingProcessNew" loCatId="process" qsTypeId="urn:microsoft.com/office/officeart/2005/8/quickstyle/simple4" qsCatId="simple" csTypeId="urn:microsoft.com/office/officeart/2005/8/colors/accent6_2" csCatId="accent6" phldr="1"/>
      <dgm:spPr/>
      <dgm:t>
        <a:bodyPr/>
        <a:lstStyle/>
        <a:p>
          <a:endParaRPr lang="en-US"/>
        </a:p>
      </dgm:t>
    </dgm:pt>
    <dgm:pt modelId="{8EAF677B-F2E4-43A3-A528-03FF2A1BDC39}">
      <dgm:prSet custT="1"/>
      <dgm:spPr/>
      <dgm:t>
        <a:bodyPr/>
        <a:lstStyle/>
        <a:p>
          <a:r>
            <a:rPr lang="en-GB" sz="1400" baseline="0" dirty="0"/>
            <a:t>The stages of Psychosocial Development involves challenges that a person must overcome in order for him to become successful in the later stages. </a:t>
          </a:r>
          <a:endParaRPr lang="en-US" sz="1400" dirty="0"/>
        </a:p>
      </dgm:t>
    </dgm:pt>
    <dgm:pt modelId="{A940A1B7-24A1-4F21-99A3-7CA16794A596}" type="parTrans" cxnId="{1FE2AB40-C88E-42E8-875B-F3F638B218C4}">
      <dgm:prSet/>
      <dgm:spPr/>
      <dgm:t>
        <a:bodyPr/>
        <a:lstStyle/>
        <a:p>
          <a:endParaRPr lang="en-US"/>
        </a:p>
      </dgm:t>
    </dgm:pt>
    <dgm:pt modelId="{732884A5-7ED0-4AD7-8F5B-A1EA054CE62F}" type="sibTrans" cxnId="{1FE2AB40-C88E-42E8-875B-F3F638B218C4}">
      <dgm:prSet/>
      <dgm:spPr/>
      <dgm:t>
        <a:bodyPr/>
        <a:lstStyle/>
        <a:p>
          <a:endParaRPr lang="en-US"/>
        </a:p>
      </dgm:t>
    </dgm:pt>
    <dgm:pt modelId="{E4A0E9E9-674A-4836-A98D-D2C9CFE5AE95}">
      <dgm:prSet custT="1"/>
      <dgm:spPr/>
      <dgm:t>
        <a:bodyPr/>
        <a:lstStyle/>
        <a:p>
          <a:r>
            <a:rPr lang="en-GB" sz="1400" baseline="0" dirty="0"/>
            <a:t>First, at age 0 to 1 year, the child must have the ability to trust others; else he will become fearful later in his life as he would feel he couldn't trust anyone. </a:t>
          </a:r>
          <a:endParaRPr lang="en-US" sz="1400" dirty="0"/>
        </a:p>
      </dgm:t>
    </dgm:pt>
    <dgm:pt modelId="{C379C1AF-BEC2-484F-BC34-AC1677B96C5B}" type="parTrans" cxnId="{FCA0C6D1-1486-430F-870C-39C54C78B47E}">
      <dgm:prSet/>
      <dgm:spPr/>
      <dgm:t>
        <a:bodyPr/>
        <a:lstStyle/>
        <a:p>
          <a:endParaRPr lang="en-US"/>
        </a:p>
      </dgm:t>
    </dgm:pt>
    <dgm:pt modelId="{E89019EB-814F-41DE-A94E-A7DD2CDA9618}" type="sibTrans" cxnId="{FCA0C6D1-1486-430F-870C-39C54C78B47E}">
      <dgm:prSet/>
      <dgm:spPr/>
      <dgm:t>
        <a:bodyPr/>
        <a:lstStyle/>
        <a:p>
          <a:endParaRPr lang="en-US"/>
        </a:p>
      </dgm:t>
    </dgm:pt>
    <dgm:pt modelId="{385BADED-C8F6-43D5-AE95-EDED06EA28EB}">
      <dgm:prSet/>
      <dgm:spPr/>
      <dgm:t>
        <a:bodyPr/>
        <a:lstStyle/>
        <a:p>
          <a:r>
            <a:rPr lang="en-GB" baseline="0" dirty="0"/>
            <a:t>Second, at age 1 to 3, he must develop autonomy, or he will suffer from shame and doubt in the future. Third, at age 3 to six, he must learn to assert himself by planning and leading activities, or he will feel guilty and remain a follower and decline leadership opportunities. </a:t>
          </a:r>
          <a:endParaRPr lang="en-US" dirty="0"/>
        </a:p>
      </dgm:t>
    </dgm:pt>
    <dgm:pt modelId="{EEE3485A-8F3F-47F6-BE7A-9290D5A31533}" type="parTrans" cxnId="{F908D947-8307-46C3-BC49-CFFE680B6108}">
      <dgm:prSet/>
      <dgm:spPr/>
      <dgm:t>
        <a:bodyPr/>
        <a:lstStyle/>
        <a:p>
          <a:endParaRPr lang="en-US"/>
        </a:p>
      </dgm:t>
    </dgm:pt>
    <dgm:pt modelId="{A1755E82-941C-410B-933F-AAA9B45BA0C1}" type="sibTrans" cxnId="{F908D947-8307-46C3-BC49-CFFE680B6108}">
      <dgm:prSet/>
      <dgm:spPr/>
      <dgm:t>
        <a:bodyPr/>
        <a:lstStyle/>
        <a:p>
          <a:endParaRPr lang="en-US"/>
        </a:p>
      </dgm:t>
    </dgm:pt>
    <dgm:pt modelId="{9AD583E2-1E07-44B3-AF62-2D01F1920CDC}">
      <dgm:prSet custT="1"/>
      <dgm:spPr/>
      <dgm:t>
        <a:bodyPr/>
        <a:lstStyle/>
        <a:p>
          <a:r>
            <a:rPr lang="en-GB" sz="1400" baseline="0" dirty="0"/>
            <a:t>Fourth, at age 6 to 12, the child must nurture a sense of pride and confidence through his achievements; else he will feel discouraged and will always doubt about what he can do</a:t>
          </a:r>
          <a:r>
            <a:rPr lang="en-GB" sz="1200" baseline="0" dirty="0"/>
            <a:t>.</a:t>
          </a:r>
          <a:endParaRPr lang="en-US" sz="1200" dirty="0"/>
        </a:p>
      </dgm:t>
    </dgm:pt>
    <dgm:pt modelId="{34271B2B-2440-4ECC-9C73-880F07DECEDD}" type="parTrans" cxnId="{30747049-1047-47F2-90F7-FD5721A40A66}">
      <dgm:prSet/>
      <dgm:spPr/>
      <dgm:t>
        <a:bodyPr/>
        <a:lstStyle/>
        <a:p>
          <a:endParaRPr lang="en-US"/>
        </a:p>
      </dgm:t>
    </dgm:pt>
    <dgm:pt modelId="{BDC70E45-4886-4468-8D06-9A09C14A2DAC}" type="sibTrans" cxnId="{30747049-1047-47F2-90F7-FD5721A40A66}">
      <dgm:prSet/>
      <dgm:spPr/>
      <dgm:t>
        <a:bodyPr/>
        <a:lstStyle/>
        <a:p>
          <a:endParaRPr lang="en-US"/>
        </a:p>
      </dgm:t>
    </dgm:pt>
    <dgm:pt modelId="{6EEB43C4-DA5F-4620-8E22-41D4CC6EB06C}">
      <dgm:prSet custT="1"/>
      <dgm:spPr/>
      <dgm:t>
        <a:bodyPr/>
        <a:lstStyle/>
        <a:p>
          <a:r>
            <a:rPr lang="en-GB" sz="1400" baseline="0" dirty="0"/>
            <a:t>Fifth, at adolescence, the teenager must have a strong sense of identity; or else he will have personality problems as he becomes confused of what he wants to accomplish. </a:t>
          </a:r>
          <a:endParaRPr lang="en-US" sz="1400" dirty="0"/>
        </a:p>
      </dgm:t>
    </dgm:pt>
    <dgm:pt modelId="{B8F9D8A3-7F04-41C1-8CE3-AC3910105477}" type="parTrans" cxnId="{84C473F4-ED8E-4075-9DB9-DE9E4D70DE12}">
      <dgm:prSet/>
      <dgm:spPr/>
      <dgm:t>
        <a:bodyPr/>
        <a:lstStyle/>
        <a:p>
          <a:endParaRPr lang="en-US"/>
        </a:p>
      </dgm:t>
    </dgm:pt>
    <dgm:pt modelId="{0284F3B8-1190-429B-A0FE-EB0CA70ED2E8}" type="sibTrans" cxnId="{84C473F4-ED8E-4075-9DB9-DE9E4D70DE12}">
      <dgm:prSet/>
      <dgm:spPr/>
      <dgm:t>
        <a:bodyPr/>
        <a:lstStyle/>
        <a:p>
          <a:endParaRPr lang="en-US"/>
        </a:p>
      </dgm:t>
    </dgm:pt>
    <dgm:pt modelId="{24E832AD-CC6F-45E8-9507-A6DC1562B512}">
      <dgm:prSet custT="1"/>
      <dgm:spPr/>
      <dgm:t>
        <a:bodyPr/>
        <a:lstStyle/>
        <a:p>
          <a:r>
            <a:rPr lang="en-GB" sz="1400" baseline="0" dirty="0"/>
            <a:t>Sixth, the young adult may be optimistic of the things around him because he is involved in an intimate relationship, or he may become pessimistic because he may not be committed in a healthy romantic relationship. </a:t>
          </a:r>
          <a:endParaRPr lang="en-US" sz="1400" dirty="0"/>
        </a:p>
      </dgm:t>
    </dgm:pt>
    <dgm:pt modelId="{FC7F2504-D096-4E04-ABB9-95C2862648CA}" type="parTrans" cxnId="{8C623CC3-826F-4DFA-9BFB-0A53E11896F3}">
      <dgm:prSet/>
      <dgm:spPr/>
      <dgm:t>
        <a:bodyPr/>
        <a:lstStyle/>
        <a:p>
          <a:endParaRPr lang="en-US"/>
        </a:p>
      </dgm:t>
    </dgm:pt>
    <dgm:pt modelId="{F818C9FD-FA08-4CE1-A8EE-3D3F8CD48B62}" type="sibTrans" cxnId="{8C623CC3-826F-4DFA-9BFB-0A53E11896F3}">
      <dgm:prSet/>
      <dgm:spPr/>
      <dgm:t>
        <a:bodyPr/>
        <a:lstStyle/>
        <a:p>
          <a:endParaRPr lang="en-US"/>
        </a:p>
      </dgm:t>
    </dgm:pt>
    <dgm:pt modelId="{053692DC-4F56-4733-B827-B16EDBCFC5F9}">
      <dgm:prSet custT="1"/>
      <dgm:spPr/>
      <dgm:t>
        <a:bodyPr/>
        <a:lstStyle/>
        <a:p>
          <a:r>
            <a:rPr lang="en-GB" sz="1400" baseline="0" dirty="0"/>
            <a:t>Seventh, during middle adulthood, a person feels productive when he is able to contribute to the society through hard work, while he may feel the other way around when he fails to do his job well. </a:t>
          </a:r>
          <a:endParaRPr lang="en-US" sz="1400" dirty="0"/>
        </a:p>
      </dgm:t>
    </dgm:pt>
    <dgm:pt modelId="{E8535714-857E-46E8-B29E-9A3EB419E91F}" type="parTrans" cxnId="{3237D16B-E6E3-4198-9A01-843FE0BE2EEB}">
      <dgm:prSet/>
      <dgm:spPr/>
      <dgm:t>
        <a:bodyPr/>
        <a:lstStyle/>
        <a:p>
          <a:endParaRPr lang="en-US"/>
        </a:p>
      </dgm:t>
    </dgm:pt>
    <dgm:pt modelId="{6DD39AE9-6341-4987-8BF9-AAFD86D879C5}" type="sibTrans" cxnId="{3237D16B-E6E3-4198-9A01-843FE0BE2EEB}">
      <dgm:prSet/>
      <dgm:spPr/>
      <dgm:t>
        <a:bodyPr/>
        <a:lstStyle/>
        <a:p>
          <a:endParaRPr lang="en-US"/>
        </a:p>
      </dgm:t>
    </dgm:pt>
    <dgm:pt modelId="{B77252D0-00D7-4B3F-ABE3-EB30B1F96FE3}">
      <dgm:prSet custT="1"/>
      <dgm:spPr/>
      <dgm:t>
        <a:bodyPr/>
        <a:lstStyle/>
        <a:p>
          <a:r>
            <a:rPr lang="en-GB" sz="1400" baseline="0" dirty="0"/>
            <a:t>Lastly, ego integrity in late adulthood brings about a joyful, positive personality while despair is felt by those who looked back at their early years and saw that they were unproductive.</a:t>
          </a:r>
          <a:endParaRPr lang="en-US" sz="1400" dirty="0"/>
        </a:p>
      </dgm:t>
    </dgm:pt>
    <dgm:pt modelId="{D59AEA2A-749E-4857-82E4-E5C923809C01}" type="parTrans" cxnId="{63BBDB1C-D67C-405A-8752-F6C612FF7EE9}">
      <dgm:prSet/>
      <dgm:spPr/>
      <dgm:t>
        <a:bodyPr/>
        <a:lstStyle/>
        <a:p>
          <a:endParaRPr lang="en-US"/>
        </a:p>
      </dgm:t>
    </dgm:pt>
    <dgm:pt modelId="{19AB017F-1236-47AF-A108-74A7629195AB}" type="sibTrans" cxnId="{63BBDB1C-D67C-405A-8752-F6C612FF7EE9}">
      <dgm:prSet/>
      <dgm:spPr/>
      <dgm:t>
        <a:bodyPr/>
        <a:lstStyle/>
        <a:p>
          <a:endParaRPr lang="en-US"/>
        </a:p>
      </dgm:t>
    </dgm:pt>
    <dgm:pt modelId="{590F7A66-D5E2-40CF-8D38-153AAFA81708}">
      <dgm:prSet/>
      <dgm:spPr/>
      <dgm:t>
        <a:bodyPr/>
        <a:lstStyle/>
        <a:p>
          <a:r>
            <a:rPr lang="en-US" altLang="en-US" dirty="0"/>
            <a:t>Third - Ages 3-5</a:t>
          </a:r>
        </a:p>
        <a:p>
          <a:r>
            <a:rPr lang="en-US" altLang="en-US" dirty="0"/>
            <a:t>Success: Child expresses desire to take initiative in activities and is allowed to take it</a:t>
          </a:r>
        </a:p>
        <a:p>
          <a:r>
            <a:rPr lang="en-US" altLang="en-US" dirty="0"/>
            <a:t>Fail: parents punish child for initiative: child develops feelings of guilt that will affect self-directed activity throughout life</a:t>
          </a:r>
          <a:endParaRPr lang="en-GB" dirty="0"/>
        </a:p>
      </dgm:t>
    </dgm:pt>
    <dgm:pt modelId="{63CFD35F-2EE7-430F-885A-CBFF7BC24D5A}" type="parTrans" cxnId="{4C5A52C0-9606-48A0-B86E-E580FE051600}">
      <dgm:prSet/>
      <dgm:spPr/>
      <dgm:t>
        <a:bodyPr/>
        <a:lstStyle/>
        <a:p>
          <a:endParaRPr lang="en-GB"/>
        </a:p>
      </dgm:t>
    </dgm:pt>
    <dgm:pt modelId="{2EBC8E9E-E6A2-471E-955C-3A3B6C335F08}" type="sibTrans" cxnId="{4C5A52C0-9606-48A0-B86E-E580FE051600}">
      <dgm:prSet/>
      <dgm:spPr/>
      <dgm:t>
        <a:bodyPr/>
        <a:lstStyle/>
        <a:p>
          <a:endParaRPr lang="en-GB"/>
        </a:p>
      </dgm:t>
    </dgm:pt>
    <dgm:pt modelId="{E2B5A9B4-39D7-4E44-9CAA-5746A260E4B0}" type="pres">
      <dgm:prSet presAssocID="{DBC959C8-DD89-42D3-9ED7-F08FD8157B49}" presName="Name0" presStyleCnt="0">
        <dgm:presLayoutVars>
          <dgm:dir/>
          <dgm:resizeHandles val="exact"/>
        </dgm:presLayoutVars>
      </dgm:prSet>
      <dgm:spPr/>
    </dgm:pt>
    <dgm:pt modelId="{A9255B92-53CD-49CC-A7EA-5D024B918A13}" type="pres">
      <dgm:prSet presAssocID="{8EAF677B-F2E4-43A3-A528-03FF2A1BDC39}" presName="node" presStyleLbl="node1" presStyleIdx="0" presStyleCnt="9">
        <dgm:presLayoutVars>
          <dgm:bulletEnabled val="1"/>
        </dgm:presLayoutVars>
      </dgm:prSet>
      <dgm:spPr/>
    </dgm:pt>
    <dgm:pt modelId="{37CDBEDC-7F87-46BF-AFCA-72A5CBC41C7B}" type="pres">
      <dgm:prSet presAssocID="{732884A5-7ED0-4AD7-8F5B-A1EA054CE62F}" presName="sibTrans" presStyleLbl="sibTrans1D1" presStyleIdx="0" presStyleCnt="8"/>
      <dgm:spPr/>
    </dgm:pt>
    <dgm:pt modelId="{6BCE2780-66C2-4EC4-B16B-061202085434}" type="pres">
      <dgm:prSet presAssocID="{732884A5-7ED0-4AD7-8F5B-A1EA054CE62F}" presName="connectorText" presStyleLbl="sibTrans1D1" presStyleIdx="0" presStyleCnt="8"/>
      <dgm:spPr/>
    </dgm:pt>
    <dgm:pt modelId="{761F3269-8F4C-47D1-847D-E2279982F75D}" type="pres">
      <dgm:prSet presAssocID="{E4A0E9E9-674A-4836-A98D-D2C9CFE5AE95}" presName="node" presStyleLbl="node1" presStyleIdx="1" presStyleCnt="9">
        <dgm:presLayoutVars>
          <dgm:bulletEnabled val="1"/>
        </dgm:presLayoutVars>
      </dgm:prSet>
      <dgm:spPr/>
    </dgm:pt>
    <dgm:pt modelId="{3BF4496E-DF50-456F-B9FD-3351ADA65977}" type="pres">
      <dgm:prSet presAssocID="{E89019EB-814F-41DE-A94E-A7DD2CDA9618}" presName="sibTrans" presStyleLbl="sibTrans1D1" presStyleIdx="1" presStyleCnt="8"/>
      <dgm:spPr/>
    </dgm:pt>
    <dgm:pt modelId="{42F54E19-54C3-4F79-A821-DE281DA86B24}" type="pres">
      <dgm:prSet presAssocID="{E89019EB-814F-41DE-A94E-A7DD2CDA9618}" presName="connectorText" presStyleLbl="sibTrans1D1" presStyleIdx="1" presStyleCnt="8"/>
      <dgm:spPr/>
    </dgm:pt>
    <dgm:pt modelId="{9BCD4D47-8A19-4D4A-88D9-2F4148C73043}" type="pres">
      <dgm:prSet presAssocID="{385BADED-C8F6-43D5-AE95-EDED06EA28EB}" presName="node" presStyleLbl="node1" presStyleIdx="2" presStyleCnt="9">
        <dgm:presLayoutVars>
          <dgm:bulletEnabled val="1"/>
        </dgm:presLayoutVars>
      </dgm:prSet>
      <dgm:spPr/>
    </dgm:pt>
    <dgm:pt modelId="{3066FEEE-6F29-4E34-894E-24F51E176435}" type="pres">
      <dgm:prSet presAssocID="{A1755E82-941C-410B-933F-AAA9B45BA0C1}" presName="sibTrans" presStyleLbl="sibTrans1D1" presStyleIdx="2" presStyleCnt="8"/>
      <dgm:spPr/>
    </dgm:pt>
    <dgm:pt modelId="{CA55B248-831B-45BE-98B1-31DAD3939847}" type="pres">
      <dgm:prSet presAssocID="{A1755E82-941C-410B-933F-AAA9B45BA0C1}" presName="connectorText" presStyleLbl="sibTrans1D1" presStyleIdx="2" presStyleCnt="8"/>
      <dgm:spPr/>
    </dgm:pt>
    <dgm:pt modelId="{B61D7553-4362-4E22-A522-92822E9F0DCE}" type="pres">
      <dgm:prSet presAssocID="{590F7A66-D5E2-40CF-8D38-153AAFA81708}" presName="node" presStyleLbl="node1" presStyleIdx="3" presStyleCnt="9">
        <dgm:presLayoutVars>
          <dgm:bulletEnabled val="1"/>
        </dgm:presLayoutVars>
      </dgm:prSet>
      <dgm:spPr/>
    </dgm:pt>
    <dgm:pt modelId="{DFE92165-284F-4641-8418-A9654988E30E}" type="pres">
      <dgm:prSet presAssocID="{2EBC8E9E-E6A2-471E-955C-3A3B6C335F08}" presName="sibTrans" presStyleLbl="sibTrans1D1" presStyleIdx="3" presStyleCnt="8"/>
      <dgm:spPr/>
    </dgm:pt>
    <dgm:pt modelId="{38FD1D2D-DD81-47D7-B551-0AE76AB30B9F}" type="pres">
      <dgm:prSet presAssocID="{2EBC8E9E-E6A2-471E-955C-3A3B6C335F08}" presName="connectorText" presStyleLbl="sibTrans1D1" presStyleIdx="3" presStyleCnt="8"/>
      <dgm:spPr/>
    </dgm:pt>
    <dgm:pt modelId="{46398300-081C-41A4-B0A6-E2533B74C103}" type="pres">
      <dgm:prSet presAssocID="{9AD583E2-1E07-44B3-AF62-2D01F1920CDC}" presName="node" presStyleLbl="node1" presStyleIdx="4" presStyleCnt="9">
        <dgm:presLayoutVars>
          <dgm:bulletEnabled val="1"/>
        </dgm:presLayoutVars>
      </dgm:prSet>
      <dgm:spPr/>
    </dgm:pt>
    <dgm:pt modelId="{CD0FF53D-0F7C-4695-9DD3-5AF040D0AB54}" type="pres">
      <dgm:prSet presAssocID="{BDC70E45-4886-4468-8D06-9A09C14A2DAC}" presName="sibTrans" presStyleLbl="sibTrans1D1" presStyleIdx="4" presStyleCnt="8"/>
      <dgm:spPr/>
    </dgm:pt>
    <dgm:pt modelId="{09EB1AC4-DDBC-4C9A-968A-B0B68F3F80C0}" type="pres">
      <dgm:prSet presAssocID="{BDC70E45-4886-4468-8D06-9A09C14A2DAC}" presName="connectorText" presStyleLbl="sibTrans1D1" presStyleIdx="4" presStyleCnt="8"/>
      <dgm:spPr/>
    </dgm:pt>
    <dgm:pt modelId="{35691832-CC22-49EC-9CC0-11F539D51583}" type="pres">
      <dgm:prSet presAssocID="{6EEB43C4-DA5F-4620-8E22-41D4CC6EB06C}" presName="node" presStyleLbl="node1" presStyleIdx="5" presStyleCnt="9">
        <dgm:presLayoutVars>
          <dgm:bulletEnabled val="1"/>
        </dgm:presLayoutVars>
      </dgm:prSet>
      <dgm:spPr/>
    </dgm:pt>
    <dgm:pt modelId="{E3A4D8B5-4260-4199-9944-B058E1655297}" type="pres">
      <dgm:prSet presAssocID="{0284F3B8-1190-429B-A0FE-EB0CA70ED2E8}" presName="sibTrans" presStyleLbl="sibTrans1D1" presStyleIdx="5" presStyleCnt="8"/>
      <dgm:spPr/>
    </dgm:pt>
    <dgm:pt modelId="{78A33C26-B33D-4CF2-A2D0-1BCBED5838EC}" type="pres">
      <dgm:prSet presAssocID="{0284F3B8-1190-429B-A0FE-EB0CA70ED2E8}" presName="connectorText" presStyleLbl="sibTrans1D1" presStyleIdx="5" presStyleCnt="8"/>
      <dgm:spPr/>
    </dgm:pt>
    <dgm:pt modelId="{1A05A8A3-EF3E-461D-8808-B8CDB80BEBD2}" type="pres">
      <dgm:prSet presAssocID="{24E832AD-CC6F-45E8-9507-A6DC1562B512}" presName="node" presStyleLbl="node1" presStyleIdx="6" presStyleCnt="9">
        <dgm:presLayoutVars>
          <dgm:bulletEnabled val="1"/>
        </dgm:presLayoutVars>
      </dgm:prSet>
      <dgm:spPr/>
    </dgm:pt>
    <dgm:pt modelId="{3EA996FC-081F-4892-9537-583C83DC8F9E}" type="pres">
      <dgm:prSet presAssocID="{F818C9FD-FA08-4CE1-A8EE-3D3F8CD48B62}" presName="sibTrans" presStyleLbl="sibTrans1D1" presStyleIdx="6" presStyleCnt="8"/>
      <dgm:spPr/>
    </dgm:pt>
    <dgm:pt modelId="{AD4CFE38-E3C7-4E24-BB6A-2A0DFDF4FC56}" type="pres">
      <dgm:prSet presAssocID="{F818C9FD-FA08-4CE1-A8EE-3D3F8CD48B62}" presName="connectorText" presStyleLbl="sibTrans1D1" presStyleIdx="6" presStyleCnt="8"/>
      <dgm:spPr/>
    </dgm:pt>
    <dgm:pt modelId="{D5FAD230-3DA4-4B4F-A728-4AB5BD8F8D15}" type="pres">
      <dgm:prSet presAssocID="{053692DC-4F56-4733-B827-B16EDBCFC5F9}" presName="node" presStyleLbl="node1" presStyleIdx="7" presStyleCnt="9">
        <dgm:presLayoutVars>
          <dgm:bulletEnabled val="1"/>
        </dgm:presLayoutVars>
      </dgm:prSet>
      <dgm:spPr/>
    </dgm:pt>
    <dgm:pt modelId="{445CE96D-97C7-4724-A3CC-53A4ECC3F66B}" type="pres">
      <dgm:prSet presAssocID="{6DD39AE9-6341-4987-8BF9-AAFD86D879C5}" presName="sibTrans" presStyleLbl="sibTrans1D1" presStyleIdx="7" presStyleCnt="8"/>
      <dgm:spPr/>
    </dgm:pt>
    <dgm:pt modelId="{E99F4684-7660-4786-B59A-A82683226369}" type="pres">
      <dgm:prSet presAssocID="{6DD39AE9-6341-4987-8BF9-AAFD86D879C5}" presName="connectorText" presStyleLbl="sibTrans1D1" presStyleIdx="7" presStyleCnt="8"/>
      <dgm:spPr/>
    </dgm:pt>
    <dgm:pt modelId="{D4B8C0CF-60CF-4973-B3A0-58531FA44EE9}" type="pres">
      <dgm:prSet presAssocID="{B77252D0-00D7-4B3F-ABE3-EB30B1F96FE3}" presName="node" presStyleLbl="node1" presStyleIdx="8" presStyleCnt="9">
        <dgm:presLayoutVars>
          <dgm:bulletEnabled val="1"/>
        </dgm:presLayoutVars>
      </dgm:prSet>
      <dgm:spPr/>
    </dgm:pt>
  </dgm:ptLst>
  <dgm:cxnLst>
    <dgm:cxn modelId="{46FBB10B-61FD-4C32-9477-BC3A9FFA46A6}" type="presOf" srcId="{2EBC8E9E-E6A2-471E-955C-3A3B6C335F08}" destId="{DFE92165-284F-4641-8418-A9654988E30E}" srcOrd="0" destOrd="0" presId="urn:microsoft.com/office/officeart/2016/7/layout/RepeatingBendingProcessNew"/>
    <dgm:cxn modelId="{63BBDB1C-D67C-405A-8752-F6C612FF7EE9}" srcId="{DBC959C8-DD89-42D3-9ED7-F08FD8157B49}" destId="{B77252D0-00D7-4B3F-ABE3-EB30B1F96FE3}" srcOrd="8" destOrd="0" parTransId="{D59AEA2A-749E-4857-82E4-E5C923809C01}" sibTransId="{19AB017F-1236-47AF-A108-74A7629195AB}"/>
    <dgm:cxn modelId="{A438741E-662B-4827-B29A-3A9CF0A1C408}" type="presOf" srcId="{385BADED-C8F6-43D5-AE95-EDED06EA28EB}" destId="{9BCD4D47-8A19-4D4A-88D9-2F4148C73043}" srcOrd="0" destOrd="0" presId="urn:microsoft.com/office/officeart/2016/7/layout/RepeatingBendingProcessNew"/>
    <dgm:cxn modelId="{7C52592E-D89B-4464-A393-8B07F1395F36}" type="presOf" srcId="{0284F3B8-1190-429B-A0FE-EB0CA70ED2E8}" destId="{E3A4D8B5-4260-4199-9944-B058E1655297}" srcOrd="0" destOrd="0" presId="urn:microsoft.com/office/officeart/2016/7/layout/RepeatingBendingProcessNew"/>
    <dgm:cxn modelId="{598EBD35-E2FD-4D14-B181-D2D886CA49E3}" type="presOf" srcId="{6DD39AE9-6341-4987-8BF9-AAFD86D879C5}" destId="{445CE96D-97C7-4724-A3CC-53A4ECC3F66B}" srcOrd="0" destOrd="0" presId="urn:microsoft.com/office/officeart/2016/7/layout/RepeatingBendingProcessNew"/>
    <dgm:cxn modelId="{7D7CBF38-EE56-468A-8F65-94258AAE81C8}" type="presOf" srcId="{BDC70E45-4886-4468-8D06-9A09C14A2DAC}" destId="{CD0FF53D-0F7C-4695-9DD3-5AF040D0AB54}" srcOrd="0" destOrd="0" presId="urn:microsoft.com/office/officeart/2016/7/layout/RepeatingBendingProcessNew"/>
    <dgm:cxn modelId="{357E0D3C-9BB8-4437-ADEC-6A5B35C712E6}" type="presOf" srcId="{A1755E82-941C-410B-933F-AAA9B45BA0C1}" destId="{3066FEEE-6F29-4E34-894E-24F51E176435}" srcOrd="0" destOrd="0" presId="urn:microsoft.com/office/officeart/2016/7/layout/RepeatingBendingProcessNew"/>
    <dgm:cxn modelId="{1FE2AB40-C88E-42E8-875B-F3F638B218C4}" srcId="{DBC959C8-DD89-42D3-9ED7-F08FD8157B49}" destId="{8EAF677B-F2E4-43A3-A528-03FF2A1BDC39}" srcOrd="0" destOrd="0" parTransId="{A940A1B7-24A1-4F21-99A3-7CA16794A596}" sibTransId="{732884A5-7ED0-4AD7-8F5B-A1EA054CE62F}"/>
    <dgm:cxn modelId="{B45EB345-4E1D-4D8F-B457-353149571C35}" type="presOf" srcId="{732884A5-7ED0-4AD7-8F5B-A1EA054CE62F}" destId="{37CDBEDC-7F87-46BF-AFCA-72A5CBC41C7B}" srcOrd="0" destOrd="0" presId="urn:microsoft.com/office/officeart/2016/7/layout/RepeatingBendingProcessNew"/>
    <dgm:cxn modelId="{48C84846-D282-4073-B90E-5CA39D8A92CA}" type="presOf" srcId="{E89019EB-814F-41DE-A94E-A7DD2CDA9618}" destId="{3BF4496E-DF50-456F-B9FD-3351ADA65977}" srcOrd="0" destOrd="0" presId="urn:microsoft.com/office/officeart/2016/7/layout/RepeatingBendingProcessNew"/>
    <dgm:cxn modelId="{D45DB746-0E48-4531-8F55-9607052175C4}" type="presOf" srcId="{BDC70E45-4886-4468-8D06-9A09C14A2DAC}" destId="{09EB1AC4-DDBC-4C9A-968A-B0B68F3F80C0}" srcOrd="1" destOrd="0" presId="urn:microsoft.com/office/officeart/2016/7/layout/RepeatingBendingProcessNew"/>
    <dgm:cxn modelId="{F908D947-8307-46C3-BC49-CFFE680B6108}" srcId="{DBC959C8-DD89-42D3-9ED7-F08FD8157B49}" destId="{385BADED-C8F6-43D5-AE95-EDED06EA28EB}" srcOrd="2" destOrd="0" parTransId="{EEE3485A-8F3F-47F6-BE7A-9290D5A31533}" sibTransId="{A1755E82-941C-410B-933F-AAA9B45BA0C1}"/>
    <dgm:cxn modelId="{E79FE647-9848-4A98-B65D-9109F31DCD62}" type="presOf" srcId="{F818C9FD-FA08-4CE1-A8EE-3D3F8CD48B62}" destId="{AD4CFE38-E3C7-4E24-BB6A-2A0DFDF4FC56}" srcOrd="1" destOrd="0" presId="urn:microsoft.com/office/officeart/2016/7/layout/RepeatingBendingProcessNew"/>
    <dgm:cxn modelId="{30747049-1047-47F2-90F7-FD5721A40A66}" srcId="{DBC959C8-DD89-42D3-9ED7-F08FD8157B49}" destId="{9AD583E2-1E07-44B3-AF62-2D01F1920CDC}" srcOrd="4" destOrd="0" parTransId="{34271B2B-2440-4ECC-9C73-880F07DECEDD}" sibTransId="{BDC70E45-4886-4468-8D06-9A09C14A2DAC}"/>
    <dgm:cxn modelId="{3237D16B-E6E3-4198-9A01-843FE0BE2EEB}" srcId="{DBC959C8-DD89-42D3-9ED7-F08FD8157B49}" destId="{053692DC-4F56-4733-B827-B16EDBCFC5F9}" srcOrd="7" destOrd="0" parTransId="{E8535714-857E-46E8-B29E-9A3EB419E91F}" sibTransId="{6DD39AE9-6341-4987-8BF9-AAFD86D879C5}"/>
    <dgm:cxn modelId="{2FA74570-36E6-4AD6-9A99-EFE34261ACC7}" type="presOf" srcId="{9AD583E2-1E07-44B3-AF62-2D01F1920CDC}" destId="{46398300-081C-41A4-B0A6-E2533B74C103}" srcOrd="0" destOrd="0" presId="urn:microsoft.com/office/officeart/2016/7/layout/RepeatingBendingProcessNew"/>
    <dgm:cxn modelId="{008E047A-0B1F-4BA2-9C13-1A866CC48B3F}" type="presOf" srcId="{F818C9FD-FA08-4CE1-A8EE-3D3F8CD48B62}" destId="{3EA996FC-081F-4892-9537-583C83DC8F9E}" srcOrd="0" destOrd="0" presId="urn:microsoft.com/office/officeart/2016/7/layout/RepeatingBendingProcessNew"/>
    <dgm:cxn modelId="{DC4B788B-0894-4A41-91AC-AB7123EC4461}" type="presOf" srcId="{A1755E82-941C-410B-933F-AAA9B45BA0C1}" destId="{CA55B248-831B-45BE-98B1-31DAD3939847}" srcOrd="1" destOrd="0" presId="urn:microsoft.com/office/officeart/2016/7/layout/RepeatingBendingProcessNew"/>
    <dgm:cxn modelId="{DA13008E-5451-48C2-AD06-736FF7E8FBC8}" type="presOf" srcId="{053692DC-4F56-4733-B827-B16EDBCFC5F9}" destId="{D5FAD230-3DA4-4B4F-A728-4AB5BD8F8D15}" srcOrd="0" destOrd="0" presId="urn:microsoft.com/office/officeart/2016/7/layout/RepeatingBendingProcessNew"/>
    <dgm:cxn modelId="{C42E2999-23B0-4DAC-8226-32EFD9227564}" type="presOf" srcId="{E89019EB-814F-41DE-A94E-A7DD2CDA9618}" destId="{42F54E19-54C3-4F79-A821-DE281DA86B24}" srcOrd="1" destOrd="0" presId="urn:microsoft.com/office/officeart/2016/7/layout/RepeatingBendingProcessNew"/>
    <dgm:cxn modelId="{461F1F9D-43AF-4439-9E63-1C3CB8A230BB}" type="presOf" srcId="{24E832AD-CC6F-45E8-9507-A6DC1562B512}" destId="{1A05A8A3-EF3E-461D-8808-B8CDB80BEBD2}" srcOrd="0" destOrd="0" presId="urn:microsoft.com/office/officeart/2016/7/layout/RepeatingBendingProcessNew"/>
    <dgm:cxn modelId="{FECBCBA9-C80B-4907-B10C-2BCF1A7AB6A4}" type="presOf" srcId="{B77252D0-00D7-4B3F-ABE3-EB30B1F96FE3}" destId="{D4B8C0CF-60CF-4973-B3A0-58531FA44EE9}" srcOrd="0" destOrd="0" presId="urn:microsoft.com/office/officeart/2016/7/layout/RepeatingBendingProcessNew"/>
    <dgm:cxn modelId="{B66C6AAF-C8CB-4FA2-A1A1-162675B44C61}" type="presOf" srcId="{590F7A66-D5E2-40CF-8D38-153AAFA81708}" destId="{B61D7553-4362-4E22-A522-92822E9F0DCE}" srcOrd="0" destOrd="0" presId="urn:microsoft.com/office/officeart/2016/7/layout/RepeatingBendingProcessNew"/>
    <dgm:cxn modelId="{4C5A52C0-9606-48A0-B86E-E580FE051600}" srcId="{DBC959C8-DD89-42D3-9ED7-F08FD8157B49}" destId="{590F7A66-D5E2-40CF-8D38-153AAFA81708}" srcOrd="3" destOrd="0" parTransId="{63CFD35F-2EE7-430F-885A-CBFF7BC24D5A}" sibTransId="{2EBC8E9E-E6A2-471E-955C-3A3B6C335F08}"/>
    <dgm:cxn modelId="{8C623CC3-826F-4DFA-9BFB-0A53E11896F3}" srcId="{DBC959C8-DD89-42D3-9ED7-F08FD8157B49}" destId="{24E832AD-CC6F-45E8-9507-A6DC1562B512}" srcOrd="6" destOrd="0" parTransId="{FC7F2504-D096-4E04-ABB9-95C2862648CA}" sibTransId="{F818C9FD-FA08-4CE1-A8EE-3D3F8CD48B62}"/>
    <dgm:cxn modelId="{FCA0C6D1-1486-430F-870C-39C54C78B47E}" srcId="{DBC959C8-DD89-42D3-9ED7-F08FD8157B49}" destId="{E4A0E9E9-674A-4836-A98D-D2C9CFE5AE95}" srcOrd="1" destOrd="0" parTransId="{C379C1AF-BEC2-484F-BC34-AC1677B96C5B}" sibTransId="{E89019EB-814F-41DE-A94E-A7DD2CDA9618}"/>
    <dgm:cxn modelId="{D5D964D2-353E-4713-9346-FBBC0B750892}" type="presOf" srcId="{732884A5-7ED0-4AD7-8F5B-A1EA054CE62F}" destId="{6BCE2780-66C2-4EC4-B16B-061202085434}" srcOrd="1" destOrd="0" presId="urn:microsoft.com/office/officeart/2016/7/layout/RepeatingBendingProcessNew"/>
    <dgm:cxn modelId="{3C6295D7-2B85-4E57-936D-02996645018B}" type="presOf" srcId="{DBC959C8-DD89-42D3-9ED7-F08FD8157B49}" destId="{E2B5A9B4-39D7-4E44-9CAA-5746A260E4B0}" srcOrd="0" destOrd="0" presId="urn:microsoft.com/office/officeart/2016/7/layout/RepeatingBendingProcessNew"/>
    <dgm:cxn modelId="{C792C9DB-75F6-491F-9BB9-4FC27E3A4794}" type="presOf" srcId="{6DD39AE9-6341-4987-8BF9-AAFD86D879C5}" destId="{E99F4684-7660-4786-B59A-A82683226369}" srcOrd="1" destOrd="0" presId="urn:microsoft.com/office/officeart/2016/7/layout/RepeatingBendingProcessNew"/>
    <dgm:cxn modelId="{092209E1-ECD5-4C5C-B28C-6773083B403C}" type="presOf" srcId="{E4A0E9E9-674A-4836-A98D-D2C9CFE5AE95}" destId="{761F3269-8F4C-47D1-847D-E2279982F75D}" srcOrd="0" destOrd="0" presId="urn:microsoft.com/office/officeart/2016/7/layout/RepeatingBendingProcessNew"/>
    <dgm:cxn modelId="{C03243E2-1345-4973-B736-ACC72D75F498}" type="presOf" srcId="{6EEB43C4-DA5F-4620-8E22-41D4CC6EB06C}" destId="{35691832-CC22-49EC-9CC0-11F539D51583}" srcOrd="0" destOrd="0" presId="urn:microsoft.com/office/officeart/2016/7/layout/RepeatingBendingProcessNew"/>
    <dgm:cxn modelId="{E5E35CEA-49F1-43B4-8265-09C7BE566605}" type="presOf" srcId="{0284F3B8-1190-429B-A0FE-EB0CA70ED2E8}" destId="{78A33C26-B33D-4CF2-A2D0-1BCBED5838EC}" srcOrd="1" destOrd="0" presId="urn:microsoft.com/office/officeart/2016/7/layout/RepeatingBendingProcessNew"/>
    <dgm:cxn modelId="{1D7BEDF3-DAB4-4C18-8FF0-4DC2B18BCAAB}" type="presOf" srcId="{2EBC8E9E-E6A2-471E-955C-3A3B6C335F08}" destId="{38FD1D2D-DD81-47D7-B551-0AE76AB30B9F}" srcOrd="1" destOrd="0" presId="urn:microsoft.com/office/officeart/2016/7/layout/RepeatingBendingProcessNew"/>
    <dgm:cxn modelId="{84C473F4-ED8E-4075-9DB9-DE9E4D70DE12}" srcId="{DBC959C8-DD89-42D3-9ED7-F08FD8157B49}" destId="{6EEB43C4-DA5F-4620-8E22-41D4CC6EB06C}" srcOrd="5" destOrd="0" parTransId="{B8F9D8A3-7F04-41C1-8CE3-AC3910105477}" sibTransId="{0284F3B8-1190-429B-A0FE-EB0CA70ED2E8}"/>
    <dgm:cxn modelId="{10CA0BFC-C147-4924-A414-A45260792B1E}" type="presOf" srcId="{8EAF677B-F2E4-43A3-A528-03FF2A1BDC39}" destId="{A9255B92-53CD-49CC-A7EA-5D024B918A13}" srcOrd="0" destOrd="0" presId="urn:microsoft.com/office/officeart/2016/7/layout/RepeatingBendingProcessNew"/>
    <dgm:cxn modelId="{FB7F5AA2-1947-4263-A5BA-8838D854E9AD}" type="presParOf" srcId="{E2B5A9B4-39D7-4E44-9CAA-5746A260E4B0}" destId="{A9255B92-53CD-49CC-A7EA-5D024B918A13}" srcOrd="0" destOrd="0" presId="urn:microsoft.com/office/officeart/2016/7/layout/RepeatingBendingProcessNew"/>
    <dgm:cxn modelId="{6C9E978A-54BF-4323-A7F1-D5B5923510E0}" type="presParOf" srcId="{E2B5A9B4-39D7-4E44-9CAA-5746A260E4B0}" destId="{37CDBEDC-7F87-46BF-AFCA-72A5CBC41C7B}" srcOrd="1" destOrd="0" presId="urn:microsoft.com/office/officeart/2016/7/layout/RepeatingBendingProcessNew"/>
    <dgm:cxn modelId="{E0BE573F-A75B-4023-9ECD-99DB56F124C5}" type="presParOf" srcId="{37CDBEDC-7F87-46BF-AFCA-72A5CBC41C7B}" destId="{6BCE2780-66C2-4EC4-B16B-061202085434}" srcOrd="0" destOrd="0" presId="urn:microsoft.com/office/officeart/2016/7/layout/RepeatingBendingProcessNew"/>
    <dgm:cxn modelId="{9C2C3F2B-46E4-495C-9036-DCB9D446F9BE}" type="presParOf" srcId="{E2B5A9B4-39D7-4E44-9CAA-5746A260E4B0}" destId="{761F3269-8F4C-47D1-847D-E2279982F75D}" srcOrd="2" destOrd="0" presId="urn:microsoft.com/office/officeart/2016/7/layout/RepeatingBendingProcessNew"/>
    <dgm:cxn modelId="{8B14C33E-C9C5-42F4-9257-04DDE2F3F8C9}" type="presParOf" srcId="{E2B5A9B4-39D7-4E44-9CAA-5746A260E4B0}" destId="{3BF4496E-DF50-456F-B9FD-3351ADA65977}" srcOrd="3" destOrd="0" presId="urn:microsoft.com/office/officeart/2016/7/layout/RepeatingBendingProcessNew"/>
    <dgm:cxn modelId="{AC50EA93-6FA8-4916-AE7D-C9177B13FB64}" type="presParOf" srcId="{3BF4496E-DF50-456F-B9FD-3351ADA65977}" destId="{42F54E19-54C3-4F79-A821-DE281DA86B24}" srcOrd="0" destOrd="0" presId="urn:microsoft.com/office/officeart/2016/7/layout/RepeatingBendingProcessNew"/>
    <dgm:cxn modelId="{CCA40177-AAD5-42EC-B566-5BBF3D329BB3}" type="presParOf" srcId="{E2B5A9B4-39D7-4E44-9CAA-5746A260E4B0}" destId="{9BCD4D47-8A19-4D4A-88D9-2F4148C73043}" srcOrd="4" destOrd="0" presId="urn:microsoft.com/office/officeart/2016/7/layout/RepeatingBendingProcessNew"/>
    <dgm:cxn modelId="{BE08D192-85A0-40D5-BF28-78FC926043F4}" type="presParOf" srcId="{E2B5A9B4-39D7-4E44-9CAA-5746A260E4B0}" destId="{3066FEEE-6F29-4E34-894E-24F51E176435}" srcOrd="5" destOrd="0" presId="urn:microsoft.com/office/officeart/2016/7/layout/RepeatingBendingProcessNew"/>
    <dgm:cxn modelId="{CD89D46A-926E-4E21-8764-959F7A64D866}" type="presParOf" srcId="{3066FEEE-6F29-4E34-894E-24F51E176435}" destId="{CA55B248-831B-45BE-98B1-31DAD3939847}" srcOrd="0" destOrd="0" presId="urn:microsoft.com/office/officeart/2016/7/layout/RepeatingBendingProcessNew"/>
    <dgm:cxn modelId="{00F26A88-4461-4E04-B313-195EC794C9B0}" type="presParOf" srcId="{E2B5A9B4-39D7-4E44-9CAA-5746A260E4B0}" destId="{B61D7553-4362-4E22-A522-92822E9F0DCE}" srcOrd="6" destOrd="0" presId="urn:microsoft.com/office/officeart/2016/7/layout/RepeatingBendingProcessNew"/>
    <dgm:cxn modelId="{969BD0B5-509A-418B-8BEB-E7A7CCDE5EB0}" type="presParOf" srcId="{E2B5A9B4-39D7-4E44-9CAA-5746A260E4B0}" destId="{DFE92165-284F-4641-8418-A9654988E30E}" srcOrd="7" destOrd="0" presId="urn:microsoft.com/office/officeart/2016/7/layout/RepeatingBendingProcessNew"/>
    <dgm:cxn modelId="{ECC007AE-2E52-4C98-8C97-F52C2AB6E50C}" type="presParOf" srcId="{DFE92165-284F-4641-8418-A9654988E30E}" destId="{38FD1D2D-DD81-47D7-B551-0AE76AB30B9F}" srcOrd="0" destOrd="0" presId="urn:microsoft.com/office/officeart/2016/7/layout/RepeatingBendingProcessNew"/>
    <dgm:cxn modelId="{DA2B58B1-31B6-4B03-9C13-3B4559E573A0}" type="presParOf" srcId="{E2B5A9B4-39D7-4E44-9CAA-5746A260E4B0}" destId="{46398300-081C-41A4-B0A6-E2533B74C103}" srcOrd="8" destOrd="0" presId="urn:microsoft.com/office/officeart/2016/7/layout/RepeatingBendingProcessNew"/>
    <dgm:cxn modelId="{D5C88733-C6A6-4F90-949A-A86AEB8E7415}" type="presParOf" srcId="{E2B5A9B4-39D7-4E44-9CAA-5746A260E4B0}" destId="{CD0FF53D-0F7C-4695-9DD3-5AF040D0AB54}" srcOrd="9" destOrd="0" presId="urn:microsoft.com/office/officeart/2016/7/layout/RepeatingBendingProcessNew"/>
    <dgm:cxn modelId="{16C2AFEC-1655-49FC-A438-FA2BB5305020}" type="presParOf" srcId="{CD0FF53D-0F7C-4695-9DD3-5AF040D0AB54}" destId="{09EB1AC4-DDBC-4C9A-968A-B0B68F3F80C0}" srcOrd="0" destOrd="0" presId="urn:microsoft.com/office/officeart/2016/7/layout/RepeatingBendingProcessNew"/>
    <dgm:cxn modelId="{077EB9DD-577B-4F56-8940-E8314DB1F5C9}" type="presParOf" srcId="{E2B5A9B4-39D7-4E44-9CAA-5746A260E4B0}" destId="{35691832-CC22-49EC-9CC0-11F539D51583}" srcOrd="10" destOrd="0" presId="urn:microsoft.com/office/officeart/2016/7/layout/RepeatingBendingProcessNew"/>
    <dgm:cxn modelId="{2D6A31A2-D341-4582-8F34-1DCD5C558A6C}" type="presParOf" srcId="{E2B5A9B4-39D7-4E44-9CAA-5746A260E4B0}" destId="{E3A4D8B5-4260-4199-9944-B058E1655297}" srcOrd="11" destOrd="0" presId="urn:microsoft.com/office/officeart/2016/7/layout/RepeatingBendingProcessNew"/>
    <dgm:cxn modelId="{60105AA1-8073-47B7-811F-E4E1CF9CFCE1}" type="presParOf" srcId="{E3A4D8B5-4260-4199-9944-B058E1655297}" destId="{78A33C26-B33D-4CF2-A2D0-1BCBED5838EC}" srcOrd="0" destOrd="0" presId="urn:microsoft.com/office/officeart/2016/7/layout/RepeatingBendingProcessNew"/>
    <dgm:cxn modelId="{E1EEC645-FFD9-4FBE-B7A1-B3941C088B89}" type="presParOf" srcId="{E2B5A9B4-39D7-4E44-9CAA-5746A260E4B0}" destId="{1A05A8A3-EF3E-461D-8808-B8CDB80BEBD2}" srcOrd="12" destOrd="0" presId="urn:microsoft.com/office/officeart/2016/7/layout/RepeatingBendingProcessNew"/>
    <dgm:cxn modelId="{AAF43D84-547E-4487-B1CA-424AC1BA2CBD}" type="presParOf" srcId="{E2B5A9B4-39D7-4E44-9CAA-5746A260E4B0}" destId="{3EA996FC-081F-4892-9537-583C83DC8F9E}" srcOrd="13" destOrd="0" presId="urn:microsoft.com/office/officeart/2016/7/layout/RepeatingBendingProcessNew"/>
    <dgm:cxn modelId="{CCFA80D4-DAB8-4C8F-B1CB-E6F418498C5E}" type="presParOf" srcId="{3EA996FC-081F-4892-9537-583C83DC8F9E}" destId="{AD4CFE38-E3C7-4E24-BB6A-2A0DFDF4FC56}" srcOrd="0" destOrd="0" presId="urn:microsoft.com/office/officeart/2016/7/layout/RepeatingBendingProcessNew"/>
    <dgm:cxn modelId="{58503DDB-22C4-4C7E-8A7E-63F778799744}" type="presParOf" srcId="{E2B5A9B4-39D7-4E44-9CAA-5746A260E4B0}" destId="{D5FAD230-3DA4-4B4F-A728-4AB5BD8F8D15}" srcOrd="14" destOrd="0" presId="urn:microsoft.com/office/officeart/2016/7/layout/RepeatingBendingProcessNew"/>
    <dgm:cxn modelId="{9CF97E52-EEB6-4525-8D0C-9103CEEFA9C6}" type="presParOf" srcId="{E2B5A9B4-39D7-4E44-9CAA-5746A260E4B0}" destId="{445CE96D-97C7-4724-A3CC-53A4ECC3F66B}" srcOrd="15" destOrd="0" presId="urn:microsoft.com/office/officeart/2016/7/layout/RepeatingBendingProcessNew"/>
    <dgm:cxn modelId="{6B0B7F5B-D04A-4D57-A04D-F61FE8164240}" type="presParOf" srcId="{445CE96D-97C7-4724-A3CC-53A4ECC3F66B}" destId="{E99F4684-7660-4786-B59A-A82683226369}" srcOrd="0" destOrd="0" presId="urn:microsoft.com/office/officeart/2016/7/layout/RepeatingBendingProcessNew"/>
    <dgm:cxn modelId="{7A158FFA-6C36-462C-AB8C-901735529ADC}" type="presParOf" srcId="{E2B5A9B4-39D7-4E44-9CAA-5746A260E4B0}" destId="{D4B8C0CF-60CF-4973-B3A0-58531FA44EE9}"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DBEDC-7F87-46BF-AFCA-72A5CBC41C7B}">
      <dsp:nvSpPr>
        <dsp:cNvPr id="0" name=""/>
        <dsp:cNvSpPr/>
      </dsp:nvSpPr>
      <dsp:spPr>
        <a:xfrm>
          <a:off x="4133499" y="732986"/>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00643" y="775730"/>
        <a:ext cx="29730" cy="5951"/>
      </dsp:txXfrm>
    </dsp:sp>
    <dsp:sp modelId="{A9255B92-53CD-49CC-A7EA-5D024B918A13}">
      <dsp:nvSpPr>
        <dsp:cNvPr id="0" name=""/>
        <dsp:cNvSpPr/>
      </dsp:nvSpPr>
      <dsp:spPr>
        <a:xfrm>
          <a:off x="1550006" y="3118"/>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The stages of Psychosocial Development involves challenges that a person must overcome in order for him to become successful in the later stages. </a:t>
          </a:r>
          <a:endParaRPr lang="en-US" sz="1400" kern="1200" dirty="0"/>
        </a:p>
      </dsp:txBody>
      <dsp:txXfrm>
        <a:off x="1550006" y="3118"/>
        <a:ext cx="2585293" cy="1551175"/>
      </dsp:txXfrm>
    </dsp:sp>
    <dsp:sp modelId="{3BF4496E-DF50-456F-B9FD-3351ADA65977}">
      <dsp:nvSpPr>
        <dsp:cNvPr id="0" name=""/>
        <dsp:cNvSpPr/>
      </dsp:nvSpPr>
      <dsp:spPr>
        <a:xfrm>
          <a:off x="7313410" y="732986"/>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775730"/>
        <a:ext cx="29730" cy="5951"/>
      </dsp:txXfrm>
    </dsp:sp>
    <dsp:sp modelId="{761F3269-8F4C-47D1-847D-E2279982F75D}">
      <dsp:nvSpPr>
        <dsp:cNvPr id="0" name=""/>
        <dsp:cNvSpPr/>
      </dsp:nvSpPr>
      <dsp:spPr>
        <a:xfrm>
          <a:off x="4729917" y="3118"/>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First, at age 0 to 1 year, the child must have the ability to trust others; else he will become fearful later in his life as he would feel he couldn't trust anyone. </a:t>
          </a:r>
          <a:endParaRPr lang="en-US" sz="1400" kern="1200" dirty="0"/>
        </a:p>
      </dsp:txBody>
      <dsp:txXfrm>
        <a:off x="4729917" y="3118"/>
        <a:ext cx="2585293" cy="1551175"/>
      </dsp:txXfrm>
    </dsp:sp>
    <dsp:sp modelId="{3066FEEE-6F29-4E34-894E-24F51E176435}">
      <dsp:nvSpPr>
        <dsp:cNvPr id="0" name=""/>
        <dsp:cNvSpPr/>
      </dsp:nvSpPr>
      <dsp:spPr>
        <a:xfrm>
          <a:off x="2842653" y="1552494"/>
          <a:ext cx="6359821" cy="564017"/>
        </a:xfrm>
        <a:custGeom>
          <a:avLst/>
          <a:gdLst/>
          <a:ahLst/>
          <a:cxnLst/>
          <a:rect l="0" t="0" r="0" b="0"/>
          <a:pathLst>
            <a:path>
              <a:moveTo>
                <a:pt x="6359821" y="0"/>
              </a:moveTo>
              <a:lnTo>
                <a:pt x="6359821" y="299108"/>
              </a:lnTo>
              <a:lnTo>
                <a:pt x="0" y="299108"/>
              </a:lnTo>
              <a:lnTo>
                <a:pt x="0" y="564017"/>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62875" y="1831526"/>
        <a:ext cx="319377" cy="5951"/>
      </dsp:txXfrm>
    </dsp:sp>
    <dsp:sp modelId="{9BCD4D47-8A19-4D4A-88D9-2F4148C73043}">
      <dsp:nvSpPr>
        <dsp:cNvPr id="0" name=""/>
        <dsp:cNvSpPr/>
      </dsp:nvSpPr>
      <dsp:spPr>
        <a:xfrm>
          <a:off x="7909828" y="3118"/>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533400">
            <a:lnSpc>
              <a:spcPct val="90000"/>
            </a:lnSpc>
            <a:spcBef>
              <a:spcPct val="0"/>
            </a:spcBef>
            <a:spcAft>
              <a:spcPct val="35000"/>
            </a:spcAft>
            <a:buNone/>
          </a:pPr>
          <a:r>
            <a:rPr lang="en-GB" sz="1200" kern="1200" baseline="0" dirty="0"/>
            <a:t>Second, at age 1 to 3, he must develop autonomy, or he will suffer from shame and doubt in the future. Third, at age 3 to six, he must learn to assert himself by planning and leading activities, or he will feel guilty and remain a follower and decline leadership opportunities. </a:t>
          </a:r>
          <a:endParaRPr lang="en-US" sz="1200" kern="1200" dirty="0"/>
        </a:p>
      </dsp:txBody>
      <dsp:txXfrm>
        <a:off x="7909828" y="3118"/>
        <a:ext cx="2585293" cy="1551175"/>
      </dsp:txXfrm>
    </dsp:sp>
    <dsp:sp modelId="{DFE92165-284F-4641-8418-A9654988E30E}">
      <dsp:nvSpPr>
        <dsp:cNvPr id="0" name=""/>
        <dsp:cNvSpPr/>
      </dsp:nvSpPr>
      <dsp:spPr>
        <a:xfrm>
          <a:off x="4133499" y="2878779"/>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00643" y="2921523"/>
        <a:ext cx="29730" cy="5951"/>
      </dsp:txXfrm>
    </dsp:sp>
    <dsp:sp modelId="{B61D7553-4362-4E22-A522-92822E9F0DCE}">
      <dsp:nvSpPr>
        <dsp:cNvPr id="0" name=""/>
        <dsp:cNvSpPr/>
      </dsp:nvSpPr>
      <dsp:spPr>
        <a:xfrm>
          <a:off x="1550006" y="2148911"/>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533400">
            <a:lnSpc>
              <a:spcPct val="90000"/>
            </a:lnSpc>
            <a:spcBef>
              <a:spcPct val="0"/>
            </a:spcBef>
            <a:spcAft>
              <a:spcPct val="35000"/>
            </a:spcAft>
            <a:buNone/>
          </a:pPr>
          <a:r>
            <a:rPr lang="en-US" altLang="en-US" sz="1200" kern="1200" dirty="0"/>
            <a:t>Third - Ages 3-5</a:t>
          </a:r>
        </a:p>
        <a:p>
          <a:pPr marL="0" lvl="0" indent="0" algn="ctr" defTabSz="533400">
            <a:lnSpc>
              <a:spcPct val="90000"/>
            </a:lnSpc>
            <a:spcBef>
              <a:spcPct val="0"/>
            </a:spcBef>
            <a:spcAft>
              <a:spcPct val="35000"/>
            </a:spcAft>
            <a:buNone/>
          </a:pPr>
          <a:r>
            <a:rPr lang="en-US" altLang="en-US" sz="1200" kern="1200" dirty="0"/>
            <a:t>Success: Child expresses desire to take initiative in activities and is allowed to take it</a:t>
          </a:r>
        </a:p>
        <a:p>
          <a:pPr marL="0" lvl="0" indent="0" algn="ctr" defTabSz="533400">
            <a:lnSpc>
              <a:spcPct val="90000"/>
            </a:lnSpc>
            <a:spcBef>
              <a:spcPct val="0"/>
            </a:spcBef>
            <a:spcAft>
              <a:spcPct val="35000"/>
            </a:spcAft>
            <a:buNone/>
          </a:pPr>
          <a:r>
            <a:rPr lang="en-US" altLang="en-US" sz="1200" kern="1200" dirty="0"/>
            <a:t>Fail: parents punish child for initiative: child develops feelings of guilt that will affect self-directed activity throughout life</a:t>
          </a:r>
          <a:endParaRPr lang="en-GB" sz="1200" kern="1200" dirty="0"/>
        </a:p>
      </dsp:txBody>
      <dsp:txXfrm>
        <a:off x="1550006" y="2148911"/>
        <a:ext cx="2585293" cy="1551175"/>
      </dsp:txXfrm>
    </dsp:sp>
    <dsp:sp modelId="{CD0FF53D-0F7C-4695-9DD3-5AF040D0AB54}">
      <dsp:nvSpPr>
        <dsp:cNvPr id="0" name=""/>
        <dsp:cNvSpPr/>
      </dsp:nvSpPr>
      <dsp:spPr>
        <a:xfrm>
          <a:off x="7313410" y="2878779"/>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2921523"/>
        <a:ext cx="29730" cy="5951"/>
      </dsp:txXfrm>
    </dsp:sp>
    <dsp:sp modelId="{46398300-081C-41A4-B0A6-E2533B74C103}">
      <dsp:nvSpPr>
        <dsp:cNvPr id="0" name=""/>
        <dsp:cNvSpPr/>
      </dsp:nvSpPr>
      <dsp:spPr>
        <a:xfrm>
          <a:off x="4729917" y="2148911"/>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Fourth, at age 6 to 12, the child must nurture a sense of pride and confidence through his achievements; else he will feel discouraged and will always doubt about what he can do</a:t>
          </a:r>
          <a:r>
            <a:rPr lang="en-GB" sz="1200" kern="1200" baseline="0" dirty="0"/>
            <a:t>.</a:t>
          </a:r>
          <a:endParaRPr lang="en-US" sz="1200" kern="1200" dirty="0"/>
        </a:p>
      </dsp:txBody>
      <dsp:txXfrm>
        <a:off x="4729917" y="2148911"/>
        <a:ext cx="2585293" cy="1551175"/>
      </dsp:txXfrm>
    </dsp:sp>
    <dsp:sp modelId="{E3A4D8B5-4260-4199-9944-B058E1655297}">
      <dsp:nvSpPr>
        <dsp:cNvPr id="0" name=""/>
        <dsp:cNvSpPr/>
      </dsp:nvSpPr>
      <dsp:spPr>
        <a:xfrm>
          <a:off x="2842653" y="3698287"/>
          <a:ext cx="6359821" cy="564017"/>
        </a:xfrm>
        <a:custGeom>
          <a:avLst/>
          <a:gdLst/>
          <a:ahLst/>
          <a:cxnLst/>
          <a:rect l="0" t="0" r="0" b="0"/>
          <a:pathLst>
            <a:path>
              <a:moveTo>
                <a:pt x="6359821" y="0"/>
              </a:moveTo>
              <a:lnTo>
                <a:pt x="6359821" y="299108"/>
              </a:lnTo>
              <a:lnTo>
                <a:pt x="0" y="299108"/>
              </a:lnTo>
              <a:lnTo>
                <a:pt x="0" y="564017"/>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62875" y="3977320"/>
        <a:ext cx="319377" cy="5951"/>
      </dsp:txXfrm>
    </dsp:sp>
    <dsp:sp modelId="{35691832-CC22-49EC-9CC0-11F539D51583}">
      <dsp:nvSpPr>
        <dsp:cNvPr id="0" name=""/>
        <dsp:cNvSpPr/>
      </dsp:nvSpPr>
      <dsp:spPr>
        <a:xfrm>
          <a:off x="7909828" y="2148911"/>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Fifth, at adolescence, the teenager must have a strong sense of identity; or else he will have personality problems as he becomes confused of what he wants to accomplish. </a:t>
          </a:r>
          <a:endParaRPr lang="en-US" sz="1400" kern="1200" dirty="0"/>
        </a:p>
      </dsp:txBody>
      <dsp:txXfrm>
        <a:off x="7909828" y="2148911"/>
        <a:ext cx="2585293" cy="1551175"/>
      </dsp:txXfrm>
    </dsp:sp>
    <dsp:sp modelId="{3EA996FC-081F-4892-9537-583C83DC8F9E}">
      <dsp:nvSpPr>
        <dsp:cNvPr id="0" name=""/>
        <dsp:cNvSpPr/>
      </dsp:nvSpPr>
      <dsp:spPr>
        <a:xfrm>
          <a:off x="4133499" y="5024572"/>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00643" y="5067316"/>
        <a:ext cx="29730" cy="5951"/>
      </dsp:txXfrm>
    </dsp:sp>
    <dsp:sp modelId="{1A05A8A3-EF3E-461D-8808-B8CDB80BEBD2}">
      <dsp:nvSpPr>
        <dsp:cNvPr id="0" name=""/>
        <dsp:cNvSpPr/>
      </dsp:nvSpPr>
      <dsp:spPr>
        <a:xfrm>
          <a:off x="1550006" y="4294704"/>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Sixth, the young adult may be optimistic of the things around him because he is involved in an intimate relationship, or he may become pessimistic because he may not be committed in a healthy romantic relationship. </a:t>
          </a:r>
          <a:endParaRPr lang="en-US" sz="1400" kern="1200" dirty="0"/>
        </a:p>
      </dsp:txBody>
      <dsp:txXfrm>
        <a:off x="1550006" y="4294704"/>
        <a:ext cx="2585293" cy="1551175"/>
      </dsp:txXfrm>
    </dsp:sp>
    <dsp:sp modelId="{445CE96D-97C7-4724-A3CC-53A4ECC3F66B}">
      <dsp:nvSpPr>
        <dsp:cNvPr id="0" name=""/>
        <dsp:cNvSpPr/>
      </dsp:nvSpPr>
      <dsp:spPr>
        <a:xfrm>
          <a:off x="7313410" y="5024572"/>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5067316"/>
        <a:ext cx="29730" cy="5951"/>
      </dsp:txXfrm>
    </dsp:sp>
    <dsp:sp modelId="{D5FAD230-3DA4-4B4F-A728-4AB5BD8F8D15}">
      <dsp:nvSpPr>
        <dsp:cNvPr id="0" name=""/>
        <dsp:cNvSpPr/>
      </dsp:nvSpPr>
      <dsp:spPr>
        <a:xfrm>
          <a:off x="4729917" y="4294704"/>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Seventh, during middle adulthood, a person feels productive when he is able to contribute to the society through hard work, while he may feel the other way around when he fails to do his job well. </a:t>
          </a:r>
          <a:endParaRPr lang="en-US" sz="1400" kern="1200" dirty="0"/>
        </a:p>
      </dsp:txBody>
      <dsp:txXfrm>
        <a:off x="4729917" y="4294704"/>
        <a:ext cx="2585293" cy="1551175"/>
      </dsp:txXfrm>
    </dsp:sp>
    <dsp:sp modelId="{D4B8C0CF-60CF-4973-B3A0-58531FA44EE9}">
      <dsp:nvSpPr>
        <dsp:cNvPr id="0" name=""/>
        <dsp:cNvSpPr/>
      </dsp:nvSpPr>
      <dsp:spPr>
        <a:xfrm>
          <a:off x="7909828" y="4294704"/>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Lastly, ego integrity in late adulthood brings about a joyful, positive personality while despair is felt by those who looked back at their early years and saw that they were unproductive.</a:t>
          </a:r>
          <a:endParaRPr lang="en-US" sz="1400" kern="1200" dirty="0"/>
        </a:p>
      </dsp:txBody>
      <dsp:txXfrm>
        <a:off x="7909828" y="4294704"/>
        <a:ext cx="2585293" cy="155117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9/23/2022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9/23/2022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9/23/2022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9/23/2022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9/23/2022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9/23/2022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9/23/2022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9/23/2022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9/23/2022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9/23/2022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9/23/2022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9/23/2022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3F91-56F4-415B-B145-17CCF21C8161}"/>
              </a:ext>
            </a:extLst>
          </p:cNvPr>
          <p:cNvSpPr>
            <a:spLocks noGrp="1"/>
          </p:cNvSpPr>
          <p:nvPr>
            <p:ph type="ctrTitle"/>
          </p:nvPr>
        </p:nvSpPr>
        <p:spPr/>
        <p:txBody>
          <a:bodyPr/>
          <a:lstStyle/>
          <a:p>
            <a:r>
              <a:rPr lang="en-GB" dirty="0"/>
              <a:t>Psycho-Social Development</a:t>
            </a:r>
          </a:p>
        </p:txBody>
      </p:sp>
      <p:sp>
        <p:nvSpPr>
          <p:cNvPr id="3" name="Subtitle 2">
            <a:extLst>
              <a:ext uri="{FF2B5EF4-FFF2-40B4-BE49-F238E27FC236}">
                <a16:creationId xmlns:a16="http://schemas.microsoft.com/office/drawing/2014/main" id="{746CFCC8-A609-4965-8101-8F3F278EAC5B}"/>
              </a:ext>
            </a:extLst>
          </p:cNvPr>
          <p:cNvSpPr>
            <a:spLocks noGrp="1"/>
          </p:cNvSpPr>
          <p:nvPr>
            <p:ph type="subTitle" idx="1"/>
          </p:nvPr>
        </p:nvSpPr>
        <p:spPr>
          <a:xfrm>
            <a:off x="565880" y="5382408"/>
            <a:ext cx="6831673" cy="1086237"/>
          </a:xfrm>
        </p:spPr>
        <p:txBody>
          <a:bodyPr>
            <a:normAutofit/>
          </a:bodyPr>
          <a:lstStyle/>
          <a:p>
            <a:pPr algn="l"/>
            <a:r>
              <a:rPr lang="en-GB" sz="3600" dirty="0"/>
              <a:t>Week 3 </a:t>
            </a:r>
          </a:p>
        </p:txBody>
      </p:sp>
    </p:spTree>
    <p:extLst>
      <p:ext uri="{BB962C8B-B14F-4D97-AF65-F5344CB8AC3E}">
        <p14:creationId xmlns:p14="http://schemas.microsoft.com/office/powerpoint/2010/main" val="3903261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DB78825-B4C6-4E23-8273-DD7A18AD71E3}"/>
              </a:ext>
            </a:extLst>
          </p:cNvPr>
          <p:cNvPicPr>
            <a:picLocks noChangeAspect="1"/>
          </p:cNvPicPr>
          <p:nvPr/>
        </p:nvPicPr>
        <p:blipFill rotWithShape="1">
          <a:blip r:embed="rId2">
            <a:alphaModFix amt="35000"/>
          </a:blip>
          <a:srcRect b="14122"/>
          <a:stretch/>
        </p:blipFill>
        <p:spPr>
          <a:xfrm>
            <a:off x="-1" y="10"/>
            <a:ext cx="12192001" cy="6857990"/>
          </a:xfrm>
          <a:prstGeom prst="rect">
            <a:avLst/>
          </a:prstGeom>
        </p:spPr>
      </p:pic>
      <p:sp>
        <p:nvSpPr>
          <p:cNvPr id="5122" name="Rectangle 2">
            <a:extLst>
              <a:ext uri="{FF2B5EF4-FFF2-40B4-BE49-F238E27FC236}">
                <a16:creationId xmlns:a16="http://schemas.microsoft.com/office/drawing/2014/main" id="{FD53DE73-B846-46B4-8E4A-1D8FE9C60FE9}"/>
              </a:ext>
            </a:extLst>
          </p:cNvPr>
          <p:cNvSpPr>
            <a:spLocks noGrp="1"/>
          </p:cNvSpPr>
          <p:nvPr>
            <p:ph type="title"/>
          </p:nvPr>
        </p:nvSpPr>
        <p:spPr>
          <a:xfrm>
            <a:off x="1029023" y="661231"/>
            <a:ext cx="9601200" cy="1485900"/>
          </a:xfrm>
        </p:spPr>
        <p:txBody>
          <a:bodyPr>
            <a:normAutofit/>
          </a:bodyPr>
          <a:lstStyle/>
          <a:p>
            <a:pPr eaLnBrk="1" hangingPunct="1"/>
            <a:r>
              <a:rPr lang="en-GB" altLang="en-US" dirty="0">
                <a:latin typeface="Arial" panose="020B0604020202020204" pitchFamily="34" charset="0"/>
                <a:cs typeface="Arial" panose="020B0604020202020204" pitchFamily="34" charset="0"/>
              </a:rPr>
              <a:t>Erik Erikson </a:t>
            </a:r>
            <a:endParaRPr lang="en-US" altLang="en-US" dirty="0">
              <a:latin typeface="Arial" panose="020B0604020202020204" pitchFamily="34" charset="0"/>
              <a:cs typeface="Arial" panose="020B0604020202020204" pitchFamily="34" charset="0"/>
            </a:endParaRPr>
          </a:p>
        </p:txBody>
      </p:sp>
      <p:sp>
        <p:nvSpPr>
          <p:cNvPr id="5123" name="Rectangle 3">
            <a:extLst>
              <a:ext uri="{FF2B5EF4-FFF2-40B4-BE49-F238E27FC236}">
                <a16:creationId xmlns:a16="http://schemas.microsoft.com/office/drawing/2014/main" id="{5D88A8D8-B6CB-43B3-A46B-5B27B118573E}"/>
              </a:ext>
            </a:extLst>
          </p:cNvPr>
          <p:cNvSpPr>
            <a:spLocks noGrp="1"/>
          </p:cNvSpPr>
          <p:nvPr>
            <p:ph idx="1"/>
          </p:nvPr>
        </p:nvSpPr>
        <p:spPr>
          <a:xfrm>
            <a:off x="1149928" y="2147131"/>
            <a:ext cx="11042072" cy="3956859"/>
          </a:xfrm>
        </p:spPr>
        <p:txBody>
          <a:bodyPr>
            <a:noAutofit/>
          </a:bodyPr>
          <a:lstStyle/>
          <a:p>
            <a:pPr marL="0" indent="0">
              <a:buNone/>
            </a:pPr>
            <a:r>
              <a:rPr lang="en-US" altLang="en-US" dirty="0">
                <a:latin typeface="Arial" panose="020B0604020202020204" pitchFamily="34" charset="0"/>
                <a:cs typeface="Arial" panose="020B0604020202020204" pitchFamily="34" charset="0"/>
              </a:rPr>
              <a:t>Erikson believed that</a:t>
            </a:r>
          </a:p>
          <a:p>
            <a:r>
              <a:rPr lang="en-US" altLang="en-US" dirty="0">
                <a:latin typeface="Arial" panose="020B0604020202020204" pitchFamily="34" charset="0"/>
                <a:cs typeface="Arial" panose="020B0604020202020204" pitchFamily="34" charset="0"/>
              </a:rPr>
              <a:t>Personality develops in stages </a:t>
            </a:r>
          </a:p>
          <a:p>
            <a:pPr lvl="1"/>
            <a:r>
              <a:rPr lang="en-US" altLang="en-US" dirty="0">
                <a:latin typeface="Arial" panose="020B0604020202020204" pitchFamily="34" charset="0"/>
                <a:cs typeface="Arial" panose="020B0604020202020204" pitchFamily="34" charset="0"/>
              </a:rPr>
              <a:t>8 stage across the lifespan</a:t>
            </a:r>
          </a:p>
          <a:p>
            <a:pPr marL="0" indent="0">
              <a:buNone/>
            </a:pPr>
            <a:r>
              <a:rPr lang="en-US" altLang="en-US" dirty="0">
                <a:latin typeface="Arial" panose="020B0604020202020204" pitchFamily="34" charset="0"/>
                <a:cs typeface="Arial" panose="020B0604020202020204" pitchFamily="34" charset="0"/>
              </a:rPr>
              <a:t>	</a:t>
            </a:r>
          </a:p>
          <a:p>
            <a:pPr eaLnBrk="1" hangingPunct="1"/>
            <a:r>
              <a:rPr lang="en-US" altLang="en-US" dirty="0">
                <a:latin typeface="Arial" panose="020B0604020202020204" pitchFamily="34" charset="0"/>
                <a:cs typeface="Arial" panose="020B0604020202020204" pitchFamily="34" charset="0"/>
              </a:rPr>
              <a:t>Each stage is linked to social experiences across the lifespan</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At each stage the person must successfully or unsuccessfully cope</a:t>
            </a:r>
          </a:p>
          <a:p>
            <a:pPr eaLnBrk="1" hangingPunct="1"/>
            <a:endParaRPr lang="en-US" altLang="en-US" dirty="0">
              <a:latin typeface="Arial" panose="020B0604020202020204" pitchFamily="34" charset="0"/>
              <a:cs typeface="Arial" panose="020B0604020202020204" pitchFamily="34" charset="0"/>
            </a:endParaRPr>
          </a:p>
          <a:p>
            <a:pPr lvl="1" eaLnBrk="1" hangingPunct="1"/>
            <a:r>
              <a:rPr lang="en-US" altLang="en-US" dirty="0">
                <a:latin typeface="Arial" panose="020B0604020202020204" pitchFamily="34" charset="0"/>
                <a:cs typeface="Arial" panose="020B0604020202020204" pitchFamily="34" charset="0"/>
              </a:rPr>
              <a:t>Success: acquire strengths needed for next developmental stage</a:t>
            </a:r>
          </a:p>
          <a:p>
            <a:pPr lvl="1" eaLnBrk="1" hangingPunct="1"/>
            <a:r>
              <a:rPr lang="en-US" altLang="en-US" dirty="0">
                <a:latin typeface="Arial" panose="020B0604020202020204" pitchFamily="34" charset="0"/>
                <a:cs typeface="Arial" panose="020B0604020202020204" pitchFamily="34" charset="0"/>
              </a:rPr>
              <a:t>Unsuccessful: less likely to be able to adapt to later problems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heel(1)">
                                      <p:cBhvr>
                                        <p:cTn id="7" dur="2000"/>
                                        <p:tgtEl>
                                          <p:spTgt spid="512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5123">
                                            <p:txEl>
                                              <p:pRg st="1" end="1"/>
                                            </p:txEl>
                                          </p:spTgt>
                                        </p:tgtEl>
                                        <p:attrNameLst>
                                          <p:attrName>style.visibility</p:attrName>
                                        </p:attrNameLst>
                                      </p:cBhvr>
                                      <p:to>
                                        <p:strVal val="visible"/>
                                      </p:to>
                                    </p:set>
                                    <p:animEffect transition="in" filter="wheel(1)">
                                      <p:cBhvr>
                                        <p:cTn id="10" dur="2000"/>
                                        <p:tgtEl>
                                          <p:spTgt spid="5123">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Effect transition="in" filter="wheel(1)">
                                      <p:cBhvr>
                                        <p:cTn id="13" dur="2000"/>
                                        <p:tgtEl>
                                          <p:spTgt spid="512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5123">
                                            <p:txEl>
                                              <p:pRg st="4" end="4"/>
                                            </p:txEl>
                                          </p:spTgt>
                                        </p:tgtEl>
                                        <p:attrNameLst>
                                          <p:attrName>style.visibility</p:attrName>
                                        </p:attrNameLst>
                                      </p:cBhvr>
                                      <p:to>
                                        <p:strVal val="visible"/>
                                      </p:to>
                                    </p:set>
                                    <p:animEffect transition="in" filter="wheel(1)">
                                      <p:cBhvr>
                                        <p:cTn id="18" dur="2000"/>
                                        <p:tgtEl>
                                          <p:spTgt spid="512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animEffect transition="in" filter="wheel(1)">
                                      <p:cBhvr>
                                        <p:cTn id="23" dur="2000"/>
                                        <p:tgtEl>
                                          <p:spTgt spid="5123">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5123">
                                            <p:txEl>
                                              <p:pRg st="8" end="8"/>
                                            </p:txEl>
                                          </p:spTgt>
                                        </p:tgtEl>
                                        <p:attrNameLst>
                                          <p:attrName>style.visibility</p:attrName>
                                        </p:attrNameLst>
                                      </p:cBhvr>
                                      <p:to>
                                        <p:strVal val="visible"/>
                                      </p:to>
                                    </p:set>
                                    <p:animEffect transition="in" filter="wheel(1)">
                                      <p:cBhvr>
                                        <p:cTn id="28" dur="2000"/>
                                        <p:tgtEl>
                                          <p:spTgt spid="5123">
                                            <p:txEl>
                                              <p:pRg st="8" end="8"/>
                                            </p:txEl>
                                          </p:spTgt>
                                        </p:tgtEl>
                                      </p:cBhvr>
                                    </p:animEffect>
                                  </p:childTnLst>
                                </p:cTn>
                              </p:par>
                              <p:par>
                                <p:cTn id="29" presetID="21" presetClass="entr" presetSubtype="1" fill="hold" nodeType="with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animEffect transition="in" filter="wheel(1)">
                                      <p:cBhvr>
                                        <p:cTn id="31" dur="2000"/>
                                        <p:tgtEl>
                                          <p:spTgt spid="512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30348-BDB6-45B8-A2CB-72F3BFE6E93E}"/>
              </a:ext>
            </a:extLst>
          </p:cNvPr>
          <p:cNvSpPr>
            <a:spLocks noGrp="1"/>
          </p:cNvSpPr>
          <p:nvPr>
            <p:ph type="title"/>
          </p:nvPr>
        </p:nvSpPr>
        <p:spPr/>
        <p:txBody>
          <a:bodyPr/>
          <a:lstStyle/>
          <a:p>
            <a:r>
              <a:rPr lang="en-GB" dirty="0"/>
              <a:t>Session Aims</a:t>
            </a:r>
          </a:p>
        </p:txBody>
      </p:sp>
      <p:sp>
        <p:nvSpPr>
          <p:cNvPr id="3" name="Content Placeholder 2">
            <a:extLst>
              <a:ext uri="{FF2B5EF4-FFF2-40B4-BE49-F238E27FC236}">
                <a16:creationId xmlns:a16="http://schemas.microsoft.com/office/drawing/2014/main" id="{31374BC0-29D8-4A94-A194-4EA689459352}"/>
              </a:ext>
            </a:extLst>
          </p:cNvPr>
          <p:cNvSpPr>
            <a:spLocks noGrp="1"/>
          </p:cNvSpPr>
          <p:nvPr>
            <p:ph idx="1"/>
          </p:nvPr>
        </p:nvSpPr>
        <p:spPr>
          <a:xfrm>
            <a:off x="1295400" y="1996580"/>
            <a:ext cx="9601200" cy="4567106"/>
          </a:xfrm>
        </p:spPr>
        <p:txBody>
          <a:bodyPr>
            <a:normAutofit/>
          </a:bodyPr>
          <a:lstStyle/>
          <a:p>
            <a:r>
              <a:rPr lang="en-GB" sz="2800" dirty="0"/>
              <a:t>To gain an understanding of Erikson’s Theory of Psychosocial development</a:t>
            </a:r>
          </a:p>
          <a:p>
            <a:r>
              <a:rPr lang="en-GB" sz="2800" dirty="0"/>
              <a:t>To engage with a peer reviewed journal exploring Erikson’s theory. </a:t>
            </a:r>
          </a:p>
          <a:p>
            <a:pPr marL="0" indent="0">
              <a:buNone/>
            </a:pPr>
            <a:r>
              <a:rPr lang="en-GB" sz="2800" dirty="0"/>
              <a:t> </a:t>
            </a:r>
          </a:p>
        </p:txBody>
      </p:sp>
    </p:spTree>
    <p:extLst>
      <p:ext uri="{BB962C8B-B14F-4D97-AF65-F5344CB8AC3E}">
        <p14:creationId xmlns:p14="http://schemas.microsoft.com/office/powerpoint/2010/main" val="68663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73"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74"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76" name="Rectangle 75">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9" name="Picture 2" descr="Image result for psychosexual theory">
            <a:extLst>
              <a:ext uri="{FF2B5EF4-FFF2-40B4-BE49-F238E27FC236}">
                <a16:creationId xmlns:a16="http://schemas.microsoft.com/office/drawing/2014/main" id="{C2203DA1-5ACA-47A1-95AE-308ED071E3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634275" y="1272631"/>
            <a:ext cx="6900380" cy="4312737"/>
          </a:xfrm>
          <a:prstGeom prst="rect">
            <a:avLst/>
          </a:prstGeom>
          <a:noFill/>
        </p:spPr>
      </p:pic>
      <p:sp>
        <p:nvSpPr>
          <p:cNvPr id="78"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4098" name="Title 1">
            <a:extLst>
              <a:ext uri="{FF2B5EF4-FFF2-40B4-BE49-F238E27FC236}">
                <a16:creationId xmlns:a16="http://schemas.microsoft.com/office/drawing/2014/main" id="{5CACB8EC-A329-4930-8717-7A0C0E443241}"/>
              </a:ext>
            </a:extLst>
          </p:cNvPr>
          <p:cNvSpPr>
            <a:spLocks noGrp="1"/>
          </p:cNvSpPr>
          <p:nvPr>
            <p:ph type="title"/>
          </p:nvPr>
        </p:nvSpPr>
        <p:spPr>
          <a:xfrm>
            <a:off x="8569666" y="1314922"/>
            <a:ext cx="3176246" cy="3000139"/>
          </a:xfrm>
        </p:spPr>
        <p:txBody>
          <a:bodyPr vert="horz" lIns="91440" tIns="45720" rIns="91440" bIns="45720" rtlCol="0" anchor="b">
            <a:normAutofit/>
          </a:bodyPr>
          <a:lstStyle/>
          <a:p>
            <a:r>
              <a:rPr lang="en-US" altLang="en-US" sz="3400" cap="all" dirty="0"/>
              <a:t>Erikson’s Psycho-Social Development</a:t>
            </a: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3CC427C-F90A-470C-99A0-A62538D5872D}"/>
              </a:ext>
            </a:extLst>
          </p:cNvPr>
          <p:cNvSpPr>
            <a:spLocks noGrp="1"/>
          </p:cNvSpPr>
          <p:nvPr>
            <p:ph type="title"/>
          </p:nvPr>
        </p:nvSpPr>
        <p:spPr>
          <a:xfrm>
            <a:off x="803234" y="377813"/>
            <a:ext cx="4033940" cy="1485900"/>
          </a:xfrm>
        </p:spPr>
        <p:txBody>
          <a:bodyPr>
            <a:normAutofit/>
          </a:bodyPr>
          <a:lstStyle/>
          <a:p>
            <a:pPr eaLnBrk="1" hangingPunct="1"/>
            <a:r>
              <a:rPr lang="en-US" altLang="en-US" sz="3400"/>
              <a:t>Stage 1:  Basic Trust vs. Mistrust</a:t>
            </a:r>
            <a:endParaRPr lang="en-US" altLang="en-US" sz="3400" dirty="0"/>
          </a:p>
        </p:txBody>
      </p:sp>
      <p:sp>
        <p:nvSpPr>
          <p:cNvPr id="6147" name="Rectangle 3">
            <a:extLst>
              <a:ext uri="{FF2B5EF4-FFF2-40B4-BE49-F238E27FC236}">
                <a16:creationId xmlns:a16="http://schemas.microsoft.com/office/drawing/2014/main" id="{E3D2B294-EBE7-4755-8206-1E0BE5494B04}"/>
              </a:ext>
            </a:extLst>
          </p:cNvPr>
          <p:cNvSpPr>
            <a:spLocks noGrp="1"/>
          </p:cNvSpPr>
          <p:nvPr>
            <p:ph idx="1"/>
          </p:nvPr>
        </p:nvSpPr>
        <p:spPr>
          <a:xfrm>
            <a:off x="803234" y="1695795"/>
            <a:ext cx="4033940" cy="4389121"/>
          </a:xfrm>
        </p:spPr>
        <p:txBody>
          <a:bodyPr>
            <a:normAutofit/>
          </a:bodyPr>
          <a:lstStyle/>
          <a:p>
            <a:pPr eaLnBrk="1" hangingPunct="1"/>
            <a:r>
              <a:rPr lang="en-US" altLang="en-US" dirty="0">
                <a:latin typeface="Arial" panose="020B0604020202020204" pitchFamily="34" charset="0"/>
                <a:cs typeface="Arial" panose="020B0604020202020204" pitchFamily="34" charset="0"/>
              </a:rPr>
              <a:t>Birth to age 1</a:t>
            </a:r>
          </a:p>
          <a:p>
            <a:pPr eaLnBrk="1" hangingPunct="1"/>
            <a:r>
              <a:rPr lang="en-US" altLang="en-US" dirty="0">
                <a:latin typeface="Arial" panose="020B0604020202020204" pitchFamily="34" charset="0"/>
                <a:cs typeface="Arial" panose="020B0604020202020204" pitchFamily="34" charset="0"/>
              </a:rPr>
              <a:t>Success: Caregiver meets needs: child develops trust</a:t>
            </a:r>
          </a:p>
          <a:p>
            <a:pPr eaLnBrk="1" hangingPunct="1"/>
            <a:r>
              <a:rPr lang="en-US" altLang="en-US" dirty="0">
                <a:latin typeface="Arial" panose="020B0604020202020204" pitchFamily="34" charset="0"/>
                <a:cs typeface="Arial" panose="020B0604020202020204" pitchFamily="34" charset="0"/>
              </a:rPr>
              <a:t>Fail: Caregiver does not meet needs: child develops mistrust</a:t>
            </a:r>
          </a:p>
          <a:p>
            <a:pPr eaLnBrk="1" hangingPunct="1"/>
            <a:r>
              <a:rPr lang="en-US" altLang="en-US" dirty="0">
                <a:latin typeface="Arial" panose="020B0604020202020204" pitchFamily="34" charset="0"/>
                <a:cs typeface="Arial" panose="020B0604020202020204" pitchFamily="34" charset="0"/>
              </a:rPr>
              <a:t>Basic strength: Hope</a:t>
            </a:r>
          </a:p>
          <a:p>
            <a:pPr lvl="1" eaLnBrk="1" hangingPunct="1"/>
            <a:r>
              <a:rPr lang="en-US" altLang="en-US" dirty="0">
                <a:latin typeface="Arial" panose="020B0604020202020204" pitchFamily="34" charset="0"/>
                <a:cs typeface="Arial" panose="020B0604020202020204" pitchFamily="34" charset="0"/>
              </a:rPr>
              <a:t>Hope our desires will be satisfied</a:t>
            </a:r>
          </a:p>
          <a:p>
            <a:pPr lvl="1" eaLnBrk="1" hangingPunct="1"/>
            <a:r>
              <a:rPr lang="en-US" altLang="en-US" dirty="0">
                <a:latin typeface="Arial" panose="020B0604020202020204" pitchFamily="34" charset="0"/>
                <a:cs typeface="Arial" panose="020B0604020202020204" pitchFamily="34" charset="0"/>
              </a:rPr>
              <a:t>Feel confident our needs will be met </a:t>
            </a:r>
          </a:p>
        </p:txBody>
      </p:sp>
      <p:pic>
        <p:nvPicPr>
          <p:cNvPr id="2" name="Picture 1">
            <a:extLst>
              <a:ext uri="{FF2B5EF4-FFF2-40B4-BE49-F238E27FC236}">
                <a16:creationId xmlns:a16="http://schemas.microsoft.com/office/drawing/2014/main" id="{4B8C905E-CE81-42FB-9B9D-B2D4552A17C5}"/>
              </a:ext>
            </a:extLst>
          </p:cNvPr>
          <p:cNvPicPr>
            <a:picLocks noChangeAspect="1"/>
          </p:cNvPicPr>
          <p:nvPr/>
        </p:nvPicPr>
        <p:blipFill>
          <a:blip r:embed="rId2"/>
          <a:stretch>
            <a:fillRect/>
          </a:stretch>
        </p:blipFill>
        <p:spPr>
          <a:xfrm>
            <a:off x="5031467" y="939129"/>
            <a:ext cx="6517065" cy="465970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wipe(down)">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wipe(down)">
                                      <p:cBhvr>
                                        <p:cTn id="12" dur="500"/>
                                        <p:tgtEl>
                                          <p:spTgt spid="61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wipe(down)">
                                      <p:cBhvr>
                                        <p:cTn id="17" dur="500"/>
                                        <p:tgtEl>
                                          <p:spTgt spid="61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wipe(down)">
                                      <p:cBhvr>
                                        <p:cTn id="22" dur="500"/>
                                        <p:tgtEl>
                                          <p:spTgt spid="6147">
                                            <p:txEl>
                                              <p:pRg st="3" end="3"/>
                                            </p:txEl>
                                          </p:spTgt>
                                        </p:tgtEl>
                                      </p:cBhvr>
                                    </p:animEffect>
                                  </p:childTnLst>
                                </p:cTn>
                              </p:par>
                              <p:par>
                                <p:cTn id="23" presetID="22" presetClass="entr" presetSubtype="4" fill="hold" nodeType="withEffect">
                                  <p:stCondLst>
                                    <p:cond delay="0"/>
                                  </p:stCondLst>
                                  <p:childTnLst>
                                    <p:set>
                                      <p:cBhvr>
                                        <p:cTn id="24" dur="1" fill="hold">
                                          <p:stCondLst>
                                            <p:cond delay="0"/>
                                          </p:stCondLst>
                                        </p:cTn>
                                        <p:tgtEl>
                                          <p:spTgt spid="6147">
                                            <p:txEl>
                                              <p:pRg st="4" end="4"/>
                                            </p:txEl>
                                          </p:spTgt>
                                        </p:tgtEl>
                                        <p:attrNameLst>
                                          <p:attrName>style.visibility</p:attrName>
                                        </p:attrNameLst>
                                      </p:cBhvr>
                                      <p:to>
                                        <p:strVal val="visible"/>
                                      </p:to>
                                    </p:set>
                                    <p:animEffect transition="in" filter="wipe(down)">
                                      <p:cBhvr>
                                        <p:cTn id="25" dur="500"/>
                                        <p:tgtEl>
                                          <p:spTgt spid="6147">
                                            <p:txEl>
                                              <p:pRg st="4" end="4"/>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6147">
                                            <p:txEl>
                                              <p:pRg st="5" end="5"/>
                                            </p:txEl>
                                          </p:spTgt>
                                        </p:tgtEl>
                                        <p:attrNameLst>
                                          <p:attrName>style.visibility</p:attrName>
                                        </p:attrNameLst>
                                      </p:cBhvr>
                                      <p:to>
                                        <p:strVal val="visible"/>
                                      </p:to>
                                    </p:set>
                                    <p:animEffect transition="in" filter="wipe(down)">
                                      <p:cBhvr>
                                        <p:cTn id="28" dur="500"/>
                                        <p:tgtEl>
                                          <p:spTgt spid="61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EC20075-043C-4CB2-9C6C-D055D945FFCA}"/>
              </a:ext>
            </a:extLst>
          </p:cNvPr>
          <p:cNvSpPr>
            <a:spLocks noGrp="1"/>
          </p:cNvSpPr>
          <p:nvPr>
            <p:ph type="title"/>
          </p:nvPr>
        </p:nvSpPr>
        <p:spPr>
          <a:xfrm>
            <a:off x="784743" y="685800"/>
            <a:ext cx="5958837" cy="1485900"/>
          </a:xfrm>
        </p:spPr>
        <p:txBody>
          <a:bodyPr>
            <a:normAutofit/>
          </a:bodyPr>
          <a:lstStyle/>
          <a:p>
            <a:pPr eaLnBrk="1" hangingPunct="1"/>
            <a:r>
              <a:rPr lang="en-US" altLang="en-US" dirty="0"/>
              <a:t>Stage 2:  Autonomy vs. Shame and Doubt</a:t>
            </a:r>
          </a:p>
        </p:txBody>
      </p:sp>
      <p:sp>
        <p:nvSpPr>
          <p:cNvPr id="7171" name="Rectangle 3">
            <a:extLst>
              <a:ext uri="{FF2B5EF4-FFF2-40B4-BE49-F238E27FC236}">
                <a16:creationId xmlns:a16="http://schemas.microsoft.com/office/drawing/2014/main" id="{3725E642-8AEA-4CAB-8406-5A0CE253DAD6}"/>
              </a:ext>
            </a:extLst>
          </p:cNvPr>
          <p:cNvSpPr>
            <a:spLocks noGrp="1"/>
          </p:cNvSpPr>
          <p:nvPr>
            <p:ph idx="1"/>
          </p:nvPr>
        </p:nvSpPr>
        <p:spPr>
          <a:xfrm>
            <a:off x="1264119" y="2193151"/>
            <a:ext cx="6377820" cy="4231178"/>
          </a:xfrm>
        </p:spPr>
        <p:txBody>
          <a:bodyPr>
            <a:normAutofit/>
          </a:bodyPr>
          <a:lstStyle/>
          <a:p>
            <a:r>
              <a:rPr lang="en-US" altLang="en-US" sz="2400" dirty="0"/>
              <a:t>Ages 1-3</a:t>
            </a:r>
          </a:p>
          <a:p>
            <a:r>
              <a:rPr lang="en-US" altLang="en-US" sz="2400" dirty="0"/>
              <a:t>Success: Child able to exercise some degree of choice, becomes secure and confident </a:t>
            </a:r>
          </a:p>
          <a:p>
            <a:r>
              <a:rPr lang="en-US" altLang="en-US" sz="2400" dirty="0"/>
              <a:t>Fail: Child’s independence is thwarted: child develops feelings of self-doubt, shame in dealing with others</a:t>
            </a:r>
          </a:p>
          <a:p>
            <a:r>
              <a:rPr lang="en-US" altLang="en-US" sz="2400" dirty="0"/>
              <a:t>Basic Strength: Will	</a:t>
            </a:r>
          </a:p>
          <a:p>
            <a:pPr lvl="1"/>
            <a:r>
              <a:rPr lang="en-US" altLang="en-US" sz="2400" dirty="0"/>
              <a:t> Confident and determined to exercise freedom of choice in face of society’s demands</a:t>
            </a:r>
          </a:p>
        </p:txBody>
      </p:sp>
      <p:pic>
        <p:nvPicPr>
          <p:cNvPr id="2" name="Picture 1">
            <a:extLst>
              <a:ext uri="{FF2B5EF4-FFF2-40B4-BE49-F238E27FC236}">
                <a16:creationId xmlns:a16="http://schemas.microsoft.com/office/drawing/2014/main" id="{24468766-96C5-4823-A7B3-E26D68B20A48}"/>
              </a:ext>
            </a:extLst>
          </p:cNvPr>
          <p:cNvPicPr>
            <a:picLocks noChangeAspect="1"/>
          </p:cNvPicPr>
          <p:nvPr/>
        </p:nvPicPr>
        <p:blipFill>
          <a:blip r:embed="rId2"/>
          <a:stretch>
            <a:fillRect/>
          </a:stretch>
        </p:blipFill>
        <p:spPr>
          <a:xfrm>
            <a:off x="8252340" y="2331514"/>
            <a:ext cx="3299579" cy="21942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fade">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fade">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fade">
                                      <p:cBhvr>
                                        <p:cTn id="22" dur="500"/>
                                        <p:tgtEl>
                                          <p:spTgt spid="7171">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171">
                                            <p:txEl>
                                              <p:pRg st="4" end="4"/>
                                            </p:txEl>
                                          </p:spTgt>
                                        </p:tgtEl>
                                        <p:attrNameLst>
                                          <p:attrName>style.visibility</p:attrName>
                                        </p:attrNameLst>
                                      </p:cBhvr>
                                      <p:to>
                                        <p:strVal val="visible"/>
                                      </p:to>
                                    </p:set>
                                    <p:animEffect transition="in" filter="fade">
                                      <p:cBhvr>
                                        <p:cTn id="25"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hild painting a picture&#10;&#10;Description automatically generated with medium confidence">
            <a:extLst>
              <a:ext uri="{FF2B5EF4-FFF2-40B4-BE49-F238E27FC236}">
                <a16:creationId xmlns:a16="http://schemas.microsoft.com/office/drawing/2014/main" id="{F10B8BC6-C2D6-4736-9367-D1E199D593FE}"/>
              </a:ext>
            </a:extLst>
          </p:cNvPr>
          <p:cNvPicPr>
            <a:picLocks noChangeAspect="1"/>
          </p:cNvPicPr>
          <p:nvPr/>
        </p:nvPicPr>
        <p:blipFill rotWithShape="1">
          <a:blip r:embed="rId2"/>
          <a:srcRect r="11111"/>
          <a:stretch/>
        </p:blipFill>
        <p:spPr>
          <a:xfrm>
            <a:off x="0" y="0"/>
            <a:ext cx="12191980" cy="6858000"/>
          </a:xfrm>
          <a:prstGeom prst="rect">
            <a:avLst/>
          </a:prstGeom>
        </p:spPr>
      </p:pic>
      <p:sp>
        <p:nvSpPr>
          <p:cNvPr id="72" name="Rectangle 71">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8194" name="Rectangle 2">
            <a:extLst>
              <a:ext uri="{FF2B5EF4-FFF2-40B4-BE49-F238E27FC236}">
                <a16:creationId xmlns:a16="http://schemas.microsoft.com/office/drawing/2014/main" id="{DBF04BBD-BC53-4341-985D-F4ABC20EB31F}"/>
              </a:ext>
            </a:extLst>
          </p:cNvPr>
          <p:cNvSpPr>
            <a:spLocks noGrp="1"/>
          </p:cNvSpPr>
          <p:nvPr>
            <p:ph type="title"/>
          </p:nvPr>
        </p:nvSpPr>
        <p:spPr>
          <a:xfrm>
            <a:off x="1661370" y="1578429"/>
            <a:ext cx="4891887" cy="1025935"/>
          </a:xfrm>
        </p:spPr>
        <p:txBody>
          <a:bodyPr anchor="ctr">
            <a:normAutofit/>
          </a:bodyPr>
          <a:lstStyle/>
          <a:p>
            <a:pPr eaLnBrk="1" hangingPunct="1"/>
            <a:r>
              <a:rPr lang="en-US" altLang="en-US" sz="3300" dirty="0"/>
              <a:t>Stage 3: Initiative vs. Guilt</a:t>
            </a:r>
          </a:p>
        </p:txBody>
      </p:sp>
      <p:sp>
        <p:nvSpPr>
          <p:cNvPr id="8195" name="Rectangle 3">
            <a:extLst>
              <a:ext uri="{FF2B5EF4-FFF2-40B4-BE49-F238E27FC236}">
                <a16:creationId xmlns:a16="http://schemas.microsoft.com/office/drawing/2014/main" id="{17FF4D17-869C-4BC5-AE3F-A78714C0A157}"/>
              </a:ext>
            </a:extLst>
          </p:cNvPr>
          <p:cNvSpPr>
            <a:spLocks noGrp="1"/>
          </p:cNvSpPr>
          <p:nvPr>
            <p:ph idx="1"/>
          </p:nvPr>
        </p:nvSpPr>
        <p:spPr>
          <a:xfrm>
            <a:off x="1661371" y="2454442"/>
            <a:ext cx="5116476" cy="2825129"/>
          </a:xfrm>
        </p:spPr>
        <p:txBody>
          <a:bodyPr>
            <a:normAutofit/>
          </a:bodyPr>
          <a:lstStyle/>
          <a:p>
            <a:pPr eaLnBrk="1" hangingPunct="1"/>
            <a:r>
              <a:rPr lang="en-US" altLang="en-US" sz="1600" dirty="0">
                <a:latin typeface="Arial" panose="020B0604020202020204" pitchFamily="34" charset="0"/>
                <a:cs typeface="Arial" panose="020B0604020202020204" pitchFamily="34" charset="0"/>
              </a:rPr>
              <a:t>Ages 3-5</a:t>
            </a:r>
          </a:p>
          <a:p>
            <a:pPr eaLnBrk="1" hangingPunct="1"/>
            <a:r>
              <a:rPr lang="en-US" altLang="en-US" sz="1600" dirty="0">
                <a:latin typeface="Arial" panose="020B0604020202020204" pitchFamily="34" charset="0"/>
                <a:cs typeface="Arial" panose="020B0604020202020204" pitchFamily="34" charset="0"/>
              </a:rPr>
              <a:t>Success: Child expresses desire to take initiative in activities and is allowed to take it</a:t>
            </a:r>
          </a:p>
          <a:p>
            <a:pPr eaLnBrk="1" hangingPunct="1"/>
            <a:r>
              <a:rPr lang="en-US" altLang="en-US" sz="1600" dirty="0">
                <a:latin typeface="Arial" panose="020B0604020202020204" pitchFamily="34" charset="0"/>
                <a:cs typeface="Arial" panose="020B0604020202020204" pitchFamily="34" charset="0"/>
              </a:rPr>
              <a:t>Fail: parents punish child for initiative: child develops feelings of guilt that will affect self-directed activity throughout life</a:t>
            </a:r>
          </a:p>
          <a:p>
            <a:pPr eaLnBrk="1" hangingPunct="1"/>
            <a:r>
              <a:rPr lang="en-US" altLang="en-US" sz="1600" dirty="0">
                <a:latin typeface="Arial" panose="020B0604020202020204" pitchFamily="34" charset="0"/>
                <a:cs typeface="Arial" panose="020B0604020202020204" pitchFamily="34" charset="0"/>
              </a:rPr>
              <a:t>Basic strength: Purpose</a:t>
            </a:r>
          </a:p>
          <a:p>
            <a:pPr lvl="1" eaLnBrk="1" hangingPunct="1"/>
            <a:r>
              <a:rPr lang="en-US" altLang="en-US" sz="1600" dirty="0">
                <a:latin typeface="Arial" panose="020B0604020202020204" pitchFamily="34" charset="0"/>
                <a:cs typeface="Arial" panose="020B0604020202020204" pitchFamily="34" charset="0"/>
              </a:rPr>
              <a:t>Courage to pursue goals</a:t>
            </a:r>
          </a:p>
          <a:p>
            <a:pPr lvl="1" eaLnBrk="1" hangingPunct="1"/>
            <a:r>
              <a:rPr lang="en-US" altLang="en-US" sz="1600" dirty="0">
                <a:latin typeface="Arial" panose="020B0604020202020204" pitchFamily="34" charset="0"/>
                <a:cs typeface="Arial" panose="020B0604020202020204" pitchFamily="34" charset="0"/>
              </a:rPr>
              <a:t>Capable and able to lead others</a:t>
            </a:r>
          </a:p>
        </p:txBody>
      </p:sp>
    </p:spTree>
    <p:extLst>
      <p:ext uri="{BB962C8B-B14F-4D97-AF65-F5344CB8AC3E}">
        <p14:creationId xmlns:p14="http://schemas.microsoft.com/office/powerpoint/2010/main" val="1173515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arn(inVertical)">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arn(inVertical)">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arn(inVertical)">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barn(inVertical)">
                                      <p:cBhvr>
                                        <p:cTn id="22" dur="500"/>
                                        <p:tgtEl>
                                          <p:spTgt spid="8195">
                                            <p:txEl>
                                              <p:pRg st="3" end="3"/>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Effect transition="in" filter="barn(inVertical)">
                                      <p:cBhvr>
                                        <p:cTn id="25" dur="500"/>
                                        <p:tgtEl>
                                          <p:spTgt spid="8195">
                                            <p:txEl>
                                              <p:pRg st="4" end="4"/>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8195">
                                            <p:txEl>
                                              <p:pRg st="5" end="5"/>
                                            </p:txEl>
                                          </p:spTgt>
                                        </p:tgtEl>
                                        <p:attrNameLst>
                                          <p:attrName>style.visibility</p:attrName>
                                        </p:attrNameLst>
                                      </p:cBhvr>
                                      <p:to>
                                        <p:strVal val="visible"/>
                                      </p:to>
                                    </p:set>
                                    <p:animEffect transition="in" filter="barn(inVertical)">
                                      <p:cBhvr>
                                        <p:cTn id="28" dur="500"/>
                                        <p:tgtEl>
                                          <p:spTgt spid="81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2368DBF-ACEC-4276-B7D8-242AD839C3B0}"/>
              </a:ext>
            </a:extLst>
          </p:cNvPr>
          <p:cNvSpPr>
            <a:spLocks noGrp="1"/>
          </p:cNvSpPr>
          <p:nvPr>
            <p:ph type="title"/>
          </p:nvPr>
        </p:nvSpPr>
        <p:spPr>
          <a:xfrm>
            <a:off x="4818191" y="247650"/>
            <a:ext cx="6176776" cy="1485900"/>
          </a:xfrm>
        </p:spPr>
        <p:txBody>
          <a:bodyPr>
            <a:normAutofit/>
          </a:bodyPr>
          <a:lstStyle/>
          <a:p>
            <a:pPr eaLnBrk="1" hangingPunct="1"/>
            <a:r>
              <a:rPr lang="en-US" altLang="en-US" dirty="0"/>
              <a:t>Stage 4: Industriousness vs. Inferiority</a:t>
            </a:r>
          </a:p>
        </p:txBody>
      </p:sp>
      <p:sp>
        <p:nvSpPr>
          <p:cNvPr id="9219" name="Rectangle 3">
            <a:extLst>
              <a:ext uri="{FF2B5EF4-FFF2-40B4-BE49-F238E27FC236}">
                <a16:creationId xmlns:a16="http://schemas.microsoft.com/office/drawing/2014/main" id="{A2FDA450-1305-47BD-8901-3E438A3F05EC}"/>
              </a:ext>
            </a:extLst>
          </p:cNvPr>
          <p:cNvSpPr>
            <a:spLocks noGrp="1"/>
          </p:cNvSpPr>
          <p:nvPr>
            <p:ph idx="1"/>
          </p:nvPr>
        </p:nvSpPr>
        <p:spPr>
          <a:xfrm>
            <a:off x="4856333" y="1733550"/>
            <a:ext cx="6852878" cy="4876800"/>
          </a:xfrm>
        </p:spPr>
        <p:txBody>
          <a:bodyPr>
            <a:noAutofit/>
          </a:bodyPr>
          <a:lstStyle/>
          <a:p>
            <a:pPr eaLnBrk="1" hangingPunct="1"/>
            <a:r>
              <a:rPr lang="en-US" altLang="en-US" sz="2400" dirty="0"/>
              <a:t>Ages 6-11</a:t>
            </a:r>
          </a:p>
          <a:p>
            <a:pPr eaLnBrk="1" hangingPunct="1"/>
            <a:r>
              <a:rPr lang="en-US" altLang="en-US" sz="2400" dirty="0"/>
              <a:t>Success: Child develops abilities to complete tasks (schoolwork, play). Takes pride in accomplishments and abilities </a:t>
            </a:r>
          </a:p>
          <a:p>
            <a:pPr eaLnBrk="1" hangingPunct="1"/>
            <a:r>
              <a:rPr lang="en-US" altLang="en-US" sz="2400" dirty="0"/>
              <a:t>Fail: Parents/teachers do not support child’s efforts: child develops feelings of inferiority and inadequacy</a:t>
            </a:r>
          </a:p>
          <a:p>
            <a:pPr eaLnBrk="1" hangingPunct="1"/>
            <a:r>
              <a:rPr lang="en-US" altLang="en-US" sz="2400" dirty="0"/>
              <a:t>Basic strength: Competence</a:t>
            </a:r>
          </a:p>
          <a:p>
            <a:pPr lvl="1" eaLnBrk="1" hangingPunct="1"/>
            <a:r>
              <a:rPr lang="en-US" altLang="en-US" sz="2400" dirty="0"/>
              <a:t>Use skill and intelligence to complete tasks</a:t>
            </a:r>
          </a:p>
          <a:p>
            <a:pPr lvl="1" eaLnBrk="1" hangingPunct="1"/>
            <a:r>
              <a:rPr lang="en-US" altLang="en-US" sz="2400" dirty="0"/>
              <a:t>Competent in their beliefs and skills </a:t>
            </a:r>
          </a:p>
        </p:txBody>
      </p:sp>
      <p:pic>
        <p:nvPicPr>
          <p:cNvPr id="4" name="Picture 3" descr="Young girl using tablet">
            <a:extLst>
              <a:ext uri="{FF2B5EF4-FFF2-40B4-BE49-F238E27FC236}">
                <a16:creationId xmlns:a16="http://schemas.microsoft.com/office/drawing/2014/main" id="{607FE372-270D-47B0-AF1B-F557FC1D53E5}"/>
              </a:ext>
            </a:extLst>
          </p:cNvPr>
          <p:cNvPicPr>
            <a:picLocks noChangeAspect="1"/>
          </p:cNvPicPr>
          <p:nvPr/>
        </p:nvPicPr>
        <p:blipFill>
          <a:blip r:embed="rId2"/>
          <a:stretch>
            <a:fillRect/>
          </a:stretch>
        </p:blipFill>
        <p:spPr>
          <a:xfrm>
            <a:off x="1779134" y="247650"/>
            <a:ext cx="1861852" cy="592921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219">
                                            <p:txEl>
                                              <p:pRg st="4" end="4"/>
                                            </p:txEl>
                                          </p:spTgt>
                                        </p:tgtEl>
                                        <p:attrNameLst>
                                          <p:attrName>style.visibility</p:attrName>
                                        </p:attrNameLst>
                                      </p:cBhvr>
                                      <p:to>
                                        <p:strVal val="visible"/>
                                      </p:to>
                                    </p:set>
                                    <p:anim calcmode="lin" valueType="num">
                                      <p:cBhvr additive="base">
                                        <p:cTn id="2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219">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219">
                                            <p:txEl>
                                              <p:pRg st="5" end="5"/>
                                            </p:txEl>
                                          </p:spTgt>
                                        </p:tgtEl>
                                        <p:attrNameLst>
                                          <p:attrName>style.visibility</p:attrName>
                                        </p:attrNameLst>
                                      </p:cBhvr>
                                      <p:to>
                                        <p:strVal val="visible"/>
                                      </p:to>
                                    </p:set>
                                    <p:anim calcmode="lin" valueType="num">
                                      <p:cBhvr additive="base">
                                        <p:cTn id="33"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947A998-5FF1-4568-88E4-D4DF073711C0}"/>
              </a:ext>
            </a:extLst>
          </p:cNvPr>
          <p:cNvGrpSpPr/>
          <p:nvPr/>
        </p:nvGrpSpPr>
        <p:grpSpPr>
          <a:xfrm>
            <a:off x="3350962" y="4981027"/>
            <a:ext cx="5959475" cy="1378104"/>
            <a:chOff x="784225" y="4838453"/>
            <a:chExt cx="5959475" cy="1378104"/>
          </a:xfrm>
        </p:grpSpPr>
        <p:sp>
          <p:nvSpPr>
            <p:cNvPr id="3" name="Freeform: Shape 2">
              <a:extLst>
                <a:ext uri="{FF2B5EF4-FFF2-40B4-BE49-F238E27FC236}">
                  <a16:creationId xmlns:a16="http://schemas.microsoft.com/office/drawing/2014/main" id="{B39B00C2-8D3C-406B-878D-48F732A6860F}"/>
                </a:ext>
              </a:extLst>
            </p:cNvPr>
            <p:cNvSpPr/>
            <p:nvPr/>
          </p:nvSpPr>
          <p:spPr>
            <a:xfrm>
              <a:off x="784225" y="4838453"/>
              <a:ext cx="5959475" cy="1378104"/>
            </a:xfrm>
            <a:custGeom>
              <a:avLst/>
              <a:gdLst>
                <a:gd name="connsiteX0" fmla="*/ 0 w 5959475"/>
                <a:gd name="connsiteY0" fmla="*/ 0 h 1378104"/>
                <a:gd name="connsiteX1" fmla="*/ 5959475 w 5959475"/>
                <a:gd name="connsiteY1" fmla="*/ 0 h 1378104"/>
                <a:gd name="connsiteX2" fmla="*/ 5959475 w 5959475"/>
                <a:gd name="connsiteY2" fmla="*/ 1378104 h 1378104"/>
                <a:gd name="connsiteX3" fmla="*/ 0 w 5959475"/>
                <a:gd name="connsiteY3" fmla="*/ 1378104 h 1378104"/>
                <a:gd name="connsiteX4" fmla="*/ 0 w 5959475"/>
                <a:gd name="connsiteY4" fmla="*/ 0 h 1378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9475" h="1378104">
                  <a:moveTo>
                    <a:pt x="0" y="0"/>
                  </a:moveTo>
                  <a:lnTo>
                    <a:pt x="5959475" y="0"/>
                  </a:lnTo>
                  <a:lnTo>
                    <a:pt x="5959475" y="1378104"/>
                  </a:lnTo>
                  <a:lnTo>
                    <a:pt x="0" y="1378104"/>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2024" tIns="192024" rIns="192024" bIns="825952" numCol="1" spcCol="1270" anchor="ctr" anchorCtr="0">
              <a:noAutofit/>
            </a:bodyPr>
            <a:lstStyle/>
            <a:p>
              <a:pPr marL="0" lvl="0" indent="0" algn="ctr" defTabSz="1200150">
                <a:lnSpc>
                  <a:spcPct val="90000"/>
                </a:lnSpc>
                <a:spcBef>
                  <a:spcPct val="0"/>
                </a:spcBef>
                <a:spcAft>
                  <a:spcPct val="35000"/>
                </a:spcAft>
                <a:buNone/>
              </a:pPr>
              <a:r>
                <a:rPr lang="en-US" sz="2700" kern="1200"/>
                <a:t>Stages 5-8</a:t>
              </a:r>
            </a:p>
          </p:txBody>
        </p:sp>
        <p:sp>
          <p:nvSpPr>
            <p:cNvPr id="4" name="Freeform: Shape 3">
              <a:extLst>
                <a:ext uri="{FF2B5EF4-FFF2-40B4-BE49-F238E27FC236}">
                  <a16:creationId xmlns:a16="http://schemas.microsoft.com/office/drawing/2014/main" id="{7310C934-29EC-4682-9483-6031650A8448}"/>
                </a:ext>
              </a:extLst>
            </p:cNvPr>
            <p:cNvSpPr/>
            <p:nvPr/>
          </p:nvSpPr>
          <p:spPr>
            <a:xfrm>
              <a:off x="784225" y="5555068"/>
              <a:ext cx="2979737" cy="633927"/>
            </a:xfrm>
            <a:custGeom>
              <a:avLst/>
              <a:gdLst>
                <a:gd name="connsiteX0" fmla="*/ 0 w 2979737"/>
                <a:gd name="connsiteY0" fmla="*/ 0 h 633927"/>
                <a:gd name="connsiteX1" fmla="*/ 2979737 w 2979737"/>
                <a:gd name="connsiteY1" fmla="*/ 0 h 633927"/>
                <a:gd name="connsiteX2" fmla="*/ 2979737 w 2979737"/>
                <a:gd name="connsiteY2" fmla="*/ 633927 h 633927"/>
                <a:gd name="connsiteX3" fmla="*/ 0 w 2979737"/>
                <a:gd name="connsiteY3" fmla="*/ 633927 h 633927"/>
                <a:gd name="connsiteX4" fmla="*/ 0 w 2979737"/>
                <a:gd name="connsiteY4" fmla="*/ 0 h 633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9737" h="633927">
                  <a:moveTo>
                    <a:pt x="0" y="0"/>
                  </a:moveTo>
                  <a:lnTo>
                    <a:pt x="2979737" y="0"/>
                  </a:lnTo>
                  <a:lnTo>
                    <a:pt x="2979737" y="633927"/>
                  </a:lnTo>
                  <a:lnTo>
                    <a:pt x="0" y="633927"/>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Individual has more control over environment</a:t>
              </a:r>
            </a:p>
          </p:txBody>
        </p:sp>
        <p:sp>
          <p:nvSpPr>
            <p:cNvPr id="5" name="Freeform: Shape 4">
              <a:extLst>
                <a:ext uri="{FF2B5EF4-FFF2-40B4-BE49-F238E27FC236}">
                  <a16:creationId xmlns:a16="http://schemas.microsoft.com/office/drawing/2014/main" id="{9CF6EE90-E801-4375-914E-DA9EE49128B4}"/>
                </a:ext>
              </a:extLst>
            </p:cNvPr>
            <p:cNvSpPr/>
            <p:nvPr/>
          </p:nvSpPr>
          <p:spPr>
            <a:xfrm>
              <a:off x="3763962" y="5555068"/>
              <a:ext cx="2979737" cy="633927"/>
            </a:xfrm>
            <a:custGeom>
              <a:avLst/>
              <a:gdLst>
                <a:gd name="connsiteX0" fmla="*/ 0 w 2979737"/>
                <a:gd name="connsiteY0" fmla="*/ 0 h 633927"/>
                <a:gd name="connsiteX1" fmla="*/ 2979737 w 2979737"/>
                <a:gd name="connsiteY1" fmla="*/ 0 h 633927"/>
                <a:gd name="connsiteX2" fmla="*/ 2979737 w 2979737"/>
                <a:gd name="connsiteY2" fmla="*/ 633927 h 633927"/>
                <a:gd name="connsiteX3" fmla="*/ 0 w 2979737"/>
                <a:gd name="connsiteY3" fmla="*/ 633927 h 633927"/>
                <a:gd name="connsiteX4" fmla="*/ 0 w 2979737"/>
                <a:gd name="connsiteY4" fmla="*/ 0 h 633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9737" h="633927">
                  <a:moveTo>
                    <a:pt x="0" y="0"/>
                  </a:moveTo>
                  <a:lnTo>
                    <a:pt x="2979737" y="0"/>
                  </a:lnTo>
                  <a:lnTo>
                    <a:pt x="2979737" y="633927"/>
                  </a:lnTo>
                  <a:lnTo>
                    <a:pt x="0" y="633927"/>
                  </a:lnTo>
                  <a:lnTo>
                    <a:pt x="0" y="0"/>
                  </a:lnTo>
                  <a:close/>
                </a:path>
              </a:pathLst>
            </a:custGeom>
          </p:spPr>
          <p:style>
            <a:lnRef idx="2">
              <a:schemeClr val="accent2">
                <a:tint val="40000"/>
                <a:alpha val="90000"/>
                <a:hueOff val="-17911"/>
                <a:satOff val="-27334"/>
                <a:lumOff val="-2823"/>
                <a:alphaOff val="0"/>
              </a:schemeClr>
            </a:lnRef>
            <a:fillRef idx="1">
              <a:schemeClr val="accent2">
                <a:tint val="40000"/>
                <a:alpha val="90000"/>
                <a:hueOff val="-17911"/>
                <a:satOff val="-27334"/>
                <a:lumOff val="-2823"/>
                <a:alphaOff val="0"/>
              </a:schemeClr>
            </a:fillRef>
            <a:effectRef idx="0">
              <a:schemeClr val="accent2">
                <a:tint val="40000"/>
                <a:alpha val="90000"/>
                <a:hueOff val="-17911"/>
                <a:satOff val="-27334"/>
                <a:lumOff val="-2823"/>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Individual responsibility for crisis resolution in each stage</a:t>
              </a:r>
            </a:p>
          </p:txBody>
        </p:sp>
      </p:grpSp>
      <p:grpSp>
        <p:nvGrpSpPr>
          <p:cNvPr id="9" name="Group 8">
            <a:extLst>
              <a:ext uri="{FF2B5EF4-FFF2-40B4-BE49-F238E27FC236}">
                <a16:creationId xmlns:a16="http://schemas.microsoft.com/office/drawing/2014/main" id="{18A3CC98-FCF9-47EB-8630-1FCBE941F46B}"/>
              </a:ext>
            </a:extLst>
          </p:cNvPr>
          <p:cNvGrpSpPr/>
          <p:nvPr/>
        </p:nvGrpSpPr>
        <p:grpSpPr>
          <a:xfrm>
            <a:off x="3350961" y="2861502"/>
            <a:ext cx="5959476" cy="2119525"/>
            <a:chOff x="784224" y="2739601"/>
            <a:chExt cx="5959476" cy="2119525"/>
          </a:xfrm>
        </p:grpSpPr>
        <p:sp>
          <p:nvSpPr>
            <p:cNvPr id="6" name="Freeform: Shape 5">
              <a:extLst>
                <a:ext uri="{FF2B5EF4-FFF2-40B4-BE49-F238E27FC236}">
                  <a16:creationId xmlns:a16="http://schemas.microsoft.com/office/drawing/2014/main" id="{B8380D14-D0AC-4CC9-BECE-2CF32F00B4F9}"/>
                </a:ext>
              </a:extLst>
            </p:cNvPr>
            <p:cNvSpPr/>
            <p:nvPr/>
          </p:nvSpPr>
          <p:spPr>
            <a:xfrm>
              <a:off x="784224" y="2739601"/>
              <a:ext cx="5959476" cy="2119525"/>
            </a:xfrm>
            <a:custGeom>
              <a:avLst/>
              <a:gdLst>
                <a:gd name="connsiteX0" fmla="*/ 0 w 5959475"/>
                <a:gd name="connsiteY0" fmla="*/ 742321 h 2119524"/>
                <a:gd name="connsiteX1" fmla="*/ 2714797 w 5959475"/>
                <a:gd name="connsiteY1" fmla="*/ 742321 h 2119524"/>
                <a:gd name="connsiteX2" fmla="*/ 2714797 w 5959475"/>
                <a:gd name="connsiteY2" fmla="*/ 529881 h 2119524"/>
                <a:gd name="connsiteX3" fmla="*/ 2449857 w 5959475"/>
                <a:gd name="connsiteY3" fmla="*/ 529881 h 2119524"/>
                <a:gd name="connsiteX4" fmla="*/ 2979738 w 5959475"/>
                <a:gd name="connsiteY4" fmla="*/ 0 h 2119524"/>
                <a:gd name="connsiteX5" fmla="*/ 3509619 w 5959475"/>
                <a:gd name="connsiteY5" fmla="*/ 529881 h 2119524"/>
                <a:gd name="connsiteX6" fmla="*/ 3244678 w 5959475"/>
                <a:gd name="connsiteY6" fmla="*/ 529881 h 2119524"/>
                <a:gd name="connsiteX7" fmla="*/ 3244678 w 5959475"/>
                <a:gd name="connsiteY7" fmla="*/ 742321 h 2119524"/>
                <a:gd name="connsiteX8" fmla="*/ 5959475 w 5959475"/>
                <a:gd name="connsiteY8" fmla="*/ 742321 h 2119524"/>
                <a:gd name="connsiteX9" fmla="*/ 5959475 w 5959475"/>
                <a:gd name="connsiteY9" fmla="*/ 2119524 h 2119524"/>
                <a:gd name="connsiteX10" fmla="*/ 0 w 5959475"/>
                <a:gd name="connsiteY10" fmla="*/ 2119524 h 2119524"/>
                <a:gd name="connsiteX11" fmla="*/ 0 w 5959475"/>
                <a:gd name="connsiteY11" fmla="*/ 742321 h 2119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59475" h="2119524">
                  <a:moveTo>
                    <a:pt x="5959475" y="1377203"/>
                  </a:moveTo>
                  <a:lnTo>
                    <a:pt x="3244678" y="1377203"/>
                  </a:lnTo>
                  <a:lnTo>
                    <a:pt x="3244678" y="1589643"/>
                  </a:lnTo>
                  <a:lnTo>
                    <a:pt x="3509618" y="1589643"/>
                  </a:lnTo>
                  <a:lnTo>
                    <a:pt x="2979737" y="2119523"/>
                  </a:lnTo>
                  <a:lnTo>
                    <a:pt x="2449856" y="1589643"/>
                  </a:lnTo>
                  <a:lnTo>
                    <a:pt x="2714797" y="1589643"/>
                  </a:lnTo>
                  <a:lnTo>
                    <a:pt x="2714797" y="1377203"/>
                  </a:lnTo>
                  <a:lnTo>
                    <a:pt x="0" y="1377203"/>
                  </a:lnTo>
                  <a:lnTo>
                    <a:pt x="0" y="1"/>
                  </a:lnTo>
                  <a:lnTo>
                    <a:pt x="5959475" y="1"/>
                  </a:lnTo>
                  <a:lnTo>
                    <a:pt x="5959475" y="1377203"/>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92025" tIns="192024" rIns="192024" bIns="1567597" numCol="1" spcCol="1270" anchor="ctr" anchorCtr="0">
              <a:noAutofit/>
            </a:bodyPr>
            <a:lstStyle/>
            <a:p>
              <a:pPr marL="0" lvl="0" indent="0" algn="ctr" defTabSz="1200150">
                <a:lnSpc>
                  <a:spcPct val="90000"/>
                </a:lnSpc>
                <a:spcBef>
                  <a:spcPct val="0"/>
                </a:spcBef>
                <a:spcAft>
                  <a:spcPct val="35000"/>
                </a:spcAft>
                <a:buNone/>
              </a:pPr>
              <a:r>
                <a:rPr lang="en-US" sz="2700" kern="1200"/>
                <a:t>Stages 1-4</a:t>
              </a:r>
            </a:p>
          </p:txBody>
        </p:sp>
        <p:sp>
          <p:nvSpPr>
            <p:cNvPr id="7" name="Freeform: Shape 6">
              <a:extLst>
                <a:ext uri="{FF2B5EF4-FFF2-40B4-BE49-F238E27FC236}">
                  <a16:creationId xmlns:a16="http://schemas.microsoft.com/office/drawing/2014/main" id="{EC22AA4E-1825-4E72-AEC4-8BB2590319F8}"/>
                </a:ext>
              </a:extLst>
            </p:cNvPr>
            <p:cNvSpPr/>
            <p:nvPr/>
          </p:nvSpPr>
          <p:spPr>
            <a:xfrm>
              <a:off x="784225" y="3483554"/>
              <a:ext cx="5959475" cy="633737"/>
            </a:xfrm>
            <a:custGeom>
              <a:avLst/>
              <a:gdLst>
                <a:gd name="connsiteX0" fmla="*/ 0 w 5959475"/>
                <a:gd name="connsiteY0" fmla="*/ 0 h 633737"/>
                <a:gd name="connsiteX1" fmla="*/ 5959475 w 5959475"/>
                <a:gd name="connsiteY1" fmla="*/ 0 h 633737"/>
                <a:gd name="connsiteX2" fmla="*/ 5959475 w 5959475"/>
                <a:gd name="connsiteY2" fmla="*/ 633737 h 633737"/>
                <a:gd name="connsiteX3" fmla="*/ 0 w 5959475"/>
                <a:gd name="connsiteY3" fmla="*/ 633737 h 633737"/>
                <a:gd name="connsiteX4" fmla="*/ 0 w 5959475"/>
                <a:gd name="connsiteY4" fmla="*/ 0 h 6337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9475" h="633737">
                  <a:moveTo>
                    <a:pt x="0" y="0"/>
                  </a:moveTo>
                  <a:lnTo>
                    <a:pt x="5959475" y="0"/>
                  </a:lnTo>
                  <a:lnTo>
                    <a:pt x="5959475" y="633737"/>
                  </a:lnTo>
                  <a:lnTo>
                    <a:pt x="0" y="633737"/>
                  </a:lnTo>
                  <a:lnTo>
                    <a:pt x="0" y="0"/>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a:t>Largely determined by others (parents, teachers)</a:t>
              </a:r>
            </a:p>
          </p:txBody>
        </p:sp>
      </p:grpSp>
      <p:sp>
        <p:nvSpPr>
          <p:cNvPr id="8" name="Freeform: Shape 7">
            <a:extLst>
              <a:ext uri="{FF2B5EF4-FFF2-40B4-BE49-F238E27FC236}">
                <a16:creationId xmlns:a16="http://schemas.microsoft.com/office/drawing/2014/main" id="{FBB293A7-17FF-4EC6-898F-91B25983C618}"/>
              </a:ext>
            </a:extLst>
          </p:cNvPr>
          <p:cNvSpPr/>
          <p:nvPr/>
        </p:nvSpPr>
        <p:spPr>
          <a:xfrm>
            <a:off x="3350962" y="817210"/>
            <a:ext cx="5959475" cy="2119526"/>
          </a:xfrm>
          <a:custGeom>
            <a:avLst/>
            <a:gdLst>
              <a:gd name="connsiteX0" fmla="*/ 0 w 5959475"/>
              <a:gd name="connsiteY0" fmla="*/ 742321 h 2119524"/>
              <a:gd name="connsiteX1" fmla="*/ 2714797 w 5959475"/>
              <a:gd name="connsiteY1" fmla="*/ 742321 h 2119524"/>
              <a:gd name="connsiteX2" fmla="*/ 2714797 w 5959475"/>
              <a:gd name="connsiteY2" fmla="*/ 529881 h 2119524"/>
              <a:gd name="connsiteX3" fmla="*/ 2449857 w 5959475"/>
              <a:gd name="connsiteY3" fmla="*/ 529881 h 2119524"/>
              <a:gd name="connsiteX4" fmla="*/ 2979738 w 5959475"/>
              <a:gd name="connsiteY4" fmla="*/ 0 h 2119524"/>
              <a:gd name="connsiteX5" fmla="*/ 3509619 w 5959475"/>
              <a:gd name="connsiteY5" fmla="*/ 529881 h 2119524"/>
              <a:gd name="connsiteX6" fmla="*/ 3244678 w 5959475"/>
              <a:gd name="connsiteY6" fmla="*/ 529881 h 2119524"/>
              <a:gd name="connsiteX7" fmla="*/ 3244678 w 5959475"/>
              <a:gd name="connsiteY7" fmla="*/ 742321 h 2119524"/>
              <a:gd name="connsiteX8" fmla="*/ 5959475 w 5959475"/>
              <a:gd name="connsiteY8" fmla="*/ 742321 h 2119524"/>
              <a:gd name="connsiteX9" fmla="*/ 5959475 w 5959475"/>
              <a:gd name="connsiteY9" fmla="*/ 2119524 h 2119524"/>
              <a:gd name="connsiteX10" fmla="*/ 0 w 5959475"/>
              <a:gd name="connsiteY10" fmla="*/ 2119524 h 2119524"/>
              <a:gd name="connsiteX11" fmla="*/ 0 w 5959475"/>
              <a:gd name="connsiteY11" fmla="*/ 742321 h 2119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59475" h="2119524">
                <a:moveTo>
                  <a:pt x="5959475" y="1377203"/>
                </a:moveTo>
                <a:lnTo>
                  <a:pt x="3244678" y="1377203"/>
                </a:lnTo>
                <a:lnTo>
                  <a:pt x="3244678" y="1589643"/>
                </a:lnTo>
                <a:lnTo>
                  <a:pt x="3509618" y="1589643"/>
                </a:lnTo>
                <a:lnTo>
                  <a:pt x="2979737" y="2119523"/>
                </a:lnTo>
                <a:lnTo>
                  <a:pt x="2449856" y="1589643"/>
                </a:lnTo>
                <a:lnTo>
                  <a:pt x="2714797" y="1589643"/>
                </a:lnTo>
                <a:lnTo>
                  <a:pt x="2714797" y="1377203"/>
                </a:lnTo>
                <a:lnTo>
                  <a:pt x="0" y="1377203"/>
                </a:lnTo>
                <a:lnTo>
                  <a:pt x="0" y="1"/>
                </a:lnTo>
                <a:lnTo>
                  <a:pt x="5959475" y="1"/>
                </a:lnTo>
                <a:lnTo>
                  <a:pt x="5959475" y="1377203"/>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92024" tIns="192025" rIns="192024" bIns="934346" numCol="1" spcCol="1270" anchor="ctr" anchorCtr="0">
            <a:noAutofit/>
          </a:bodyPr>
          <a:lstStyle/>
          <a:p>
            <a:pPr marL="0" lvl="0" indent="0" algn="ctr" defTabSz="1200150">
              <a:lnSpc>
                <a:spcPct val="90000"/>
              </a:lnSpc>
              <a:spcBef>
                <a:spcPct val="0"/>
              </a:spcBef>
              <a:spcAft>
                <a:spcPct val="35000"/>
              </a:spcAft>
              <a:buNone/>
            </a:pPr>
            <a:r>
              <a:rPr lang="en-US" sz="2700" kern="1200"/>
              <a:t>Influences……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5AB43595-CDD8-4382-88AD-A6FCDFB60003}"/>
              </a:ext>
            </a:extLst>
          </p:cNvPr>
          <p:cNvSpPr>
            <a:spLocks noGrp="1"/>
          </p:cNvSpPr>
          <p:nvPr>
            <p:ph type="title"/>
          </p:nvPr>
        </p:nvSpPr>
        <p:spPr>
          <a:xfrm>
            <a:off x="8471424" y="1110882"/>
            <a:ext cx="3053039" cy="1060817"/>
          </a:xfrm>
        </p:spPr>
        <p:txBody>
          <a:bodyPr anchor="b">
            <a:normAutofit/>
          </a:bodyPr>
          <a:lstStyle/>
          <a:p>
            <a:pPr eaLnBrk="1" hangingPunct="1"/>
            <a:r>
              <a:rPr lang="en-US" altLang="en-US" sz="2800" dirty="0"/>
              <a:t>Stage 5: Identity vs. Role Confusion</a:t>
            </a:r>
          </a:p>
        </p:txBody>
      </p:sp>
      <p:pic>
        <p:nvPicPr>
          <p:cNvPr id="2" name="Picture 1">
            <a:extLst>
              <a:ext uri="{FF2B5EF4-FFF2-40B4-BE49-F238E27FC236}">
                <a16:creationId xmlns:a16="http://schemas.microsoft.com/office/drawing/2014/main" id="{AD416050-6114-4BD5-AB2A-EB69B185EB2C}"/>
              </a:ext>
            </a:extLst>
          </p:cNvPr>
          <p:cNvPicPr>
            <a:picLocks noChangeAspect="1"/>
          </p:cNvPicPr>
          <p:nvPr/>
        </p:nvPicPr>
        <p:blipFill>
          <a:blip r:embed="rId2"/>
          <a:stretch>
            <a:fillRect/>
          </a:stretch>
        </p:blipFill>
        <p:spPr>
          <a:xfrm>
            <a:off x="1912538" y="124096"/>
            <a:ext cx="4336310" cy="3041889"/>
          </a:xfrm>
          <a:prstGeom prst="rect">
            <a:avLst/>
          </a:prstGeom>
        </p:spPr>
      </p:pic>
      <p:sp>
        <p:nvSpPr>
          <p:cNvPr id="11267" name="Rectangle 3">
            <a:extLst>
              <a:ext uri="{FF2B5EF4-FFF2-40B4-BE49-F238E27FC236}">
                <a16:creationId xmlns:a16="http://schemas.microsoft.com/office/drawing/2014/main" id="{3E831F10-D660-4D06-AA81-76CD87543682}"/>
              </a:ext>
            </a:extLst>
          </p:cNvPr>
          <p:cNvSpPr>
            <a:spLocks noGrp="1"/>
          </p:cNvSpPr>
          <p:nvPr>
            <p:ph idx="1"/>
          </p:nvPr>
        </p:nvSpPr>
        <p:spPr>
          <a:xfrm>
            <a:off x="8471423" y="2286000"/>
            <a:ext cx="3542625" cy="4396154"/>
          </a:xfrm>
        </p:spPr>
        <p:txBody>
          <a:bodyPr>
            <a:noAutofit/>
          </a:bodyPr>
          <a:lstStyle/>
          <a:p>
            <a:pPr eaLnBrk="1" hangingPunct="1"/>
            <a:r>
              <a:rPr lang="en-US" altLang="en-US" sz="1800" dirty="0">
                <a:latin typeface="Arial" panose="020B0604020202020204" pitchFamily="34" charset="0"/>
                <a:cs typeface="Arial" panose="020B0604020202020204" pitchFamily="34" charset="0"/>
              </a:rPr>
              <a:t>Ages 12-18</a:t>
            </a:r>
          </a:p>
          <a:p>
            <a:pPr eaLnBrk="1" hangingPunct="1"/>
            <a:r>
              <a:rPr lang="en-US" altLang="en-US" sz="1800" dirty="0">
                <a:latin typeface="Arial" panose="020B0604020202020204" pitchFamily="34" charset="0"/>
                <a:cs typeface="Arial" panose="020B0604020202020204" pitchFamily="34" charset="0"/>
              </a:rPr>
              <a:t>Success: Explore independence and develop a sense of self / self image</a:t>
            </a:r>
          </a:p>
          <a:p>
            <a:pPr eaLnBrk="1" hangingPunct="1"/>
            <a:r>
              <a:rPr lang="en-US" altLang="en-US" sz="1800" dirty="0">
                <a:latin typeface="Arial" panose="020B0604020202020204" pitchFamily="34" charset="0"/>
                <a:cs typeface="Arial" panose="020B0604020202020204" pitchFamily="34" charset="0"/>
              </a:rPr>
              <a:t>Fail: unsuccessful in becoming independent. Develop poor self image</a:t>
            </a:r>
          </a:p>
          <a:p>
            <a:pPr eaLnBrk="1" hangingPunct="1"/>
            <a:r>
              <a:rPr lang="en-US" altLang="en-US" sz="1800" dirty="0">
                <a:latin typeface="Arial" panose="020B0604020202020204" pitchFamily="34" charset="0"/>
                <a:cs typeface="Arial" panose="020B0604020202020204" pitchFamily="34" charset="0"/>
              </a:rPr>
              <a:t>Basic strength: Fidelity</a:t>
            </a:r>
          </a:p>
          <a:p>
            <a:pPr lvl="1" eaLnBrk="1" hangingPunct="1"/>
            <a:r>
              <a:rPr lang="en-US" altLang="en-US" sz="1800" dirty="0">
                <a:latin typeface="Arial" panose="020B0604020202020204" pitchFamily="34" charset="0"/>
                <a:cs typeface="Arial" panose="020B0604020202020204" pitchFamily="34" charset="0"/>
              </a:rPr>
              <a:t>Strong sense of identity and face adulthood with certainty and confidence</a:t>
            </a:r>
          </a:p>
          <a:p>
            <a:pPr lvl="1" eaLnBrk="1" hangingPunct="1"/>
            <a:r>
              <a:rPr lang="en-US" altLang="en-US" sz="1800" dirty="0">
                <a:latin typeface="Arial" panose="020B0604020202020204" pitchFamily="34" charset="0"/>
                <a:cs typeface="Arial" panose="020B0604020202020204" pitchFamily="34" charset="0"/>
              </a:rPr>
              <a:t>Sincere, genuine, Independent</a:t>
            </a:r>
          </a:p>
        </p:txBody>
      </p:sp>
      <p:sp>
        <p:nvSpPr>
          <p:cNvPr id="74"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3" name="TextBox 2">
            <a:extLst>
              <a:ext uri="{FF2B5EF4-FFF2-40B4-BE49-F238E27FC236}">
                <a16:creationId xmlns:a16="http://schemas.microsoft.com/office/drawing/2014/main" id="{0F6ACFA6-5483-43AE-8C4D-60924C206622}"/>
              </a:ext>
            </a:extLst>
          </p:cNvPr>
          <p:cNvSpPr txBox="1"/>
          <p:nvPr/>
        </p:nvSpPr>
        <p:spPr>
          <a:xfrm>
            <a:off x="455120" y="3431647"/>
            <a:ext cx="7535097" cy="3046988"/>
          </a:xfrm>
          <a:prstGeom prst="rect">
            <a:avLst/>
          </a:prstGeom>
          <a:noFill/>
        </p:spPr>
        <p:txBody>
          <a:bodyPr wrap="square" rtlCol="0">
            <a:spAutoFit/>
          </a:bodyPr>
          <a:lstStyle/>
          <a:p>
            <a:pPr>
              <a:spcAft>
                <a:spcPts val="600"/>
              </a:spcAft>
            </a:pPr>
            <a:r>
              <a:rPr lang="en-GB" sz="2400" dirty="0">
                <a:latin typeface="Arial" panose="020B0604020202020204" pitchFamily="34" charset="0"/>
                <a:cs typeface="Arial" panose="020B0604020202020204" pitchFamily="34" charset="0"/>
              </a:rPr>
              <a:t>“With puberty, the teenager’s social goals and circumstances change markedly. In this crisis of </a:t>
            </a:r>
            <a:r>
              <a:rPr lang="en-GB" sz="2400" i="1" dirty="0">
                <a:latin typeface="Arial" panose="020B0604020202020204" pitchFamily="34" charset="0"/>
                <a:cs typeface="Arial" panose="020B0604020202020204" pitchFamily="34" charset="0"/>
              </a:rPr>
              <a:t>identity versus role diffusion, </a:t>
            </a:r>
            <a:r>
              <a:rPr lang="en-GB" sz="2400" dirty="0">
                <a:latin typeface="Arial" panose="020B0604020202020204" pitchFamily="34" charset="0"/>
                <a:cs typeface="Arial" panose="020B0604020202020204" pitchFamily="34" charset="0"/>
              </a:rPr>
              <a:t>the adolescent begins an intensive effort to develop a sense of self as an individual, seeking his or her own pathway in life. Erikson called this challenge of moving away from the family the </a:t>
            </a:r>
            <a:r>
              <a:rPr lang="en-GB" sz="2400" i="1" dirty="0">
                <a:latin typeface="Arial" panose="020B0604020202020204" pitchFamily="34" charset="0"/>
                <a:cs typeface="Arial" panose="020B0604020202020204" pitchFamily="34" charset="0"/>
              </a:rPr>
              <a:t>identity crisis, </a:t>
            </a:r>
            <a:r>
              <a:rPr lang="en-GB" sz="2400" dirty="0">
                <a:latin typeface="Arial" panose="020B0604020202020204" pitchFamily="34" charset="0"/>
                <a:cs typeface="Arial" panose="020B0604020202020204" pitchFamily="34" charset="0"/>
              </a:rPr>
              <a:t>a time of personal upheaval and uncertainty.” (</a:t>
            </a:r>
            <a:r>
              <a:rPr lang="fr-FR" sz="2400" dirty="0" err="1">
                <a:latin typeface="Arial" panose="020B0604020202020204" pitchFamily="34" charset="0"/>
                <a:cs typeface="Arial" panose="020B0604020202020204" pitchFamily="34" charset="0"/>
              </a:rPr>
              <a:t>Fernald</a:t>
            </a:r>
            <a:r>
              <a:rPr lang="fr-FR" sz="2400" dirty="0">
                <a:latin typeface="Arial" panose="020B0604020202020204" pitchFamily="34" charset="0"/>
                <a:cs typeface="Arial" panose="020B0604020202020204" pitchFamily="34" charset="0"/>
              </a:rPr>
              <a:t>, 2008, p106)</a:t>
            </a:r>
            <a:endParaRPr lang="en-GB" sz="2400" dirty="0">
              <a:latin typeface="Arial" panose="020B0604020202020204" pitchFamily="34" charset="0"/>
              <a:cs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11267">
                                            <p:txEl>
                                              <p:pRg st="3" end="3"/>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11267">
                                            <p:txEl>
                                              <p:pRg st="4" end="4"/>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87C27D3-AAF5-4E64-A54B-98B62FAE926B}"/>
              </a:ext>
            </a:extLst>
          </p:cNvPr>
          <p:cNvSpPr>
            <a:spLocks noGrp="1"/>
          </p:cNvSpPr>
          <p:nvPr>
            <p:ph type="title"/>
          </p:nvPr>
        </p:nvSpPr>
        <p:spPr>
          <a:xfrm>
            <a:off x="882245" y="595023"/>
            <a:ext cx="10493524" cy="1485900"/>
          </a:xfrm>
        </p:spPr>
        <p:txBody>
          <a:bodyPr>
            <a:normAutofit/>
          </a:bodyPr>
          <a:lstStyle/>
          <a:p>
            <a:pPr eaLnBrk="1" hangingPunct="1"/>
            <a:r>
              <a:rPr lang="en-US" altLang="en-US" dirty="0"/>
              <a:t>Stage 6: Intimacy vs. Isolation</a:t>
            </a:r>
          </a:p>
        </p:txBody>
      </p:sp>
      <p:sp>
        <p:nvSpPr>
          <p:cNvPr id="12291" name="Rectangle 3">
            <a:extLst>
              <a:ext uri="{FF2B5EF4-FFF2-40B4-BE49-F238E27FC236}">
                <a16:creationId xmlns:a16="http://schemas.microsoft.com/office/drawing/2014/main" id="{B9730C98-163D-498C-B518-733F3A695600}"/>
              </a:ext>
            </a:extLst>
          </p:cNvPr>
          <p:cNvSpPr>
            <a:spLocks noGrp="1"/>
          </p:cNvSpPr>
          <p:nvPr>
            <p:ph idx="1"/>
          </p:nvPr>
        </p:nvSpPr>
        <p:spPr>
          <a:xfrm>
            <a:off x="674914" y="1562793"/>
            <a:ext cx="5454093" cy="5070763"/>
          </a:xfrm>
        </p:spPr>
        <p:txBody>
          <a:bodyPr>
            <a:noAutofit/>
          </a:bodyPr>
          <a:lstStyle/>
          <a:p>
            <a:pPr eaLnBrk="1" hangingPunct="1"/>
            <a:r>
              <a:rPr lang="en-US" altLang="en-US" sz="2400" dirty="0"/>
              <a:t>Ages 18-35 (approximately)</a:t>
            </a:r>
          </a:p>
          <a:p>
            <a:pPr eaLnBrk="1" hangingPunct="1"/>
            <a:r>
              <a:rPr lang="en-US" altLang="en-US" sz="2400" dirty="0"/>
              <a:t>Success: Explore personal relationships and develop committed and secure intimate relationships</a:t>
            </a:r>
          </a:p>
          <a:p>
            <a:pPr eaLnBrk="1" hangingPunct="1"/>
            <a:r>
              <a:rPr lang="en-US" altLang="en-US" sz="2400" dirty="0"/>
              <a:t>Fail: Inability to establish intimacy leads to social isolation, loneliness and depression </a:t>
            </a:r>
          </a:p>
          <a:p>
            <a:pPr eaLnBrk="1" hangingPunct="1"/>
            <a:r>
              <a:rPr lang="en-US" altLang="en-US" sz="2400" dirty="0"/>
              <a:t>Basic strength: Love</a:t>
            </a:r>
          </a:p>
          <a:p>
            <a:pPr lvl="1" eaLnBrk="1" hangingPunct="1"/>
            <a:r>
              <a:rPr lang="en-US" altLang="en-US" sz="2400" dirty="0"/>
              <a:t>Give and receive love, mutual devotion </a:t>
            </a:r>
          </a:p>
          <a:p>
            <a:pPr lvl="1" eaLnBrk="1" hangingPunct="1"/>
            <a:r>
              <a:rPr lang="en-US" altLang="en-US" sz="2400" dirty="0"/>
              <a:t>Need a strong sense of identity from last stage for this stage to be successful </a:t>
            </a:r>
          </a:p>
        </p:txBody>
      </p:sp>
      <p:pic>
        <p:nvPicPr>
          <p:cNvPr id="2" name="Picture 1">
            <a:extLst>
              <a:ext uri="{FF2B5EF4-FFF2-40B4-BE49-F238E27FC236}">
                <a16:creationId xmlns:a16="http://schemas.microsoft.com/office/drawing/2014/main" id="{AC56A142-FC35-42C0-B83E-747E14411EE2}"/>
              </a:ext>
            </a:extLst>
          </p:cNvPr>
          <p:cNvPicPr>
            <a:picLocks noChangeAspect="1"/>
          </p:cNvPicPr>
          <p:nvPr/>
        </p:nvPicPr>
        <p:blipFill>
          <a:blip r:embed="rId2"/>
          <a:stretch>
            <a:fillRect/>
          </a:stretch>
        </p:blipFill>
        <p:spPr>
          <a:xfrm>
            <a:off x="6411641" y="2263455"/>
            <a:ext cx="5105445" cy="27186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 calcmode="lin" valueType="num">
                                      <p:cBhvr additive="base">
                                        <p:cTn id="19"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anim calcmode="lin" valueType="num">
                                      <p:cBhvr additive="base">
                                        <p:cTn id="25"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2291">
                                            <p:txEl>
                                              <p:pRg st="4" end="4"/>
                                            </p:txEl>
                                          </p:spTgt>
                                        </p:tgtEl>
                                        <p:attrNameLst>
                                          <p:attrName>style.visibility</p:attrName>
                                        </p:attrNameLst>
                                      </p:cBhvr>
                                      <p:to>
                                        <p:strVal val="visible"/>
                                      </p:to>
                                    </p:set>
                                    <p:anim calcmode="lin" valueType="num">
                                      <p:cBhvr additive="base">
                                        <p:cTn id="29"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291">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2291">
                                            <p:txEl>
                                              <p:pRg st="5" end="5"/>
                                            </p:txEl>
                                          </p:spTgt>
                                        </p:tgtEl>
                                        <p:attrNameLst>
                                          <p:attrName>style.visibility</p:attrName>
                                        </p:attrNameLst>
                                      </p:cBhvr>
                                      <p:to>
                                        <p:strVal val="visible"/>
                                      </p:to>
                                    </p:set>
                                    <p:anim calcmode="lin" valueType="num">
                                      <p:cBhvr additive="base">
                                        <p:cTn id="3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F7A2095-1581-40C3-801D-AD9577DB0447}"/>
              </a:ext>
            </a:extLst>
          </p:cNvPr>
          <p:cNvSpPr>
            <a:spLocks noGrp="1"/>
          </p:cNvSpPr>
          <p:nvPr>
            <p:ph type="title"/>
          </p:nvPr>
        </p:nvSpPr>
        <p:spPr>
          <a:xfrm>
            <a:off x="1390650" y="685800"/>
            <a:ext cx="9886950" cy="1485900"/>
          </a:xfrm>
        </p:spPr>
        <p:txBody>
          <a:bodyPr>
            <a:normAutofit/>
          </a:bodyPr>
          <a:lstStyle/>
          <a:p>
            <a:pPr eaLnBrk="1" hangingPunct="1"/>
            <a:r>
              <a:rPr lang="en-US" altLang="en-US"/>
              <a:t>Stage 7: Generativity vs. Stagnation</a:t>
            </a:r>
          </a:p>
        </p:txBody>
      </p:sp>
      <p:pic>
        <p:nvPicPr>
          <p:cNvPr id="2" name="Picture 1">
            <a:extLst>
              <a:ext uri="{FF2B5EF4-FFF2-40B4-BE49-F238E27FC236}">
                <a16:creationId xmlns:a16="http://schemas.microsoft.com/office/drawing/2014/main" id="{07E8D6E1-9DF4-4C97-AC3F-736FA92FF9BE}"/>
              </a:ext>
            </a:extLst>
          </p:cNvPr>
          <p:cNvPicPr>
            <a:picLocks noChangeAspect="1"/>
          </p:cNvPicPr>
          <p:nvPr/>
        </p:nvPicPr>
        <p:blipFill rotWithShape="1">
          <a:blip r:embed="rId2"/>
          <a:srcRect l="41940" r="26562" b="-1"/>
          <a:stretch/>
        </p:blipFill>
        <p:spPr>
          <a:xfrm>
            <a:off x="1390649" y="2401556"/>
            <a:ext cx="3211495" cy="3466681"/>
          </a:xfrm>
          <a:prstGeom prst="rect">
            <a:avLst/>
          </a:prstGeom>
        </p:spPr>
      </p:pic>
      <p:sp>
        <p:nvSpPr>
          <p:cNvPr id="13315" name="Rectangle 3">
            <a:extLst>
              <a:ext uri="{FF2B5EF4-FFF2-40B4-BE49-F238E27FC236}">
                <a16:creationId xmlns:a16="http://schemas.microsoft.com/office/drawing/2014/main" id="{C6124C64-3361-4575-9566-54DAF4B14C9A}"/>
              </a:ext>
            </a:extLst>
          </p:cNvPr>
          <p:cNvSpPr>
            <a:spLocks noGrp="1"/>
          </p:cNvSpPr>
          <p:nvPr>
            <p:ph idx="1"/>
          </p:nvPr>
        </p:nvSpPr>
        <p:spPr>
          <a:xfrm>
            <a:off x="5100824" y="2286000"/>
            <a:ext cx="6176776" cy="3581400"/>
          </a:xfrm>
        </p:spPr>
        <p:txBody>
          <a:bodyPr>
            <a:noAutofit/>
          </a:bodyPr>
          <a:lstStyle/>
          <a:p>
            <a:pPr eaLnBrk="1" hangingPunct="1"/>
            <a:r>
              <a:rPr lang="en-US" altLang="en-US" dirty="0"/>
              <a:t>Ages 35-55 (approximately)</a:t>
            </a:r>
          </a:p>
          <a:p>
            <a:pPr eaLnBrk="1" hangingPunct="1"/>
            <a:r>
              <a:rPr lang="en-US" altLang="en-US" dirty="0"/>
              <a:t>Success: Build successful careers and families and become active in teaching/guiding the next generation</a:t>
            </a:r>
          </a:p>
          <a:p>
            <a:pPr eaLnBrk="1" hangingPunct="1"/>
            <a:r>
              <a:rPr lang="en-US" altLang="en-US" dirty="0"/>
              <a:t>Fail: Unsuccessful careers, families and not seeking outlets for being active in the community. Unproductive and uninvolved in the world</a:t>
            </a:r>
          </a:p>
          <a:p>
            <a:pPr eaLnBrk="1" hangingPunct="1"/>
            <a:r>
              <a:rPr lang="en-US" altLang="en-US" dirty="0"/>
              <a:t>Basic strength: Care</a:t>
            </a:r>
          </a:p>
          <a:p>
            <a:pPr lvl="1" eaLnBrk="1" hangingPunct="1"/>
            <a:r>
              <a:rPr lang="en-US" altLang="en-US" dirty="0"/>
              <a:t>Broad concern for others</a:t>
            </a:r>
          </a:p>
          <a:p>
            <a:pPr lvl="1" eaLnBrk="1" hangingPunct="1"/>
            <a:r>
              <a:rPr lang="en-US" altLang="en-US" dirty="0"/>
              <a:t>Need to teach others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3315">
                                            <p:txEl>
                                              <p:pRg st="1" end="1"/>
                                            </p:txEl>
                                          </p:spTgt>
                                        </p:tgtEl>
                                        <p:attrNameLst>
                                          <p:attrName>style.visibility</p:attrName>
                                        </p:attrNameLst>
                                      </p:cBhvr>
                                      <p:to>
                                        <p:strVal val="visible"/>
                                      </p:to>
                                    </p:set>
                                    <p:animEffect transition="in" filter="fade">
                                      <p:cBhvr>
                                        <p:cTn id="14" dur="1000"/>
                                        <p:tgtEl>
                                          <p:spTgt spid="13315">
                                            <p:txEl>
                                              <p:pRg st="1" end="1"/>
                                            </p:txEl>
                                          </p:spTgt>
                                        </p:tgtEl>
                                      </p:cBhvr>
                                    </p:animEffect>
                                    <p:anim calcmode="lin" valueType="num">
                                      <p:cBhvr>
                                        <p:cTn id="15" dur="10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33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315">
                                            <p:txEl>
                                              <p:pRg st="2" end="2"/>
                                            </p:txEl>
                                          </p:spTgt>
                                        </p:tgtEl>
                                        <p:attrNameLst>
                                          <p:attrName>style.visibility</p:attrName>
                                        </p:attrNameLst>
                                      </p:cBhvr>
                                      <p:to>
                                        <p:strVal val="visible"/>
                                      </p:to>
                                    </p:set>
                                    <p:animEffect transition="in" filter="fade">
                                      <p:cBhvr>
                                        <p:cTn id="21" dur="1000"/>
                                        <p:tgtEl>
                                          <p:spTgt spid="13315">
                                            <p:txEl>
                                              <p:pRg st="2" end="2"/>
                                            </p:txEl>
                                          </p:spTgt>
                                        </p:tgtEl>
                                      </p:cBhvr>
                                    </p:animEffect>
                                    <p:anim calcmode="lin" valueType="num">
                                      <p:cBhvr>
                                        <p:cTn id="22"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3315">
                                            <p:txEl>
                                              <p:pRg st="3" end="3"/>
                                            </p:txEl>
                                          </p:spTgt>
                                        </p:tgtEl>
                                        <p:attrNameLst>
                                          <p:attrName>style.visibility</p:attrName>
                                        </p:attrNameLst>
                                      </p:cBhvr>
                                      <p:to>
                                        <p:strVal val="visible"/>
                                      </p:to>
                                    </p:set>
                                    <p:animEffect transition="in" filter="fade">
                                      <p:cBhvr>
                                        <p:cTn id="28" dur="1000"/>
                                        <p:tgtEl>
                                          <p:spTgt spid="13315">
                                            <p:txEl>
                                              <p:pRg st="3" end="3"/>
                                            </p:txEl>
                                          </p:spTgt>
                                        </p:tgtEl>
                                      </p:cBhvr>
                                    </p:animEffect>
                                    <p:anim calcmode="lin" valueType="num">
                                      <p:cBhvr>
                                        <p:cTn id="29"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3315">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13315">
                                            <p:txEl>
                                              <p:pRg st="4" end="4"/>
                                            </p:txEl>
                                          </p:spTgt>
                                        </p:tgtEl>
                                        <p:attrNameLst>
                                          <p:attrName>style.visibility</p:attrName>
                                        </p:attrNameLst>
                                      </p:cBhvr>
                                      <p:to>
                                        <p:strVal val="visible"/>
                                      </p:to>
                                    </p:set>
                                    <p:animEffect transition="in" filter="fade">
                                      <p:cBhvr>
                                        <p:cTn id="33" dur="1000"/>
                                        <p:tgtEl>
                                          <p:spTgt spid="13315">
                                            <p:txEl>
                                              <p:pRg st="4" end="4"/>
                                            </p:txEl>
                                          </p:spTgt>
                                        </p:tgtEl>
                                      </p:cBhvr>
                                    </p:animEffect>
                                    <p:anim calcmode="lin" valueType="num">
                                      <p:cBhvr>
                                        <p:cTn id="34" dur="10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13315">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3315">
                                            <p:txEl>
                                              <p:pRg st="5" end="5"/>
                                            </p:txEl>
                                          </p:spTgt>
                                        </p:tgtEl>
                                        <p:attrNameLst>
                                          <p:attrName>style.visibility</p:attrName>
                                        </p:attrNameLst>
                                      </p:cBhvr>
                                      <p:to>
                                        <p:strVal val="visible"/>
                                      </p:to>
                                    </p:set>
                                    <p:animEffect transition="in" filter="fade">
                                      <p:cBhvr>
                                        <p:cTn id="38" dur="1000"/>
                                        <p:tgtEl>
                                          <p:spTgt spid="13315">
                                            <p:txEl>
                                              <p:pRg st="5" end="5"/>
                                            </p:txEl>
                                          </p:spTgt>
                                        </p:tgtEl>
                                      </p:cBhvr>
                                    </p:animEffect>
                                    <p:anim calcmode="lin" valueType="num">
                                      <p:cBhvr>
                                        <p:cTn id="39" dur="10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133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C07FBD1-E531-4580-90D6-0274B977FB6D}"/>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saturation sat="0"/>
                    </a14:imgEffect>
                  </a14:imgLayer>
                </a14:imgProps>
              </a:ext>
            </a:extLst>
          </a:blip>
          <a:srcRect l="4935" r="2" b="2"/>
          <a:stretch/>
        </p:blipFill>
        <p:spPr>
          <a:xfrm>
            <a:off x="-1" y="10"/>
            <a:ext cx="12188652" cy="6857990"/>
          </a:xfrm>
          <a:prstGeom prst="rect">
            <a:avLst/>
          </a:prstGeom>
        </p:spPr>
      </p:pic>
      <p:sp>
        <p:nvSpPr>
          <p:cNvPr id="14338" name="Rectangle 2">
            <a:extLst>
              <a:ext uri="{FF2B5EF4-FFF2-40B4-BE49-F238E27FC236}">
                <a16:creationId xmlns:a16="http://schemas.microsoft.com/office/drawing/2014/main" id="{E0A2F3C0-F272-41D2-8DBC-924C01E996F6}"/>
              </a:ext>
            </a:extLst>
          </p:cNvPr>
          <p:cNvSpPr>
            <a:spLocks noGrp="1"/>
          </p:cNvSpPr>
          <p:nvPr>
            <p:ph type="title"/>
          </p:nvPr>
        </p:nvSpPr>
        <p:spPr>
          <a:xfrm>
            <a:off x="1371600" y="685800"/>
            <a:ext cx="9601200" cy="1485900"/>
          </a:xfrm>
        </p:spPr>
        <p:txBody>
          <a:bodyPr>
            <a:normAutofit/>
          </a:bodyPr>
          <a:lstStyle/>
          <a:p>
            <a:pPr eaLnBrk="1" hangingPunct="1"/>
            <a:r>
              <a:rPr lang="en-US" altLang="en-US" dirty="0"/>
              <a:t>Stage 8: Ego Integrity vs. Despair</a:t>
            </a:r>
          </a:p>
        </p:txBody>
      </p:sp>
      <p:sp>
        <p:nvSpPr>
          <p:cNvPr id="14339" name="Rectangle 3">
            <a:extLst>
              <a:ext uri="{FF2B5EF4-FFF2-40B4-BE49-F238E27FC236}">
                <a16:creationId xmlns:a16="http://schemas.microsoft.com/office/drawing/2014/main" id="{A9EC31DE-3619-43C3-AF72-9C1BEA4C95ED}"/>
              </a:ext>
            </a:extLst>
          </p:cNvPr>
          <p:cNvSpPr>
            <a:spLocks noGrp="1"/>
          </p:cNvSpPr>
          <p:nvPr>
            <p:ph idx="1"/>
          </p:nvPr>
        </p:nvSpPr>
        <p:spPr>
          <a:xfrm>
            <a:off x="1371600" y="2286000"/>
            <a:ext cx="9601200" cy="3581400"/>
          </a:xfrm>
        </p:spPr>
        <p:txBody>
          <a:bodyPr>
            <a:noAutofit/>
          </a:bodyPr>
          <a:lstStyle/>
          <a:p>
            <a:pPr eaLnBrk="1" hangingPunct="1"/>
            <a:r>
              <a:rPr lang="en-US" altLang="en-US" sz="2800" dirty="0"/>
              <a:t>Ages 55+</a:t>
            </a:r>
          </a:p>
          <a:p>
            <a:pPr eaLnBrk="1" hangingPunct="1"/>
            <a:r>
              <a:rPr lang="en-US" altLang="en-US" sz="2800" dirty="0"/>
              <a:t>This is when we start to evaluate life</a:t>
            </a:r>
          </a:p>
          <a:p>
            <a:pPr eaLnBrk="1" hangingPunct="1"/>
            <a:r>
              <a:rPr lang="en-US" altLang="en-US" sz="2800" dirty="0"/>
              <a:t>Success: Look back with satisfaction, wisdom and few regrets</a:t>
            </a:r>
          </a:p>
          <a:p>
            <a:pPr eaLnBrk="1" hangingPunct="1"/>
            <a:r>
              <a:rPr lang="en-US" altLang="en-US" sz="2800" dirty="0"/>
              <a:t>Fail: Review with anger, frustration, feel like life was unsuccessful </a:t>
            </a:r>
          </a:p>
          <a:p>
            <a:pPr eaLnBrk="1" hangingPunct="1"/>
            <a:r>
              <a:rPr lang="en-US" altLang="en-US" sz="2800" dirty="0"/>
              <a:t>Basic strength: Wisdom</a:t>
            </a:r>
          </a:p>
          <a:p>
            <a:pPr lvl="1" eaLnBrk="1" hangingPunct="1"/>
            <a:r>
              <a:rPr lang="en-US" altLang="en-US" sz="2800" dirty="0"/>
              <a:t>Pride, Satisfaction, Wisdom and knowledge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1" end="1"/>
                                            </p:txEl>
                                          </p:spTgt>
                                        </p:tgtEl>
                                        <p:attrNameLst>
                                          <p:attrName>style.visibility</p:attrName>
                                        </p:attrNameLst>
                                      </p:cBhvr>
                                      <p:to>
                                        <p:strVal val="visible"/>
                                      </p:to>
                                    </p:set>
                                    <p:animEffect transition="in" filter="fade">
                                      <p:cBhvr>
                                        <p:cTn id="14" dur="1000"/>
                                        <p:tgtEl>
                                          <p:spTgt spid="14339">
                                            <p:txEl>
                                              <p:pRg st="1" end="1"/>
                                            </p:txEl>
                                          </p:spTgt>
                                        </p:tgtEl>
                                      </p:cBhvr>
                                    </p:animEffect>
                                    <p:anim calcmode="lin" valueType="num">
                                      <p:cBhvr>
                                        <p:cTn id="15" dur="10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339">
                                            <p:txEl>
                                              <p:pRg st="2" end="2"/>
                                            </p:txEl>
                                          </p:spTgt>
                                        </p:tgtEl>
                                        <p:attrNameLst>
                                          <p:attrName>style.visibility</p:attrName>
                                        </p:attrNameLst>
                                      </p:cBhvr>
                                      <p:to>
                                        <p:strVal val="visible"/>
                                      </p:to>
                                    </p:set>
                                    <p:animEffect transition="in" filter="fade">
                                      <p:cBhvr>
                                        <p:cTn id="21" dur="1000"/>
                                        <p:tgtEl>
                                          <p:spTgt spid="14339">
                                            <p:txEl>
                                              <p:pRg st="2" end="2"/>
                                            </p:txEl>
                                          </p:spTgt>
                                        </p:tgtEl>
                                      </p:cBhvr>
                                    </p:animEffect>
                                    <p:anim calcmode="lin" valueType="num">
                                      <p:cBhvr>
                                        <p:cTn id="22"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339">
                                            <p:txEl>
                                              <p:pRg st="3" end="3"/>
                                            </p:txEl>
                                          </p:spTgt>
                                        </p:tgtEl>
                                        <p:attrNameLst>
                                          <p:attrName>style.visibility</p:attrName>
                                        </p:attrNameLst>
                                      </p:cBhvr>
                                      <p:to>
                                        <p:strVal val="visible"/>
                                      </p:to>
                                    </p:set>
                                    <p:animEffect transition="in" filter="fade">
                                      <p:cBhvr>
                                        <p:cTn id="28" dur="1000"/>
                                        <p:tgtEl>
                                          <p:spTgt spid="14339">
                                            <p:txEl>
                                              <p:pRg st="3" end="3"/>
                                            </p:txEl>
                                          </p:spTgt>
                                        </p:tgtEl>
                                      </p:cBhvr>
                                    </p:animEffect>
                                    <p:anim calcmode="lin" valueType="num">
                                      <p:cBhvr>
                                        <p:cTn id="29" dur="10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433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4339">
                                            <p:txEl>
                                              <p:pRg st="4" end="4"/>
                                            </p:txEl>
                                          </p:spTgt>
                                        </p:tgtEl>
                                        <p:attrNameLst>
                                          <p:attrName>style.visibility</p:attrName>
                                        </p:attrNameLst>
                                      </p:cBhvr>
                                      <p:to>
                                        <p:strVal val="visible"/>
                                      </p:to>
                                    </p:set>
                                    <p:animEffect transition="in" filter="fade">
                                      <p:cBhvr>
                                        <p:cTn id="35" dur="1000"/>
                                        <p:tgtEl>
                                          <p:spTgt spid="14339">
                                            <p:txEl>
                                              <p:pRg st="4" end="4"/>
                                            </p:txEl>
                                          </p:spTgt>
                                        </p:tgtEl>
                                      </p:cBhvr>
                                    </p:animEffect>
                                    <p:anim calcmode="lin" valueType="num">
                                      <p:cBhvr>
                                        <p:cTn id="36" dur="10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4339">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14339">
                                            <p:txEl>
                                              <p:pRg st="5" end="5"/>
                                            </p:txEl>
                                          </p:spTgt>
                                        </p:tgtEl>
                                        <p:attrNameLst>
                                          <p:attrName>style.visibility</p:attrName>
                                        </p:attrNameLst>
                                      </p:cBhvr>
                                      <p:to>
                                        <p:strVal val="visible"/>
                                      </p:to>
                                    </p:set>
                                    <p:animEffect transition="in" filter="fade">
                                      <p:cBhvr>
                                        <p:cTn id="40" dur="1000"/>
                                        <p:tgtEl>
                                          <p:spTgt spid="14339">
                                            <p:txEl>
                                              <p:pRg st="5" end="5"/>
                                            </p:txEl>
                                          </p:spTgt>
                                        </p:tgtEl>
                                      </p:cBhvr>
                                    </p:animEffect>
                                    <p:anim calcmode="lin" valueType="num">
                                      <p:cBhvr>
                                        <p:cTn id="41" dur="10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1433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C24F-9E84-42D7-977E-5F4A2D129062}"/>
              </a:ext>
            </a:extLst>
          </p:cNvPr>
          <p:cNvSpPr>
            <a:spLocks noGrp="1"/>
          </p:cNvSpPr>
          <p:nvPr>
            <p:ph type="title"/>
          </p:nvPr>
        </p:nvSpPr>
        <p:spPr>
          <a:xfrm>
            <a:off x="846035" y="6128216"/>
            <a:ext cx="11827378" cy="729784"/>
          </a:xfrm>
        </p:spPr>
        <p:txBody>
          <a:bodyPr>
            <a:normAutofit/>
          </a:bodyPr>
          <a:lstStyle/>
          <a:p>
            <a:r>
              <a:rPr lang="en-GB" sz="3600" dirty="0"/>
              <a:t>Erik Erikson’s  Theory of Psycho-Social   Development</a:t>
            </a:r>
          </a:p>
        </p:txBody>
      </p:sp>
      <p:graphicFrame>
        <p:nvGraphicFramePr>
          <p:cNvPr id="8" name="Content Placeholder 2">
            <a:extLst>
              <a:ext uri="{FF2B5EF4-FFF2-40B4-BE49-F238E27FC236}">
                <a16:creationId xmlns:a16="http://schemas.microsoft.com/office/drawing/2014/main" id="{564DDD7A-190B-473A-83E5-1837CDFD9288}"/>
              </a:ext>
            </a:extLst>
          </p:cNvPr>
          <p:cNvGraphicFramePr>
            <a:graphicFrameLocks/>
          </p:cNvGraphicFramePr>
          <p:nvPr>
            <p:extLst>
              <p:ext uri="{D42A27DB-BD31-4B8C-83A1-F6EECF244321}">
                <p14:modId xmlns:p14="http://schemas.microsoft.com/office/powerpoint/2010/main" val="4229565782"/>
              </p:ext>
            </p:extLst>
          </p:nvPr>
        </p:nvGraphicFramePr>
        <p:xfrm>
          <a:off x="-141886" y="279216"/>
          <a:ext cx="12045128" cy="5848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678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4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942F2-BE85-4878-9DC9-D026A4EF9FC9}"/>
              </a:ext>
            </a:extLst>
          </p:cNvPr>
          <p:cNvSpPr>
            <a:spLocks noGrp="1"/>
          </p:cNvSpPr>
          <p:nvPr>
            <p:ph type="title"/>
          </p:nvPr>
        </p:nvSpPr>
        <p:spPr>
          <a:xfrm>
            <a:off x="8717562" y="639703"/>
            <a:ext cx="3299579" cy="5577840"/>
          </a:xfrm>
        </p:spPr>
        <p:txBody>
          <a:bodyPr anchor="ctr">
            <a:normAutofit/>
          </a:bodyPr>
          <a:lstStyle/>
          <a:p>
            <a:r>
              <a:rPr lang="en-GB" dirty="0"/>
              <a:t>Activity 45 Minutes</a:t>
            </a:r>
          </a:p>
        </p:txBody>
      </p:sp>
      <p:sp>
        <p:nvSpPr>
          <p:cNvPr id="7" name="Rectangle: Rounded Corners 6">
            <a:extLst>
              <a:ext uri="{FF2B5EF4-FFF2-40B4-BE49-F238E27FC236}">
                <a16:creationId xmlns:a16="http://schemas.microsoft.com/office/drawing/2014/main" id="{C6BF806C-0A91-412F-8599-FA8F3412ADA2}"/>
              </a:ext>
            </a:extLst>
          </p:cNvPr>
          <p:cNvSpPr/>
          <p:nvPr/>
        </p:nvSpPr>
        <p:spPr>
          <a:xfrm>
            <a:off x="920854" y="644091"/>
            <a:ext cx="7565420" cy="928177"/>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8" name="Rectangle 7" descr="Health">
            <a:extLst>
              <a:ext uri="{FF2B5EF4-FFF2-40B4-BE49-F238E27FC236}">
                <a16:creationId xmlns:a16="http://schemas.microsoft.com/office/drawing/2014/main" id="{5606B66B-0408-453C-9C28-54A143E4F1A7}"/>
              </a:ext>
            </a:extLst>
          </p:cNvPr>
          <p:cNvSpPr/>
          <p:nvPr/>
        </p:nvSpPr>
        <p:spPr>
          <a:xfrm>
            <a:off x="920854" y="852931"/>
            <a:ext cx="510497" cy="51049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176360A0-40D4-4032-87A0-1B4517883C2B}"/>
              </a:ext>
            </a:extLst>
          </p:cNvPr>
          <p:cNvSpPr/>
          <p:nvPr/>
        </p:nvSpPr>
        <p:spPr>
          <a:xfrm>
            <a:off x="1712126" y="644091"/>
            <a:ext cx="6501432"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sz="2000" kern="1200" dirty="0"/>
              <a:t>As life expectancy continues to rise in the UK – is there a need to consider a ninth stage? </a:t>
            </a:r>
            <a:endParaRPr lang="en-US" sz="2000" kern="1200" dirty="0"/>
          </a:p>
        </p:txBody>
      </p:sp>
      <p:sp>
        <p:nvSpPr>
          <p:cNvPr id="12" name="Rectangle: Rounded Corners 11">
            <a:extLst>
              <a:ext uri="{FF2B5EF4-FFF2-40B4-BE49-F238E27FC236}">
                <a16:creationId xmlns:a16="http://schemas.microsoft.com/office/drawing/2014/main" id="{6FADBC0E-1FC6-41F1-B526-2ABDB4B0377D}"/>
              </a:ext>
            </a:extLst>
          </p:cNvPr>
          <p:cNvSpPr/>
          <p:nvPr/>
        </p:nvSpPr>
        <p:spPr>
          <a:xfrm>
            <a:off x="885535" y="1744163"/>
            <a:ext cx="7600739" cy="928177"/>
          </a:xfrm>
          <a:prstGeom prst="roundRect">
            <a:avLst>
              <a:gd name="adj" fmla="val 10000"/>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4" name="Rectangle 13" descr="Education">
            <a:extLst>
              <a:ext uri="{FF2B5EF4-FFF2-40B4-BE49-F238E27FC236}">
                <a16:creationId xmlns:a16="http://schemas.microsoft.com/office/drawing/2014/main" id="{76D8C1BB-DF54-485C-951B-D9B22C08B417}"/>
              </a:ext>
            </a:extLst>
          </p:cNvPr>
          <p:cNvSpPr/>
          <p:nvPr/>
        </p:nvSpPr>
        <p:spPr>
          <a:xfrm>
            <a:off x="920854" y="2013153"/>
            <a:ext cx="510497" cy="51049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31130930-CB69-4464-AC2E-0952536A798D}"/>
              </a:ext>
            </a:extLst>
          </p:cNvPr>
          <p:cNvSpPr/>
          <p:nvPr/>
        </p:nvSpPr>
        <p:spPr>
          <a:xfrm>
            <a:off x="1712126" y="1804313"/>
            <a:ext cx="6501432"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sz="2000" kern="1200" dirty="0"/>
              <a:t>After his death Erikson’s wife Joan examined the feasibility of adding a stage 9 to the theory. </a:t>
            </a:r>
            <a:endParaRPr lang="en-US" sz="2000" kern="1200" dirty="0"/>
          </a:p>
        </p:txBody>
      </p:sp>
      <p:sp>
        <p:nvSpPr>
          <p:cNvPr id="16" name="Rectangle: Rounded Corners 15">
            <a:extLst>
              <a:ext uri="{FF2B5EF4-FFF2-40B4-BE49-F238E27FC236}">
                <a16:creationId xmlns:a16="http://schemas.microsoft.com/office/drawing/2014/main" id="{ABE26324-E1EA-4C2B-A2F4-CD755D86DBAC}"/>
              </a:ext>
            </a:extLst>
          </p:cNvPr>
          <p:cNvSpPr/>
          <p:nvPr/>
        </p:nvSpPr>
        <p:spPr>
          <a:xfrm>
            <a:off x="857054" y="2964535"/>
            <a:ext cx="7629220" cy="928177"/>
          </a:xfrm>
          <a:prstGeom prst="roundRect">
            <a:avLst>
              <a:gd name="adj" fmla="val 10000"/>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7" name="Rectangle 16" descr="Right Double Quote">
            <a:extLst>
              <a:ext uri="{FF2B5EF4-FFF2-40B4-BE49-F238E27FC236}">
                <a16:creationId xmlns:a16="http://schemas.microsoft.com/office/drawing/2014/main" id="{76B25380-AAC7-47DE-AFAD-2234BC72179E}"/>
              </a:ext>
            </a:extLst>
          </p:cNvPr>
          <p:cNvSpPr/>
          <p:nvPr/>
        </p:nvSpPr>
        <p:spPr>
          <a:xfrm>
            <a:off x="920854" y="3173375"/>
            <a:ext cx="510497" cy="51049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D6FB07B4-6775-45F5-8D01-2D063D63A62E}"/>
              </a:ext>
            </a:extLst>
          </p:cNvPr>
          <p:cNvSpPr/>
          <p:nvPr/>
        </p:nvSpPr>
        <p:spPr>
          <a:xfrm>
            <a:off x="1712126" y="2964535"/>
            <a:ext cx="6645811"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kern="1200" dirty="0"/>
              <a:t>Read the Journal article, ‘Psychosocial development in the elderly: An investigation into Erikson's ninth stage’ – do you feel a ninth stage would improve this theory? </a:t>
            </a:r>
            <a:endParaRPr lang="en-US" kern="1200" dirty="0"/>
          </a:p>
        </p:txBody>
      </p:sp>
      <p:sp>
        <p:nvSpPr>
          <p:cNvPr id="19" name="Rectangle: Rounded Corners 18">
            <a:extLst>
              <a:ext uri="{FF2B5EF4-FFF2-40B4-BE49-F238E27FC236}">
                <a16:creationId xmlns:a16="http://schemas.microsoft.com/office/drawing/2014/main" id="{C52E6ED2-0197-4DB7-A8CE-2D5412745ABF}"/>
              </a:ext>
            </a:extLst>
          </p:cNvPr>
          <p:cNvSpPr/>
          <p:nvPr/>
        </p:nvSpPr>
        <p:spPr>
          <a:xfrm>
            <a:off x="857053" y="4110943"/>
            <a:ext cx="7629220" cy="928177"/>
          </a:xfrm>
          <a:prstGeom prst="roundRect">
            <a:avLst>
              <a:gd name="adj" fmla="val 10000"/>
            </a:avLst>
          </a:prstGeom>
        </p:spPr>
        <p:style>
          <a:lnRef idx="0">
            <a:schemeClr val="lt1">
              <a:alpha val="0"/>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p:style>
      </p:sp>
      <p:sp>
        <p:nvSpPr>
          <p:cNvPr id="20" name="Rectangle 19" descr="Chat">
            <a:extLst>
              <a:ext uri="{FF2B5EF4-FFF2-40B4-BE49-F238E27FC236}">
                <a16:creationId xmlns:a16="http://schemas.microsoft.com/office/drawing/2014/main" id="{297F24CF-FDBA-4464-93C8-FF936EF8DBF8}"/>
              </a:ext>
            </a:extLst>
          </p:cNvPr>
          <p:cNvSpPr/>
          <p:nvPr/>
        </p:nvSpPr>
        <p:spPr>
          <a:xfrm>
            <a:off x="920854" y="4333597"/>
            <a:ext cx="510497" cy="51049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1" name="Freeform: Shape 20">
            <a:extLst>
              <a:ext uri="{FF2B5EF4-FFF2-40B4-BE49-F238E27FC236}">
                <a16:creationId xmlns:a16="http://schemas.microsoft.com/office/drawing/2014/main" id="{90952E57-D5AE-46FE-9FA4-095E51CF9EDD}"/>
              </a:ext>
            </a:extLst>
          </p:cNvPr>
          <p:cNvSpPr/>
          <p:nvPr/>
        </p:nvSpPr>
        <p:spPr>
          <a:xfrm>
            <a:off x="1712126" y="4124757"/>
            <a:ext cx="6645811"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dirty="0"/>
              <a:t>Complete the Moodle task</a:t>
            </a:r>
            <a:r>
              <a:rPr lang="en-GB" kern="1200" dirty="0"/>
              <a:t>, stating whether you believe a ninth stage </a:t>
            </a:r>
            <a:r>
              <a:rPr lang="en-GB" b="1" kern="1200" dirty="0"/>
              <a:t>would</a:t>
            </a:r>
            <a:r>
              <a:rPr lang="en-GB" kern="1200" dirty="0"/>
              <a:t> or </a:t>
            </a:r>
            <a:r>
              <a:rPr lang="en-GB" b="1" kern="1200" dirty="0"/>
              <a:t>wouldn’t</a:t>
            </a:r>
            <a:r>
              <a:rPr lang="en-GB" kern="1200" dirty="0"/>
              <a:t> improve this theory, make reference to the article. </a:t>
            </a:r>
            <a:endParaRPr lang="en-US" kern="1200" dirty="0"/>
          </a:p>
        </p:txBody>
      </p:sp>
      <p:sp>
        <p:nvSpPr>
          <p:cNvPr id="22" name="Rectangle: Rounded Corners 21">
            <a:extLst>
              <a:ext uri="{FF2B5EF4-FFF2-40B4-BE49-F238E27FC236}">
                <a16:creationId xmlns:a16="http://schemas.microsoft.com/office/drawing/2014/main" id="{02106BE5-5626-4755-9BF3-E637FD02DBB6}"/>
              </a:ext>
            </a:extLst>
          </p:cNvPr>
          <p:cNvSpPr/>
          <p:nvPr/>
        </p:nvSpPr>
        <p:spPr>
          <a:xfrm>
            <a:off x="815013" y="5284978"/>
            <a:ext cx="7671260" cy="928177"/>
          </a:xfrm>
          <a:prstGeom prst="roundRect">
            <a:avLst>
              <a:gd name="adj" fmla="val 10000"/>
            </a:avLst>
          </a:prstGeom>
        </p:spPr>
        <p:style>
          <a:lnRef idx="0">
            <a:schemeClr val="lt1">
              <a:alpha val="0"/>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p:style>
      </p:sp>
      <p:sp>
        <p:nvSpPr>
          <p:cNvPr id="23" name="Rectangle 22" descr="Fingerprint">
            <a:extLst>
              <a:ext uri="{FF2B5EF4-FFF2-40B4-BE49-F238E27FC236}">
                <a16:creationId xmlns:a16="http://schemas.microsoft.com/office/drawing/2014/main" id="{E60E1B52-CF62-4BDE-95CC-E935D3D19351}"/>
              </a:ext>
            </a:extLst>
          </p:cNvPr>
          <p:cNvSpPr/>
          <p:nvPr/>
        </p:nvSpPr>
        <p:spPr>
          <a:xfrm>
            <a:off x="920854" y="5493819"/>
            <a:ext cx="510497" cy="510497"/>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4" name="Freeform: Shape 23">
            <a:extLst>
              <a:ext uri="{FF2B5EF4-FFF2-40B4-BE49-F238E27FC236}">
                <a16:creationId xmlns:a16="http://schemas.microsoft.com/office/drawing/2014/main" id="{8B3A3479-2D5B-4520-8498-13630D58FF11}"/>
              </a:ext>
            </a:extLst>
          </p:cNvPr>
          <p:cNvSpPr/>
          <p:nvPr/>
        </p:nvSpPr>
        <p:spPr>
          <a:xfrm>
            <a:off x="1421559" y="5321924"/>
            <a:ext cx="7000546"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b="1" u="sng" kern="1200" dirty="0"/>
              <a:t>Reference </a:t>
            </a:r>
            <a:r>
              <a:rPr lang="en-GB" kern="1200" dirty="0"/>
              <a:t>Brown, C. and </a:t>
            </a:r>
            <a:r>
              <a:rPr lang="en-GB" kern="1200" dirty="0" err="1"/>
              <a:t>Lowis</a:t>
            </a:r>
            <a:r>
              <a:rPr lang="en-GB" kern="1200" dirty="0"/>
              <a:t>, M. J. (2003) ‘Psychosocial development in the elderly: An investigation into Erikson’s ninth stage’, </a:t>
            </a:r>
            <a:r>
              <a:rPr lang="en-GB" i="1" kern="1200" dirty="0"/>
              <a:t>JOURNAL OF AGING STUDIES</a:t>
            </a:r>
            <a:r>
              <a:rPr lang="en-GB" kern="1200" dirty="0"/>
              <a:t>, pp. 415 - 426</a:t>
            </a:r>
            <a:endParaRPr lang="en-US" kern="1200" dirty="0"/>
          </a:p>
        </p:txBody>
      </p:sp>
    </p:spTree>
    <p:extLst>
      <p:ext uri="{BB962C8B-B14F-4D97-AF65-F5344CB8AC3E}">
        <p14:creationId xmlns:p14="http://schemas.microsoft.com/office/powerpoint/2010/main" val="595103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F2A7E81C-0B98-4835-800A-8AF7DBD583BC}"/>
              </a:ext>
            </a:extLst>
          </p:cNvPr>
          <p:cNvSpPr>
            <a:spLocks noGrp="1" noChangeArrowheads="1"/>
          </p:cNvSpPr>
          <p:nvPr>
            <p:ph type="title"/>
          </p:nvPr>
        </p:nvSpPr>
        <p:spPr/>
        <p:txBody>
          <a:bodyPr/>
          <a:lstStyle/>
          <a:p>
            <a:r>
              <a:rPr lang="en-GB" altLang="en-US" dirty="0"/>
              <a:t>References</a:t>
            </a:r>
          </a:p>
        </p:txBody>
      </p:sp>
      <p:sp>
        <p:nvSpPr>
          <p:cNvPr id="3" name="Content Placeholder 2">
            <a:extLst>
              <a:ext uri="{FF2B5EF4-FFF2-40B4-BE49-F238E27FC236}">
                <a16:creationId xmlns:a16="http://schemas.microsoft.com/office/drawing/2014/main" id="{12FF56E4-DD1D-4E16-B8A7-4EBD07984452}"/>
              </a:ext>
            </a:extLst>
          </p:cNvPr>
          <p:cNvSpPr>
            <a:spLocks noGrp="1"/>
          </p:cNvSpPr>
          <p:nvPr>
            <p:ph idx="1"/>
          </p:nvPr>
        </p:nvSpPr>
        <p:spPr>
          <a:xfrm>
            <a:off x="1371600" y="1327759"/>
            <a:ext cx="9601200" cy="4539641"/>
          </a:xfrm>
        </p:spPr>
        <p:txBody>
          <a:bodyPr>
            <a:normAutofit/>
          </a:bodyPr>
          <a:lstStyle/>
          <a:p>
            <a:pPr eaLnBrk="1" hangingPunct="1">
              <a:defRPr/>
            </a:pPr>
            <a:r>
              <a:rPr lang="en-GB" altLang="en-US" dirty="0"/>
              <a:t>Carlson, N, R., </a:t>
            </a:r>
            <a:r>
              <a:rPr lang="en-GB" altLang="en-US" dirty="0" err="1"/>
              <a:t>Buskist</a:t>
            </a:r>
            <a:r>
              <a:rPr lang="en-GB" altLang="en-US" dirty="0"/>
              <a:t>, W., (2013), </a:t>
            </a:r>
            <a:r>
              <a:rPr lang="en-GB" altLang="en-US" i="1" dirty="0"/>
              <a:t>Psychology</a:t>
            </a:r>
            <a:r>
              <a:rPr lang="en-GB" altLang="en-US" dirty="0"/>
              <a:t> : UEL, Pearson </a:t>
            </a:r>
            <a:r>
              <a:rPr lang="en-GB" altLang="en-US"/>
              <a:t>Education UK.  </a:t>
            </a:r>
            <a:r>
              <a:rPr lang="en-GB" altLang="en-US" dirty="0"/>
              <a:t>ProQuest </a:t>
            </a:r>
            <a:r>
              <a:rPr lang="en-GB" altLang="en-US" dirty="0" err="1"/>
              <a:t>Ebook</a:t>
            </a:r>
            <a:r>
              <a:rPr lang="en-GB" altLang="en-US" dirty="0"/>
              <a:t> Central,</a:t>
            </a:r>
          </a:p>
          <a:p>
            <a:pPr>
              <a:defRPr/>
            </a:pPr>
            <a:r>
              <a:rPr lang="en-GB" altLang="en-US" dirty="0"/>
              <a:t>Eysenck, M, W., (2017), </a:t>
            </a:r>
            <a:r>
              <a:rPr lang="en-GB" altLang="en-US" i="1" dirty="0"/>
              <a:t>Simply Psychology</a:t>
            </a:r>
            <a:r>
              <a:rPr lang="en-GB" altLang="en-US" dirty="0"/>
              <a:t>, Taylor &amp; Francis Group: ProQuest </a:t>
            </a:r>
            <a:r>
              <a:rPr lang="en-GB" altLang="en-US" dirty="0" err="1"/>
              <a:t>Ebook</a:t>
            </a:r>
            <a:r>
              <a:rPr lang="en-GB" altLang="en-US" dirty="0"/>
              <a:t> Central</a:t>
            </a:r>
          </a:p>
          <a:p>
            <a:pPr>
              <a:defRPr/>
            </a:pPr>
            <a:r>
              <a:rPr lang="fr-FR" dirty="0" err="1"/>
              <a:t>Fernald</a:t>
            </a:r>
            <a:r>
              <a:rPr lang="fr-FR" dirty="0"/>
              <a:t>, L. D. (2008) </a:t>
            </a:r>
            <a:r>
              <a:rPr lang="fr-FR" i="1" dirty="0"/>
              <a:t>Psychology : Six Perspectives</a:t>
            </a:r>
            <a:r>
              <a:rPr lang="fr-FR" dirty="0"/>
              <a:t>. Los Angeles: SAGE Publications.</a:t>
            </a:r>
            <a:endParaRPr lang="en-GB" altLang="en-US" dirty="0"/>
          </a:p>
          <a:p>
            <a:pPr eaLnBrk="1" hangingPunct="1">
              <a:defRPr/>
            </a:pPr>
            <a:r>
              <a:rPr lang="en-GB" altLang="en-US" dirty="0"/>
              <a:t>Gross, R, D., (2015), </a:t>
            </a:r>
            <a:r>
              <a:rPr lang="en-GB" altLang="en-US" i="1" dirty="0"/>
              <a:t>Psychology: The Science of Mind and Behaviour </a:t>
            </a:r>
            <a:r>
              <a:rPr lang="en-GB" altLang="en-US" dirty="0"/>
              <a:t>7th </a:t>
            </a:r>
            <a:r>
              <a:rPr lang="en-GB" altLang="en-US" dirty="0" err="1"/>
              <a:t>edn</a:t>
            </a:r>
            <a:r>
              <a:rPr lang="en-GB" altLang="en-US" dirty="0"/>
              <a:t>. Hodder Education Group, EBSCO Publishing : eBook Collection (EBSCOhost).</a:t>
            </a:r>
          </a:p>
          <a:p>
            <a:pPr>
              <a:defRPr/>
            </a:pPr>
            <a:r>
              <a:rPr lang="en-GB" dirty="0"/>
              <a:t>Plomin, R. and Daniels, D. (1987) ‘Children in the same family are very different, but why?’, </a:t>
            </a:r>
            <a:r>
              <a:rPr lang="en-GB" i="1" dirty="0" err="1"/>
              <a:t>Behavioral</a:t>
            </a:r>
            <a:r>
              <a:rPr lang="en-GB" i="1" dirty="0"/>
              <a:t> &amp; Brain Sciences</a:t>
            </a:r>
            <a:r>
              <a:rPr lang="en-GB" dirty="0"/>
              <a:t>, 10(1), p. 44.</a:t>
            </a:r>
          </a:p>
          <a:p>
            <a:pPr>
              <a:defRPr/>
            </a:pPr>
            <a:r>
              <a:rPr lang="en-GB" dirty="0" err="1"/>
              <a:t>Sulloway</a:t>
            </a:r>
            <a:r>
              <a:rPr lang="en-GB" dirty="0"/>
              <a:t>, F. J. (1996) </a:t>
            </a:r>
            <a:r>
              <a:rPr lang="en-GB" i="1" dirty="0"/>
              <a:t>Born to rebel: Birth order, family dynamics, and creative lives</a:t>
            </a:r>
            <a:r>
              <a:rPr lang="en-GB" dirty="0"/>
              <a:t>. New York, NY: Pantheon Books.</a:t>
            </a:r>
          </a:p>
        </p:txBody>
      </p:sp>
    </p:spTree>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39</TotalTime>
  <Words>1312</Words>
  <Application>Microsoft Office PowerPoint</Application>
  <PresentationFormat>Widescreen</PresentationFormat>
  <Paragraphs>105</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Franklin Gothic Book</vt:lpstr>
      <vt:lpstr>Crop</vt:lpstr>
      <vt:lpstr>Psycho-Social Development</vt:lpstr>
      <vt:lpstr>Erik Erikson </vt:lpstr>
      <vt:lpstr>Session Aims</vt:lpstr>
      <vt:lpstr>Erikson’s Psycho-Social Development</vt:lpstr>
      <vt:lpstr>Stage 1:  Basic Trust vs. Mistrust</vt:lpstr>
      <vt:lpstr>Stage 2:  Autonomy vs. Shame and Doubt</vt:lpstr>
      <vt:lpstr>Stage 3: Initiative vs. Guilt</vt:lpstr>
      <vt:lpstr>Stage 4: Industriousness vs. Inferiority</vt:lpstr>
      <vt:lpstr>PowerPoint Presentation</vt:lpstr>
      <vt:lpstr>Stage 5: Identity vs. Role Confusion</vt:lpstr>
      <vt:lpstr>Stage 6: Intimacy vs. Isolation</vt:lpstr>
      <vt:lpstr>Stage 7: Generativity vs. Stagnation</vt:lpstr>
      <vt:lpstr>Stage 8: Ego Integrity vs. Despair</vt:lpstr>
      <vt:lpstr>Erik Erikson’s  Theory of Psycho-Social   Development</vt:lpstr>
      <vt:lpstr>Activity 45 Minutes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Psycho-Social Development</dc:title>
  <dc:creator>Rebecca Stewart</dc:creator>
  <cp:lastModifiedBy>Joanne Davies (Yr Athrofa)</cp:lastModifiedBy>
  <cp:revision>8</cp:revision>
  <dcterms:created xsi:type="dcterms:W3CDTF">2021-05-24T10:15:03Z</dcterms:created>
  <dcterms:modified xsi:type="dcterms:W3CDTF">2022-09-23T09:40:49Z</dcterms:modified>
</cp:coreProperties>
</file>