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notesMasterIdLst>
    <p:notesMasterId r:id="rId22"/>
  </p:notesMasterIdLst>
  <p:handoutMasterIdLst>
    <p:handoutMasterId r:id="rId23"/>
  </p:handoutMasterIdLst>
  <p:sldIdLst>
    <p:sldId id="505" r:id="rId3"/>
    <p:sldId id="380" r:id="rId4"/>
    <p:sldId id="497" r:id="rId5"/>
    <p:sldId id="413" r:id="rId6"/>
    <p:sldId id="501" r:id="rId7"/>
    <p:sldId id="502" r:id="rId8"/>
    <p:sldId id="491" r:id="rId9"/>
    <p:sldId id="498" r:id="rId10"/>
    <p:sldId id="492" r:id="rId11"/>
    <p:sldId id="493" r:id="rId12"/>
    <p:sldId id="494" r:id="rId13"/>
    <p:sldId id="495" r:id="rId14"/>
    <p:sldId id="496" r:id="rId15"/>
    <p:sldId id="510" r:id="rId16"/>
    <p:sldId id="511" r:id="rId17"/>
    <p:sldId id="508" r:id="rId18"/>
    <p:sldId id="509" r:id="rId19"/>
    <p:sldId id="503" r:id="rId20"/>
    <p:sldId id="506" r:id="rId2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32" autoAdjust="0"/>
    <p:restoredTop sz="94624" autoAdjust="0"/>
  </p:normalViewPr>
  <p:slideViewPr>
    <p:cSldViewPr>
      <p:cViewPr varScale="1">
        <p:scale>
          <a:sx n="68" d="100"/>
          <a:sy n="68" d="100"/>
        </p:scale>
        <p:origin x="148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254DF9D3-76A3-4784-A32F-A1516F678DA8}" type="datetimeFigureOut">
              <a:rPr lang="en-US" smtClean="0"/>
              <a:pPr/>
              <a:t>9/18/2023</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2CCBE8B6-CB6D-45A7-A109-BF9E93826312}" type="slidenum">
              <a:rPr lang="en-US" smtClean="0"/>
              <a:pPr/>
              <a:t>‹#›</a:t>
            </a:fld>
            <a:endParaRPr lang="en-US"/>
          </a:p>
        </p:txBody>
      </p:sp>
    </p:spTree>
    <p:extLst>
      <p:ext uri="{BB962C8B-B14F-4D97-AF65-F5344CB8AC3E}">
        <p14:creationId xmlns:p14="http://schemas.microsoft.com/office/powerpoint/2010/main" val="21281013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1AE95DF9-56D5-4D8E-940C-D5EB398DFE18}" type="datetimeFigureOut">
              <a:rPr lang="en-US" smtClean="0"/>
              <a:pPr/>
              <a:t>9/18/2023</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D9506848-E713-4259-877D-31A69528E491}" type="slidenum">
              <a:rPr lang="en-GB" smtClean="0"/>
              <a:pPr/>
              <a:t>‹#›</a:t>
            </a:fld>
            <a:endParaRPr lang="en-GB"/>
          </a:p>
        </p:txBody>
      </p:sp>
    </p:spTree>
    <p:extLst>
      <p:ext uri="{BB962C8B-B14F-4D97-AF65-F5344CB8AC3E}">
        <p14:creationId xmlns:p14="http://schemas.microsoft.com/office/powerpoint/2010/main" val="3007786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D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683568" y="2852936"/>
            <a:ext cx="5832648" cy="1800200"/>
          </a:xfrm>
        </p:spPr>
        <p:txBody>
          <a:bodyPr>
            <a:normAutofit/>
          </a:bodyPr>
          <a:lstStyle>
            <a:lvl1pPr>
              <a:defRPr sz="4000">
                <a:solidFill>
                  <a:schemeClr val="bg1"/>
                </a:solidFill>
              </a:defRPr>
            </a:lvl1pPr>
          </a:lstStyle>
          <a:p>
            <a:r>
              <a:rPr lang="en-US"/>
              <a:t>Click to edit Master title style</a:t>
            </a:r>
            <a:endParaRPr lang="en-GB" dirty="0"/>
          </a:p>
        </p:txBody>
      </p:sp>
      <p:sp>
        <p:nvSpPr>
          <p:cNvPr id="4" name="Date Placeholder 3"/>
          <p:cNvSpPr>
            <a:spLocks noGrp="1"/>
          </p:cNvSpPr>
          <p:nvPr>
            <p:ph type="dt" sz="half" idx="10"/>
          </p:nvPr>
        </p:nvSpPr>
        <p:spPr/>
        <p:txBody>
          <a:bodyPr/>
          <a:lstStyle/>
          <a:p>
            <a:r>
              <a:rPr lang="en-US"/>
              <a:t>TA-AMEN</a:t>
            </a:r>
            <a:endParaRPr lang="en-GB"/>
          </a:p>
        </p:txBody>
      </p:sp>
      <p:sp>
        <p:nvSpPr>
          <p:cNvPr id="5" name="Footer Placeholder 4"/>
          <p:cNvSpPr>
            <a:spLocks noGrp="1"/>
          </p:cNvSpPr>
          <p:nvPr>
            <p:ph type="ftr" sz="quarter" idx="11"/>
          </p:nvPr>
        </p:nvSpPr>
        <p:spPr/>
        <p:txBody>
          <a:bodyPr/>
          <a:lstStyle/>
          <a:p>
            <a:r>
              <a:rPr lang="en-GB"/>
              <a:t>Project Management wk 8-9</a:t>
            </a:r>
          </a:p>
        </p:txBody>
      </p:sp>
      <p:sp>
        <p:nvSpPr>
          <p:cNvPr id="6" name="Slide Number Placeholder 5"/>
          <p:cNvSpPr>
            <a:spLocks noGrp="1"/>
          </p:cNvSpPr>
          <p:nvPr>
            <p:ph type="sldNum" sz="quarter" idx="12"/>
          </p:nvPr>
        </p:nvSpPr>
        <p:spPr/>
        <p:txBody>
          <a:bodyPr/>
          <a:lstStyle/>
          <a:p>
            <a:fld id="{F68DE582-440D-41C7-9541-D8204DCB74FB}" type="slidenum">
              <a:rPr lang="en-GB" smtClean="0"/>
              <a:pPr/>
              <a:t>‹#›</a:t>
            </a:fld>
            <a:endParaRPr lang="en-GB"/>
          </a:p>
        </p:txBody>
      </p:sp>
      <p:pic>
        <p:nvPicPr>
          <p:cNvPr id="8" name="Picture 7" descr="logo.wmf"/>
          <p:cNvPicPr>
            <a:picLocks noChangeAspect="1"/>
          </p:cNvPicPr>
          <p:nvPr/>
        </p:nvPicPr>
        <p:blipFill>
          <a:blip r:embed="rId2" cstate="print"/>
          <a:stretch>
            <a:fillRect/>
          </a:stretch>
        </p:blipFill>
        <p:spPr>
          <a:xfrm>
            <a:off x="6660232" y="2924944"/>
            <a:ext cx="1705689" cy="1272672"/>
          </a:xfrm>
          <a:prstGeom prst="rect">
            <a:avLst/>
          </a:prstGeom>
        </p:spPr>
      </p:pic>
    </p:spTree>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buClr>
                <a:srgbClr val="8C8025"/>
              </a:buClr>
              <a:buFont typeface="Wingdings" pitchFamily="2" charset="2"/>
              <a:buChar char="§"/>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r>
              <a:rPr lang="en-US"/>
              <a:t>TA-AMEN</a:t>
            </a:r>
            <a:endParaRPr lang="en-GB"/>
          </a:p>
        </p:txBody>
      </p:sp>
      <p:sp>
        <p:nvSpPr>
          <p:cNvPr id="5" name="Footer Placeholder 4"/>
          <p:cNvSpPr>
            <a:spLocks noGrp="1"/>
          </p:cNvSpPr>
          <p:nvPr>
            <p:ph type="ftr" sz="quarter" idx="11"/>
          </p:nvPr>
        </p:nvSpPr>
        <p:spPr/>
        <p:txBody>
          <a:bodyPr/>
          <a:lstStyle/>
          <a:p>
            <a:r>
              <a:rPr lang="en-GB"/>
              <a:t>Project Management wk 8-9</a:t>
            </a:r>
          </a:p>
        </p:txBody>
      </p:sp>
      <p:sp>
        <p:nvSpPr>
          <p:cNvPr id="6" name="Slide Number Placeholder 5"/>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TA-AMEN</a:t>
            </a:r>
            <a:endParaRPr lang="en-GB"/>
          </a:p>
        </p:txBody>
      </p:sp>
      <p:sp>
        <p:nvSpPr>
          <p:cNvPr id="5" name="Footer Placeholder 4"/>
          <p:cNvSpPr>
            <a:spLocks noGrp="1"/>
          </p:cNvSpPr>
          <p:nvPr>
            <p:ph type="ftr" sz="quarter" idx="11"/>
          </p:nvPr>
        </p:nvSpPr>
        <p:spPr/>
        <p:txBody>
          <a:bodyPr/>
          <a:lstStyle/>
          <a:p>
            <a:r>
              <a:rPr lang="en-GB"/>
              <a:t>Project Management wk 8-9</a:t>
            </a:r>
          </a:p>
        </p:txBody>
      </p:sp>
      <p:sp>
        <p:nvSpPr>
          <p:cNvPr id="6" name="Slide Number Placeholder 5"/>
          <p:cNvSpPr>
            <a:spLocks noGrp="1"/>
          </p:cNvSpPr>
          <p:nvPr>
            <p:ph type="sldNum" sz="quarter" idx="12"/>
          </p:nvPr>
        </p:nvSpPr>
        <p:spPr/>
        <p:txBody>
          <a:bodyPr/>
          <a:lstStyle/>
          <a:p>
            <a:fld id="{F68DE582-440D-41C7-9541-D8204DCB74FB}" type="slidenum">
              <a:rPr lang="en-GB" smtClean="0"/>
              <a:pPr/>
              <a:t>‹#›</a:t>
            </a:fld>
            <a:endParaRPr lang="en-GB"/>
          </a:p>
        </p:txBody>
      </p:sp>
      <p:sp>
        <p:nvSpPr>
          <p:cNvPr id="12" name="Rectangle 11"/>
          <p:cNvSpPr/>
          <p:nvPr/>
        </p:nvSpPr>
        <p:spPr>
          <a:xfrm>
            <a:off x="0" y="0"/>
            <a:ext cx="9144000" cy="4653136"/>
          </a:xfrm>
          <a:prstGeom prst="rect">
            <a:avLst/>
          </a:prstGeom>
          <a:solidFill>
            <a:srgbClr val="D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Connector 12"/>
          <p:cNvCxnSpPr/>
          <p:nvPr/>
        </p:nvCxnSpPr>
        <p:spPr>
          <a:xfrm>
            <a:off x="0" y="4653136"/>
            <a:ext cx="9144000" cy="0"/>
          </a:xfrm>
          <a:prstGeom prst="line">
            <a:avLst/>
          </a:prstGeom>
          <a:ln w="31750">
            <a:solidFill>
              <a:srgbClr val="8C7F26"/>
            </a:solidFill>
            <a:miter lim="800000"/>
          </a:ln>
        </p:spPr>
        <p:style>
          <a:lnRef idx="1">
            <a:schemeClr val="accent1"/>
          </a:lnRef>
          <a:fillRef idx="0">
            <a:schemeClr val="accent1"/>
          </a:fillRef>
          <a:effectRef idx="0">
            <a:schemeClr val="accent1"/>
          </a:effectRef>
          <a:fontRef idx="minor">
            <a:schemeClr val="tx1"/>
          </a:fontRef>
        </p:style>
      </p:cxnSp>
      <p:sp>
        <p:nvSpPr>
          <p:cNvPr id="15" name="Title 1"/>
          <p:cNvSpPr>
            <a:spLocks noGrp="1"/>
          </p:cNvSpPr>
          <p:nvPr>
            <p:ph type="ctrTitle"/>
          </p:nvPr>
        </p:nvSpPr>
        <p:spPr>
          <a:xfrm>
            <a:off x="683568" y="2852936"/>
            <a:ext cx="5899253" cy="1470025"/>
          </a:xfrm>
        </p:spPr>
        <p:txBody>
          <a:bodyPr>
            <a:normAutofit/>
          </a:bodyPr>
          <a:lstStyle>
            <a:lvl1pPr>
              <a:defRPr sz="4000">
                <a:solidFill>
                  <a:schemeClr val="bg1"/>
                </a:solidFill>
              </a:defRPr>
            </a:lvl1pPr>
          </a:lstStyle>
          <a:p>
            <a:r>
              <a:rPr lang="en-US"/>
              <a:t>Click to edit Master title style</a:t>
            </a:r>
            <a:endParaRPr lang="en-GB" dirty="0"/>
          </a:p>
        </p:txBody>
      </p:sp>
      <p:sp>
        <p:nvSpPr>
          <p:cNvPr id="16" name="Subtitle 2"/>
          <p:cNvSpPr>
            <a:spLocks noGrp="1"/>
          </p:cNvSpPr>
          <p:nvPr>
            <p:ph type="subTitle" idx="1"/>
          </p:nvPr>
        </p:nvSpPr>
        <p:spPr>
          <a:xfrm>
            <a:off x="751810" y="5013176"/>
            <a:ext cx="5836414" cy="792088"/>
          </a:xfrm>
        </p:spPr>
        <p:txBody>
          <a:bodyP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pic>
        <p:nvPicPr>
          <p:cNvPr id="17" name="Picture 16" descr="logo.wmf"/>
          <p:cNvPicPr>
            <a:picLocks noChangeAspect="1"/>
          </p:cNvPicPr>
          <p:nvPr/>
        </p:nvPicPr>
        <p:blipFill>
          <a:blip r:embed="rId2" cstate="print"/>
          <a:stretch>
            <a:fillRect/>
          </a:stretch>
        </p:blipFill>
        <p:spPr>
          <a:xfrm>
            <a:off x="6660232" y="2924944"/>
            <a:ext cx="1705689" cy="1272672"/>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US"/>
              <a:t>TA-AMEN</a:t>
            </a:r>
            <a:endParaRPr lang="en-GB"/>
          </a:p>
        </p:txBody>
      </p:sp>
      <p:sp>
        <p:nvSpPr>
          <p:cNvPr id="6" name="Footer Placeholder 5"/>
          <p:cNvSpPr>
            <a:spLocks noGrp="1"/>
          </p:cNvSpPr>
          <p:nvPr>
            <p:ph type="ftr" sz="quarter" idx="11"/>
          </p:nvPr>
        </p:nvSpPr>
        <p:spPr/>
        <p:txBody>
          <a:bodyPr/>
          <a:lstStyle/>
          <a:p>
            <a:r>
              <a:rPr lang="en-GB"/>
              <a:t>Project Management wk 8-9</a:t>
            </a:r>
          </a:p>
        </p:txBody>
      </p:sp>
      <p:sp>
        <p:nvSpPr>
          <p:cNvPr id="7" name="Slide Number Placeholder 6"/>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a:t>TA-AMEN</a:t>
            </a:r>
            <a:endParaRPr lang="en-GB"/>
          </a:p>
        </p:txBody>
      </p:sp>
      <p:sp>
        <p:nvSpPr>
          <p:cNvPr id="8" name="Footer Placeholder 7"/>
          <p:cNvSpPr>
            <a:spLocks noGrp="1"/>
          </p:cNvSpPr>
          <p:nvPr>
            <p:ph type="ftr" sz="quarter" idx="11"/>
          </p:nvPr>
        </p:nvSpPr>
        <p:spPr/>
        <p:txBody>
          <a:bodyPr/>
          <a:lstStyle/>
          <a:p>
            <a:r>
              <a:rPr lang="en-GB"/>
              <a:t>Project Management wk 8-9</a:t>
            </a:r>
          </a:p>
        </p:txBody>
      </p:sp>
      <p:sp>
        <p:nvSpPr>
          <p:cNvPr id="9" name="Slide Number Placeholder 8"/>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US"/>
              <a:t>TA-AMEN</a:t>
            </a:r>
            <a:endParaRPr lang="en-GB"/>
          </a:p>
        </p:txBody>
      </p:sp>
      <p:sp>
        <p:nvSpPr>
          <p:cNvPr id="4" name="Footer Placeholder 3"/>
          <p:cNvSpPr>
            <a:spLocks noGrp="1"/>
          </p:cNvSpPr>
          <p:nvPr>
            <p:ph type="ftr" sz="quarter" idx="11"/>
          </p:nvPr>
        </p:nvSpPr>
        <p:spPr/>
        <p:txBody>
          <a:bodyPr/>
          <a:lstStyle/>
          <a:p>
            <a:r>
              <a:rPr lang="en-GB"/>
              <a:t>Project Management wk 8-9</a:t>
            </a:r>
          </a:p>
        </p:txBody>
      </p:sp>
      <p:sp>
        <p:nvSpPr>
          <p:cNvPr id="5" name="Slide Number Placeholder 4"/>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1484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logo.wmf"/>
          <p:cNvPicPr>
            <a:picLocks noChangeAspect="1"/>
          </p:cNvPicPr>
          <p:nvPr/>
        </p:nvPicPr>
        <p:blipFill>
          <a:blip r:embed="rId2" cstate="print"/>
          <a:stretch>
            <a:fillRect/>
          </a:stretch>
        </p:blipFill>
        <p:spPr>
          <a:xfrm>
            <a:off x="7452320" y="4865965"/>
            <a:ext cx="1129625" cy="842851"/>
          </a:xfrm>
          <a:prstGeom prst="rect">
            <a:avLst/>
          </a:prstGeom>
        </p:spPr>
      </p:pic>
      <p:sp>
        <p:nvSpPr>
          <p:cNvPr id="7" name="TextBox 6"/>
          <p:cNvSpPr txBox="1"/>
          <p:nvPr/>
        </p:nvSpPr>
        <p:spPr>
          <a:xfrm>
            <a:off x="2051720" y="5802069"/>
            <a:ext cx="6624736" cy="723275"/>
          </a:xfrm>
          <a:prstGeom prst="rect">
            <a:avLst/>
          </a:prstGeom>
          <a:noFill/>
        </p:spPr>
        <p:txBody>
          <a:bodyPr wrap="square" rtlCol="0">
            <a:spAutoFit/>
          </a:bodyPr>
          <a:lstStyle/>
          <a:p>
            <a:pPr algn="r"/>
            <a:r>
              <a:rPr lang="en-GB" sz="1800" dirty="0">
                <a:latin typeface="Gill Sans MT" pitchFamily="34" charset="0"/>
              </a:rPr>
              <a:t>© Copyright London School of Science</a:t>
            </a:r>
            <a:r>
              <a:rPr lang="en-GB" sz="1800" baseline="0" dirty="0">
                <a:latin typeface="Gill Sans MT" pitchFamily="34" charset="0"/>
              </a:rPr>
              <a:t> &amp; Technology 2010</a:t>
            </a:r>
          </a:p>
          <a:p>
            <a:pPr algn="r"/>
            <a:r>
              <a:rPr lang="en-GB" sz="1200" baseline="0" dirty="0">
                <a:latin typeface="Gill Sans MT" pitchFamily="34" charset="0"/>
              </a:rPr>
              <a:t>First Floor, Alperton House Bridgewater Road, Wembley, London, Middlesex HA0 1EH</a:t>
            </a:r>
          </a:p>
          <a:p>
            <a:pPr algn="r"/>
            <a:r>
              <a:rPr lang="de-DE" sz="1100" b="1" baseline="0" dirty="0">
                <a:latin typeface="Gill Sans MT" pitchFamily="34" charset="0"/>
              </a:rPr>
              <a:t>t:</a:t>
            </a:r>
            <a:r>
              <a:rPr lang="de-DE" sz="1100" baseline="0" dirty="0">
                <a:latin typeface="Gill Sans MT" pitchFamily="34" charset="0"/>
              </a:rPr>
              <a:t> +44 (0) 20 8795 3863   </a:t>
            </a:r>
            <a:r>
              <a:rPr lang="de-DE" sz="1100" b="1" baseline="0" dirty="0">
                <a:latin typeface="Gill Sans MT" pitchFamily="34" charset="0"/>
              </a:rPr>
              <a:t>f:</a:t>
            </a:r>
            <a:r>
              <a:rPr lang="de-DE" sz="1100" baseline="0" dirty="0">
                <a:latin typeface="Gill Sans MT" pitchFamily="34" charset="0"/>
              </a:rPr>
              <a:t> +44 (0) 20 8795 3864       </a:t>
            </a:r>
            <a:r>
              <a:rPr lang="de-DE" sz="1100" b="1" baseline="0" dirty="0">
                <a:latin typeface="Gill Sans MT" pitchFamily="34" charset="0"/>
              </a:rPr>
              <a:t>e:</a:t>
            </a:r>
            <a:r>
              <a:rPr lang="de-DE" sz="1100" baseline="0" dirty="0">
                <a:latin typeface="Gill Sans MT" pitchFamily="34" charset="0"/>
              </a:rPr>
              <a:t> info@lsst.com   </a:t>
            </a:r>
            <a:r>
              <a:rPr lang="de-DE" sz="1100" b="1" baseline="0" dirty="0">
                <a:latin typeface="Gill Sans MT" pitchFamily="34" charset="0"/>
              </a:rPr>
              <a:t>w:</a:t>
            </a:r>
            <a:r>
              <a:rPr lang="de-DE" sz="1100" baseline="0" dirty="0">
                <a:latin typeface="Gill Sans MT" pitchFamily="34" charset="0"/>
              </a:rPr>
              <a:t> www.lsst.com</a:t>
            </a:r>
            <a:endParaRPr lang="en-GB" sz="1100" baseline="0" dirty="0">
              <a:latin typeface="Gill Sans MT"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TA-AMEN</a:t>
            </a:r>
            <a:endParaRPr lang="en-GB"/>
          </a:p>
        </p:txBody>
      </p:sp>
      <p:sp>
        <p:nvSpPr>
          <p:cNvPr id="6" name="Footer Placeholder 5"/>
          <p:cNvSpPr>
            <a:spLocks noGrp="1"/>
          </p:cNvSpPr>
          <p:nvPr>
            <p:ph type="ftr" sz="quarter" idx="11"/>
          </p:nvPr>
        </p:nvSpPr>
        <p:spPr/>
        <p:txBody>
          <a:bodyPr/>
          <a:lstStyle/>
          <a:p>
            <a:r>
              <a:rPr lang="en-GB"/>
              <a:t>Project Management wk 8-9</a:t>
            </a:r>
          </a:p>
        </p:txBody>
      </p:sp>
      <p:sp>
        <p:nvSpPr>
          <p:cNvPr id="7" name="Slide Number Placeholder 6"/>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TA-AMEN</a:t>
            </a:r>
            <a:endParaRPr lang="en-GB"/>
          </a:p>
        </p:txBody>
      </p:sp>
      <p:sp>
        <p:nvSpPr>
          <p:cNvPr id="6" name="Footer Placeholder 5"/>
          <p:cNvSpPr>
            <a:spLocks noGrp="1"/>
          </p:cNvSpPr>
          <p:nvPr>
            <p:ph type="ftr" sz="quarter" idx="11"/>
          </p:nvPr>
        </p:nvSpPr>
        <p:spPr/>
        <p:txBody>
          <a:bodyPr/>
          <a:lstStyle/>
          <a:p>
            <a:r>
              <a:rPr lang="en-GB"/>
              <a:t>Project Management wk 8-9</a:t>
            </a:r>
          </a:p>
        </p:txBody>
      </p:sp>
      <p:sp>
        <p:nvSpPr>
          <p:cNvPr id="7" name="Slide Number Placeholder 6"/>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a:t>TA-AMEN</a:t>
            </a:r>
            <a:endParaRPr lang="en-GB"/>
          </a:p>
        </p:txBody>
      </p:sp>
      <p:sp>
        <p:nvSpPr>
          <p:cNvPr id="5" name="Footer Placeholder 4"/>
          <p:cNvSpPr>
            <a:spLocks noGrp="1"/>
          </p:cNvSpPr>
          <p:nvPr>
            <p:ph type="ftr" sz="quarter" idx="11"/>
          </p:nvPr>
        </p:nvSpPr>
        <p:spPr/>
        <p:txBody>
          <a:bodyPr/>
          <a:lstStyle/>
          <a:p>
            <a:r>
              <a:rPr lang="en-GB"/>
              <a:t>Project Management wk 8-9</a:t>
            </a:r>
          </a:p>
        </p:txBody>
      </p:sp>
      <p:sp>
        <p:nvSpPr>
          <p:cNvPr id="6" name="Slide Number Placeholder 5"/>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a:t>TA-AMEN</a:t>
            </a:r>
            <a:endParaRPr lang="en-GB"/>
          </a:p>
        </p:txBody>
      </p:sp>
      <p:sp>
        <p:nvSpPr>
          <p:cNvPr id="5" name="Footer Placeholder 4"/>
          <p:cNvSpPr>
            <a:spLocks noGrp="1"/>
          </p:cNvSpPr>
          <p:nvPr>
            <p:ph type="ftr" sz="quarter" idx="11"/>
          </p:nvPr>
        </p:nvSpPr>
        <p:spPr/>
        <p:txBody>
          <a:bodyPr/>
          <a:lstStyle/>
          <a:p>
            <a:r>
              <a:rPr lang="en-GB"/>
              <a:t>Project Management wk 8-9</a:t>
            </a:r>
          </a:p>
        </p:txBody>
      </p:sp>
      <p:sp>
        <p:nvSpPr>
          <p:cNvPr id="6" name="Slide Number Placeholder 5"/>
          <p:cNvSpPr>
            <a:spLocks noGrp="1"/>
          </p:cNvSpPr>
          <p:nvPr>
            <p:ph type="sldNum" sz="quarter" idx="12"/>
          </p:nvPr>
        </p:nvSpPr>
        <p:spPr/>
        <p:txBody>
          <a:bodyPr/>
          <a:lstStyle/>
          <a:p>
            <a:fld id="{F68DE582-440D-41C7-9541-D8204DCB74FB}"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40635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382983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62238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56544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3740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18187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451551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27785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14950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28713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18/09/2023</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30434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p:cNvSpPr/>
          <p:nvPr/>
        </p:nvSpPr>
        <p:spPr>
          <a:xfrm>
            <a:off x="0" y="0"/>
            <a:ext cx="9144000" cy="1412776"/>
          </a:xfrm>
          <a:prstGeom prst="rect">
            <a:avLst/>
          </a:prstGeom>
          <a:solidFill>
            <a:srgbClr val="DC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TA-AMEN</a:t>
            </a: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Project Management wk 8-9</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8DE582-440D-41C7-9541-D8204DCB74FB}" type="slidenum">
              <a:rPr lang="en-GB" smtClean="0"/>
              <a:pPr/>
              <a:t>‹#›</a:t>
            </a:fld>
            <a:endParaRPr lang="en-GB"/>
          </a:p>
        </p:txBody>
      </p:sp>
      <p:cxnSp>
        <p:nvCxnSpPr>
          <p:cNvPr id="12" name="Straight Connector 11"/>
          <p:cNvCxnSpPr/>
          <p:nvPr/>
        </p:nvCxnSpPr>
        <p:spPr>
          <a:xfrm>
            <a:off x="0" y="1412776"/>
            <a:ext cx="9144000" cy="0"/>
          </a:xfrm>
          <a:prstGeom prst="line">
            <a:avLst/>
          </a:prstGeom>
          <a:ln w="25400">
            <a:solidFill>
              <a:srgbClr val="8C7F26"/>
            </a:solidFill>
            <a:miter lim="800000"/>
          </a:ln>
        </p:spPr>
        <p:style>
          <a:lnRef idx="1">
            <a:schemeClr val="accent1"/>
          </a:lnRef>
          <a:fillRef idx="0">
            <a:schemeClr val="accent1"/>
          </a:fillRef>
          <a:effectRef idx="0">
            <a:schemeClr val="accent1"/>
          </a:effectRef>
          <a:fontRef idx="minor">
            <a:schemeClr val="tx1"/>
          </a:fontRef>
        </p:style>
      </p:cxnSp>
      <p:pic>
        <p:nvPicPr>
          <p:cNvPr id="13" name="Picture 12" descr="logo.wmf"/>
          <p:cNvPicPr>
            <a:picLocks noChangeAspect="1"/>
          </p:cNvPicPr>
          <p:nvPr/>
        </p:nvPicPr>
        <p:blipFill>
          <a:blip r:embed="rId13" cstate="print"/>
          <a:stretch>
            <a:fillRect/>
          </a:stretch>
        </p:blipFill>
        <p:spPr>
          <a:xfrm>
            <a:off x="7740352" y="404664"/>
            <a:ext cx="1129625" cy="842851"/>
          </a:xfrm>
          <a:prstGeom prst="rect">
            <a:avLst/>
          </a:prstGeom>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p:txStyles>
    <p:titleStyle>
      <a:lvl1pPr algn="l" defTabSz="914400" rtl="0" eaLnBrk="1" latinLnBrk="0" hangingPunct="1">
        <a:spcBef>
          <a:spcPct val="0"/>
        </a:spcBef>
        <a:buNone/>
        <a:defRPr sz="3600" kern="1200">
          <a:solidFill>
            <a:schemeClr val="bg1"/>
          </a:solidFill>
          <a:latin typeface="Cambria" pitchFamily="18" charset="0"/>
          <a:ea typeface="+mj-ea"/>
          <a:cs typeface="+mj-cs"/>
        </a:defRPr>
      </a:lvl1pPr>
    </p:titleStyle>
    <p:bodyStyle>
      <a:lvl1pPr marL="342900" indent="-342900" algn="l" defTabSz="914400" rtl="0" eaLnBrk="1" latinLnBrk="0" hangingPunct="1">
        <a:spcBef>
          <a:spcPct val="20000"/>
        </a:spcBef>
        <a:buClr>
          <a:srgbClr val="8C8025"/>
        </a:buClr>
        <a:buFont typeface="Wingdings" pitchFamily="2" charset="2"/>
        <a:buChar char="§"/>
        <a:defRPr sz="2800" kern="1200">
          <a:solidFill>
            <a:schemeClr val="tx1"/>
          </a:solidFill>
          <a:latin typeface="Gill Sans MT" pitchFamily="34" charset="0"/>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Gill Sans MT" pitchFamily="34" charset="0"/>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Gill Sans MT" pitchFamily="34" charset="0"/>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Gill Sans MT"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18/09/2023</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8700948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S_vQZDH9hY"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52736"/>
            <a:ext cx="7992888" cy="1470025"/>
          </a:xfrm>
        </p:spPr>
        <p:txBody>
          <a:bodyPr>
            <a:normAutofit fontScale="90000"/>
          </a:bodyPr>
          <a:lstStyle/>
          <a:p>
            <a:pPr marL="0" indent="0"/>
            <a:r>
              <a:rPr lang="en-GB" altLang="en-US" dirty="0"/>
              <a:t>INTRODUCTION TO PHYSIOLOGY</a:t>
            </a:r>
            <a:br>
              <a:rPr lang="en-GB" altLang="en-US" dirty="0"/>
            </a:br>
            <a:r>
              <a:rPr lang="en-GB" altLang="en-US" dirty="0"/>
              <a:t>(BMHP5003)</a:t>
            </a:r>
          </a:p>
        </p:txBody>
      </p:sp>
      <p:sp>
        <p:nvSpPr>
          <p:cNvPr id="3" name="TextBox 2">
            <a:extLst>
              <a:ext uri="{FF2B5EF4-FFF2-40B4-BE49-F238E27FC236}">
                <a16:creationId xmlns:a16="http://schemas.microsoft.com/office/drawing/2014/main" id="{9D1C96DE-C090-4E6B-AC0B-470FD4653840}"/>
              </a:ext>
            </a:extLst>
          </p:cNvPr>
          <p:cNvSpPr txBox="1"/>
          <p:nvPr/>
        </p:nvSpPr>
        <p:spPr>
          <a:xfrm>
            <a:off x="2123728" y="3380799"/>
            <a:ext cx="5544616" cy="2062103"/>
          </a:xfrm>
          <a:prstGeom prst="rect">
            <a:avLst/>
          </a:prstGeom>
          <a:noFill/>
        </p:spPr>
        <p:txBody>
          <a:bodyPr wrap="square" rtlCol="0">
            <a:spAutoFit/>
          </a:bodyPr>
          <a:lstStyle/>
          <a:p>
            <a:pPr algn="ctr"/>
            <a:r>
              <a:rPr lang="en-GB" sz="3200" b="1" dirty="0">
                <a:solidFill>
                  <a:prstClr val="black"/>
                </a:solidFill>
              </a:rPr>
              <a:t>WEEK 4 SESSION 3 </a:t>
            </a:r>
          </a:p>
          <a:p>
            <a:pPr algn="ctr"/>
            <a:r>
              <a:rPr lang="en-GB" sz="3200" b="1" dirty="0">
                <a:solidFill>
                  <a:prstClr val="black"/>
                </a:solidFill>
              </a:rPr>
              <a:t>THE ENDOCRINE SYSTEM</a:t>
            </a:r>
          </a:p>
          <a:p>
            <a:pPr algn="ctr"/>
            <a:endParaRPr lang="en-GB" sz="3200" b="1" dirty="0">
              <a:solidFill>
                <a:prstClr val="black"/>
              </a:solidFill>
            </a:endParaRPr>
          </a:p>
          <a:p>
            <a:pPr algn="ctr"/>
            <a:r>
              <a:rPr lang="en-GB" sz="3200" b="1" dirty="0">
                <a:solidFill>
                  <a:prstClr val="black"/>
                </a:solidFill>
              </a:rPr>
              <a:t>Mumtaz Goolam</a:t>
            </a:r>
          </a:p>
        </p:txBody>
      </p:sp>
    </p:spTree>
    <p:extLst>
      <p:ext uri="{BB962C8B-B14F-4D97-AF65-F5344CB8AC3E}">
        <p14:creationId xmlns:p14="http://schemas.microsoft.com/office/powerpoint/2010/main" val="2743663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Objective of the Session</a:t>
            </a:r>
          </a:p>
        </p:txBody>
      </p:sp>
      <p:sp>
        <p:nvSpPr>
          <p:cNvPr id="3" name="Content Placeholder 2"/>
          <p:cNvSpPr>
            <a:spLocks noGrp="1"/>
          </p:cNvSpPr>
          <p:nvPr>
            <p:ph idx="1"/>
          </p:nvPr>
        </p:nvSpPr>
        <p:spPr/>
        <p:txBody>
          <a:bodyPr>
            <a:normAutofit/>
          </a:bodyPr>
          <a:lstStyle/>
          <a:p>
            <a:pPr eaLnBrk="1" hangingPunct="1">
              <a:lnSpc>
                <a:spcPct val="90000"/>
              </a:lnSpc>
              <a:buClr>
                <a:schemeClr val="accent2"/>
              </a:buClr>
              <a:buNone/>
              <a:defRPr/>
            </a:pPr>
            <a:r>
              <a:rPr lang="en-US" dirty="0">
                <a:latin typeface="Tahoma" panose="020B0604030504040204" pitchFamily="34" charset="0"/>
                <a:ea typeface="Tahoma" pitchFamily="34" charset="0"/>
                <a:cs typeface="Tahoma" pitchFamily="34" charset="0"/>
              </a:rPr>
              <a:t>By the end of the lesson students will be able to</a:t>
            </a:r>
          </a:p>
          <a:p>
            <a:pPr>
              <a:lnSpc>
                <a:spcPct val="90000"/>
              </a:lnSpc>
              <a:buClr>
                <a:schemeClr val="accent2"/>
              </a:buClr>
              <a:buFont typeface="Arial" pitchFamily="34" charset="0"/>
              <a:buChar char="•"/>
              <a:defRPr/>
            </a:pPr>
            <a:r>
              <a:rPr lang="en-GB" dirty="0">
                <a:latin typeface="Tahoma" pitchFamily="34" charset="0"/>
                <a:ea typeface="Tahoma" pitchFamily="34" charset="0"/>
                <a:cs typeface="Tahoma" pitchFamily="34" charset="0"/>
              </a:rPr>
              <a:t>Discuss the function of the endocrine system in relation to the principle of homeostasis.</a:t>
            </a:r>
          </a:p>
          <a:p>
            <a:pPr>
              <a:lnSpc>
                <a:spcPct val="90000"/>
              </a:lnSpc>
              <a:buClr>
                <a:schemeClr val="accent2"/>
              </a:buClr>
              <a:buNone/>
              <a:defRPr/>
            </a:pPr>
            <a:endParaRPr lang="en-GB" dirty="0">
              <a:latin typeface="Tahoma" panose="020B0604030504040204" pitchFamily="34" charset="0"/>
            </a:endParaRPr>
          </a:p>
          <a:p>
            <a:pPr>
              <a:lnSpc>
                <a:spcPct val="90000"/>
              </a:lnSpc>
              <a:buClr>
                <a:schemeClr val="accent2"/>
              </a:buClr>
              <a:buNone/>
              <a:defRPr/>
            </a:pPr>
            <a:endParaRPr lang="en-GB" dirty="0">
              <a:latin typeface="Tahoma" panose="020B0604030504040204" pitchFamily="34" charset="0"/>
            </a:endParaRPr>
          </a:p>
          <a:p>
            <a:pPr>
              <a:lnSpc>
                <a:spcPct val="90000"/>
              </a:lnSpc>
              <a:buClr>
                <a:schemeClr val="accent2"/>
              </a:buClr>
              <a:buNone/>
              <a:defRPr/>
            </a:pPr>
            <a:endParaRPr lang="en-US" dirty="0">
              <a:latin typeface="Tahoma" panose="020B0604030504040204" pitchFamily="34" charset="0"/>
            </a:endParaRPr>
          </a:p>
          <a:p>
            <a:endParaRPr lang="en-GB" dirty="0"/>
          </a:p>
        </p:txBody>
      </p:sp>
    </p:spTree>
    <p:extLst>
      <p:ext uri="{BB962C8B-B14F-4D97-AF65-F5344CB8AC3E}">
        <p14:creationId xmlns:p14="http://schemas.microsoft.com/office/powerpoint/2010/main" val="3046696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116632"/>
            <a:ext cx="8280920" cy="5616624"/>
          </a:xfrm>
          <a:prstGeom prst="rect">
            <a:avLst/>
          </a:prstGeom>
        </p:spPr>
      </p:pic>
    </p:spTree>
    <p:extLst>
      <p:ext uri="{BB962C8B-B14F-4D97-AF65-F5344CB8AC3E}">
        <p14:creationId xmlns:p14="http://schemas.microsoft.com/office/powerpoint/2010/main" val="1811233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The endocrine systems, also referred to as hormone system, comprise:</a:t>
            </a:r>
          </a:p>
          <a:p>
            <a:pPr marL="0" indent="0">
              <a:buNone/>
            </a:pPr>
            <a:endParaRPr lang="en-US" dirty="0"/>
          </a:p>
          <a:p>
            <a:r>
              <a:rPr lang="en-US" dirty="0"/>
              <a:t>glands located throughout the body;</a:t>
            </a:r>
          </a:p>
          <a:p>
            <a:r>
              <a:rPr lang="en-US" dirty="0"/>
              <a:t>hormones that are made by the glands and released into the bloodstream or the fluid surrounding cells; and</a:t>
            </a:r>
          </a:p>
          <a:p>
            <a:r>
              <a:rPr lang="en-US" dirty="0"/>
              <a:t>receptors in various organs and tissues that </a:t>
            </a:r>
            <a:r>
              <a:rPr lang="en-US" dirty="0" err="1"/>
              <a:t>recognise</a:t>
            </a:r>
            <a:r>
              <a:rPr lang="en-US" dirty="0"/>
              <a:t> and respond to the hormones.</a:t>
            </a:r>
          </a:p>
          <a:p>
            <a:pPr marL="0" indent="0">
              <a:buNone/>
            </a:pPr>
            <a:endParaRPr lang="en-US" dirty="0"/>
          </a:p>
          <a:p>
            <a:endParaRPr lang="en-US" dirty="0"/>
          </a:p>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4</a:t>
            </a:fld>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Location of Endocrine system</a:t>
            </a:r>
          </a:p>
        </p:txBody>
      </p:sp>
      <p:sp>
        <p:nvSpPr>
          <p:cNvPr id="3" name="Content Placeholder 2"/>
          <p:cNvSpPr>
            <a:spLocks noGrp="1"/>
          </p:cNvSpPr>
          <p:nvPr>
            <p:ph idx="1"/>
          </p:nvPr>
        </p:nvSpPr>
        <p:spPr/>
        <p:txBody>
          <a:bodyPr>
            <a:normAutofit fontScale="70000" lnSpcReduction="20000"/>
          </a:bodyPr>
          <a:lstStyle/>
          <a:p>
            <a:r>
              <a:rPr lang="en-US" b="1" dirty="0"/>
              <a:t>Hypothalamus</a:t>
            </a:r>
            <a:r>
              <a:rPr lang="en-US" dirty="0"/>
              <a:t> - The hypothalamus links our endocrine and nervous systems together. The hypothalamus drives the endocrine system.</a:t>
            </a:r>
          </a:p>
          <a:p>
            <a:r>
              <a:rPr lang="en-US" b="1" dirty="0"/>
              <a:t>Pituitary gland</a:t>
            </a:r>
            <a:r>
              <a:rPr lang="en-US" dirty="0"/>
              <a:t> - The pituitary gland receives signals from the hypothalamus. This gland has two lobes, the posterior and anterior lobes. The posterior lobe secretes hormones that are made by the hypothalamus. The anterior lobe produces its own hormones, several of which act on other endocrine glands.</a:t>
            </a:r>
          </a:p>
          <a:p>
            <a:r>
              <a:rPr lang="en-US" b="1" dirty="0"/>
              <a:t>Thyroid gland</a:t>
            </a:r>
            <a:r>
              <a:rPr lang="en-US" dirty="0"/>
              <a:t> - The thyroid gland is critical to the healthy development and maturation of vertebrates and regulates metabolism.</a:t>
            </a:r>
          </a:p>
          <a:p>
            <a:endParaRPr lang="en-GB"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5</a:t>
            </a:fld>
            <a:endParaRPr lang="en-GB"/>
          </a:p>
        </p:txBody>
      </p:sp>
    </p:spTree>
    <p:extLst>
      <p:ext uri="{BB962C8B-B14F-4D97-AF65-F5344CB8AC3E}">
        <p14:creationId xmlns:p14="http://schemas.microsoft.com/office/powerpoint/2010/main" val="3460247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Location of Endocrine system</a:t>
            </a:r>
          </a:p>
        </p:txBody>
      </p:sp>
      <p:sp>
        <p:nvSpPr>
          <p:cNvPr id="3" name="Content Placeholder 2"/>
          <p:cNvSpPr>
            <a:spLocks noGrp="1"/>
          </p:cNvSpPr>
          <p:nvPr>
            <p:ph idx="1"/>
          </p:nvPr>
        </p:nvSpPr>
        <p:spPr/>
        <p:txBody>
          <a:bodyPr>
            <a:normAutofit fontScale="62500" lnSpcReduction="20000"/>
          </a:bodyPr>
          <a:lstStyle/>
          <a:p>
            <a:r>
              <a:rPr lang="en-US" b="1" dirty="0"/>
              <a:t>Adrenal glands</a:t>
            </a:r>
            <a:r>
              <a:rPr lang="en-US" dirty="0"/>
              <a:t> - The adrenal gland is made up of two glands: the cortex and medulla. These glands produce hormones in response to stress and regulate blood pressure, glucose metabolism, and the body's salt and water balance.</a:t>
            </a:r>
          </a:p>
          <a:p>
            <a:r>
              <a:rPr lang="en-US" b="1" dirty="0"/>
              <a:t>Pancreas</a:t>
            </a:r>
            <a:r>
              <a:rPr lang="en-US" dirty="0"/>
              <a:t> - The pancreas is responsible for producing glucagon and insulin. Both hormones help regulate the concentration of glucose (sugar) in the blood.</a:t>
            </a:r>
          </a:p>
          <a:p>
            <a:r>
              <a:rPr lang="en-US" b="1" dirty="0"/>
              <a:t>Gonads</a:t>
            </a:r>
            <a:r>
              <a:rPr lang="en-US" dirty="0"/>
              <a:t> - The male reproductive gonads, or testes, and female reproductive gonads, or ovaries, produce steroids that affect growth and development and also regulate reproductive cycles and behaviors. The major categories of gonadal steroids are androgens, estrogens, and </a:t>
            </a:r>
            <a:r>
              <a:rPr lang="en-US" dirty="0" err="1"/>
              <a:t>progestins</a:t>
            </a:r>
            <a:r>
              <a:rPr lang="en-US" dirty="0"/>
              <a:t>, all of which are found in both males and females but at different levels.</a:t>
            </a:r>
          </a:p>
          <a:p>
            <a:endParaRPr lang="en-GB"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6</a:t>
            </a:fld>
            <a:endParaRPr lang="en-GB"/>
          </a:p>
        </p:txBody>
      </p:sp>
    </p:spTree>
    <p:extLst>
      <p:ext uri="{BB962C8B-B14F-4D97-AF65-F5344CB8AC3E}">
        <p14:creationId xmlns:p14="http://schemas.microsoft.com/office/powerpoint/2010/main" val="2297233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a:t>
            </a:r>
            <a:endParaRPr lang="en-GB" dirty="0"/>
          </a:p>
        </p:txBody>
      </p:sp>
      <p:sp>
        <p:nvSpPr>
          <p:cNvPr id="3" name="Content Placeholder 2"/>
          <p:cNvSpPr>
            <a:spLocks noGrp="1"/>
          </p:cNvSpPr>
          <p:nvPr>
            <p:ph idx="1"/>
          </p:nvPr>
        </p:nvSpPr>
        <p:spPr/>
        <p:txBody>
          <a:bodyPr>
            <a:normAutofit fontScale="92500" lnSpcReduction="20000"/>
          </a:bodyPr>
          <a:lstStyle/>
          <a:p>
            <a:endParaRPr lang="en-GB" dirty="0"/>
          </a:p>
          <a:p>
            <a:r>
              <a:rPr lang="en-US" dirty="0"/>
              <a:t>Hormones act as chemical messengers that are released into the blood stream to act on an organ in another part of the body. </a:t>
            </a:r>
          </a:p>
          <a:p>
            <a:r>
              <a:rPr lang="en-US" dirty="0"/>
              <a:t>Although hormones reach all parts of the body, only target cells with compatible receptors are equipped to respond. </a:t>
            </a:r>
          </a:p>
          <a:p>
            <a:r>
              <a:rPr lang="en-US" dirty="0"/>
              <a:t>Over 50 hormones have been identified in humans and other vertebrates.</a:t>
            </a:r>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7</a:t>
            </a:fld>
            <a:endParaRPr lang="en-GB"/>
          </a:p>
        </p:txBody>
      </p:sp>
    </p:spTree>
    <p:extLst>
      <p:ext uri="{BB962C8B-B14F-4D97-AF65-F5344CB8AC3E}">
        <p14:creationId xmlns:p14="http://schemas.microsoft.com/office/powerpoint/2010/main" val="2814294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116632"/>
            <a:ext cx="8856983" cy="6552728"/>
          </a:xfrm>
          <a:prstGeom prst="rect">
            <a:avLst/>
          </a:prstGeom>
        </p:spPr>
      </p:pic>
    </p:spTree>
    <p:extLst>
      <p:ext uri="{BB962C8B-B14F-4D97-AF65-F5344CB8AC3E}">
        <p14:creationId xmlns:p14="http://schemas.microsoft.com/office/powerpoint/2010/main" val="3249592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 functioning</a:t>
            </a:r>
            <a:endParaRPr lang="en-GB" dirty="0"/>
          </a:p>
        </p:txBody>
      </p:sp>
      <p:sp>
        <p:nvSpPr>
          <p:cNvPr id="3" name="Content Placeholder 2"/>
          <p:cNvSpPr>
            <a:spLocks noGrp="1"/>
          </p:cNvSpPr>
          <p:nvPr>
            <p:ph idx="1"/>
          </p:nvPr>
        </p:nvSpPr>
        <p:spPr/>
        <p:txBody>
          <a:bodyPr>
            <a:normAutofit fontScale="85000" lnSpcReduction="10000"/>
          </a:bodyPr>
          <a:lstStyle/>
          <a:p>
            <a:r>
              <a:rPr lang="en-US" dirty="0"/>
              <a:t>Hormones control or regulate many biological processes and are often produced in exceptionally low amounts within the body. Examples of such processes include:</a:t>
            </a:r>
          </a:p>
          <a:p>
            <a:r>
              <a:rPr lang="en-US" dirty="0"/>
              <a:t>blood sugar control (insulin);</a:t>
            </a:r>
          </a:p>
          <a:p>
            <a:r>
              <a:rPr lang="en-US" dirty="0"/>
              <a:t>differentiation, growth, and function of reproductive organs (testosterone (T) and estradiol); and</a:t>
            </a:r>
          </a:p>
          <a:p>
            <a:r>
              <a:rPr lang="en-US" dirty="0"/>
              <a:t>body growth and energy production (growth hormone and thyroid hormone).</a:t>
            </a:r>
          </a:p>
          <a:p>
            <a:endParaRPr lang="en-GB" dirty="0"/>
          </a:p>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9</a:t>
            </a:fld>
            <a:endParaRPr lang="en-GB"/>
          </a:p>
        </p:txBody>
      </p:sp>
    </p:spTree>
    <p:extLst>
      <p:ext uri="{BB962C8B-B14F-4D97-AF65-F5344CB8AC3E}">
        <p14:creationId xmlns:p14="http://schemas.microsoft.com/office/powerpoint/2010/main" val="4088139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 hormones</a:t>
            </a:r>
            <a:endParaRPr lang="en-GB" dirty="0"/>
          </a:p>
        </p:txBody>
      </p:sp>
      <p:sp>
        <p:nvSpPr>
          <p:cNvPr id="3" name="Content Placeholder 2"/>
          <p:cNvSpPr>
            <a:spLocks noGrp="1"/>
          </p:cNvSpPr>
          <p:nvPr>
            <p:ph idx="1"/>
          </p:nvPr>
        </p:nvSpPr>
        <p:spPr/>
        <p:txBody>
          <a:bodyPr>
            <a:normAutofit fontScale="85000" lnSpcReduction="10000"/>
          </a:bodyPr>
          <a:lstStyle/>
          <a:p>
            <a:r>
              <a:rPr lang="en-US" dirty="0"/>
              <a:t>Much like a lock and key, many hormones act by binding to receptors that are produced within cells. </a:t>
            </a:r>
          </a:p>
          <a:p>
            <a:r>
              <a:rPr lang="en-US" dirty="0"/>
              <a:t>When a hormone binds to a receptor, the receptor carries out the hormone's instructions, either by altering the cell's existing proteins or turning on genes that will build a new protein. </a:t>
            </a:r>
          </a:p>
          <a:p>
            <a:r>
              <a:rPr lang="en-US" dirty="0"/>
              <a:t>The hormone-receptor complex switches on or switches off specific biological processes in cells, tissues, and organs.</a:t>
            </a:r>
            <a:endParaRPr lang="en-GB" dirty="0"/>
          </a:p>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10</a:t>
            </a:fld>
            <a:endParaRPr lang="en-GB"/>
          </a:p>
        </p:txBody>
      </p:sp>
    </p:spTree>
    <p:extLst>
      <p:ext uri="{BB962C8B-B14F-4D97-AF65-F5344CB8AC3E}">
        <p14:creationId xmlns:p14="http://schemas.microsoft.com/office/powerpoint/2010/main" val="965840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 examples</a:t>
            </a:r>
            <a:endParaRPr lang="en-GB" dirty="0"/>
          </a:p>
        </p:txBody>
      </p:sp>
      <p:sp>
        <p:nvSpPr>
          <p:cNvPr id="3" name="Content Placeholder 2"/>
          <p:cNvSpPr>
            <a:spLocks noGrp="1"/>
          </p:cNvSpPr>
          <p:nvPr>
            <p:ph idx="1"/>
          </p:nvPr>
        </p:nvSpPr>
        <p:spPr/>
        <p:txBody>
          <a:bodyPr>
            <a:normAutofit fontScale="92500" lnSpcReduction="10000"/>
          </a:bodyPr>
          <a:lstStyle/>
          <a:p>
            <a:r>
              <a:rPr lang="en-US" dirty="0"/>
              <a:t>Estrogens are the group of hormones responsible for female sexual development. </a:t>
            </a:r>
          </a:p>
          <a:p>
            <a:r>
              <a:rPr lang="en-US" dirty="0"/>
              <a:t>They are produced primarily by the ovaries and in small amounts by the adrenal glands.</a:t>
            </a:r>
          </a:p>
          <a:p>
            <a:r>
              <a:rPr lang="en-US" dirty="0"/>
              <a:t>Androgens are responsible for male sex characteristics. Testosterone, the sex hormone produced by the testicles, is an androgen.</a:t>
            </a:r>
          </a:p>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11</a:t>
            </a:fld>
            <a:endParaRPr lang="en-GB"/>
          </a:p>
        </p:txBody>
      </p:sp>
    </p:spTree>
    <p:extLst>
      <p:ext uri="{BB962C8B-B14F-4D97-AF65-F5344CB8AC3E}">
        <p14:creationId xmlns:p14="http://schemas.microsoft.com/office/powerpoint/2010/main" val="862162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 examples</a:t>
            </a:r>
            <a:endParaRPr lang="en-GB" dirty="0"/>
          </a:p>
        </p:txBody>
      </p:sp>
      <p:sp>
        <p:nvSpPr>
          <p:cNvPr id="3" name="Content Placeholder 2"/>
          <p:cNvSpPr>
            <a:spLocks noGrp="1"/>
          </p:cNvSpPr>
          <p:nvPr>
            <p:ph idx="1"/>
          </p:nvPr>
        </p:nvSpPr>
        <p:spPr/>
        <p:txBody>
          <a:bodyPr>
            <a:normAutofit/>
          </a:bodyPr>
          <a:lstStyle/>
          <a:p>
            <a:r>
              <a:rPr lang="en-US" dirty="0"/>
              <a:t>The thyroid gland secretes two main hormones, thyroxine and triiodothyronine, into the bloodstream. </a:t>
            </a:r>
          </a:p>
          <a:p>
            <a:r>
              <a:rPr lang="en-US" dirty="0"/>
              <a:t>These thyroid hormones stimulate all the cells in the body and control biological processes such as growth, reproduction, development, and metabolism.</a:t>
            </a:r>
          </a:p>
          <a:p>
            <a:endParaRPr lang="en-GB" dirty="0"/>
          </a:p>
          <a:p>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12</a:t>
            </a:fld>
            <a:endParaRPr lang="en-GB"/>
          </a:p>
        </p:txBody>
      </p:sp>
    </p:spTree>
    <p:extLst>
      <p:ext uri="{BB962C8B-B14F-4D97-AF65-F5344CB8AC3E}">
        <p14:creationId xmlns:p14="http://schemas.microsoft.com/office/powerpoint/2010/main" val="3432386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Endocrine system: examples</a:t>
            </a:r>
            <a:endParaRPr lang="en-GB" dirty="0"/>
          </a:p>
        </p:txBody>
      </p:sp>
      <p:sp>
        <p:nvSpPr>
          <p:cNvPr id="3" name="Content Placeholder 2"/>
          <p:cNvSpPr>
            <a:spLocks noGrp="1"/>
          </p:cNvSpPr>
          <p:nvPr>
            <p:ph idx="1"/>
          </p:nvPr>
        </p:nvSpPr>
        <p:spPr/>
        <p:txBody>
          <a:bodyPr>
            <a:normAutofit fontScale="70000" lnSpcReduction="20000"/>
          </a:bodyPr>
          <a:lstStyle/>
          <a:p>
            <a:r>
              <a:rPr lang="en-US" dirty="0"/>
              <a:t>The endocrine system, made up of all the body's different hormones, regulates all biological processes in the body </a:t>
            </a:r>
          </a:p>
          <a:p>
            <a:r>
              <a:rPr lang="en-US" dirty="0"/>
              <a:t>That is, from conception through adulthood and into old age, </a:t>
            </a:r>
          </a:p>
          <a:p>
            <a:r>
              <a:rPr lang="en-US" dirty="0"/>
              <a:t>This includes the development of the brain and nervous system, the growth and function of the reproductive system, as well as the metabolism and blood sugar levels. </a:t>
            </a:r>
          </a:p>
          <a:p>
            <a:r>
              <a:rPr lang="en-US" dirty="0"/>
              <a:t>The female ovaries, male testes, and pituitary, thyroid, and adrenal glands are major constituents of the endocrine system.</a:t>
            </a:r>
            <a:endParaRPr lang="en-GB" dirty="0"/>
          </a:p>
        </p:txBody>
      </p:sp>
      <p:sp>
        <p:nvSpPr>
          <p:cNvPr id="6" name="Slide Number Placeholder 5"/>
          <p:cNvSpPr>
            <a:spLocks noGrp="1"/>
          </p:cNvSpPr>
          <p:nvPr>
            <p:ph type="sldNum" sz="quarter" idx="12"/>
          </p:nvPr>
        </p:nvSpPr>
        <p:spPr/>
        <p:txBody>
          <a:bodyPr/>
          <a:lstStyle/>
          <a:p>
            <a:fld id="{F68DE582-440D-41C7-9541-D8204DCB74FB}" type="slidenum">
              <a:rPr lang="en-GB" smtClean="0"/>
              <a:pPr/>
              <a:t>13</a:t>
            </a:fld>
            <a:endParaRPr lang="en-GB"/>
          </a:p>
        </p:txBody>
      </p:sp>
    </p:spTree>
    <p:extLst>
      <p:ext uri="{BB962C8B-B14F-4D97-AF65-F5344CB8AC3E}">
        <p14:creationId xmlns:p14="http://schemas.microsoft.com/office/powerpoint/2010/main" val="1044346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Insulin</a:t>
            </a:r>
          </a:p>
        </p:txBody>
      </p:sp>
      <p:sp>
        <p:nvSpPr>
          <p:cNvPr id="3" name="Content Placeholder 2"/>
          <p:cNvSpPr>
            <a:spLocks noGrp="1"/>
          </p:cNvSpPr>
          <p:nvPr>
            <p:ph idx="1"/>
          </p:nvPr>
        </p:nvSpPr>
        <p:spPr/>
        <p:txBody>
          <a:bodyPr>
            <a:normAutofit fontScale="92500" lnSpcReduction="10000"/>
          </a:bodyPr>
          <a:lstStyle/>
          <a:p>
            <a:r>
              <a:rPr lang="en-GB" dirty="0"/>
              <a:t>Insulin is a hormone produced in the liver</a:t>
            </a:r>
          </a:p>
          <a:p>
            <a:pPr marL="285750" lvl="0" indent="-285750" fontAlgn="base">
              <a:lnSpc>
                <a:spcPct val="95000"/>
              </a:lnSpc>
              <a:spcBef>
                <a:spcPct val="40000"/>
              </a:spcBef>
              <a:spcAft>
                <a:spcPct val="0"/>
              </a:spcAft>
              <a:buNone/>
            </a:pPr>
            <a:r>
              <a:rPr lang="en-US" sz="2800" kern="0" dirty="0">
                <a:solidFill>
                  <a:srgbClr val="000000"/>
                </a:solidFill>
                <a:latin typeface="Tahoma" pitchFamily="34" charset="0"/>
              </a:rPr>
              <a:t>Insulin is a hormone that is </a:t>
            </a:r>
            <a:r>
              <a:rPr lang="en-US" sz="2800" u="sng" kern="0" dirty="0">
                <a:solidFill>
                  <a:srgbClr val="000000"/>
                </a:solidFill>
                <a:latin typeface="Tahoma" pitchFamily="34" charset="0"/>
              </a:rPr>
              <a:t>necessary</a:t>
            </a:r>
            <a:r>
              <a:rPr lang="en-US" sz="2800" kern="0" dirty="0">
                <a:solidFill>
                  <a:srgbClr val="000000"/>
                </a:solidFill>
                <a:latin typeface="Tahoma" pitchFamily="34" charset="0"/>
              </a:rPr>
              <a:t>:</a:t>
            </a:r>
          </a:p>
          <a:p>
            <a:pPr marL="800100" lvl="1" indent="-342900" fontAlgn="base">
              <a:lnSpc>
                <a:spcPct val="95000"/>
              </a:lnSpc>
              <a:spcBef>
                <a:spcPct val="10000"/>
              </a:spcBef>
              <a:spcAft>
                <a:spcPct val="0"/>
              </a:spcAft>
              <a:buSzPct val="80000"/>
              <a:buFontTx/>
              <a:buChar char="•"/>
            </a:pPr>
            <a:r>
              <a:rPr lang="en-US" sz="2400" i="1" kern="0" dirty="0">
                <a:solidFill>
                  <a:srgbClr val="000000"/>
                </a:solidFill>
                <a:latin typeface="Tahoma" pitchFamily="34" charset="0"/>
              </a:rPr>
              <a:t>Converts glycogen (storage form of energy) to glucose from blood into cells for energy</a:t>
            </a:r>
          </a:p>
          <a:p>
            <a:pPr marL="285750" lvl="0" indent="-285750" fontAlgn="base">
              <a:lnSpc>
                <a:spcPct val="95000"/>
              </a:lnSpc>
              <a:spcBef>
                <a:spcPts val="2400"/>
              </a:spcBef>
              <a:spcAft>
                <a:spcPct val="0"/>
              </a:spcAft>
              <a:buSzPct val="50000"/>
              <a:buNone/>
            </a:pPr>
            <a:r>
              <a:rPr lang="en-US" sz="2800" kern="0" dirty="0">
                <a:solidFill>
                  <a:srgbClr val="000000"/>
                </a:solidFill>
                <a:latin typeface="Tahoma" pitchFamily="34" charset="0"/>
              </a:rPr>
              <a:t>People with type 1 diabetes do not produce insulin</a:t>
            </a:r>
          </a:p>
          <a:p>
            <a:pPr marL="285750" lvl="0" indent="-285750" fontAlgn="base">
              <a:lnSpc>
                <a:spcPct val="95000"/>
              </a:lnSpc>
              <a:spcBef>
                <a:spcPts val="2400"/>
              </a:spcBef>
              <a:spcAft>
                <a:spcPct val="0"/>
              </a:spcAft>
              <a:buSzPct val="50000"/>
              <a:buNone/>
            </a:pPr>
            <a:r>
              <a:rPr lang="en-US" sz="2800" kern="0" dirty="0">
                <a:solidFill>
                  <a:srgbClr val="000000"/>
                </a:solidFill>
                <a:latin typeface="Tahoma" pitchFamily="34" charset="0"/>
              </a:rPr>
              <a:t>Without enough insulin, high blood glucose results:</a:t>
            </a:r>
          </a:p>
          <a:p>
            <a:pPr marL="800100" lvl="1" indent="-342900" fontAlgn="base">
              <a:lnSpc>
                <a:spcPct val="95000"/>
              </a:lnSpc>
              <a:spcBef>
                <a:spcPct val="10000"/>
              </a:spcBef>
              <a:spcAft>
                <a:spcPct val="0"/>
              </a:spcAft>
              <a:buSzPct val="80000"/>
              <a:buFontTx/>
              <a:buChar char="•"/>
            </a:pPr>
            <a:r>
              <a:rPr lang="en-US" sz="2400" i="1" kern="0" dirty="0">
                <a:solidFill>
                  <a:srgbClr val="000000"/>
                </a:solidFill>
                <a:latin typeface="Tahoma" pitchFamily="34" charset="0"/>
              </a:rPr>
              <a:t>Energy levels are low</a:t>
            </a:r>
          </a:p>
          <a:p>
            <a:pPr marL="800100" lvl="1" indent="-342900" fontAlgn="base">
              <a:lnSpc>
                <a:spcPct val="95000"/>
              </a:lnSpc>
              <a:spcBef>
                <a:spcPct val="10000"/>
              </a:spcBef>
              <a:spcAft>
                <a:spcPct val="0"/>
              </a:spcAft>
              <a:buSzPct val="80000"/>
              <a:buFontTx/>
              <a:buChar char="•"/>
            </a:pPr>
            <a:r>
              <a:rPr lang="en-US" sz="2400" i="1" kern="0" dirty="0">
                <a:solidFill>
                  <a:srgbClr val="000000"/>
                </a:solidFill>
                <a:latin typeface="Tahoma" pitchFamily="34" charset="0"/>
              </a:rPr>
              <a:t>Dehydration</a:t>
            </a:r>
          </a:p>
          <a:p>
            <a:pPr marL="800100" lvl="1" indent="-342900" fontAlgn="base">
              <a:lnSpc>
                <a:spcPct val="95000"/>
              </a:lnSpc>
              <a:spcBef>
                <a:spcPct val="10000"/>
              </a:spcBef>
              <a:spcAft>
                <a:spcPct val="0"/>
              </a:spcAft>
              <a:buSzPct val="80000"/>
              <a:buFontTx/>
              <a:buChar char="•"/>
            </a:pPr>
            <a:r>
              <a:rPr lang="en-US" sz="2400" i="1" kern="0" dirty="0">
                <a:solidFill>
                  <a:srgbClr val="000000"/>
                </a:solidFill>
                <a:latin typeface="Tahoma" pitchFamily="34" charset="0"/>
              </a:rPr>
              <a:t>Complications</a:t>
            </a:r>
            <a:r>
              <a:rPr lang="en-US" sz="2400" kern="0" dirty="0">
                <a:solidFill>
                  <a:srgbClr val="000000"/>
                </a:solidFill>
                <a:latin typeface="Tahoma" pitchFamily="34" charset="0"/>
              </a:rPr>
              <a:t> </a:t>
            </a:r>
            <a:endParaRPr lang="en-US" kern="0" dirty="0">
              <a:solidFill>
                <a:srgbClr val="000000"/>
              </a:solidFill>
              <a:latin typeface="Tahoma" pitchFamily="34" charset="0"/>
            </a:endParaRPr>
          </a:p>
          <a:p>
            <a:endParaRPr lang="en-GB" dirty="0"/>
          </a:p>
        </p:txBody>
      </p:sp>
    </p:spTree>
    <p:extLst>
      <p:ext uri="{BB962C8B-B14F-4D97-AF65-F5344CB8AC3E}">
        <p14:creationId xmlns:p14="http://schemas.microsoft.com/office/powerpoint/2010/main" val="3330591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Grp="1" noChangeArrowheads="1"/>
          </p:cNvSpPr>
          <p:nvPr>
            <p:ph type="title"/>
          </p:nvPr>
        </p:nvSpPr>
        <p:spPr/>
        <p:txBody>
          <a:bodyPr>
            <a:normAutofit fontScale="90000"/>
          </a:bodyPr>
          <a:lstStyle/>
          <a:p>
            <a:pPr eaLnBrk="1" hangingPunct="1"/>
            <a:r>
              <a:rPr lang="en-US" dirty="0"/>
              <a:t>Where to Give Insulin:  On Target!</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1412776"/>
            <a:ext cx="3603048" cy="25178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TextBox 5"/>
          <p:cNvSpPr txBox="1"/>
          <p:nvPr/>
        </p:nvSpPr>
        <p:spPr>
          <a:xfrm>
            <a:off x="539552" y="4005064"/>
            <a:ext cx="3960440" cy="1508105"/>
          </a:xfrm>
          <a:prstGeom prst="rect">
            <a:avLst/>
          </a:prstGeom>
          <a:noFill/>
        </p:spPr>
        <p:txBody>
          <a:bodyPr wrap="square">
            <a:spAutoFit/>
          </a:bodyPr>
          <a:lstStyle/>
          <a:p>
            <a:pPr marL="171450" indent="-171450">
              <a:buFont typeface="Arial" pitchFamily="34" charset="0"/>
              <a:buChar char="•"/>
              <a:defRPr/>
            </a:pPr>
            <a:r>
              <a:rPr lang="en-US" sz="2300" spc="-30" dirty="0">
                <a:solidFill>
                  <a:schemeClr val="tx1"/>
                </a:solidFill>
                <a:latin typeface="Tahoma" pitchFamily="34" charset="0"/>
                <a:ea typeface="Tahoma" pitchFamily="34" charset="0"/>
                <a:cs typeface="Tahoma" pitchFamily="34" charset="0"/>
              </a:rPr>
              <a:t>Inject into fat layer under skin</a:t>
            </a:r>
          </a:p>
          <a:p>
            <a:pPr marL="171450" indent="-171450">
              <a:buFont typeface="Arial" pitchFamily="34" charset="0"/>
              <a:buChar char="•"/>
              <a:defRPr/>
            </a:pPr>
            <a:r>
              <a:rPr lang="en-US" sz="2300" dirty="0">
                <a:solidFill>
                  <a:schemeClr val="tx1"/>
                </a:solidFill>
                <a:latin typeface="Tahoma" pitchFamily="34" charset="0"/>
                <a:ea typeface="Tahoma" pitchFamily="34" charset="0"/>
                <a:cs typeface="Tahoma" pitchFamily="34" charset="0"/>
              </a:rPr>
              <a:t>Rotate sites</a:t>
            </a:r>
          </a:p>
          <a:p>
            <a:pPr marL="171450" indent="-171450">
              <a:buFont typeface="Arial" pitchFamily="34" charset="0"/>
              <a:buChar char="•"/>
              <a:defRPr/>
            </a:pPr>
            <a:r>
              <a:rPr lang="en-US" sz="2300" dirty="0">
                <a:solidFill>
                  <a:schemeClr val="tx1"/>
                </a:solidFill>
                <a:latin typeface="Tahoma" pitchFamily="34" charset="0"/>
                <a:ea typeface="Tahoma" pitchFamily="34" charset="0"/>
                <a:cs typeface="Tahoma" pitchFamily="34" charset="0"/>
              </a:rPr>
              <a:t>Student should choose site</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412775"/>
            <a:ext cx="4011613" cy="25922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TextBox 10"/>
          <p:cNvSpPr txBox="1">
            <a:spLocks noChangeArrowheads="1"/>
          </p:cNvSpPr>
          <p:nvPr/>
        </p:nvSpPr>
        <p:spPr bwMode="auto">
          <a:xfrm>
            <a:off x="4495873" y="4362241"/>
            <a:ext cx="4191000" cy="793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28600" indent="-171450" eaLnBrk="0" hangingPunct="0">
              <a:defRPr kumimoji="1" sz="1200">
                <a:solidFill>
                  <a:srgbClr val="FF0000"/>
                </a:solidFill>
                <a:latin typeface="Times New Roman" pitchFamily="18" charset="0"/>
                <a:cs typeface="Arial" pitchFamily="34" charset="0"/>
              </a:defRPr>
            </a:lvl1pPr>
            <a:lvl2pPr marL="742950" indent="-285750" eaLnBrk="0" hangingPunct="0">
              <a:defRPr kumimoji="1" sz="1200">
                <a:solidFill>
                  <a:srgbClr val="FF0000"/>
                </a:solidFill>
                <a:latin typeface="Times New Roman" pitchFamily="18" charset="0"/>
                <a:cs typeface="Arial" pitchFamily="34" charset="0"/>
              </a:defRPr>
            </a:lvl2pPr>
            <a:lvl3pPr marL="1143000" indent="-228600" eaLnBrk="0" hangingPunct="0">
              <a:defRPr kumimoji="1" sz="1200">
                <a:solidFill>
                  <a:srgbClr val="FF0000"/>
                </a:solidFill>
                <a:latin typeface="Times New Roman" pitchFamily="18" charset="0"/>
                <a:cs typeface="Arial" pitchFamily="34" charset="0"/>
              </a:defRPr>
            </a:lvl3pPr>
            <a:lvl4pPr marL="1600200" indent="-228600" eaLnBrk="0" hangingPunct="0">
              <a:defRPr kumimoji="1" sz="1200">
                <a:solidFill>
                  <a:srgbClr val="FF0000"/>
                </a:solidFill>
                <a:latin typeface="Times New Roman" pitchFamily="18" charset="0"/>
                <a:cs typeface="Arial" pitchFamily="34" charset="0"/>
              </a:defRPr>
            </a:lvl4pPr>
            <a:lvl5pPr marL="2057400" indent="-228600" eaLnBrk="0" hangingPunct="0">
              <a:defRPr kumimoji="1" sz="1200">
                <a:solidFill>
                  <a:srgbClr val="FF0000"/>
                </a:solidFill>
                <a:latin typeface="Times New Roman" pitchFamily="18" charset="0"/>
                <a:cs typeface="Arial" pitchFamily="34" charset="0"/>
              </a:defRPr>
            </a:lvl5pPr>
            <a:lvl6pPr marL="2514600" indent="-228600" eaLnBrk="0" fontAlgn="base" hangingPunct="0">
              <a:spcBef>
                <a:spcPct val="0"/>
              </a:spcBef>
              <a:spcAft>
                <a:spcPct val="0"/>
              </a:spcAft>
              <a:defRPr kumimoji="1" sz="1200">
                <a:solidFill>
                  <a:srgbClr val="FF0000"/>
                </a:solidFill>
                <a:latin typeface="Times New Roman" pitchFamily="18" charset="0"/>
                <a:cs typeface="Arial" pitchFamily="34" charset="0"/>
              </a:defRPr>
            </a:lvl6pPr>
            <a:lvl7pPr marL="2971800" indent="-228600" eaLnBrk="0" fontAlgn="base" hangingPunct="0">
              <a:spcBef>
                <a:spcPct val="0"/>
              </a:spcBef>
              <a:spcAft>
                <a:spcPct val="0"/>
              </a:spcAft>
              <a:defRPr kumimoji="1" sz="1200">
                <a:solidFill>
                  <a:srgbClr val="FF0000"/>
                </a:solidFill>
                <a:latin typeface="Times New Roman" pitchFamily="18" charset="0"/>
                <a:cs typeface="Arial" pitchFamily="34" charset="0"/>
              </a:defRPr>
            </a:lvl7pPr>
            <a:lvl8pPr marL="3429000" indent="-228600" eaLnBrk="0" fontAlgn="base" hangingPunct="0">
              <a:spcBef>
                <a:spcPct val="0"/>
              </a:spcBef>
              <a:spcAft>
                <a:spcPct val="0"/>
              </a:spcAft>
              <a:defRPr kumimoji="1" sz="1200">
                <a:solidFill>
                  <a:srgbClr val="FF0000"/>
                </a:solidFill>
                <a:latin typeface="Times New Roman" pitchFamily="18" charset="0"/>
                <a:cs typeface="Arial" pitchFamily="34" charset="0"/>
              </a:defRPr>
            </a:lvl8pPr>
            <a:lvl9pPr marL="3886200" indent="-228600" eaLnBrk="0" fontAlgn="base" hangingPunct="0">
              <a:spcBef>
                <a:spcPct val="0"/>
              </a:spcBef>
              <a:spcAft>
                <a:spcPct val="0"/>
              </a:spcAft>
              <a:defRPr kumimoji="1" sz="1200">
                <a:solidFill>
                  <a:srgbClr val="FF0000"/>
                </a:solidFill>
                <a:latin typeface="Times New Roman" pitchFamily="18" charset="0"/>
                <a:cs typeface="Arial" pitchFamily="34" charset="0"/>
              </a:defRPr>
            </a:lvl9pPr>
          </a:lstStyle>
          <a:p>
            <a:pPr marL="228600" marR="0" lvl="0" indent="-171450" defTabSz="914400" eaLnBrk="1" fontAlgn="auto" latinLnBrk="0" hangingPunct="1">
              <a:lnSpc>
                <a:spcPct val="95000"/>
              </a:lnSpc>
              <a:spcBef>
                <a:spcPts val="0"/>
              </a:spcBef>
              <a:spcAft>
                <a:spcPts val="0"/>
              </a:spcAft>
              <a:buClrTx/>
              <a:buSzTx/>
              <a:buFont typeface="Arial" pitchFamily="34" charset="0"/>
              <a:buChar char="•"/>
              <a:tabLst/>
              <a:defRPr/>
            </a:pPr>
            <a:r>
              <a:rPr kumimoji="1" lang="en-US" sz="2300" b="0" i="0" u="none" strike="noStrike" kern="0" cap="none" spc="0" normalizeH="0" baseline="0" noProof="0" dirty="0">
                <a:ln>
                  <a:noFill/>
                </a:ln>
                <a:solidFill>
                  <a:srgbClr val="000000"/>
                </a:solidFill>
                <a:effectLst/>
                <a:uLnTx/>
                <a:uFillTx/>
                <a:latin typeface="Tahoma" pitchFamily="34" charset="0"/>
                <a:cs typeface="Arial" pitchFamily="34" charset="0"/>
              </a:rPr>
              <a:t>Common sites: abdomen, thigh buttocks, upper arms</a:t>
            </a:r>
          </a:p>
        </p:txBody>
      </p:sp>
    </p:spTree>
    <p:extLst>
      <p:ext uri="{BB962C8B-B14F-4D97-AF65-F5344CB8AC3E}">
        <p14:creationId xmlns:p14="http://schemas.microsoft.com/office/powerpoint/2010/main" val="3543104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r>
              <a:rPr lang="en-US"/>
              <a:t>Physiological effects of thyroid hormone</a:t>
            </a:r>
          </a:p>
        </p:txBody>
      </p:sp>
      <p:sp>
        <p:nvSpPr>
          <p:cNvPr id="29699" name="Rectangle 3"/>
          <p:cNvSpPr>
            <a:spLocks noGrp="1" noChangeArrowheads="1"/>
          </p:cNvSpPr>
          <p:nvPr>
            <p:ph type="body" idx="1"/>
          </p:nvPr>
        </p:nvSpPr>
        <p:spPr>
          <a:xfrm>
            <a:off x="683568" y="1340768"/>
            <a:ext cx="7772400" cy="4876800"/>
          </a:xfrm>
        </p:spPr>
        <p:txBody>
          <a:bodyPr>
            <a:normAutofit lnSpcReduction="10000"/>
          </a:bodyPr>
          <a:lstStyle/>
          <a:p>
            <a:r>
              <a:rPr lang="en-US" dirty="0"/>
              <a:t>Increases oxygen consumption and heat production</a:t>
            </a:r>
          </a:p>
          <a:p>
            <a:r>
              <a:rPr lang="en-US" dirty="0"/>
              <a:t>Positive </a:t>
            </a:r>
            <a:r>
              <a:rPr lang="en-US" dirty="0" err="1"/>
              <a:t>chronotropic</a:t>
            </a:r>
            <a:r>
              <a:rPr lang="en-US" dirty="0"/>
              <a:t> and inotropic effects on heart</a:t>
            </a:r>
          </a:p>
          <a:p>
            <a:r>
              <a:rPr lang="en-US" dirty="0"/>
              <a:t>Increase sensitivity to adrenergic effectors</a:t>
            </a:r>
          </a:p>
          <a:p>
            <a:pPr lvl="1"/>
            <a:r>
              <a:rPr lang="en-US" dirty="0"/>
              <a:t>Up-regulates </a:t>
            </a:r>
            <a:r>
              <a:rPr lang="en-US" dirty="0">
                <a:sym typeface="Symbol" pitchFamily="18" charset="2"/>
              </a:rPr>
              <a:t></a:t>
            </a:r>
            <a:r>
              <a:rPr lang="en-US" dirty="0"/>
              <a:t>-adrenergic receptors</a:t>
            </a:r>
          </a:p>
          <a:p>
            <a:r>
              <a:rPr lang="en-US" dirty="0"/>
              <a:t>Increase gut motility</a:t>
            </a:r>
          </a:p>
          <a:p>
            <a:r>
              <a:rPr lang="en-US" dirty="0"/>
              <a:t>Increase bone turnover</a:t>
            </a:r>
          </a:p>
        </p:txBody>
      </p:sp>
    </p:spTree>
    <p:extLst>
      <p:ext uri="{BB962C8B-B14F-4D97-AF65-F5344CB8AC3E}">
        <p14:creationId xmlns:p14="http://schemas.microsoft.com/office/powerpoint/2010/main" val="3641414567"/>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9699">
                                            <p:txEl>
                                              <p:pRg st="0" end="0"/>
                                            </p:txEl>
                                          </p:spTgt>
                                        </p:tgtEl>
                                        <p:attrNameLst>
                                          <p:attrName>ppt_c</p:attrName>
                                        </p:attrNameLst>
                                      </p:cBhvr>
                                      <p:to>
                                        <a:schemeClr val="tx1"/>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699">
                                            <p:txEl>
                                              <p:pRg st="1" end="1"/>
                                            </p:txEl>
                                          </p:spTgt>
                                        </p:tgtEl>
                                        <p:attrNameLst>
                                          <p:attrName>style.visibility</p:attrName>
                                        </p:attrNameLst>
                                      </p:cBhvr>
                                      <p:to>
                                        <p:strVal val="visible"/>
                                      </p:to>
                                    </p:set>
                                    <p:anim calcmode="lin" valueType="num">
                                      <p:cBhvr additive="base">
                                        <p:cTn id="13" dur="500" fill="hold"/>
                                        <p:tgtEl>
                                          <p:spTgt spid="296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699">
                                            <p:txEl>
                                              <p:pRg st="1" end="1"/>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9699">
                                            <p:txEl>
                                              <p:pRg st="1" end="1"/>
                                            </p:txEl>
                                          </p:spTgt>
                                        </p:tgtEl>
                                        <p:attrNameLst>
                                          <p:attrName>ppt_c</p:attrName>
                                        </p:attrNameLst>
                                      </p:cBhvr>
                                      <p:to>
                                        <a:schemeClr val="tx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699">
                                            <p:txEl>
                                              <p:pRg st="2" end="2"/>
                                            </p:txEl>
                                          </p:spTgt>
                                        </p:tgtEl>
                                        <p:attrNameLst>
                                          <p:attrName>style.visibility</p:attrName>
                                        </p:attrNameLst>
                                      </p:cBhvr>
                                      <p:to>
                                        <p:strVal val="visible"/>
                                      </p:to>
                                    </p:set>
                                    <p:anim calcmode="lin" valueType="num">
                                      <p:cBhvr additive="base">
                                        <p:cTn id="19" dur="500" fill="hold"/>
                                        <p:tgtEl>
                                          <p:spTgt spid="2969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9699">
                                            <p:txEl>
                                              <p:pRg st="2" end="2"/>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9699">
                                            <p:txEl>
                                              <p:pRg st="2" end="2"/>
                                            </p:txEl>
                                          </p:spTgt>
                                        </p:tgtEl>
                                        <p:attrNameLst>
                                          <p:attrName>ppt_c</p:attrName>
                                        </p:attrNameLst>
                                      </p:cBhvr>
                                      <p:to>
                                        <a:schemeClr val="tx1"/>
                                      </p:to>
                                    </p:animClr>
                                  </p:subTnLst>
                                </p:cTn>
                              </p:par>
                              <p:par>
                                <p:cTn id="21" presetID="2" presetClass="entr" presetSubtype="4" fill="hold" grpId="0" nodeType="withEffect">
                                  <p:stCondLst>
                                    <p:cond delay="0"/>
                                  </p:stCondLst>
                                  <p:childTnLst>
                                    <p:set>
                                      <p:cBhvr>
                                        <p:cTn id="22" dur="1" fill="hold">
                                          <p:stCondLst>
                                            <p:cond delay="0"/>
                                          </p:stCondLst>
                                        </p:cTn>
                                        <p:tgtEl>
                                          <p:spTgt spid="29699">
                                            <p:txEl>
                                              <p:pRg st="3" end="3"/>
                                            </p:txEl>
                                          </p:spTgt>
                                        </p:tgtEl>
                                        <p:attrNameLst>
                                          <p:attrName>style.visibility</p:attrName>
                                        </p:attrNameLst>
                                      </p:cBhvr>
                                      <p:to>
                                        <p:strVal val="visible"/>
                                      </p:to>
                                    </p:set>
                                    <p:anim calcmode="lin" valueType="num">
                                      <p:cBhvr additive="base">
                                        <p:cTn id="23" dur="5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9699">
                                            <p:txEl>
                                              <p:pRg st="3" end="3"/>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9699">
                                            <p:txEl>
                                              <p:pRg st="3" end="3"/>
                                            </p:txEl>
                                          </p:spTgt>
                                        </p:tgtEl>
                                        <p:attrNameLst>
                                          <p:attrName>ppt_c</p:attrName>
                                        </p:attrNameLst>
                                      </p:cBhvr>
                                      <p:to>
                                        <a:schemeClr val="tx1"/>
                                      </p:to>
                                    </p:animClr>
                                  </p:sub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9699">
                                            <p:txEl>
                                              <p:pRg st="4" end="4"/>
                                            </p:txEl>
                                          </p:spTgt>
                                        </p:tgtEl>
                                        <p:attrNameLst>
                                          <p:attrName>style.visibility</p:attrName>
                                        </p:attrNameLst>
                                      </p:cBhvr>
                                      <p:to>
                                        <p:strVal val="visible"/>
                                      </p:to>
                                    </p:set>
                                    <p:anim calcmode="lin" valueType="num">
                                      <p:cBhvr additive="base">
                                        <p:cTn id="29" dur="5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9699">
                                            <p:txEl>
                                              <p:pRg st="4" end="4"/>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9699">
                                            <p:txEl>
                                              <p:pRg st="4" end="4"/>
                                            </p:txEl>
                                          </p:spTgt>
                                        </p:tgtEl>
                                        <p:attrNameLst>
                                          <p:attrName>ppt_c</p:attrName>
                                        </p:attrNameLst>
                                      </p:cBhvr>
                                      <p:to>
                                        <a:schemeClr val="tx1"/>
                                      </p:to>
                                    </p:animClr>
                                  </p:sub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9699">
                                            <p:txEl>
                                              <p:pRg st="5" end="5"/>
                                            </p:txEl>
                                          </p:spTgt>
                                        </p:tgtEl>
                                        <p:attrNameLst>
                                          <p:attrName>style.visibility</p:attrName>
                                        </p:attrNameLst>
                                      </p:cBhvr>
                                      <p:to>
                                        <p:strVal val="visible"/>
                                      </p:to>
                                    </p:set>
                                    <p:anim calcmode="lin" valueType="num">
                                      <p:cBhvr additive="base">
                                        <p:cTn id="35" dur="5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9699">
                                            <p:txEl>
                                              <p:pRg st="5" end="5"/>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29699">
                                            <p:txEl>
                                              <p:pRg st="5" end="5"/>
                                            </p:txEl>
                                          </p:spTgt>
                                        </p:tgtEl>
                                        <p:attrNameLst>
                                          <p:attrName>ppt_c</p:attrName>
                                        </p:attrNameLst>
                                      </p:cBhvr>
                                      <p:to>
                                        <a:schemeClr val="tx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r>
              <a:rPr lang="en-US"/>
              <a:t>Physiological effects of thyroid hormone</a:t>
            </a:r>
          </a:p>
        </p:txBody>
      </p:sp>
      <p:sp>
        <p:nvSpPr>
          <p:cNvPr id="30723" name="Rectangle 3"/>
          <p:cNvSpPr>
            <a:spLocks noGrp="1" noChangeArrowheads="1"/>
          </p:cNvSpPr>
          <p:nvPr>
            <p:ph type="body" idx="1"/>
          </p:nvPr>
        </p:nvSpPr>
        <p:spPr/>
        <p:txBody>
          <a:bodyPr/>
          <a:lstStyle/>
          <a:p>
            <a:r>
              <a:rPr lang="en-US" dirty="0"/>
              <a:t>Increases reflex response</a:t>
            </a:r>
          </a:p>
          <a:p>
            <a:r>
              <a:rPr lang="en-US" dirty="0"/>
              <a:t>Increase hepatic </a:t>
            </a:r>
            <a:r>
              <a:rPr lang="en-US" dirty="0" err="1"/>
              <a:t>glycogenolysis</a:t>
            </a:r>
            <a:r>
              <a:rPr lang="en-US" dirty="0"/>
              <a:t> and gluconeogenesis</a:t>
            </a:r>
          </a:p>
          <a:p>
            <a:r>
              <a:rPr lang="en-US" dirty="0"/>
              <a:t>Stimulates lipolysis</a:t>
            </a:r>
          </a:p>
          <a:p>
            <a:r>
              <a:rPr lang="en-US" dirty="0"/>
              <a:t>Developmental effects</a:t>
            </a:r>
          </a:p>
          <a:p>
            <a:pPr lvl="1"/>
            <a:r>
              <a:rPr lang="en-US" dirty="0"/>
              <a:t>Growth</a:t>
            </a:r>
          </a:p>
          <a:p>
            <a:pPr lvl="1"/>
            <a:r>
              <a:rPr lang="en-US" dirty="0"/>
              <a:t>Brain development</a:t>
            </a:r>
          </a:p>
        </p:txBody>
      </p:sp>
    </p:spTree>
    <p:extLst>
      <p:ext uri="{BB962C8B-B14F-4D97-AF65-F5344CB8AC3E}">
        <p14:creationId xmlns:p14="http://schemas.microsoft.com/office/powerpoint/2010/main" val="668143480"/>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additive="base">
                                        <p:cTn id="7" dur="500" fill="hold"/>
                                        <p:tgtEl>
                                          <p:spTgt spid="307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23">
                                            <p:txEl>
                                              <p:pRg st="0" end="0"/>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30723">
                                            <p:txEl>
                                              <p:pRg st="0" end="0"/>
                                            </p:txEl>
                                          </p:spTgt>
                                        </p:tgtEl>
                                        <p:attrNameLst>
                                          <p:attrName>ppt_c</p:attrName>
                                        </p:attrNameLst>
                                      </p:cBhvr>
                                      <p:to>
                                        <a:schemeClr val="tx1"/>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additive="base">
                                        <p:cTn id="13" dur="500" fill="hold"/>
                                        <p:tgtEl>
                                          <p:spTgt spid="3072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723">
                                            <p:txEl>
                                              <p:pRg st="1" end="1"/>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30723">
                                            <p:txEl>
                                              <p:pRg st="1" end="1"/>
                                            </p:txEl>
                                          </p:spTgt>
                                        </p:tgtEl>
                                        <p:attrNameLst>
                                          <p:attrName>ppt_c</p:attrName>
                                        </p:attrNameLst>
                                      </p:cBhvr>
                                      <p:to>
                                        <a:schemeClr val="tx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additive="base">
                                        <p:cTn id="19" dur="500" fill="hold"/>
                                        <p:tgtEl>
                                          <p:spTgt spid="3072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723">
                                            <p:txEl>
                                              <p:pRg st="2" end="2"/>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30723">
                                            <p:txEl>
                                              <p:pRg st="2" end="2"/>
                                            </p:txEl>
                                          </p:spTgt>
                                        </p:tgtEl>
                                        <p:attrNameLst>
                                          <p:attrName>ppt_c</p:attrName>
                                        </p:attrNameLst>
                                      </p:cBhvr>
                                      <p:to>
                                        <a:schemeClr val="tx1"/>
                                      </p:to>
                                    </p:animClr>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additive="base">
                                        <p:cTn id="25" dur="500" fill="hold"/>
                                        <p:tgtEl>
                                          <p:spTgt spid="3072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0723">
                                            <p:txEl>
                                              <p:pRg st="3" end="3"/>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30723">
                                            <p:txEl>
                                              <p:pRg st="3" end="3"/>
                                            </p:txEl>
                                          </p:spTgt>
                                        </p:tgtEl>
                                        <p:attrNameLst>
                                          <p:attrName>ppt_c</p:attrName>
                                        </p:attrNameLst>
                                      </p:cBhvr>
                                      <p:to>
                                        <a:schemeClr val="tx1"/>
                                      </p:to>
                                    </p:animClr>
                                  </p:subTnLst>
                                </p:cTn>
                              </p:par>
                              <p:par>
                                <p:cTn id="27" presetID="2" presetClass="entr" presetSubtype="4" fill="hold" grpId="0" nodeType="withEffect">
                                  <p:stCondLst>
                                    <p:cond delay="0"/>
                                  </p:stCondLst>
                                  <p:childTnLst>
                                    <p:set>
                                      <p:cBhvr>
                                        <p:cTn id="28" dur="1" fill="hold">
                                          <p:stCondLst>
                                            <p:cond delay="0"/>
                                          </p:stCondLst>
                                        </p:cTn>
                                        <p:tgtEl>
                                          <p:spTgt spid="30723">
                                            <p:txEl>
                                              <p:pRg st="4" end="4"/>
                                            </p:txEl>
                                          </p:spTgt>
                                        </p:tgtEl>
                                        <p:attrNameLst>
                                          <p:attrName>style.visibility</p:attrName>
                                        </p:attrNameLst>
                                      </p:cBhvr>
                                      <p:to>
                                        <p:strVal val="visible"/>
                                      </p:to>
                                    </p:set>
                                    <p:anim calcmode="lin" valueType="num">
                                      <p:cBhvr additive="base">
                                        <p:cTn id="29" dur="500" fill="hold"/>
                                        <p:tgtEl>
                                          <p:spTgt spid="3072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0723">
                                            <p:txEl>
                                              <p:pRg st="4" end="4"/>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30723">
                                            <p:txEl>
                                              <p:pRg st="4" end="4"/>
                                            </p:txEl>
                                          </p:spTgt>
                                        </p:tgtEl>
                                        <p:attrNameLst>
                                          <p:attrName>ppt_c</p:attrName>
                                        </p:attrNameLst>
                                      </p:cBhvr>
                                      <p:to>
                                        <a:schemeClr val="tx1"/>
                                      </p:to>
                                    </p:animClr>
                                  </p:subTnLst>
                                </p:cTn>
                              </p:par>
                              <p:par>
                                <p:cTn id="31" presetID="2" presetClass="entr" presetSubtype="4" fill="hold" grpId="0" nodeType="withEffect">
                                  <p:stCondLst>
                                    <p:cond delay="0"/>
                                  </p:stCondLst>
                                  <p:childTnLst>
                                    <p:set>
                                      <p:cBhvr>
                                        <p:cTn id="32" dur="1" fill="hold">
                                          <p:stCondLst>
                                            <p:cond delay="0"/>
                                          </p:stCondLst>
                                        </p:cTn>
                                        <p:tgtEl>
                                          <p:spTgt spid="30723">
                                            <p:txEl>
                                              <p:pRg st="5" end="5"/>
                                            </p:txEl>
                                          </p:spTgt>
                                        </p:tgtEl>
                                        <p:attrNameLst>
                                          <p:attrName>style.visibility</p:attrName>
                                        </p:attrNameLst>
                                      </p:cBhvr>
                                      <p:to>
                                        <p:strVal val="visible"/>
                                      </p:to>
                                    </p:set>
                                    <p:anim calcmode="lin" valueType="num">
                                      <p:cBhvr additive="base">
                                        <p:cTn id="33" dur="500" fill="hold"/>
                                        <p:tgtEl>
                                          <p:spTgt spid="3072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0723">
                                            <p:txEl>
                                              <p:pRg st="5" end="5"/>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30723">
                                            <p:txEl>
                                              <p:pRg st="5" end="5"/>
                                            </p:txEl>
                                          </p:spTgt>
                                        </p:tgtEl>
                                        <p:attrNameLst>
                                          <p:attrName>ppt_c</p:attrName>
                                        </p:attrNameLst>
                                      </p:cBhvr>
                                      <p:to>
                                        <a:schemeClr val="tx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Endocrine system: dysfunction </a:t>
            </a:r>
            <a:endParaRPr lang="en-GB"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497" y="0"/>
            <a:ext cx="9145016" cy="6813376"/>
          </a:xfrm>
        </p:spPr>
      </p:pic>
      <p:sp>
        <p:nvSpPr>
          <p:cNvPr id="4" name="Date Placeholder 3"/>
          <p:cNvSpPr>
            <a:spLocks noGrp="1"/>
          </p:cNvSpPr>
          <p:nvPr>
            <p:ph type="dt" sz="half" idx="10"/>
          </p:nvPr>
        </p:nvSpPr>
        <p:spPr/>
        <p:txBody>
          <a:bodyPr/>
          <a:lstStyle/>
          <a:p>
            <a:r>
              <a:rPr lang="en-US"/>
              <a:t>TA-AMEN</a:t>
            </a:r>
            <a:endParaRPr lang="en-GB"/>
          </a:p>
        </p:txBody>
      </p:sp>
      <p:sp>
        <p:nvSpPr>
          <p:cNvPr id="5" name="Footer Placeholder 4"/>
          <p:cNvSpPr>
            <a:spLocks noGrp="1"/>
          </p:cNvSpPr>
          <p:nvPr>
            <p:ph type="ftr" sz="quarter" idx="11"/>
          </p:nvPr>
        </p:nvSpPr>
        <p:spPr/>
        <p:txBody>
          <a:bodyPr/>
          <a:lstStyle/>
          <a:p>
            <a:r>
              <a:rPr lang="en-GB"/>
              <a:t>Project Management wk 8-9</a:t>
            </a:r>
          </a:p>
        </p:txBody>
      </p:sp>
      <p:sp>
        <p:nvSpPr>
          <p:cNvPr id="6" name="Slide Number Placeholder 5"/>
          <p:cNvSpPr>
            <a:spLocks noGrp="1"/>
          </p:cNvSpPr>
          <p:nvPr>
            <p:ph type="sldNum" sz="quarter" idx="12"/>
          </p:nvPr>
        </p:nvSpPr>
        <p:spPr/>
        <p:txBody>
          <a:bodyPr/>
          <a:lstStyle/>
          <a:p>
            <a:fld id="{F68DE582-440D-41C7-9541-D8204DCB74FB}" type="slidenum">
              <a:rPr lang="en-GB" smtClean="0"/>
              <a:pPr/>
              <a:t>18</a:t>
            </a:fld>
            <a:endParaRPr lang="en-GB"/>
          </a:p>
        </p:txBody>
      </p:sp>
    </p:spTree>
    <p:extLst>
      <p:ext uri="{BB962C8B-B14F-4D97-AF65-F5344CB8AC3E}">
        <p14:creationId xmlns:p14="http://schemas.microsoft.com/office/powerpoint/2010/main" val="909359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VIDEO ON ENDOCRINE SYSTEM</a:t>
            </a:r>
          </a:p>
        </p:txBody>
      </p:sp>
      <p:sp>
        <p:nvSpPr>
          <p:cNvPr id="3" name="Content Placeholder 2"/>
          <p:cNvSpPr>
            <a:spLocks noGrp="1"/>
          </p:cNvSpPr>
          <p:nvPr>
            <p:ph idx="1"/>
          </p:nvPr>
        </p:nvSpPr>
        <p:spPr/>
        <p:txBody>
          <a:bodyPr/>
          <a:lstStyle/>
          <a:p>
            <a:r>
              <a:rPr lang="en-GB" dirty="0"/>
              <a:t>Lets watch the video and engage </a:t>
            </a:r>
            <a:r>
              <a:rPr lang="en-GB"/>
              <a:t>in a </a:t>
            </a:r>
            <a:r>
              <a:rPr lang="en-GB" dirty="0"/>
              <a:t>class discussion as an overview to the lesson.</a:t>
            </a:r>
          </a:p>
          <a:p>
            <a:r>
              <a:rPr lang="en-GB" dirty="0">
                <a:hlinkClick r:id="rId2"/>
              </a:rPr>
              <a:t>https://www.youtube.com/watch?v=-S_vQZDH9hY</a:t>
            </a:r>
            <a:r>
              <a:rPr lang="en-GB" dirty="0"/>
              <a:t> </a:t>
            </a:r>
          </a:p>
        </p:txBody>
      </p:sp>
    </p:spTree>
    <p:extLst>
      <p:ext uri="{BB962C8B-B14F-4D97-AF65-F5344CB8AC3E}">
        <p14:creationId xmlns:p14="http://schemas.microsoft.com/office/powerpoint/2010/main" val="3953848144"/>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8633</TotalTime>
  <Words>915</Words>
  <Application>Microsoft Office PowerPoint</Application>
  <PresentationFormat>On-screen Show (4:3)</PresentationFormat>
  <Paragraphs>95</Paragraphs>
  <Slides>19</Slides>
  <Notes>0</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Theme1</vt:lpstr>
      <vt:lpstr>20140311PresentationUWTSDTemplate</vt:lpstr>
      <vt:lpstr>INTRODUCTION TO PHYSIOLOGY (BMHP5003)</vt:lpstr>
      <vt:lpstr>Objective of the Session</vt:lpstr>
      <vt:lpstr>PowerPoint Presentation</vt:lpstr>
      <vt:lpstr>Endocrine system</vt:lpstr>
      <vt:lpstr>Location of Endocrine system</vt:lpstr>
      <vt:lpstr>Location of Endocrine system</vt:lpstr>
      <vt:lpstr>Endocrine system</vt:lpstr>
      <vt:lpstr>PowerPoint Presentation</vt:lpstr>
      <vt:lpstr>Endocrine system: functioning</vt:lpstr>
      <vt:lpstr>Endocrine system: hormones</vt:lpstr>
      <vt:lpstr>Endocrine system: examples</vt:lpstr>
      <vt:lpstr>Endocrine system: examples</vt:lpstr>
      <vt:lpstr>Endocrine system: examples</vt:lpstr>
      <vt:lpstr>Insulin</vt:lpstr>
      <vt:lpstr>Where to Give Insulin:  On Target!</vt:lpstr>
      <vt:lpstr>Physiological effects of thyroid hormone</vt:lpstr>
      <vt:lpstr>Physiological effects of thyroid hormone</vt:lpstr>
      <vt:lpstr>Endocrine system: dysfunction </vt:lpstr>
      <vt:lpstr>VIDEO ON ENDOCRINE SYSTEM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Strategy  Week 7</dc:title>
  <dc:creator>Pamela</dc:creator>
  <cp:lastModifiedBy>Rachael Rivers</cp:lastModifiedBy>
  <cp:revision>311</cp:revision>
  <dcterms:created xsi:type="dcterms:W3CDTF">2012-03-14T14:40:52Z</dcterms:created>
  <dcterms:modified xsi:type="dcterms:W3CDTF">2023-09-18T10:58:12Z</dcterms:modified>
</cp:coreProperties>
</file>