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11D09E-0EE6-4364-A10A-AC7771D8D81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856F93-AD50-4515-9EA3-7D8F04E2BEF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Instagram is a leading platform for luxury event promotions, including weddings.</a:t>
          </a:r>
          <a:endParaRPr lang="en-US"/>
        </a:p>
      </dgm:t>
    </dgm:pt>
    <dgm:pt modelId="{207257A4-9AB8-49E9-BE5E-79D668C0B671}" type="parTrans" cxnId="{E6241DAF-88BB-4B26-BB1D-052585B7AD6B}">
      <dgm:prSet/>
      <dgm:spPr/>
      <dgm:t>
        <a:bodyPr/>
        <a:lstStyle/>
        <a:p>
          <a:endParaRPr lang="en-US"/>
        </a:p>
      </dgm:t>
    </dgm:pt>
    <dgm:pt modelId="{DE755D76-95CF-483B-8FF3-A7FCEEA61190}" type="sibTrans" cxnId="{E6241DAF-88BB-4B26-BB1D-052585B7AD6B}">
      <dgm:prSet/>
      <dgm:spPr/>
      <dgm:t>
        <a:bodyPr/>
        <a:lstStyle/>
        <a:p>
          <a:endParaRPr lang="en-US"/>
        </a:p>
      </dgm:t>
    </dgm:pt>
    <dgm:pt modelId="{4DA53555-93CB-4088-A65E-5A41338252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Target audience: Millennial couples within the "Prestige Positions" segment actively use Instagram for visual inspiration, including wedding venues and event ideas.</a:t>
          </a:r>
          <a:endParaRPr lang="en-US"/>
        </a:p>
      </dgm:t>
    </dgm:pt>
    <dgm:pt modelId="{D16BB3E9-F28D-4C90-AC3B-D5DA3581824C}" type="parTrans" cxnId="{55A7C92F-2437-4906-BFB1-E3ACACF05A83}">
      <dgm:prSet/>
      <dgm:spPr/>
      <dgm:t>
        <a:bodyPr/>
        <a:lstStyle/>
        <a:p>
          <a:endParaRPr lang="en-US"/>
        </a:p>
      </dgm:t>
    </dgm:pt>
    <dgm:pt modelId="{A071F98F-A423-41E7-A2B4-1BCDAA71D6DE}" type="sibTrans" cxnId="{55A7C92F-2437-4906-BFB1-E3ACACF05A83}">
      <dgm:prSet/>
      <dgm:spPr/>
      <dgm:t>
        <a:bodyPr/>
        <a:lstStyle/>
        <a:p>
          <a:endParaRPr lang="en-US"/>
        </a:p>
      </dgm:t>
    </dgm:pt>
    <dgm:pt modelId="{8AA7F5FD-6F40-4ABD-90EB-6DF9EF45D7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Statistics: Instagram’s ability to project sophistication aligns perfectly with the Dylan Thomas Centre’s brand personality.</a:t>
          </a:r>
          <a:endParaRPr lang="en-US"/>
        </a:p>
      </dgm:t>
    </dgm:pt>
    <dgm:pt modelId="{1DFA412D-5DC4-47F0-8477-BF7699A3D87D}" type="parTrans" cxnId="{9B78C67B-3159-4AED-B541-7638C28F41E7}">
      <dgm:prSet/>
      <dgm:spPr/>
      <dgm:t>
        <a:bodyPr/>
        <a:lstStyle/>
        <a:p>
          <a:endParaRPr lang="en-US"/>
        </a:p>
      </dgm:t>
    </dgm:pt>
    <dgm:pt modelId="{B8D7852A-2377-45BA-A954-E537BAAA4B18}" type="sibTrans" cxnId="{9B78C67B-3159-4AED-B541-7638C28F41E7}">
      <dgm:prSet/>
      <dgm:spPr/>
      <dgm:t>
        <a:bodyPr/>
        <a:lstStyle/>
        <a:p>
          <a:endParaRPr lang="en-US"/>
        </a:p>
      </dgm:t>
    </dgm:pt>
    <dgm:pt modelId="{1162CD22-0EA2-4770-8918-B0EB9DC63D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Reels: A format that captures attention through dynamic, visually captivating content.</a:t>
          </a:r>
          <a:endParaRPr lang="en-US" dirty="0"/>
        </a:p>
      </dgm:t>
    </dgm:pt>
    <dgm:pt modelId="{D6E71764-2CF2-4CB3-AE11-92A62199A0D8}" type="parTrans" cxnId="{D1A9A9CC-D066-4B5F-92B0-9EC356B6C5F4}">
      <dgm:prSet/>
      <dgm:spPr/>
      <dgm:t>
        <a:bodyPr/>
        <a:lstStyle/>
        <a:p>
          <a:endParaRPr lang="en-US"/>
        </a:p>
      </dgm:t>
    </dgm:pt>
    <dgm:pt modelId="{692D0F66-CB64-4A5B-A2C4-6E190892E0A2}" type="sibTrans" cxnId="{D1A9A9CC-D066-4B5F-92B0-9EC356B6C5F4}">
      <dgm:prSet/>
      <dgm:spPr/>
      <dgm:t>
        <a:bodyPr/>
        <a:lstStyle/>
        <a:p>
          <a:endParaRPr lang="en-US"/>
        </a:p>
      </dgm:t>
    </dgm:pt>
    <dgm:pt modelId="{DF932226-CC79-436E-967B-160D7721DDF0}" type="pres">
      <dgm:prSet presAssocID="{3211D09E-0EE6-4364-A10A-AC7771D8D818}" presName="root" presStyleCnt="0">
        <dgm:presLayoutVars>
          <dgm:dir/>
          <dgm:resizeHandles val="exact"/>
        </dgm:presLayoutVars>
      </dgm:prSet>
      <dgm:spPr/>
    </dgm:pt>
    <dgm:pt modelId="{71A33F59-BEBC-4BF8-8936-A30301145977}" type="pres">
      <dgm:prSet presAssocID="{6F856F93-AD50-4515-9EA3-7D8F04E2BEF9}" presName="compNode" presStyleCnt="0"/>
      <dgm:spPr/>
    </dgm:pt>
    <dgm:pt modelId="{DFDD10EB-095A-4133-8C26-975D0776C8D2}" type="pres">
      <dgm:prSet presAssocID="{6F856F93-AD50-4515-9EA3-7D8F04E2BEF9}" presName="bgRect" presStyleLbl="bgShp" presStyleIdx="0" presStyleCnt="4"/>
      <dgm:spPr/>
    </dgm:pt>
    <dgm:pt modelId="{81DFF2C4-C781-4079-93E0-9BA8A0B935FB}" type="pres">
      <dgm:prSet presAssocID="{6F856F93-AD50-4515-9EA3-7D8F04E2BEF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Cake"/>
        </a:ext>
      </dgm:extLst>
    </dgm:pt>
    <dgm:pt modelId="{5C3D4F12-3DE2-4735-AD6C-89B27CF08DEC}" type="pres">
      <dgm:prSet presAssocID="{6F856F93-AD50-4515-9EA3-7D8F04E2BEF9}" presName="spaceRect" presStyleCnt="0"/>
      <dgm:spPr/>
    </dgm:pt>
    <dgm:pt modelId="{DDEC1E23-CE27-40BA-9C28-3BC3EDE75F16}" type="pres">
      <dgm:prSet presAssocID="{6F856F93-AD50-4515-9EA3-7D8F04E2BEF9}" presName="parTx" presStyleLbl="revTx" presStyleIdx="0" presStyleCnt="4">
        <dgm:presLayoutVars>
          <dgm:chMax val="0"/>
          <dgm:chPref val="0"/>
        </dgm:presLayoutVars>
      </dgm:prSet>
      <dgm:spPr/>
    </dgm:pt>
    <dgm:pt modelId="{3D61030B-E83D-4004-9956-5321C55E15C5}" type="pres">
      <dgm:prSet presAssocID="{DE755D76-95CF-483B-8FF3-A7FCEEA61190}" presName="sibTrans" presStyleCnt="0"/>
      <dgm:spPr/>
    </dgm:pt>
    <dgm:pt modelId="{18CCC66A-815F-4DCE-860C-690AE5E7F865}" type="pres">
      <dgm:prSet presAssocID="{4DA53555-93CB-4088-A65E-5A4133825252}" presName="compNode" presStyleCnt="0"/>
      <dgm:spPr/>
    </dgm:pt>
    <dgm:pt modelId="{1E4A2A47-B7B8-4761-A592-F685CFC6B14A}" type="pres">
      <dgm:prSet presAssocID="{4DA53555-93CB-4088-A65E-5A4133825252}" presName="bgRect" presStyleLbl="bgShp" presStyleIdx="1" presStyleCnt="4"/>
      <dgm:spPr/>
    </dgm:pt>
    <dgm:pt modelId="{E4FC6361-913F-43DF-B453-3531520C3080}" type="pres">
      <dgm:prSet presAssocID="{4DA53555-93CB-4088-A65E-5A413382525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7E13B51B-A413-4C08-9C9A-550881324334}" type="pres">
      <dgm:prSet presAssocID="{4DA53555-93CB-4088-A65E-5A4133825252}" presName="spaceRect" presStyleCnt="0"/>
      <dgm:spPr/>
    </dgm:pt>
    <dgm:pt modelId="{65E4DEBF-F33D-44B2-A49E-53B7172E1E08}" type="pres">
      <dgm:prSet presAssocID="{4DA53555-93CB-4088-A65E-5A4133825252}" presName="parTx" presStyleLbl="revTx" presStyleIdx="1" presStyleCnt="4">
        <dgm:presLayoutVars>
          <dgm:chMax val="0"/>
          <dgm:chPref val="0"/>
        </dgm:presLayoutVars>
      </dgm:prSet>
      <dgm:spPr/>
    </dgm:pt>
    <dgm:pt modelId="{CE258F9C-4395-4773-8DA4-E1397B07CE91}" type="pres">
      <dgm:prSet presAssocID="{A071F98F-A423-41E7-A2B4-1BCDAA71D6DE}" presName="sibTrans" presStyleCnt="0"/>
      <dgm:spPr/>
    </dgm:pt>
    <dgm:pt modelId="{233CD96E-C8CE-45C2-93DB-30B6AB044C26}" type="pres">
      <dgm:prSet presAssocID="{8AA7F5FD-6F40-4ABD-90EB-6DF9EF45D793}" presName="compNode" presStyleCnt="0"/>
      <dgm:spPr/>
    </dgm:pt>
    <dgm:pt modelId="{99F69525-0866-438E-9360-47C6C5158401}" type="pres">
      <dgm:prSet presAssocID="{8AA7F5FD-6F40-4ABD-90EB-6DF9EF45D793}" presName="bgRect" presStyleLbl="bgShp" presStyleIdx="2" presStyleCnt="4"/>
      <dgm:spPr/>
    </dgm:pt>
    <dgm:pt modelId="{2B9170A2-A92D-485F-91D9-520A625A54C2}" type="pres">
      <dgm:prSet presAssocID="{8AA7F5FD-6F40-4ABD-90EB-6DF9EF45D79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1B1F51E2-4391-42D6-99CD-EDF89228DC33}" type="pres">
      <dgm:prSet presAssocID="{8AA7F5FD-6F40-4ABD-90EB-6DF9EF45D793}" presName="spaceRect" presStyleCnt="0"/>
      <dgm:spPr/>
    </dgm:pt>
    <dgm:pt modelId="{18DEF0B7-A8C2-4E02-B786-7A916CA93077}" type="pres">
      <dgm:prSet presAssocID="{8AA7F5FD-6F40-4ABD-90EB-6DF9EF45D793}" presName="parTx" presStyleLbl="revTx" presStyleIdx="2" presStyleCnt="4">
        <dgm:presLayoutVars>
          <dgm:chMax val="0"/>
          <dgm:chPref val="0"/>
        </dgm:presLayoutVars>
      </dgm:prSet>
      <dgm:spPr/>
    </dgm:pt>
    <dgm:pt modelId="{3DAED759-970D-40C9-9831-AC436ACE88F0}" type="pres">
      <dgm:prSet presAssocID="{B8D7852A-2377-45BA-A954-E537BAAA4B18}" presName="sibTrans" presStyleCnt="0"/>
      <dgm:spPr/>
    </dgm:pt>
    <dgm:pt modelId="{97ADB04A-F5D0-4F21-B82F-0F212AB03577}" type="pres">
      <dgm:prSet presAssocID="{1162CD22-0EA2-4770-8918-B0EB9DC63DEC}" presName="compNode" presStyleCnt="0"/>
      <dgm:spPr/>
    </dgm:pt>
    <dgm:pt modelId="{430F6B48-C089-4645-B0D0-B14D1466EF5B}" type="pres">
      <dgm:prSet presAssocID="{1162CD22-0EA2-4770-8918-B0EB9DC63DEC}" presName="bgRect" presStyleLbl="bgShp" presStyleIdx="3" presStyleCnt="4"/>
      <dgm:spPr/>
    </dgm:pt>
    <dgm:pt modelId="{B47EF526-9F6C-4032-BB48-A35251D2E94E}" type="pres">
      <dgm:prSet presAssocID="{1162CD22-0EA2-4770-8918-B0EB9DC63DE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82D6003F-95FA-4A1C-9391-7486BA723005}" type="pres">
      <dgm:prSet presAssocID="{1162CD22-0EA2-4770-8918-B0EB9DC63DEC}" presName="spaceRect" presStyleCnt="0"/>
      <dgm:spPr/>
    </dgm:pt>
    <dgm:pt modelId="{0FB11174-E411-4718-9669-A85687A569F8}" type="pres">
      <dgm:prSet presAssocID="{1162CD22-0EA2-4770-8918-B0EB9DC63DE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9CC412A-EC32-469C-BCF7-AACB150DA164}" type="presOf" srcId="{8AA7F5FD-6F40-4ABD-90EB-6DF9EF45D793}" destId="{18DEF0B7-A8C2-4E02-B786-7A916CA93077}" srcOrd="0" destOrd="0" presId="urn:microsoft.com/office/officeart/2018/2/layout/IconVerticalSolidList"/>
    <dgm:cxn modelId="{55A7C92F-2437-4906-BFB1-E3ACACF05A83}" srcId="{3211D09E-0EE6-4364-A10A-AC7771D8D818}" destId="{4DA53555-93CB-4088-A65E-5A4133825252}" srcOrd="1" destOrd="0" parTransId="{D16BB3E9-F28D-4C90-AC3B-D5DA3581824C}" sibTransId="{A071F98F-A423-41E7-A2B4-1BCDAA71D6DE}"/>
    <dgm:cxn modelId="{F6E8AB53-37F9-41B9-B7EF-C5F4FA99D0A5}" type="presOf" srcId="{4DA53555-93CB-4088-A65E-5A4133825252}" destId="{65E4DEBF-F33D-44B2-A49E-53B7172E1E08}" srcOrd="0" destOrd="0" presId="urn:microsoft.com/office/officeart/2018/2/layout/IconVerticalSolidList"/>
    <dgm:cxn modelId="{9B78C67B-3159-4AED-B541-7638C28F41E7}" srcId="{3211D09E-0EE6-4364-A10A-AC7771D8D818}" destId="{8AA7F5FD-6F40-4ABD-90EB-6DF9EF45D793}" srcOrd="2" destOrd="0" parTransId="{1DFA412D-5DC4-47F0-8477-BF7699A3D87D}" sibTransId="{B8D7852A-2377-45BA-A954-E537BAAA4B18}"/>
    <dgm:cxn modelId="{E6241DAF-88BB-4B26-BB1D-052585B7AD6B}" srcId="{3211D09E-0EE6-4364-A10A-AC7771D8D818}" destId="{6F856F93-AD50-4515-9EA3-7D8F04E2BEF9}" srcOrd="0" destOrd="0" parTransId="{207257A4-9AB8-49E9-BE5E-79D668C0B671}" sibTransId="{DE755D76-95CF-483B-8FF3-A7FCEEA61190}"/>
    <dgm:cxn modelId="{1706F3B7-CF8D-4B04-862F-D61AA40AEF35}" type="presOf" srcId="{6F856F93-AD50-4515-9EA3-7D8F04E2BEF9}" destId="{DDEC1E23-CE27-40BA-9C28-3BC3EDE75F16}" srcOrd="0" destOrd="0" presId="urn:microsoft.com/office/officeart/2018/2/layout/IconVerticalSolidList"/>
    <dgm:cxn modelId="{56722BC4-EBC5-4167-A821-797C16A71346}" type="presOf" srcId="{1162CD22-0EA2-4770-8918-B0EB9DC63DEC}" destId="{0FB11174-E411-4718-9669-A85687A569F8}" srcOrd="0" destOrd="0" presId="urn:microsoft.com/office/officeart/2018/2/layout/IconVerticalSolidList"/>
    <dgm:cxn modelId="{D1A9A9CC-D066-4B5F-92B0-9EC356B6C5F4}" srcId="{3211D09E-0EE6-4364-A10A-AC7771D8D818}" destId="{1162CD22-0EA2-4770-8918-B0EB9DC63DEC}" srcOrd="3" destOrd="0" parTransId="{D6E71764-2CF2-4CB3-AE11-92A62199A0D8}" sibTransId="{692D0F66-CB64-4A5B-A2C4-6E190892E0A2}"/>
    <dgm:cxn modelId="{4EA763F8-F79B-4CAE-8B90-14836C0906D7}" type="presOf" srcId="{3211D09E-0EE6-4364-A10A-AC7771D8D818}" destId="{DF932226-CC79-436E-967B-160D7721DDF0}" srcOrd="0" destOrd="0" presId="urn:microsoft.com/office/officeart/2018/2/layout/IconVerticalSolidList"/>
    <dgm:cxn modelId="{6780CD91-EF82-424B-ABB2-8DA791D2E9CE}" type="presParOf" srcId="{DF932226-CC79-436E-967B-160D7721DDF0}" destId="{71A33F59-BEBC-4BF8-8936-A30301145977}" srcOrd="0" destOrd="0" presId="urn:microsoft.com/office/officeart/2018/2/layout/IconVerticalSolidList"/>
    <dgm:cxn modelId="{97393DB8-79BD-41AC-A49D-A254B3916E10}" type="presParOf" srcId="{71A33F59-BEBC-4BF8-8936-A30301145977}" destId="{DFDD10EB-095A-4133-8C26-975D0776C8D2}" srcOrd="0" destOrd="0" presId="urn:microsoft.com/office/officeart/2018/2/layout/IconVerticalSolidList"/>
    <dgm:cxn modelId="{E06563C1-1860-4C08-8A32-34B86E956BD6}" type="presParOf" srcId="{71A33F59-BEBC-4BF8-8936-A30301145977}" destId="{81DFF2C4-C781-4079-93E0-9BA8A0B935FB}" srcOrd="1" destOrd="0" presId="urn:microsoft.com/office/officeart/2018/2/layout/IconVerticalSolidList"/>
    <dgm:cxn modelId="{A543D149-ACC9-4266-BC71-156230C5B7E4}" type="presParOf" srcId="{71A33F59-BEBC-4BF8-8936-A30301145977}" destId="{5C3D4F12-3DE2-4735-AD6C-89B27CF08DEC}" srcOrd="2" destOrd="0" presId="urn:microsoft.com/office/officeart/2018/2/layout/IconVerticalSolidList"/>
    <dgm:cxn modelId="{9BFDB200-E923-4E4D-A18E-75F9803F0643}" type="presParOf" srcId="{71A33F59-BEBC-4BF8-8936-A30301145977}" destId="{DDEC1E23-CE27-40BA-9C28-3BC3EDE75F16}" srcOrd="3" destOrd="0" presId="urn:microsoft.com/office/officeart/2018/2/layout/IconVerticalSolidList"/>
    <dgm:cxn modelId="{EDC5E3E8-4B4E-475F-BDB3-AF24AB551D56}" type="presParOf" srcId="{DF932226-CC79-436E-967B-160D7721DDF0}" destId="{3D61030B-E83D-4004-9956-5321C55E15C5}" srcOrd="1" destOrd="0" presId="urn:microsoft.com/office/officeart/2018/2/layout/IconVerticalSolidList"/>
    <dgm:cxn modelId="{0EC446E6-B191-4BC6-8050-126BC0316098}" type="presParOf" srcId="{DF932226-CC79-436E-967B-160D7721DDF0}" destId="{18CCC66A-815F-4DCE-860C-690AE5E7F865}" srcOrd="2" destOrd="0" presId="urn:microsoft.com/office/officeart/2018/2/layout/IconVerticalSolidList"/>
    <dgm:cxn modelId="{1C762D1E-07BB-4E15-A001-D583B209E64A}" type="presParOf" srcId="{18CCC66A-815F-4DCE-860C-690AE5E7F865}" destId="{1E4A2A47-B7B8-4761-A592-F685CFC6B14A}" srcOrd="0" destOrd="0" presId="urn:microsoft.com/office/officeart/2018/2/layout/IconVerticalSolidList"/>
    <dgm:cxn modelId="{350518DC-61D6-47A8-89E6-470BC23CF61A}" type="presParOf" srcId="{18CCC66A-815F-4DCE-860C-690AE5E7F865}" destId="{E4FC6361-913F-43DF-B453-3531520C3080}" srcOrd="1" destOrd="0" presId="urn:microsoft.com/office/officeart/2018/2/layout/IconVerticalSolidList"/>
    <dgm:cxn modelId="{159C559F-3B0A-4D92-8756-CF5987BE26B2}" type="presParOf" srcId="{18CCC66A-815F-4DCE-860C-690AE5E7F865}" destId="{7E13B51B-A413-4C08-9C9A-550881324334}" srcOrd="2" destOrd="0" presId="urn:microsoft.com/office/officeart/2018/2/layout/IconVerticalSolidList"/>
    <dgm:cxn modelId="{B26BCEE2-C15A-465E-9CB5-AEA131025A96}" type="presParOf" srcId="{18CCC66A-815F-4DCE-860C-690AE5E7F865}" destId="{65E4DEBF-F33D-44B2-A49E-53B7172E1E08}" srcOrd="3" destOrd="0" presId="urn:microsoft.com/office/officeart/2018/2/layout/IconVerticalSolidList"/>
    <dgm:cxn modelId="{020ABCBD-8085-4303-95E4-C7E060F48DCA}" type="presParOf" srcId="{DF932226-CC79-436E-967B-160D7721DDF0}" destId="{CE258F9C-4395-4773-8DA4-E1397B07CE91}" srcOrd="3" destOrd="0" presId="urn:microsoft.com/office/officeart/2018/2/layout/IconVerticalSolidList"/>
    <dgm:cxn modelId="{70C05BF5-331C-40FC-9AB3-C324BA8B09EB}" type="presParOf" srcId="{DF932226-CC79-436E-967B-160D7721DDF0}" destId="{233CD96E-C8CE-45C2-93DB-30B6AB044C26}" srcOrd="4" destOrd="0" presId="urn:microsoft.com/office/officeart/2018/2/layout/IconVerticalSolidList"/>
    <dgm:cxn modelId="{48F9D4F9-A21C-45F3-929C-D89A48145D8F}" type="presParOf" srcId="{233CD96E-C8CE-45C2-93DB-30B6AB044C26}" destId="{99F69525-0866-438E-9360-47C6C5158401}" srcOrd="0" destOrd="0" presId="urn:microsoft.com/office/officeart/2018/2/layout/IconVerticalSolidList"/>
    <dgm:cxn modelId="{58B164E0-7022-42A7-AA6D-0D38D2789384}" type="presParOf" srcId="{233CD96E-C8CE-45C2-93DB-30B6AB044C26}" destId="{2B9170A2-A92D-485F-91D9-520A625A54C2}" srcOrd="1" destOrd="0" presId="urn:microsoft.com/office/officeart/2018/2/layout/IconVerticalSolidList"/>
    <dgm:cxn modelId="{EBD74D9B-ABC7-4FD0-93F3-1538F034EA83}" type="presParOf" srcId="{233CD96E-C8CE-45C2-93DB-30B6AB044C26}" destId="{1B1F51E2-4391-42D6-99CD-EDF89228DC33}" srcOrd="2" destOrd="0" presId="urn:microsoft.com/office/officeart/2018/2/layout/IconVerticalSolidList"/>
    <dgm:cxn modelId="{6ACD4849-DE10-436E-97A2-89407C1C257F}" type="presParOf" srcId="{233CD96E-C8CE-45C2-93DB-30B6AB044C26}" destId="{18DEF0B7-A8C2-4E02-B786-7A916CA93077}" srcOrd="3" destOrd="0" presId="urn:microsoft.com/office/officeart/2018/2/layout/IconVerticalSolidList"/>
    <dgm:cxn modelId="{EEBD76F5-AE7E-4DCC-9A89-4C20B433127E}" type="presParOf" srcId="{DF932226-CC79-436E-967B-160D7721DDF0}" destId="{3DAED759-970D-40C9-9831-AC436ACE88F0}" srcOrd="5" destOrd="0" presId="urn:microsoft.com/office/officeart/2018/2/layout/IconVerticalSolidList"/>
    <dgm:cxn modelId="{42B790FF-6D57-4A4A-8AC6-13FAB6B97F9C}" type="presParOf" srcId="{DF932226-CC79-436E-967B-160D7721DDF0}" destId="{97ADB04A-F5D0-4F21-B82F-0F212AB03577}" srcOrd="6" destOrd="0" presId="urn:microsoft.com/office/officeart/2018/2/layout/IconVerticalSolidList"/>
    <dgm:cxn modelId="{81D47780-0AE9-48B6-A84D-C5F85E5BB898}" type="presParOf" srcId="{97ADB04A-F5D0-4F21-B82F-0F212AB03577}" destId="{430F6B48-C089-4645-B0D0-B14D1466EF5B}" srcOrd="0" destOrd="0" presId="urn:microsoft.com/office/officeart/2018/2/layout/IconVerticalSolidList"/>
    <dgm:cxn modelId="{C7A452BD-AE1B-46DA-A3DE-F8FEFD7306A4}" type="presParOf" srcId="{97ADB04A-F5D0-4F21-B82F-0F212AB03577}" destId="{B47EF526-9F6C-4032-BB48-A35251D2E94E}" srcOrd="1" destOrd="0" presId="urn:microsoft.com/office/officeart/2018/2/layout/IconVerticalSolidList"/>
    <dgm:cxn modelId="{3F886EE2-7A2D-468A-8718-6675C1ABB2F0}" type="presParOf" srcId="{97ADB04A-F5D0-4F21-B82F-0F212AB03577}" destId="{82D6003F-95FA-4A1C-9391-7486BA723005}" srcOrd="2" destOrd="0" presId="urn:microsoft.com/office/officeart/2018/2/layout/IconVerticalSolidList"/>
    <dgm:cxn modelId="{FEA4288E-ED1E-4C03-8CA2-B78695121242}" type="presParOf" srcId="{97ADB04A-F5D0-4F21-B82F-0F212AB03577}" destId="{0FB11174-E411-4718-9669-A85687A569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8DCA7F-CB9E-467F-8C00-C5B2F51AF3F6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BB3EFB-AFBD-4493-9FC4-44A9C6D3512B}">
      <dgm:prSet/>
      <dgm:spPr/>
      <dgm:t>
        <a:bodyPr/>
        <a:lstStyle/>
        <a:p>
          <a:r>
            <a:rPr lang="en-GB"/>
            <a:t>Optimal posting schedule:</a:t>
          </a:r>
          <a:endParaRPr lang="en-US"/>
        </a:p>
      </dgm:t>
    </dgm:pt>
    <dgm:pt modelId="{D2C624F8-B99F-434A-9218-6EA8539AC5D3}" type="parTrans" cxnId="{828FAA61-E17F-4F53-A948-4579341EBB56}">
      <dgm:prSet/>
      <dgm:spPr/>
      <dgm:t>
        <a:bodyPr/>
        <a:lstStyle/>
        <a:p>
          <a:endParaRPr lang="en-US"/>
        </a:p>
      </dgm:t>
    </dgm:pt>
    <dgm:pt modelId="{CD4F8B21-EE9B-4B55-AD49-8F645335F689}" type="sibTrans" cxnId="{828FAA61-E17F-4F53-A948-4579341EBB56}">
      <dgm:prSet/>
      <dgm:spPr/>
      <dgm:t>
        <a:bodyPr/>
        <a:lstStyle/>
        <a:p>
          <a:endParaRPr lang="en-US"/>
        </a:p>
      </dgm:t>
    </dgm:pt>
    <dgm:pt modelId="{E2F12F58-70AB-47FA-B89D-020F33E5FC12}">
      <dgm:prSet/>
      <dgm:spPr/>
      <dgm:t>
        <a:bodyPr/>
        <a:lstStyle/>
        <a:p>
          <a:r>
            <a:rPr lang="en-GB"/>
            <a:t>Monday at 9:00 AM – Audiences plan their week and seek inspiration.</a:t>
          </a:r>
          <a:endParaRPr lang="en-US"/>
        </a:p>
      </dgm:t>
    </dgm:pt>
    <dgm:pt modelId="{EB08D85E-B7E2-4BDD-A977-DE58F4D25E7A}" type="parTrans" cxnId="{AF809AB7-3051-4E49-9FE4-82D7FCC1C187}">
      <dgm:prSet/>
      <dgm:spPr/>
      <dgm:t>
        <a:bodyPr/>
        <a:lstStyle/>
        <a:p>
          <a:endParaRPr lang="en-US"/>
        </a:p>
      </dgm:t>
    </dgm:pt>
    <dgm:pt modelId="{3425CC78-C187-433A-ACC0-F74025C0E00F}" type="sibTrans" cxnId="{AF809AB7-3051-4E49-9FE4-82D7FCC1C187}">
      <dgm:prSet/>
      <dgm:spPr/>
      <dgm:t>
        <a:bodyPr/>
        <a:lstStyle/>
        <a:p>
          <a:endParaRPr lang="en-US"/>
        </a:p>
      </dgm:t>
    </dgm:pt>
    <dgm:pt modelId="{DBAA77DF-699B-461E-A69A-9F60C36AB4D4}">
      <dgm:prSet/>
      <dgm:spPr/>
      <dgm:t>
        <a:bodyPr/>
        <a:lstStyle/>
        <a:p>
          <a:r>
            <a:rPr lang="en-GB"/>
            <a:t>Thursday at 8:00 AM – Users are exploring ideas for the upcoming weekend.</a:t>
          </a:r>
          <a:endParaRPr lang="en-US"/>
        </a:p>
      </dgm:t>
    </dgm:pt>
    <dgm:pt modelId="{5C9CF869-B287-4951-BE5B-493F1A4F0CFD}" type="parTrans" cxnId="{2B53F6ED-CC32-46AE-9442-E5266CAA7D67}">
      <dgm:prSet/>
      <dgm:spPr/>
      <dgm:t>
        <a:bodyPr/>
        <a:lstStyle/>
        <a:p>
          <a:endParaRPr lang="en-US"/>
        </a:p>
      </dgm:t>
    </dgm:pt>
    <dgm:pt modelId="{7A87B423-351F-41A3-861E-AE9E1309866E}" type="sibTrans" cxnId="{2B53F6ED-CC32-46AE-9442-E5266CAA7D67}">
      <dgm:prSet/>
      <dgm:spPr/>
      <dgm:t>
        <a:bodyPr/>
        <a:lstStyle/>
        <a:p>
          <a:endParaRPr lang="en-US"/>
        </a:p>
      </dgm:t>
    </dgm:pt>
    <dgm:pt modelId="{8E533580-1166-4EE0-AAC1-0ED4D9A23BBA}">
      <dgm:prSet/>
      <dgm:spPr/>
      <dgm:t>
        <a:bodyPr/>
        <a:lstStyle/>
        <a:p>
          <a:r>
            <a:rPr lang="en-GB"/>
            <a:t>Hashtags:</a:t>
          </a:r>
          <a:endParaRPr lang="en-US"/>
        </a:p>
      </dgm:t>
    </dgm:pt>
    <dgm:pt modelId="{EBC06DDF-A6E8-46ED-836E-81EACC65B3E3}" type="parTrans" cxnId="{F1366F33-72BF-4519-AEE9-492BC56C82A2}">
      <dgm:prSet/>
      <dgm:spPr/>
      <dgm:t>
        <a:bodyPr/>
        <a:lstStyle/>
        <a:p>
          <a:endParaRPr lang="en-US"/>
        </a:p>
      </dgm:t>
    </dgm:pt>
    <dgm:pt modelId="{2428D40E-460E-4048-B028-B799B6D08F07}" type="sibTrans" cxnId="{F1366F33-72BF-4519-AEE9-492BC56C82A2}">
      <dgm:prSet/>
      <dgm:spPr/>
      <dgm:t>
        <a:bodyPr/>
        <a:lstStyle/>
        <a:p>
          <a:endParaRPr lang="en-US"/>
        </a:p>
      </dgm:t>
    </dgm:pt>
    <dgm:pt modelId="{95045E66-32BD-4C4F-9FDB-9F970F76ED03}">
      <dgm:prSet/>
      <dgm:spPr/>
      <dgm:t>
        <a:bodyPr/>
        <a:lstStyle/>
        <a:p>
          <a:r>
            <a:rPr lang="en-GB"/>
            <a:t>#weddingvenue #glamorous #sophistication #unique #dylanthomascentre</a:t>
          </a:r>
          <a:endParaRPr lang="en-US"/>
        </a:p>
      </dgm:t>
    </dgm:pt>
    <dgm:pt modelId="{DAB03645-8C6C-409C-AC40-AEA575346315}" type="parTrans" cxnId="{DB8AB0D1-EC79-4306-B6A0-36A7F93D5A03}">
      <dgm:prSet/>
      <dgm:spPr/>
      <dgm:t>
        <a:bodyPr/>
        <a:lstStyle/>
        <a:p>
          <a:endParaRPr lang="en-US"/>
        </a:p>
      </dgm:t>
    </dgm:pt>
    <dgm:pt modelId="{1B42CE9C-0541-4BD3-BAD6-80B236697F0E}" type="sibTrans" cxnId="{DB8AB0D1-EC79-4306-B6A0-36A7F93D5A03}">
      <dgm:prSet/>
      <dgm:spPr/>
      <dgm:t>
        <a:bodyPr/>
        <a:lstStyle/>
        <a:p>
          <a:endParaRPr lang="en-US"/>
        </a:p>
      </dgm:t>
    </dgm:pt>
    <dgm:pt modelId="{875B8D67-2B4B-41FD-A2F2-C7D66748DD43}">
      <dgm:prSet/>
      <dgm:spPr/>
      <dgm:t>
        <a:bodyPr/>
        <a:lstStyle/>
        <a:p>
          <a:r>
            <a:rPr lang="en-GB"/>
            <a:t>Captions: Carefully crafted, optimised descriptions to boost engagement and reach.</a:t>
          </a:r>
          <a:endParaRPr lang="en-US"/>
        </a:p>
      </dgm:t>
    </dgm:pt>
    <dgm:pt modelId="{2A381F4C-EAA9-4EDF-8264-45DEBD749248}" type="parTrans" cxnId="{09BB26D7-C546-40BE-A29E-E894E1DDEFEE}">
      <dgm:prSet/>
      <dgm:spPr/>
      <dgm:t>
        <a:bodyPr/>
        <a:lstStyle/>
        <a:p>
          <a:endParaRPr lang="en-US"/>
        </a:p>
      </dgm:t>
    </dgm:pt>
    <dgm:pt modelId="{A370ABD2-F6E8-4628-8945-8F8AF6D8F558}" type="sibTrans" cxnId="{09BB26D7-C546-40BE-A29E-E894E1DDEFEE}">
      <dgm:prSet/>
      <dgm:spPr/>
      <dgm:t>
        <a:bodyPr/>
        <a:lstStyle/>
        <a:p>
          <a:endParaRPr lang="en-US"/>
        </a:p>
      </dgm:t>
    </dgm:pt>
    <dgm:pt modelId="{1E7DBDB4-6C7B-4F4A-A7C0-EBF25067E498}" type="pres">
      <dgm:prSet presAssocID="{618DCA7F-CB9E-467F-8C00-C5B2F51AF3F6}" presName="Name0" presStyleCnt="0">
        <dgm:presLayoutVars>
          <dgm:dir/>
          <dgm:resizeHandles val="exact"/>
        </dgm:presLayoutVars>
      </dgm:prSet>
      <dgm:spPr/>
    </dgm:pt>
    <dgm:pt modelId="{B6415FCB-3EE2-4CA9-BFC7-BEAEC064E282}" type="pres">
      <dgm:prSet presAssocID="{ECBB3EFB-AFBD-4493-9FC4-44A9C6D3512B}" presName="node" presStyleLbl="node1" presStyleIdx="0" presStyleCnt="3">
        <dgm:presLayoutVars>
          <dgm:bulletEnabled val="1"/>
        </dgm:presLayoutVars>
      </dgm:prSet>
      <dgm:spPr/>
    </dgm:pt>
    <dgm:pt modelId="{FF25982F-2F40-4FA9-9114-82762CA588FC}" type="pres">
      <dgm:prSet presAssocID="{CD4F8B21-EE9B-4B55-AD49-8F645335F689}" presName="sibTrans" presStyleLbl="sibTrans1D1" presStyleIdx="0" presStyleCnt="2"/>
      <dgm:spPr/>
    </dgm:pt>
    <dgm:pt modelId="{F0285FE3-1E87-4635-BE9B-2F5CE5F90808}" type="pres">
      <dgm:prSet presAssocID="{CD4F8B21-EE9B-4B55-AD49-8F645335F689}" presName="connectorText" presStyleLbl="sibTrans1D1" presStyleIdx="0" presStyleCnt="2"/>
      <dgm:spPr/>
    </dgm:pt>
    <dgm:pt modelId="{108D99A7-0386-4BD4-8BE1-5AD5BD16E439}" type="pres">
      <dgm:prSet presAssocID="{8E533580-1166-4EE0-AAC1-0ED4D9A23BBA}" presName="node" presStyleLbl="node1" presStyleIdx="1" presStyleCnt="3">
        <dgm:presLayoutVars>
          <dgm:bulletEnabled val="1"/>
        </dgm:presLayoutVars>
      </dgm:prSet>
      <dgm:spPr/>
    </dgm:pt>
    <dgm:pt modelId="{CB5CD385-7CC0-437D-8846-968D4BB101B6}" type="pres">
      <dgm:prSet presAssocID="{2428D40E-460E-4048-B028-B799B6D08F07}" presName="sibTrans" presStyleLbl="sibTrans1D1" presStyleIdx="1" presStyleCnt="2"/>
      <dgm:spPr/>
    </dgm:pt>
    <dgm:pt modelId="{AB33EDB1-B56D-463C-A0C3-73343500AA5C}" type="pres">
      <dgm:prSet presAssocID="{2428D40E-460E-4048-B028-B799B6D08F07}" presName="connectorText" presStyleLbl="sibTrans1D1" presStyleIdx="1" presStyleCnt="2"/>
      <dgm:spPr/>
    </dgm:pt>
    <dgm:pt modelId="{39F796F3-87C2-47E9-AF71-FEE52AC581C1}" type="pres">
      <dgm:prSet presAssocID="{875B8D67-2B4B-41FD-A2F2-C7D66748DD43}" presName="node" presStyleLbl="node1" presStyleIdx="2" presStyleCnt="3">
        <dgm:presLayoutVars>
          <dgm:bulletEnabled val="1"/>
        </dgm:presLayoutVars>
      </dgm:prSet>
      <dgm:spPr/>
    </dgm:pt>
  </dgm:ptLst>
  <dgm:cxnLst>
    <dgm:cxn modelId="{D6400004-22BA-4767-8B0B-795F442E4D3B}" type="presOf" srcId="{8E533580-1166-4EE0-AAC1-0ED4D9A23BBA}" destId="{108D99A7-0386-4BD4-8BE1-5AD5BD16E439}" srcOrd="0" destOrd="0" presId="urn:microsoft.com/office/officeart/2016/7/layout/RepeatingBendingProcessNew"/>
    <dgm:cxn modelId="{E440E010-14A9-49FE-B5AE-820041F78F65}" type="presOf" srcId="{CD4F8B21-EE9B-4B55-AD49-8F645335F689}" destId="{F0285FE3-1E87-4635-BE9B-2F5CE5F90808}" srcOrd="1" destOrd="0" presId="urn:microsoft.com/office/officeart/2016/7/layout/RepeatingBendingProcessNew"/>
    <dgm:cxn modelId="{79F21219-D75B-40FD-BE1F-E5FB77132674}" type="presOf" srcId="{875B8D67-2B4B-41FD-A2F2-C7D66748DD43}" destId="{39F796F3-87C2-47E9-AF71-FEE52AC581C1}" srcOrd="0" destOrd="0" presId="urn:microsoft.com/office/officeart/2016/7/layout/RepeatingBendingProcessNew"/>
    <dgm:cxn modelId="{B83F3919-974D-488A-A2F3-B3507D4999A1}" type="presOf" srcId="{E2F12F58-70AB-47FA-B89D-020F33E5FC12}" destId="{B6415FCB-3EE2-4CA9-BFC7-BEAEC064E282}" srcOrd="0" destOrd="1" presId="urn:microsoft.com/office/officeart/2016/7/layout/RepeatingBendingProcessNew"/>
    <dgm:cxn modelId="{C0D4AA23-19E1-4717-8ACD-B916A6565C27}" type="presOf" srcId="{2428D40E-460E-4048-B028-B799B6D08F07}" destId="{CB5CD385-7CC0-437D-8846-968D4BB101B6}" srcOrd="0" destOrd="0" presId="urn:microsoft.com/office/officeart/2016/7/layout/RepeatingBendingProcessNew"/>
    <dgm:cxn modelId="{EB2F6C2F-B0D7-4548-840A-0B72A8B8A3C0}" type="presOf" srcId="{95045E66-32BD-4C4F-9FDB-9F970F76ED03}" destId="{108D99A7-0386-4BD4-8BE1-5AD5BD16E439}" srcOrd="0" destOrd="1" presId="urn:microsoft.com/office/officeart/2016/7/layout/RepeatingBendingProcessNew"/>
    <dgm:cxn modelId="{F1366F33-72BF-4519-AEE9-492BC56C82A2}" srcId="{618DCA7F-CB9E-467F-8C00-C5B2F51AF3F6}" destId="{8E533580-1166-4EE0-AAC1-0ED4D9A23BBA}" srcOrd="1" destOrd="0" parTransId="{EBC06DDF-A6E8-46ED-836E-81EACC65B3E3}" sibTransId="{2428D40E-460E-4048-B028-B799B6D08F07}"/>
    <dgm:cxn modelId="{828FAA61-E17F-4F53-A948-4579341EBB56}" srcId="{618DCA7F-CB9E-467F-8C00-C5B2F51AF3F6}" destId="{ECBB3EFB-AFBD-4493-9FC4-44A9C6D3512B}" srcOrd="0" destOrd="0" parTransId="{D2C624F8-B99F-434A-9218-6EA8539AC5D3}" sibTransId="{CD4F8B21-EE9B-4B55-AD49-8F645335F689}"/>
    <dgm:cxn modelId="{89FBFF61-D3F5-46B2-B9C8-46118F33C2FB}" type="presOf" srcId="{618DCA7F-CB9E-467F-8C00-C5B2F51AF3F6}" destId="{1E7DBDB4-6C7B-4F4A-A7C0-EBF25067E498}" srcOrd="0" destOrd="0" presId="urn:microsoft.com/office/officeart/2016/7/layout/RepeatingBendingProcessNew"/>
    <dgm:cxn modelId="{990DD747-AE50-4988-8A75-844B563EEB15}" type="presOf" srcId="{ECBB3EFB-AFBD-4493-9FC4-44A9C6D3512B}" destId="{B6415FCB-3EE2-4CA9-BFC7-BEAEC064E282}" srcOrd="0" destOrd="0" presId="urn:microsoft.com/office/officeart/2016/7/layout/RepeatingBendingProcessNew"/>
    <dgm:cxn modelId="{66881968-700B-4185-BA5D-633E6825311A}" type="presOf" srcId="{CD4F8B21-EE9B-4B55-AD49-8F645335F689}" destId="{FF25982F-2F40-4FA9-9114-82762CA588FC}" srcOrd="0" destOrd="0" presId="urn:microsoft.com/office/officeart/2016/7/layout/RepeatingBendingProcessNew"/>
    <dgm:cxn modelId="{AF809AB7-3051-4E49-9FE4-82D7FCC1C187}" srcId="{ECBB3EFB-AFBD-4493-9FC4-44A9C6D3512B}" destId="{E2F12F58-70AB-47FA-B89D-020F33E5FC12}" srcOrd="0" destOrd="0" parTransId="{EB08D85E-B7E2-4BDD-A977-DE58F4D25E7A}" sibTransId="{3425CC78-C187-433A-ACC0-F74025C0E00F}"/>
    <dgm:cxn modelId="{DB8AB0D1-EC79-4306-B6A0-36A7F93D5A03}" srcId="{8E533580-1166-4EE0-AAC1-0ED4D9A23BBA}" destId="{95045E66-32BD-4C4F-9FDB-9F970F76ED03}" srcOrd="0" destOrd="0" parTransId="{DAB03645-8C6C-409C-AC40-AEA575346315}" sibTransId="{1B42CE9C-0541-4BD3-BAD6-80B236697F0E}"/>
    <dgm:cxn modelId="{09BB26D7-C546-40BE-A29E-E894E1DDEFEE}" srcId="{618DCA7F-CB9E-467F-8C00-C5B2F51AF3F6}" destId="{875B8D67-2B4B-41FD-A2F2-C7D66748DD43}" srcOrd="2" destOrd="0" parTransId="{2A381F4C-EAA9-4EDF-8264-45DEBD749248}" sibTransId="{A370ABD2-F6E8-4628-8945-8F8AF6D8F558}"/>
    <dgm:cxn modelId="{EC9D9AE0-78CA-4B09-AEF9-00E08E765CE1}" type="presOf" srcId="{DBAA77DF-699B-461E-A69A-9F60C36AB4D4}" destId="{B6415FCB-3EE2-4CA9-BFC7-BEAEC064E282}" srcOrd="0" destOrd="2" presId="urn:microsoft.com/office/officeart/2016/7/layout/RepeatingBendingProcessNew"/>
    <dgm:cxn modelId="{2B53F6ED-CC32-46AE-9442-E5266CAA7D67}" srcId="{ECBB3EFB-AFBD-4493-9FC4-44A9C6D3512B}" destId="{DBAA77DF-699B-461E-A69A-9F60C36AB4D4}" srcOrd="1" destOrd="0" parTransId="{5C9CF869-B287-4951-BE5B-493F1A4F0CFD}" sibTransId="{7A87B423-351F-41A3-861E-AE9E1309866E}"/>
    <dgm:cxn modelId="{E84F80FF-4019-4654-8CFF-731D653BC1B0}" type="presOf" srcId="{2428D40E-460E-4048-B028-B799B6D08F07}" destId="{AB33EDB1-B56D-463C-A0C3-73343500AA5C}" srcOrd="1" destOrd="0" presId="urn:microsoft.com/office/officeart/2016/7/layout/RepeatingBendingProcessNew"/>
    <dgm:cxn modelId="{E4397694-2E18-47F2-8156-8910E4916C26}" type="presParOf" srcId="{1E7DBDB4-6C7B-4F4A-A7C0-EBF25067E498}" destId="{B6415FCB-3EE2-4CA9-BFC7-BEAEC064E282}" srcOrd="0" destOrd="0" presId="urn:microsoft.com/office/officeart/2016/7/layout/RepeatingBendingProcessNew"/>
    <dgm:cxn modelId="{E46F1E4D-613A-4BB7-92CC-0DE6A904EA91}" type="presParOf" srcId="{1E7DBDB4-6C7B-4F4A-A7C0-EBF25067E498}" destId="{FF25982F-2F40-4FA9-9114-82762CA588FC}" srcOrd="1" destOrd="0" presId="urn:microsoft.com/office/officeart/2016/7/layout/RepeatingBendingProcessNew"/>
    <dgm:cxn modelId="{B267C977-6030-4413-BBEC-DA323383C43A}" type="presParOf" srcId="{FF25982F-2F40-4FA9-9114-82762CA588FC}" destId="{F0285FE3-1E87-4635-BE9B-2F5CE5F90808}" srcOrd="0" destOrd="0" presId="urn:microsoft.com/office/officeart/2016/7/layout/RepeatingBendingProcessNew"/>
    <dgm:cxn modelId="{13C4FC34-9BE0-4CDB-B063-61FAEB4374D3}" type="presParOf" srcId="{1E7DBDB4-6C7B-4F4A-A7C0-EBF25067E498}" destId="{108D99A7-0386-4BD4-8BE1-5AD5BD16E439}" srcOrd="2" destOrd="0" presId="urn:microsoft.com/office/officeart/2016/7/layout/RepeatingBendingProcessNew"/>
    <dgm:cxn modelId="{9D3A3EA4-058C-4980-A06E-7B28E5233C2C}" type="presParOf" srcId="{1E7DBDB4-6C7B-4F4A-A7C0-EBF25067E498}" destId="{CB5CD385-7CC0-437D-8846-968D4BB101B6}" srcOrd="3" destOrd="0" presId="urn:microsoft.com/office/officeart/2016/7/layout/RepeatingBendingProcessNew"/>
    <dgm:cxn modelId="{6F171BD3-B994-40FE-931E-2D7284E218CD}" type="presParOf" srcId="{CB5CD385-7CC0-437D-8846-968D4BB101B6}" destId="{AB33EDB1-B56D-463C-A0C3-73343500AA5C}" srcOrd="0" destOrd="0" presId="urn:microsoft.com/office/officeart/2016/7/layout/RepeatingBendingProcessNew"/>
    <dgm:cxn modelId="{DBC1117F-4D04-4FFA-8D76-6F76F712095F}" type="presParOf" srcId="{1E7DBDB4-6C7B-4F4A-A7C0-EBF25067E498}" destId="{39F796F3-87C2-47E9-AF71-FEE52AC581C1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0F3B3D-8AA7-4363-821A-3660CF6FADEB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A7BB7E7-32DB-428C-8E29-81443BB19539}">
      <dgm:prSet/>
      <dgm:spPr/>
      <dgm:t>
        <a:bodyPr/>
        <a:lstStyle/>
        <a:p>
          <a:r>
            <a:rPr lang="en-GB"/>
            <a:t>Kotler, P., Kartajaya, H. and Setiawan, I. (2016) Marketing 4.0: Moving from Traditional to Digital. Hoboken, NJ: Wiley.</a:t>
          </a:r>
          <a:endParaRPr lang="en-US"/>
        </a:p>
      </dgm:t>
    </dgm:pt>
    <dgm:pt modelId="{D82AF081-10B7-44A1-AE40-139CF92BB366}" type="parTrans" cxnId="{A7FB3B86-8A2D-408E-B13D-FC14F793E7D7}">
      <dgm:prSet/>
      <dgm:spPr/>
      <dgm:t>
        <a:bodyPr/>
        <a:lstStyle/>
        <a:p>
          <a:endParaRPr lang="en-US"/>
        </a:p>
      </dgm:t>
    </dgm:pt>
    <dgm:pt modelId="{47D278ED-CA4E-4850-A512-EAC8B07AE4C1}" type="sibTrans" cxnId="{A7FB3B86-8A2D-408E-B13D-FC14F793E7D7}">
      <dgm:prSet/>
      <dgm:spPr/>
      <dgm:t>
        <a:bodyPr/>
        <a:lstStyle/>
        <a:p>
          <a:endParaRPr lang="en-US"/>
        </a:p>
      </dgm:t>
    </dgm:pt>
    <dgm:pt modelId="{C092356B-A500-4AA7-94F5-B74EC0A58269}">
      <dgm:prSet/>
      <dgm:spPr/>
      <dgm:t>
        <a:bodyPr/>
        <a:lstStyle/>
        <a:p>
          <a:r>
            <a:rPr lang="en-GB"/>
            <a:t>Smith, P.R. and Zook, Z. (2020) Marketing Communications: Offline and Online Integration, Engagement and Analytics. 6th edn. London: Kogan Page.</a:t>
          </a:r>
          <a:endParaRPr lang="en-US"/>
        </a:p>
      </dgm:t>
    </dgm:pt>
    <dgm:pt modelId="{2EBAE6BB-E90B-4AAA-AA2F-9FCCE575E5EA}" type="parTrans" cxnId="{2EB0B1B8-5F0C-4A44-BB3D-A753401CAC94}">
      <dgm:prSet/>
      <dgm:spPr/>
      <dgm:t>
        <a:bodyPr/>
        <a:lstStyle/>
        <a:p>
          <a:endParaRPr lang="en-US"/>
        </a:p>
      </dgm:t>
    </dgm:pt>
    <dgm:pt modelId="{05ABF858-7597-4742-B703-DCE651357CD7}" type="sibTrans" cxnId="{2EB0B1B8-5F0C-4A44-BB3D-A753401CAC94}">
      <dgm:prSet/>
      <dgm:spPr/>
      <dgm:t>
        <a:bodyPr/>
        <a:lstStyle/>
        <a:p>
          <a:endParaRPr lang="en-US"/>
        </a:p>
      </dgm:t>
    </dgm:pt>
    <dgm:pt modelId="{18AFE040-214B-4F23-B1A7-198551224CBC}">
      <dgm:prSet/>
      <dgm:spPr/>
      <dgm:t>
        <a:bodyPr/>
        <a:lstStyle/>
        <a:p>
          <a:r>
            <a:rPr lang="en-GB"/>
            <a:t>Hollebeek, L.D., Glynn, M.S. and Brodie, R.J. (2014) ‘Consumer brand engagement in social media: Conceptualisation, scale development and validation’, Journal of Interactive Marketing, 28(2), pp. 149-165.</a:t>
          </a:r>
          <a:endParaRPr lang="en-US"/>
        </a:p>
      </dgm:t>
    </dgm:pt>
    <dgm:pt modelId="{B4C194AB-FC9D-4162-A2E7-7EBC150BE36E}" type="parTrans" cxnId="{1C407E0F-A0B2-4E22-89B5-4A90CCCC6162}">
      <dgm:prSet/>
      <dgm:spPr/>
      <dgm:t>
        <a:bodyPr/>
        <a:lstStyle/>
        <a:p>
          <a:endParaRPr lang="en-US"/>
        </a:p>
      </dgm:t>
    </dgm:pt>
    <dgm:pt modelId="{F6983176-66F5-45F5-A912-167FC5379C32}" type="sibTrans" cxnId="{1C407E0F-A0B2-4E22-89B5-4A90CCCC6162}">
      <dgm:prSet/>
      <dgm:spPr/>
      <dgm:t>
        <a:bodyPr/>
        <a:lstStyle/>
        <a:p>
          <a:endParaRPr lang="en-US"/>
        </a:p>
      </dgm:t>
    </dgm:pt>
    <dgm:pt modelId="{C4A60204-13E8-474D-B72A-E475F693B44E}">
      <dgm:prSet/>
      <dgm:spPr/>
      <dgm:t>
        <a:bodyPr/>
        <a:lstStyle/>
        <a:p>
          <a:r>
            <a:rPr lang="en-GB"/>
            <a:t>Chaffey, D. and Ellis-Chadwick, F. (2019) Digital Marketing: Strategy, Implementation and Practice. 7th edn. Harlow: Pearson Education.</a:t>
          </a:r>
          <a:endParaRPr lang="en-US"/>
        </a:p>
      </dgm:t>
    </dgm:pt>
    <dgm:pt modelId="{977D6A48-B345-4FC9-AE4F-BBDF0B7C386D}" type="parTrans" cxnId="{1DB9D240-BBD2-48CE-829C-E47EFD1EA1CB}">
      <dgm:prSet/>
      <dgm:spPr/>
      <dgm:t>
        <a:bodyPr/>
        <a:lstStyle/>
        <a:p>
          <a:endParaRPr lang="en-US"/>
        </a:p>
      </dgm:t>
    </dgm:pt>
    <dgm:pt modelId="{922C3FDC-EC06-42CD-9B59-8ED0F753E4DA}" type="sibTrans" cxnId="{1DB9D240-BBD2-48CE-829C-E47EFD1EA1CB}">
      <dgm:prSet/>
      <dgm:spPr/>
      <dgm:t>
        <a:bodyPr/>
        <a:lstStyle/>
        <a:p>
          <a:endParaRPr lang="en-US"/>
        </a:p>
      </dgm:t>
    </dgm:pt>
    <dgm:pt modelId="{ACFB69BE-7026-46EF-A43C-642D39792E93}">
      <dgm:prSet/>
      <dgm:spPr/>
      <dgm:t>
        <a:bodyPr/>
        <a:lstStyle/>
        <a:p>
          <a:r>
            <a:rPr lang="en-GB"/>
            <a:t>Evans, D. (2020) Social Media Marketing: Strategies for Engaging in Facebook, Twitter &amp; Other Social Media. 4th edn. Indianapolis, IN: Wiley.</a:t>
          </a:r>
          <a:endParaRPr lang="en-US"/>
        </a:p>
      </dgm:t>
    </dgm:pt>
    <dgm:pt modelId="{BA14E474-719B-4EE6-9FCD-33026B09109C}" type="parTrans" cxnId="{B0A8214B-2DFF-4422-B09C-67C6BD3E02CF}">
      <dgm:prSet/>
      <dgm:spPr/>
      <dgm:t>
        <a:bodyPr/>
        <a:lstStyle/>
        <a:p>
          <a:endParaRPr lang="en-US"/>
        </a:p>
      </dgm:t>
    </dgm:pt>
    <dgm:pt modelId="{AF23313E-784C-4DCB-B6DA-327B3433EE3F}" type="sibTrans" cxnId="{B0A8214B-2DFF-4422-B09C-67C6BD3E02CF}">
      <dgm:prSet/>
      <dgm:spPr/>
      <dgm:t>
        <a:bodyPr/>
        <a:lstStyle/>
        <a:p>
          <a:endParaRPr lang="en-US"/>
        </a:p>
      </dgm:t>
    </dgm:pt>
    <dgm:pt modelId="{8BF66E10-F17D-4744-BF7B-0B7F56562D3A}" type="pres">
      <dgm:prSet presAssocID="{EE0F3B3D-8AA7-4363-821A-3660CF6FADEB}" presName="linear" presStyleCnt="0">
        <dgm:presLayoutVars>
          <dgm:animLvl val="lvl"/>
          <dgm:resizeHandles val="exact"/>
        </dgm:presLayoutVars>
      </dgm:prSet>
      <dgm:spPr/>
    </dgm:pt>
    <dgm:pt modelId="{D09D42A0-E4CF-4AA3-8100-E0DD9740BE99}" type="pres">
      <dgm:prSet presAssocID="{4A7BB7E7-32DB-428C-8E29-81443BB1953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8E8DA69-B77F-4185-985E-9B6F8F9C93F7}" type="pres">
      <dgm:prSet presAssocID="{47D278ED-CA4E-4850-A512-EAC8B07AE4C1}" presName="spacer" presStyleCnt="0"/>
      <dgm:spPr/>
    </dgm:pt>
    <dgm:pt modelId="{8BB9385A-E05D-40A2-B3B2-3EFF63542A06}" type="pres">
      <dgm:prSet presAssocID="{C092356B-A500-4AA7-94F5-B74EC0A5826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D40A6EC-36F2-4A67-8E32-A0C2E9620DE4}" type="pres">
      <dgm:prSet presAssocID="{05ABF858-7597-4742-B703-DCE651357CD7}" presName="spacer" presStyleCnt="0"/>
      <dgm:spPr/>
    </dgm:pt>
    <dgm:pt modelId="{4BEBC6B0-1F40-46C4-B039-780F5CF16C87}" type="pres">
      <dgm:prSet presAssocID="{18AFE040-214B-4F23-B1A7-198551224CB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F8C6DAF-EF55-4882-B7D8-C9E13877C6CF}" type="pres">
      <dgm:prSet presAssocID="{F6983176-66F5-45F5-A912-167FC5379C32}" presName="spacer" presStyleCnt="0"/>
      <dgm:spPr/>
    </dgm:pt>
    <dgm:pt modelId="{25C699F9-224F-4682-B5F3-C87133EB9293}" type="pres">
      <dgm:prSet presAssocID="{C4A60204-13E8-474D-B72A-E475F693B44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5CCAA28-D761-4C7C-8B43-F6062AFEBB4E}" type="pres">
      <dgm:prSet presAssocID="{922C3FDC-EC06-42CD-9B59-8ED0F753E4DA}" presName="spacer" presStyleCnt="0"/>
      <dgm:spPr/>
    </dgm:pt>
    <dgm:pt modelId="{DD244FD4-C40A-4B2F-A34D-E206B51C3599}" type="pres">
      <dgm:prSet presAssocID="{ACFB69BE-7026-46EF-A43C-642D39792E9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C407E0F-A0B2-4E22-89B5-4A90CCCC6162}" srcId="{EE0F3B3D-8AA7-4363-821A-3660CF6FADEB}" destId="{18AFE040-214B-4F23-B1A7-198551224CBC}" srcOrd="2" destOrd="0" parTransId="{B4C194AB-FC9D-4162-A2E7-7EBC150BE36E}" sibTransId="{F6983176-66F5-45F5-A912-167FC5379C32}"/>
    <dgm:cxn modelId="{95D7632B-561F-4EF6-BBA6-0A99B94A106C}" type="presOf" srcId="{C092356B-A500-4AA7-94F5-B74EC0A58269}" destId="{8BB9385A-E05D-40A2-B3B2-3EFF63542A06}" srcOrd="0" destOrd="0" presId="urn:microsoft.com/office/officeart/2005/8/layout/vList2"/>
    <dgm:cxn modelId="{1DB9D240-BBD2-48CE-829C-E47EFD1EA1CB}" srcId="{EE0F3B3D-8AA7-4363-821A-3660CF6FADEB}" destId="{C4A60204-13E8-474D-B72A-E475F693B44E}" srcOrd="3" destOrd="0" parTransId="{977D6A48-B345-4FC9-AE4F-BBDF0B7C386D}" sibTransId="{922C3FDC-EC06-42CD-9B59-8ED0F753E4DA}"/>
    <dgm:cxn modelId="{2E040662-9748-453D-8664-608C912117A8}" type="presOf" srcId="{18AFE040-214B-4F23-B1A7-198551224CBC}" destId="{4BEBC6B0-1F40-46C4-B039-780F5CF16C87}" srcOrd="0" destOrd="0" presId="urn:microsoft.com/office/officeart/2005/8/layout/vList2"/>
    <dgm:cxn modelId="{B0A8214B-2DFF-4422-B09C-67C6BD3E02CF}" srcId="{EE0F3B3D-8AA7-4363-821A-3660CF6FADEB}" destId="{ACFB69BE-7026-46EF-A43C-642D39792E93}" srcOrd="4" destOrd="0" parTransId="{BA14E474-719B-4EE6-9FCD-33026B09109C}" sibTransId="{AF23313E-784C-4DCB-B6DA-327B3433EE3F}"/>
    <dgm:cxn modelId="{7C42566E-2100-477A-A0A2-A68C6B2296CE}" type="presOf" srcId="{EE0F3B3D-8AA7-4363-821A-3660CF6FADEB}" destId="{8BF66E10-F17D-4744-BF7B-0B7F56562D3A}" srcOrd="0" destOrd="0" presId="urn:microsoft.com/office/officeart/2005/8/layout/vList2"/>
    <dgm:cxn modelId="{07128476-9AFC-49E4-8D19-85EF152DC7D2}" type="presOf" srcId="{C4A60204-13E8-474D-B72A-E475F693B44E}" destId="{25C699F9-224F-4682-B5F3-C87133EB9293}" srcOrd="0" destOrd="0" presId="urn:microsoft.com/office/officeart/2005/8/layout/vList2"/>
    <dgm:cxn modelId="{A7FB3B86-8A2D-408E-B13D-FC14F793E7D7}" srcId="{EE0F3B3D-8AA7-4363-821A-3660CF6FADEB}" destId="{4A7BB7E7-32DB-428C-8E29-81443BB19539}" srcOrd="0" destOrd="0" parTransId="{D82AF081-10B7-44A1-AE40-139CF92BB366}" sibTransId="{47D278ED-CA4E-4850-A512-EAC8B07AE4C1}"/>
    <dgm:cxn modelId="{2EB0B1B8-5F0C-4A44-BB3D-A753401CAC94}" srcId="{EE0F3B3D-8AA7-4363-821A-3660CF6FADEB}" destId="{C092356B-A500-4AA7-94F5-B74EC0A58269}" srcOrd="1" destOrd="0" parTransId="{2EBAE6BB-E90B-4AAA-AA2F-9FCCE575E5EA}" sibTransId="{05ABF858-7597-4742-B703-DCE651357CD7}"/>
    <dgm:cxn modelId="{CD948DE9-4627-4BAE-A648-479C7377C893}" type="presOf" srcId="{ACFB69BE-7026-46EF-A43C-642D39792E93}" destId="{DD244FD4-C40A-4B2F-A34D-E206B51C3599}" srcOrd="0" destOrd="0" presId="urn:microsoft.com/office/officeart/2005/8/layout/vList2"/>
    <dgm:cxn modelId="{0525E6F4-A94F-454A-8971-C2F242D90768}" type="presOf" srcId="{4A7BB7E7-32DB-428C-8E29-81443BB19539}" destId="{D09D42A0-E4CF-4AA3-8100-E0DD9740BE99}" srcOrd="0" destOrd="0" presId="urn:microsoft.com/office/officeart/2005/8/layout/vList2"/>
    <dgm:cxn modelId="{389AFC14-FF4F-44AE-9058-1445CD090A50}" type="presParOf" srcId="{8BF66E10-F17D-4744-BF7B-0B7F56562D3A}" destId="{D09D42A0-E4CF-4AA3-8100-E0DD9740BE99}" srcOrd="0" destOrd="0" presId="urn:microsoft.com/office/officeart/2005/8/layout/vList2"/>
    <dgm:cxn modelId="{4C58CE25-1A47-4A6C-8B56-C3D03B1B3824}" type="presParOf" srcId="{8BF66E10-F17D-4744-BF7B-0B7F56562D3A}" destId="{38E8DA69-B77F-4185-985E-9B6F8F9C93F7}" srcOrd="1" destOrd="0" presId="urn:microsoft.com/office/officeart/2005/8/layout/vList2"/>
    <dgm:cxn modelId="{526FF576-7F90-4A4A-BD32-3AF4550F67D0}" type="presParOf" srcId="{8BF66E10-F17D-4744-BF7B-0B7F56562D3A}" destId="{8BB9385A-E05D-40A2-B3B2-3EFF63542A06}" srcOrd="2" destOrd="0" presId="urn:microsoft.com/office/officeart/2005/8/layout/vList2"/>
    <dgm:cxn modelId="{00138032-1F3C-4277-B474-1076CCD1D7EF}" type="presParOf" srcId="{8BF66E10-F17D-4744-BF7B-0B7F56562D3A}" destId="{0D40A6EC-36F2-4A67-8E32-A0C2E9620DE4}" srcOrd="3" destOrd="0" presId="urn:microsoft.com/office/officeart/2005/8/layout/vList2"/>
    <dgm:cxn modelId="{7EE86B06-4504-4121-A3A3-0DFDA3DD5495}" type="presParOf" srcId="{8BF66E10-F17D-4744-BF7B-0B7F56562D3A}" destId="{4BEBC6B0-1F40-46C4-B039-780F5CF16C87}" srcOrd="4" destOrd="0" presId="urn:microsoft.com/office/officeart/2005/8/layout/vList2"/>
    <dgm:cxn modelId="{027E0469-0043-4AF0-82BC-BE5975DB832C}" type="presParOf" srcId="{8BF66E10-F17D-4744-BF7B-0B7F56562D3A}" destId="{AF8C6DAF-EF55-4882-B7D8-C9E13877C6CF}" srcOrd="5" destOrd="0" presId="urn:microsoft.com/office/officeart/2005/8/layout/vList2"/>
    <dgm:cxn modelId="{73A791D3-0CDE-4404-B873-B99AD8E4DECE}" type="presParOf" srcId="{8BF66E10-F17D-4744-BF7B-0B7F56562D3A}" destId="{25C699F9-224F-4682-B5F3-C87133EB9293}" srcOrd="6" destOrd="0" presId="urn:microsoft.com/office/officeart/2005/8/layout/vList2"/>
    <dgm:cxn modelId="{F397D095-7501-4447-BBF6-C32DFFB581FA}" type="presParOf" srcId="{8BF66E10-F17D-4744-BF7B-0B7F56562D3A}" destId="{55CCAA28-D761-4C7C-8B43-F6062AFEBB4E}" srcOrd="7" destOrd="0" presId="urn:microsoft.com/office/officeart/2005/8/layout/vList2"/>
    <dgm:cxn modelId="{326D7C38-F19A-4D8D-AAE2-4C468BB72A73}" type="presParOf" srcId="{8BF66E10-F17D-4744-BF7B-0B7F56562D3A}" destId="{DD244FD4-C40A-4B2F-A34D-E206B51C359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DD10EB-095A-4133-8C26-975D0776C8D2}">
      <dsp:nvSpPr>
        <dsp:cNvPr id="0" name=""/>
        <dsp:cNvSpPr/>
      </dsp:nvSpPr>
      <dsp:spPr>
        <a:xfrm>
          <a:off x="0" y="3413"/>
          <a:ext cx="5247340" cy="740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DFF2C4-C781-4079-93E0-9BA8A0B935FB}">
      <dsp:nvSpPr>
        <dsp:cNvPr id="0" name=""/>
        <dsp:cNvSpPr/>
      </dsp:nvSpPr>
      <dsp:spPr>
        <a:xfrm>
          <a:off x="224125" y="170118"/>
          <a:ext cx="407899" cy="4075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EC1E23-CE27-40BA-9C28-3BC3EDE75F16}">
      <dsp:nvSpPr>
        <dsp:cNvPr id="0" name=""/>
        <dsp:cNvSpPr/>
      </dsp:nvSpPr>
      <dsp:spPr>
        <a:xfrm>
          <a:off x="856151" y="3413"/>
          <a:ext cx="4185165" cy="741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490" tIns="78490" rIns="78490" bIns="784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Instagram is a leading platform for luxury event promotions, including weddings.</a:t>
          </a:r>
          <a:endParaRPr lang="en-US" sz="1400" kern="1200"/>
        </a:p>
      </dsp:txBody>
      <dsp:txXfrm>
        <a:off x="856151" y="3413"/>
        <a:ext cx="4185165" cy="741635"/>
      </dsp:txXfrm>
    </dsp:sp>
    <dsp:sp modelId="{1E4A2A47-B7B8-4761-A592-F685CFC6B14A}">
      <dsp:nvSpPr>
        <dsp:cNvPr id="0" name=""/>
        <dsp:cNvSpPr/>
      </dsp:nvSpPr>
      <dsp:spPr>
        <a:xfrm>
          <a:off x="0" y="919551"/>
          <a:ext cx="5247340" cy="740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FC6361-913F-43DF-B453-3531520C3080}">
      <dsp:nvSpPr>
        <dsp:cNvPr id="0" name=""/>
        <dsp:cNvSpPr/>
      </dsp:nvSpPr>
      <dsp:spPr>
        <a:xfrm>
          <a:off x="224125" y="1086256"/>
          <a:ext cx="407899" cy="4075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4DEBF-F33D-44B2-A49E-53B7172E1E08}">
      <dsp:nvSpPr>
        <dsp:cNvPr id="0" name=""/>
        <dsp:cNvSpPr/>
      </dsp:nvSpPr>
      <dsp:spPr>
        <a:xfrm>
          <a:off x="856151" y="919551"/>
          <a:ext cx="4185165" cy="741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490" tIns="78490" rIns="78490" bIns="784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Target audience: Millennial couples within the "Prestige Positions" segment actively use Instagram for visual inspiration, including wedding venues and event ideas.</a:t>
          </a:r>
          <a:endParaRPr lang="en-US" sz="1400" kern="1200"/>
        </a:p>
      </dsp:txBody>
      <dsp:txXfrm>
        <a:off x="856151" y="919551"/>
        <a:ext cx="4185165" cy="741635"/>
      </dsp:txXfrm>
    </dsp:sp>
    <dsp:sp modelId="{99F69525-0866-438E-9360-47C6C5158401}">
      <dsp:nvSpPr>
        <dsp:cNvPr id="0" name=""/>
        <dsp:cNvSpPr/>
      </dsp:nvSpPr>
      <dsp:spPr>
        <a:xfrm>
          <a:off x="0" y="1835690"/>
          <a:ext cx="5247340" cy="740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170A2-A92D-485F-91D9-520A625A54C2}">
      <dsp:nvSpPr>
        <dsp:cNvPr id="0" name=""/>
        <dsp:cNvSpPr/>
      </dsp:nvSpPr>
      <dsp:spPr>
        <a:xfrm>
          <a:off x="224125" y="2002395"/>
          <a:ext cx="407899" cy="4075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EF0B7-A8C2-4E02-B786-7A916CA93077}">
      <dsp:nvSpPr>
        <dsp:cNvPr id="0" name=""/>
        <dsp:cNvSpPr/>
      </dsp:nvSpPr>
      <dsp:spPr>
        <a:xfrm>
          <a:off x="856151" y="1835690"/>
          <a:ext cx="4185165" cy="741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490" tIns="78490" rIns="78490" bIns="784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Statistics: Instagram’s ability to project sophistication aligns perfectly with the Dylan Thomas Centre’s brand personality.</a:t>
          </a:r>
          <a:endParaRPr lang="en-US" sz="1400" kern="1200"/>
        </a:p>
      </dsp:txBody>
      <dsp:txXfrm>
        <a:off x="856151" y="1835690"/>
        <a:ext cx="4185165" cy="741635"/>
      </dsp:txXfrm>
    </dsp:sp>
    <dsp:sp modelId="{430F6B48-C089-4645-B0D0-B14D1466EF5B}">
      <dsp:nvSpPr>
        <dsp:cNvPr id="0" name=""/>
        <dsp:cNvSpPr/>
      </dsp:nvSpPr>
      <dsp:spPr>
        <a:xfrm>
          <a:off x="0" y="2751828"/>
          <a:ext cx="5247340" cy="740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EF526-9F6C-4032-BB48-A35251D2E94E}">
      <dsp:nvSpPr>
        <dsp:cNvPr id="0" name=""/>
        <dsp:cNvSpPr/>
      </dsp:nvSpPr>
      <dsp:spPr>
        <a:xfrm>
          <a:off x="224125" y="2918533"/>
          <a:ext cx="407899" cy="4075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11174-E411-4718-9669-A85687A569F8}">
      <dsp:nvSpPr>
        <dsp:cNvPr id="0" name=""/>
        <dsp:cNvSpPr/>
      </dsp:nvSpPr>
      <dsp:spPr>
        <a:xfrm>
          <a:off x="856151" y="2751828"/>
          <a:ext cx="4185165" cy="741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490" tIns="78490" rIns="78490" bIns="784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Reels: A format that captures attention through dynamic, visually captivating content.</a:t>
          </a:r>
          <a:endParaRPr lang="en-US" sz="1400" kern="1200" dirty="0"/>
        </a:p>
      </dsp:txBody>
      <dsp:txXfrm>
        <a:off x="856151" y="2751828"/>
        <a:ext cx="4185165" cy="7416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5982F-2F40-4FA9-9114-82762CA588FC}">
      <dsp:nvSpPr>
        <dsp:cNvPr id="0" name=""/>
        <dsp:cNvSpPr/>
      </dsp:nvSpPr>
      <dsp:spPr>
        <a:xfrm>
          <a:off x="4906438" y="868487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910712"/>
        <a:ext cx="34956" cy="6991"/>
      </dsp:txXfrm>
    </dsp:sp>
    <dsp:sp modelId="{B6415FCB-3EE2-4CA9-BFC7-BEAEC064E282}">
      <dsp:nvSpPr>
        <dsp:cNvPr id="0" name=""/>
        <dsp:cNvSpPr/>
      </dsp:nvSpPr>
      <dsp:spPr>
        <a:xfrm>
          <a:off x="1868572" y="2308"/>
          <a:ext cx="3039665" cy="18237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Optimal posting schedule: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Monday at 9:00 AM – Audiences plan their week and seek inspiration.</a:t>
          </a:r>
          <a:endParaRPr lang="en-US" sz="13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Thursday at 8:00 AM – Users are exploring ideas for the upcoming weekend.</a:t>
          </a:r>
          <a:endParaRPr lang="en-US" sz="1300" kern="1200"/>
        </a:p>
      </dsp:txBody>
      <dsp:txXfrm>
        <a:off x="1868572" y="2308"/>
        <a:ext cx="3039665" cy="1823799"/>
      </dsp:txXfrm>
    </dsp:sp>
    <dsp:sp modelId="{CB5CD385-7CC0-437D-8846-968D4BB101B6}">
      <dsp:nvSpPr>
        <dsp:cNvPr id="0" name=""/>
        <dsp:cNvSpPr/>
      </dsp:nvSpPr>
      <dsp:spPr>
        <a:xfrm>
          <a:off x="3388405" y="1824307"/>
          <a:ext cx="3738788" cy="668523"/>
        </a:xfrm>
        <a:custGeom>
          <a:avLst/>
          <a:gdLst/>
          <a:ahLst/>
          <a:cxnLst/>
          <a:rect l="0" t="0" r="0" b="0"/>
          <a:pathLst>
            <a:path>
              <a:moveTo>
                <a:pt x="3738788" y="0"/>
              </a:moveTo>
              <a:lnTo>
                <a:pt x="3738788" y="351361"/>
              </a:lnTo>
              <a:lnTo>
                <a:pt x="0" y="351361"/>
              </a:lnTo>
              <a:lnTo>
                <a:pt x="0" y="668523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2710" y="2155073"/>
        <a:ext cx="190179" cy="6991"/>
      </dsp:txXfrm>
    </dsp:sp>
    <dsp:sp modelId="{108D99A7-0386-4BD4-8BE1-5AD5BD16E439}">
      <dsp:nvSpPr>
        <dsp:cNvPr id="0" name=""/>
        <dsp:cNvSpPr/>
      </dsp:nvSpPr>
      <dsp:spPr>
        <a:xfrm>
          <a:off x="5607361" y="2308"/>
          <a:ext cx="3039665" cy="182379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Hashtags: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#weddingvenue #glamorous #sophistication #unique #dylanthomascentre</a:t>
          </a:r>
          <a:endParaRPr lang="en-US" sz="1300" kern="1200"/>
        </a:p>
      </dsp:txBody>
      <dsp:txXfrm>
        <a:off x="5607361" y="2308"/>
        <a:ext cx="3039665" cy="1823799"/>
      </dsp:txXfrm>
    </dsp:sp>
    <dsp:sp modelId="{39F796F3-87C2-47E9-AF71-FEE52AC581C1}">
      <dsp:nvSpPr>
        <dsp:cNvPr id="0" name=""/>
        <dsp:cNvSpPr/>
      </dsp:nvSpPr>
      <dsp:spPr>
        <a:xfrm>
          <a:off x="1868572" y="2525230"/>
          <a:ext cx="3039665" cy="18237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Captions: Carefully crafted, optimised descriptions to boost engagement and reach.</a:t>
          </a:r>
          <a:endParaRPr lang="en-US" sz="1700" kern="1200"/>
        </a:p>
      </dsp:txBody>
      <dsp:txXfrm>
        <a:off x="1868572" y="2525230"/>
        <a:ext cx="3039665" cy="18237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9D42A0-E4CF-4AA3-8100-E0DD9740BE99}">
      <dsp:nvSpPr>
        <dsp:cNvPr id="0" name=""/>
        <dsp:cNvSpPr/>
      </dsp:nvSpPr>
      <dsp:spPr>
        <a:xfrm>
          <a:off x="0" y="281889"/>
          <a:ext cx="10515600" cy="7160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Kotler, P., Kartajaya, H. and Setiawan, I. (2016) Marketing 4.0: Moving from Traditional to Digital. Hoboken, NJ: Wiley.</a:t>
          </a:r>
          <a:endParaRPr lang="en-US" sz="1800" kern="1200"/>
        </a:p>
      </dsp:txBody>
      <dsp:txXfrm>
        <a:off x="34954" y="316843"/>
        <a:ext cx="10445692" cy="646132"/>
      </dsp:txXfrm>
    </dsp:sp>
    <dsp:sp modelId="{8BB9385A-E05D-40A2-B3B2-3EFF63542A06}">
      <dsp:nvSpPr>
        <dsp:cNvPr id="0" name=""/>
        <dsp:cNvSpPr/>
      </dsp:nvSpPr>
      <dsp:spPr>
        <a:xfrm>
          <a:off x="0" y="1049769"/>
          <a:ext cx="10515600" cy="7160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Smith, P.R. and Zook, Z. (2020) Marketing Communications: Offline and Online Integration, Engagement and Analytics. 6th edn. London: Kogan Page.</a:t>
          </a:r>
          <a:endParaRPr lang="en-US" sz="1800" kern="1200"/>
        </a:p>
      </dsp:txBody>
      <dsp:txXfrm>
        <a:off x="34954" y="1084723"/>
        <a:ext cx="10445692" cy="646132"/>
      </dsp:txXfrm>
    </dsp:sp>
    <dsp:sp modelId="{4BEBC6B0-1F40-46C4-B039-780F5CF16C87}">
      <dsp:nvSpPr>
        <dsp:cNvPr id="0" name=""/>
        <dsp:cNvSpPr/>
      </dsp:nvSpPr>
      <dsp:spPr>
        <a:xfrm>
          <a:off x="0" y="1817649"/>
          <a:ext cx="10515600" cy="716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Hollebeek, L.D., Glynn, M.S. and Brodie, R.J. (2014) ‘Consumer brand engagement in social media: Conceptualisation, scale development and validation’, Journal of Interactive Marketing, 28(2), pp. 149-165.</a:t>
          </a:r>
          <a:endParaRPr lang="en-US" sz="1800" kern="1200"/>
        </a:p>
      </dsp:txBody>
      <dsp:txXfrm>
        <a:off x="34954" y="1852603"/>
        <a:ext cx="10445692" cy="646132"/>
      </dsp:txXfrm>
    </dsp:sp>
    <dsp:sp modelId="{25C699F9-224F-4682-B5F3-C87133EB9293}">
      <dsp:nvSpPr>
        <dsp:cNvPr id="0" name=""/>
        <dsp:cNvSpPr/>
      </dsp:nvSpPr>
      <dsp:spPr>
        <a:xfrm>
          <a:off x="0" y="2585529"/>
          <a:ext cx="10515600" cy="71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Chaffey, D. and Ellis-Chadwick, F. (2019) Digital Marketing: Strategy, Implementation and Practice. 7th edn. Harlow: Pearson Education.</a:t>
          </a:r>
          <a:endParaRPr lang="en-US" sz="1800" kern="1200"/>
        </a:p>
      </dsp:txBody>
      <dsp:txXfrm>
        <a:off x="34954" y="2620483"/>
        <a:ext cx="10445692" cy="646132"/>
      </dsp:txXfrm>
    </dsp:sp>
    <dsp:sp modelId="{DD244FD4-C40A-4B2F-A34D-E206B51C3599}">
      <dsp:nvSpPr>
        <dsp:cNvPr id="0" name=""/>
        <dsp:cNvSpPr/>
      </dsp:nvSpPr>
      <dsp:spPr>
        <a:xfrm>
          <a:off x="0" y="3353409"/>
          <a:ext cx="10515600" cy="7160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Evans, D. (2020) Social Media Marketing: Strategies for Engaging in Facebook, Twitter &amp; Other Social Media. 4th edn. Indianapolis, IN: Wiley.</a:t>
          </a:r>
          <a:endParaRPr lang="en-US" sz="1800" kern="1200"/>
        </a:p>
      </dsp:txBody>
      <dsp:txXfrm>
        <a:off x="34954" y="3388363"/>
        <a:ext cx="10445692" cy="646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5A9E1-6731-41C8-869D-7D4F2AC457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EA8946-57CB-488E-81C2-BDB1CBC70E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453EE-07CB-4FE2-A6D8-05ADC0C99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December 09,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95FABA-C4D9-402E-AED2-C7C8DBDF3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58E1A-F808-45CB-9645-21C72AC78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185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B0A1C-F5CA-4313-9B57-0C06F0E51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19765-14C7-4F85-9D25-55A84AA397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ECDA9-DEF2-4CDE-AE11-4E60C1DE1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0DCCCA-1B3D-46C3-8FDA-9F0813AEB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7D450-2758-4238-9F16-297B9C5A0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7735528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68D36-6482-40D2-92CE-023610D5E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FC9D4E-8C22-47B7-9004-EA5B6CB700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5BA48A-14A2-4DF3-B3C2-305D35AB3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C285AB-CBFC-4113-87C5-7537B2500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1F907-7CE9-4DE5-8444-535C5B9EE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4119250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FDCF6-A08D-4F16-8DB5-2E7DD9E8E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40BA8-8A43-4F8D-968E-5E52CEAC88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3AC23-E56B-45AE-BBAF-7CA4A6E0A0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28561-99FF-4500-A65A-686C5CDF6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CE1026-C79F-4825-82E8-1D9C9F36E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91F11-9123-4625-A07A-FED9969B4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79854032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220EA-B5A6-4D6E-9E09-7DE5CE660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68DAB9-1C29-4E14-8888-85971BDCD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19CBE1-E06D-4BCD-92B3-7F8804144F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AE16A3-62BC-4673-BEC4-1FB4C4B9CF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D34A69-A85E-4F29-A842-6CBB6574F9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217E61-0FA4-45A1-A524-BFA599D6A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6DEB92-6383-421A-A057-7C23A2380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5D9C5A-559D-43AC-ACCD-E5ADC6897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5220850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E38C3-A502-4E70-A519-FD7362606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945183-1469-43D1-A415-1B483EBDD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FA2DB9-D3C4-4DAE-B7BE-8D349166C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0AA2C9-9220-429C-8394-EFB64453A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61418197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6613F2-F205-468D-9C2A-6B3F5D722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9FB21E-6C61-4929-A107-AB2D5C826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3A025B-AB73-4010-B522-94FA87D6A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9731664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6349F-2BEC-437D-B897-2D5D8C5FA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4A130-D8B1-4391-9FA3-5A3DA2249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B48C3-A9BD-40B6-BBF3-1AA4420FDB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B8EE5-5302-4ABB-A85D-19D0593E8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8DFD4-E485-40F7-8E81-5456DE4F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F39331-9234-4DF9-9C74-42C3D156C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2952794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07AB4-03DB-447C-AB86-7A137FCAD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EC9F69-B547-4C20-B1EA-42290F4541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EA795-1DBB-483E-A376-9F0CA0F4B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F802F-78C5-43F9-8780-EC82E393A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413C5-93B2-485E-898B-8EA19A19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46153-7635-4E25-A8AC-D436B4A23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7532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2A4FF-BC74-4D86-8697-716C10EED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751DE7-6290-46DE-AB90-8F86CBCA8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7731C-109A-483C-A8E0-4FBA46B8D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84249-DE77-4F63-BD07-B74C6D93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55010-5E55-4275-8976-83334A956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423850534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00A522-AF2A-4953-B4C4-1204CEC3D3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F5DB00-C69E-4835-AFC6-7A04713E8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5D3C8-9760-46DA-A5D1-9E549068C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953A7-CE89-41A5-A3DE-BAC25B8F1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C9AB-927F-468D-9A40-6371974D8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40815010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46F5A8-DBCF-4E89-AE9E-ECD05A218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A80224-CC2A-4A02-9086-0917545B5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F9D8B1-28FF-4FFA-AFD8-28A497DD52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December 09,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1B14C-5DAE-4133-A267-4B2BD352FC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E0DDD1-5037-48FC-A075-34C1EC5552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338267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6A84AF-6F58-471A-BF1F-10D8C0351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77A73A-33A7-418E-81E1-B22DFEAC9A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8662"/>
            <a:ext cx="3785513" cy="3728853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5200"/>
              <a:t>Rhapsody of Love Wedding Package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26A5AC-43C8-4674-9637-2459F539BC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629235"/>
            <a:ext cx="3785514" cy="168029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dirty="0"/>
              <a:t>Marketing Essentials</a:t>
            </a:r>
          </a:p>
          <a:p>
            <a:pPr algn="l"/>
            <a:endParaRPr lang="en-US" sz="2200" dirty="0"/>
          </a:p>
          <a:p>
            <a:pPr algn="l"/>
            <a:endParaRPr lang="en-US" sz="2200" dirty="0"/>
          </a:p>
          <a:p>
            <a:pPr algn="r"/>
            <a:r>
              <a:rPr lang="en-US" sz="1100" dirty="0"/>
              <a:t>Silvia Badea – 2130240 student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8336AC-0E87-4B75-9534-4DDEDA659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18" r="-1" b="-1"/>
          <a:stretch/>
        </p:blipFill>
        <p:spPr>
          <a:xfrm>
            <a:off x="5009505" y="10"/>
            <a:ext cx="718249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52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4B0578-867D-4DDC-BE20-415DBD362E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5" r="-1" b="-1"/>
          <a:stretch/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6CE865-AE02-4B30-BEB8-7D5CF0BDB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spc="700"/>
              <a:t>Introduction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7465D3-3DB8-4C7B-868B-FB495DD916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700" dirty="0"/>
              <a:t>Engaging content is crucial for promoting the Dylan Thomas Centre's "Rhapsody of Love" wedding package.</a:t>
            </a:r>
          </a:p>
          <a:p>
            <a:pPr algn="l"/>
            <a:r>
              <a:rPr lang="en-US" sz="1700" dirty="0"/>
              <a:t>This presentation examines the concept and creation of an Instagram reel designed to promote this package, focusing on: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Choice of platform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Reel design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 dirty="0"/>
              <a:t>Posting strategy</a:t>
            </a:r>
          </a:p>
        </p:txBody>
      </p:sp>
    </p:spTree>
    <p:extLst>
      <p:ext uri="{BB962C8B-B14F-4D97-AF65-F5344CB8AC3E}">
        <p14:creationId xmlns:p14="http://schemas.microsoft.com/office/powerpoint/2010/main" val="42443894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2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6" y="52996"/>
            <a:ext cx="609336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14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3B3821-896E-49BF-9022-011FD64550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3121701"/>
            <a:ext cx="3658053" cy="17865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Completed Reel Video</a:t>
            </a:r>
          </a:p>
        </p:txBody>
      </p:sp>
      <p:pic>
        <p:nvPicPr>
          <p:cNvPr id="4" name="IMG_0802">
            <a:hlinkClick r:id="" action="ppaction://media"/>
            <a:extLst>
              <a:ext uri="{FF2B5EF4-FFF2-40B4-BE49-F238E27FC236}">
                <a16:creationId xmlns:a16="http://schemas.microsoft.com/office/drawing/2014/main" id="{54247B50-12B6-426D-B9DF-E188AE72C5E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85699" y="743798"/>
            <a:ext cx="3016484" cy="5362640"/>
          </a:xfrm>
          <a:prstGeom prst="rect">
            <a:avLst/>
          </a:prstGeom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3497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set for a wedding reception&#10;&#10;Description automatically generated">
            <a:extLst>
              <a:ext uri="{FF2B5EF4-FFF2-40B4-BE49-F238E27FC236}">
                <a16:creationId xmlns:a16="http://schemas.microsoft.com/office/drawing/2014/main" id="{31C1D859-14A5-4E79-BADF-19786CA792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0" r="22453" b="5349"/>
          <a:stretch/>
        </p:blipFill>
        <p:spPr>
          <a:xfrm>
            <a:off x="6192456" y="10"/>
            <a:ext cx="5999544" cy="54425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E94F97-5A8A-4F01-A436-3442105DFC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2735" y="623697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dirty="0"/>
              <a:t>Concept &amp; Design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BFD951-BCC3-4015-958E-6D03CE1FBF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897" y="2452624"/>
            <a:ext cx="5532698" cy="430027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1200" b="1" dirty="0"/>
              <a:t>Concept</a:t>
            </a:r>
          </a:p>
          <a:p>
            <a:pPr algn="l"/>
            <a:r>
              <a:rPr lang="en-US" sz="1200" dirty="0"/>
              <a:t>Theme: Luxury, romance, and uniqueness.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200" dirty="0"/>
          </a:p>
          <a:p>
            <a:pPr algn="l"/>
            <a:r>
              <a:rPr lang="en-US" sz="1200" dirty="0"/>
              <a:t>Key highlights: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Elegantly decorated Vivian Hall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Floral arrangements, candy bar, heavy smoke stage, and champagne reception.</a:t>
            </a:r>
          </a:p>
          <a:p>
            <a:pPr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Music: Perfect Love by Ophelia Wilde – evokes an emotional tone.</a:t>
            </a:r>
          </a:p>
          <a:p>
            <a:pPr algn="l"/>
            <a:r>
              <a:rPr lang="en-US" sz="1200" b="1" dirty="0"/>
              <a:t>Design</a:t>
            </a:r>
          </a:p>
          <a:p>
            <a:pPr algn="l"/>
            <a:r>
              <a:rPr lang="en-US" sz="1200" dirty="0"/>
              <a:t>Structure: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Panoramic shots of the Dylan Thomas Centre showcasing its unique architecture.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Key moments: Ceremony details, décor, and guest reception.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Impactful scenes: Bride and groom dancing in a smoke effects.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Call-to-action - "Reserve now!"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 err="1"/>
              <a:t>Colours</a:t>
            </a:r>
            <a:r>
              <a:rPr lang="en-US" sz="1200" dirty="0"/>
              <a:t>: Elegant pastels (gold, white, beige) for a romantic, sophisticated feel.</a:t>
            </a:r>
          </a:p>
          <a:p>
            <a:pPr marL="171450" indent="-228600" algn="l">
              <a:buFont typeface="Wingdings" panose="05000000000000000000" pitchFamily="2" charset="2"/>
              <a:buChar char="§"/>
            </a:pPr>
            <a:r>
              <a:rPr lang="en-US" sz="1200" dirty="0"/>
              <a:t>Font: Playfair Display for a classic, elegant aesthetic.</a:t>
            </a:r>
          </a:p>
        </p:txBody>
      </p:sp>
    </p:spTree>
    <p:extLst>
      <p:ext uri="{BB962C8B-B14F-4D97-AF65-F5344CB8AC3E}">
        <p14:creationId xmlns:p14="http://schemas.microsoft.com/office/powerpoint/2010/main" val="362044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and person dancing in a room with people in the background&#10;&#10;Description automatically generated">
            <a:extLst>
              <a:ext uri="{FF2B5EF4-FFF2-40B4-BE49-F238E27FC236}">
                <a16:creationId xmlns:a16="http://schemas.microsoft.com/office/drawing/2014/main" id="{73134966-D307-4EE7-B614-1DA30CDE6A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01" r="31324" b="8939"/>
          <a:stretch/>
        </p:blipFill>
        <p:spPr>
          <a:xfrm>
            <a:off x="-1" y="717630"/>
            <a:ext cx="3715474" cy="614037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0387B-9237-47CD-A9E2-450BC8451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Why Instagram?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CD3AD85-4C85-E6A6-0EF4-0564E3995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7489530"/>
              </p:ext>
            </p:extLst>
          </p:nvPr>
        </p:nvGraphicFramePr>
        <p:xfrm>
          <a:off x="6115317" y="2743200"/>
          <a:ext cx="5247340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137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B34D425-D07F-0BF6-B569-7FBD7230CFE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F7F62-18D1-40BC-813A-4B2F29818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Instagram posting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BD1A9C-2345-79DC-8614-3B13F3C1C9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52248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323C3D2-414A-44DE-9EB1-CEA144B37FDF}"/>
              </a:ext>
            </a:extLst>
          </p:cNvPr>
          <p:cNvSpPr txBox="1"/>
          <p:nvPr/>
        </p:nvSpPr>
        <p:spPr>
          <a:xfrm>
            <a:off x="6911163" y="4720856"/>
            <a:ext cx="36540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timing leverages user behaviour insights and the power of strategic social media content placement (Chaffey and Ellis-Chadwick, 2019).</a:t>
            </a:r>
          </a:p>
        </p:txBody>
      </p:sp>
    </p:spTree>
    <p:extLst>
      <p:ext uri="{BB962C8B-B14F-4D97-AF65-F5344CB8AC3E}">
        <p14:creationId xmlns:p14="http://schemas.microsoft.com/office/powerpoint/2010/main" val="124380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9137B-FA14-467E-A623-D63FAE45E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0" y="1641752"/>
            <a:ext cx="6140449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How the Reel Reflects the Brand Personality</a:t>
            </a:r>
          </a:p>
        </p:txBody>
      </p:sp>
      <p:pic>
        <p:nvPicPr>
          <p:cNvPr id="5" name="Picture 4" descr="A group of champagne glasses on a tray&#10;&#10;Description automatically generated">
            <a:extLst>
              <a:ext uri="{FF2B5EF4-FFF2-40B4-BE49-F238E27FC236}">
                <a16:creationId xmlns:a16="http://schemas.microsoft.com/office/drawing/2014/main" id="{0A4AE032-BAA6-49DF-B2E5-7313D9BE16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0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88DE3-092A-4940-AD94-F1EC43FE7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3146400"/>
            <a:ext cx="6140449" cy="268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b="1" dirty="0">
                <a:solidFill>
                  <a:schemeClr val="bg1">
                    <a:alpha val="80000"/>
                  </a:schemeClr>
                </a:solidFill>
              </a:rPr>
              <a:t>Sincerity</a:t>
            </a:r>
          </a:p>
          <a:p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The reel showcases authentic elements of the package, such as flexibility in customisation and a welcoming atmosphere.</a:t>
            </a:r>
          </a:p>
          <a:p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The message resonates emotionally, creating a family-oriented connection (Kotler et. al., 2016).</a:t>
            </a:r>
          </a:p>
          <a:p>
            <a:pPr marL="0" indent="0">
              <a:buNone/>
            </a:pPr>
            <a:r>
              <a:rPr lang="en-GB" sz="1500" b="1" dirty="0">
                <a:solidFill>
                  <a:schemeClr val="bg1">
                    <a:alpha val="80000"/>
                  </a:schemeClr>
                </a:solidFill>
              </a:rPr>
              <a:t>Sophistication</a:t>
            </a:r>
          </a:p>
          <a:p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Professional filming techniques and soft lighting emphasise elegance.</a:t>
            </a:r>
          </a:p>
          <a:p>
            <a:r>
              <a:rPr lang="en-GB" sz="1500" dirty="0">
                <a:solidFill>
                  <a:schemeClr val="bg1">
                    <a:alpha val="80000"/>
                  </a:schemeClr>
                </a:solidFill>
              </a:rPr>
              <a:t>Every element, from the music to the colour palette, conveys luxury and romance (Smith and Zook, 2020).</a:t>
            </a:r>
          </a:p>
        </p:txBody>
      </p:sp>
    </p:spTree>
    <p:extLst>
      <p:ext uri="{BB962C8B-B14F-4D97-AF65-F5344CB8AC3E}">
        <p14:creationId xmlns:p14="http://schemas.microsoft.com/office/powerpoint/2010/main" val="312823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food on it&#10;&#10;Description automatically generated">
            <a:extLst>
              <a:ext uri="{FF2B5EF4-FFF2-40B4-BE49-F238E27FC236}">
                <a16:creationId xmlns:a16="http://schemas.microsoft.com/office/drawing/2014/main" id="{9A9D3A30-5C06-4148-A830-5BA45AB1F1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29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3CC59-C19A-4612-A56F-380BD1A56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300"/>
              <a:t>Theoretical Framework and Best Practices Applied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EF805-F5D8-43A1-830C-B7A21A09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602" y="2326511"/>
            <a:ext cx="5053635" cy="333048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400" b="1" dirty="0"/>
              <a:t>AIDA principle</a:t>
            </a:r>
          </a:p>
          <a:p>
            <a:pPr marL="0" indent="0">
              <a:buNone/>
            </a:pPr>
            <a:r>
              <a:rPr lang="en-GB" sz="1400" i="1" dirty="0"/>
              <a:t>Attention - Captivating</a:t>
            </a:r>
            <a:r>
              <a:rPr lang="en-GB" sz="1400" dirty="0"/>
              <a:t> visuals and memorable music.</a:t>
            </a:r>
          </a:p>
          <a:p>
            <a:pPr marL="0" indent="0">
              <a:buNone/>
            </a:pPr>
            <a:r>
              <a:rPr lang="en-GB" sz="1400" i="1" dirty="0"/>
              <a:t>Interest - </a:t>
            </a:r>
            <a:r>
              <a:rPr lang="en-GB" sz="1400" dirty="0"/>
              <a:t>Dynamic sequences and aesthetic details.</a:t>
            </a:r>
          </a:p>
          <a:p>
            <a:pPr marL="0" indent="0">
              <a:buNone/>
            </a:pPr>
            <a:r>
              <a:rPr lang="en-GB" sz="1400" i="1" dirty="0"/>
              <a:t>Desire- </a:t>
            </a:r>
            <a:r>
              <a:rPr lang="en-GB" sz="1400" dirty="0"/>
              <a:t>Emotional and exclusive imagery.</a:t>
            </a:r>
          </a:p>
          <a:p>
            <a:pPr marL="0" indent="0">
              <a:buNone/>
            </a:pPr>
            <a:r>
              <a:rPr lang="en-GB" sz="1400" i="1" dirty="0"/>
              <a:t>Action - </a:t>
            </a:r>
            <a:r>
              <a:rPr lang="en-GB" sz="1400" dirty="0"/>
              <a:t>Clear call-to-action – "Reserve now!“ (</a:t>
            </a:r>
            <a:r>
              <a:rPr lang="en-GB" sz="1400" dirty="0" err="1"/>
              <a:t>Hollebeek</a:t>
            </a:r>
            <a:r>
              <a:rPr lang="en-GB" sz="1400" dirty="0"/>
              <a:t> et. al., 2014).</a:t>
            </a:r>
          </a:p>
          <a:p>
            <a:pPr marL="0" indent="0">
              <a:buNone/>
            </a:pPr>
            <a:r>
              <a:rPr lang="en-GB" sz="1400" i="1" dirty="0"/>
              <a:t>Colour psychology</a:t>
            </a:r>
          </a:p>
          <a:p>
            <a:pPr marL="0" indent="0">
              <a:buNone/>
            </a:pPr>
            <a:r>
              <a:rPr lang="en-GB" sz="1400" dirty="0"/>
              <a:t>Pastel shades evoke calmness and confidence, while gold accents suggest luxury.</a:t>
            </a:r>
          </a:p>
          <a:p>
            <a:pPr marL="0" indent="0">
              <a:buNone/>
            </a:pPr>
            <a:r>
              <a:rPr lang="en-GB" sz="1400" dirty="0"/>
              <a:t>Importance of sound: The chosen music creates emotional resonance, boosting memorability.</a:t>
            </a:r>
          </a:p>
        </p:txBody>
      </p:sp>
    </p:spTree>
    <p:extLst>
      <p:ext uri="{BB962C8B-B14F-4D97-AF65-F5344CB8AC3E}">
        <p14:creationId xmlns:p14="http://schemas.microsoft.com/office/powerpoint/2010/main" val="1162573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table with white flowers on it&#10;&#10;Description automatically generated">
            <a:extLst>
              <a:ext uri="{FF2B5EF4-FFF2-40B4-BE49-F238E27FC236}">
                <a16:creationId xmlns:a16="http://schemas.microsoft.com/office/drawing/2014/main" id="{31A5AA0C-8C8D-4B25-9C2F-E9D5F138C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3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985252-968D-4E43-BB80-B82EF79D9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How the Reel Supports the 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4262-47A0-48DE-A003-5C81079A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Improving brand visibility: Instagram reels increase reach and attract new audiences.</a:t>
            </a:r>
          </a:p>
          <a:p>
            <a:pPr marL="0" indent="0">
              <a:buNone/>
            </a:pPr>
            <a:r>
              <a:rPr lang="en-GB" sz="2000" dirty="0"/>
              <a:t>SMART goals alignment: Achieve at least 25 bookings by the end of 2025 (Kotler et. al.,2016).</a:t>
            </a:r>
          </a:p>
          <a:p>
            <a:pPr marL="0" indent="0">
              <a:buNone/>
            </a:pPr>
            <a:r>
              <a:rPr lang="en-GB" sz="2000" dirty="0"/>
              <a:t>Boosting engagement: Interactive content encourages saving and sharing.</a:t>
            </a:r>
          </a:p>
        </p:txBody>
      </p:sp>
    </p:spTree>
    <p:extLst>
      <p:ext uri="{BB962C8B-B14F-4D97-AF65-F5344CB8AC3E}">
        <p14:creationId xmlns:p14="http://schemas.microsoft.com/office/powerpoint/2010/main" val="35355451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hall with a marble floor&#10;&#10;Description automatically generated">
            <a:extLst>
              <a:ext uri="{FF2B5EF4-FFF2-40B4-BE49-F238E27FC236}">
                <a16:creationId xmlns:a16="http://schemas.microsoft.com/office/drawing/2014/main" id="{B704E40C-9F41-470F-A267-815B9B440BF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25" b="520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19CFF9-3DF9-4F1A-BD87-07717E2D5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5E8A-8D7C-4C69-85B9-1EBA9C57B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The reel encapsulates the values and positioning of the Rhapsody of Love package.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Platform choice, posting strategy, and visual design are all informed by research and best practices (Smith and Zook, 2020).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Outcome: A visually compelling reel that resonates with romantic couples and supports the overall marketing strategy.</a:t>
            </a:r>
          </a:p>
        </p:txBody>
      </p:sp>
    </p:spTree>
    <p:extLst>
      <p:ext uri="{BB962C8B-B14F-4D97-AF65-F5344CB8AC3E}">
        <p14:creationId xmlns:p14="http://schemas.microsoft.com/office/powerpoint/2010/main" val="7150820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93A3CC-9D9A-238A-EBA7-149A85D17D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2AF735-1A74-4FCC-88B6-1AEE31B4A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 List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A6318E1-0230-7532-6FCE-AA470F967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4189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74666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Rectangle 20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 tunnel with flowers and a sign&#10;&#10;Description automatically generated">
            <a:extLst>
              <a:ext uri="{FF2B5EF4-FFF2-40B4-BE49-F238E27FC236}">
                <a16:creationId xmlns:a16="http://schemas.microsoft.com/office/drawing/2014/main" id="{0DE99426-7ADA-492B-8A7A-00FB8D3C09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740" b="190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11BA962-7FE8-4EB6-99BB-23994A0ED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FBCB7-6134-4428-80CE-C11D4CF70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Any Question?</a:t>
            </a:r>
          </a:p>
        </p:txBody>
      </p:sp>
    </p:spTree>
    <p:extLst>
      <p:ext uri="{BB962C8B-B14F-4D97-AF65-F5344CB8AC3E}">
        <p14:creationId xmlns:p14="http://schemas.microsoft.com/office/powerpoint/2010/main" val="3992152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779</Words>
  <Application>Microsoft Office PowerPoint</Application>
  <PresentationFormat>Widescreen</PresentationFormat>
  <Paragraphs>73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Rhapsody of Love Wedding Package</vt:lpstr>
      <vt:lpstr>Introduction</vt:lpstr>
      <vt:lpstr>Completed Reel Video</vt:lpstr>
      <vt:lpstr>Concept &amp; Design</vt:lpstr>
      <vt:lpstr>Why Instagram?</vt:lpstr>
      <vt:lpstr>Instagram posting strategy</vt:lpstr>
      <vt:lpstr>How the Reel Reflects the Brand Personality</vt:lpstr>
      <vt:lpstr>Theoretical Framework and Best Practices Applied</vt:lpstr>
      <vt:lpstr>How the Reel Supports the Marketing Plan</vt:lpstr>
      <vt:lpstr>Conclusion</vt:lpstr>
      <vt:lpstr>References List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Rhapsody of Love Wedding Package</dc:title>
  <dc:creator>Silvia Badea (2130240)</dc:creator>
  <cp:lastModifiedBy>Silvia Badea (2130240)</cp:lastModifiedBy>
  <cp:revision>3</cp:revision>
  <dcterms:created xsi:type="dcterms:W3CDTF">2024-12-08T17:40:54Z</dcterms:created>
  <dcterms:modified xsi:type="dcterms:W3CDTF">2024-12-09T19:07:17Z</dcterms:modified>
</cp:coreProperties>
</file>