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5" autoAdjust="0"/>
    <p:restoredTop sz="94660"/>
  </p:normalViewPr>
  <p:slideViewPr>
    <p:cSldViewPr snapToGrid="0">
      <p:cViewPr>
        <p:scale>
          <a:sx n="69" d="100"/>
          <a:sy n="69" d="100"/>
        </p:scale>
        <p:origin x="-780" y="-7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224301039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3566810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33395965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1610077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pPr/>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xmlns="" val="935660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1874187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301668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280406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064F0D9-7062-40D2-B44D-28E32295FCB5}" type="datetimeFigureOut">
              <a:rPr lang="en-IN" smtClean="0"/>
              <a:pPr/>
              <a:t>20-05-2025</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1285712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54555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64F0D9-7062-40D2-B44D-28E32295FCB5}" type="datetimeFigureOut">
              <a:rPr lang="en-IN" smtClean="0"/>
              <a:pPr/>
              <a:t>20-05-2025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144022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064F0D9-7062-40D2-B44D-28E32295FCB5}" type="datetimeFigureOut">
              <a:rPr lang="en-IN" smtClean="0"/>
              <a:pPr/>
              <a:t>20-05-2025</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4C9932F-B981-4A9C-A913-2D8615BF051F}" type="slidenum">
              <a:rPr lang="en-IN" smtClean="0"/>
              <a:pPr/>
              <a:t>‹#›</a:t>
            </a:fld>
            <a:endParaRPr lang="en-IN"/>
          </a:p>
        </p:txBody>
      </p:sp>
    </p:spTree>
    <p:extLst>
      <p:ext uri="{BB962C8B-B14F-4D97-AF65-F5344CB8AC3E}">
        <p14:creationId xmlns:p14="http://schemas.microsoft.com/office/powerpoint/2010/main" xmlns="" val="852073487"/>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nergysavingtrust.org.uk/" TargetMode="External"/><Relationship Id="rId2" Type="http://schemas.openxmlformats.org/officeDocument/2006/relationships/hyperlink" Target="https://ciltuk.org.uk/" TargetMode="External"/><Relationship Id="rId1" Type="http://schemas.openxmlformats.org/officeDocument/2006/relationships/slideLayout" Target="../slideLayouts/slideLayout2.xml"/><Relationship Id="rId4" Type="http://schemas.openxmlformats.org/officeDocument/2006/relationships/hyperlink" Target="https://professional.dce.harvard.edu/"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volvotrucks.com/" TargetMode="External"/><Relationship Id="rId3" Type="http://schemas.openxmlformats.org/officeDocument/2006/relationships/hyperlink" Target="https://logistics.org.uk/" TargetMode="External"/><Relationship Id="rId7" Type="http://schemas.openxmlformats.org/officeDocument/2006/relationships/hyperlink" Target="https://www.gov.uk/" TargetMode="External"/><Relationship Id="rId2" Type="http://schemas.openxmlformats.org/officeDocument/2006/relationships/hyperlink" Target="https://iea.org/" TargetMode="External"/><Relationship Id="rId1" Type="http://schemas.openxmlformats.org/officeDocument/2006/relationships/slideLayout" Target="../slideLayouts/slideLayout2.xml"/><Relationship Id="rId6" Type="http://schemas.openxmlformats.org/officeDocument/2006/relationships/hyperlink" Target="https://www.royalmailgroup.com/" TargetMode="External"/><Relationship Id="rId5" Type="http://schemas.openxmlformats.org/officeDocument/2006/relationships/hyperlink" Target="https://www.prosci.com/" TargetMode="External"/><Relationship Id="rId4" Type="http://schemas.openxmlformats.org/officeDocument/2006/relationships/hyperlink" Target="https://mckinsey.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9ECF47-24BA-61FE-94DD-4C2AC32C7883}"/>
              </a:ext>
            </a:extLst>
          </p:cNvPr>
          <p:cNvSpPr>
            <a:spLocks noGrp="1"/>
          </p:cNvSpPr>
          <p:nvPr>
            <p:ph type="title"/>
          </p:nvPr>
        </p:nvSpPr>
        <p:spPr>
          <a:xfrm>
            <a:off x="1663100" y="4275929"/>
            <a:ext cx="7729728" cy="1188720"/>
          </a:xfrm>
        </p:spPr>
        <p:txBody>
          <a:bodyPr>
            <a:normAutofit/>
          </a:bodyPr>
          <a:lstStyle/>
          <a:p>
            <a:r>
              <a:rPr lang="en-US" i="1" dirty="0" smtClean="0">
                <a:latin typeface="Times New Roman" panose="02020603050405020304" pitchFamily="18" charset="0"/>
                <a:cs typeface="Times New Roman" panose="02020603050405020304" pitchFamily="18" charset="0"/>
              </a:rPr>
              <a:t>Name :VajraChaitanya pondugula</a:t>
            </a:r>
            <a:br>
              <a:rPr lang="en-US" i="1" dirty="0" smtClean="0">
                <a:latin typeface="Times New Roman" panose="02020603050405020304" pitchFamily="18" charset="0"/>
                <a:cs typeface="Times New Roman" panose="02020603050405020304" pitchFamily="18" charset="0"/>
              </a:rPr>
            </a:br>
            <a:r>
              <a:rPr lang="en-US" i="1" dirty="0" smtClean="0">
                <a:latin typeface="Times New Roman" panose="02020603050405020304" pitchFamily="18" charset="0"/>
                <a:cs typeface="Times New Roman" panose="02020603050405020304" pitchFamily="18" charset="0"/>
              </a:rPr>
              <a:t>students id:2418439</a:t>
            </a:r>
            <a:endParaRPr lang="en-IN" i="1" dirty="0">
              <a:latin typeface="Times New Roman" panose="02020603050405020304" pitchFamily="18" charset="0"/>
              <a:cs typeface="Times New Roman" panose="02020603050405020304" pitchFamily="18" charset="0"/>
            </a:endParaRPr>
          </a:p>
        </p:txBody>
      </p:sp>
      <p:sp>
        <p:nvSpPr>
          <p:cNvPr id="5" name="Title 1">
            <a:extLst>
              <a:ext uri="{FF2B5EF4-FFF2-40B4-BE49-F238E27FC236}">
                <a16:creationId xmlns:a16="http://schemas.microsoft.com/office/drawing/2014/main" xmlns="" id="{EE9ECF47-24BA-61FE-94DD-4C2AC32C7883}"/>
              </a:ext>
            </a:extLst>
          </p:cNvPr>
          <p:cNvSpPr txBox="1">
            <a:spLocks/>
          </p:cNvSpPr>
          <p:nvPr/>
        </p:nvSpPr>
        <p:spPr bwMode="blackWhite">
          <a:xfrm>
            <a:off x="1087581" y="544090"/>
            <a:ext cx="8991600" cy="2129837"/>
          </a:xfrm>
          <a:prstGeom prst="rect">
            <a:avLst/>
          </a:prstGeom>
          <a:solidFill>
            <a:srgbClr val="FFFFFF"/>
          </a:solidFill>
          <a:ln w="38100" cap="sq">
            <a:solidFill>
              <a:srgbClr val="404040"/>
            </a:solidFill>
            <a:miter lim="800000"/>
          </a:ln>
        </p:spPr>
        <p:txBody>
          <a:bodyPr vert="horz" lIns="274320" tIns="182880" rIns="274320" bIns="182880" rtlCol="0" anchor="ctr" anchorCtr="1">
            <a:normAutofit fontScale="97500"/>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800" b="1" i="1" u="none" strike="noStrike" kern="1200" cap="all" spc="200" normalizeH="0" baseline="0" noProof="0" dirty="0" smtClean="0">
                <a:ln>
                  <a:noFill/>
                </a:ln>
                <a:solidFill>
                  <a:srgbClr val="92D050"/>
                </a:solidFill>
                <a:effectLst/>
                <a:uLnTx/>
                <a:uFillTx/>
                <a:latin typeface="Times New Roman" panose="02020603050405020304" pitchFamily="18" charset="0"/>
                <a:ea typeface="+mj-ea"/>
                <a:cs typeface="Times New Roman" panose="02020603050405020304" pitchFamily="18" charset="0"/>
              </a:rPr>
              <a:t>Title of presentation:</a:t>
            </a:r>
            <a:endParaRPr kumimoji="0" lang="en-US" sz="3800" b="1" i="1" u="none" strike="noStrike" kern="1200" cap="all" spc="200" normalizeH="0" baseline="0" noProof="0" dirty="0" smtClean="0">
              <a:ln>
                <a:noFill/>
              </a:ln>
              <a:solidFill>
                <a:srgbClr val="92D050"/>
              </a:solidFill>
              <a:effectLst/>
              <a:uLnTx/>
              <a:uFillTx/>
              <a:latin typeface="Times New Roman" panose="02020603050405020304" pitchFamily="18" charset="0"/>
              <a:ea typeface="+mj-ea"/>
              <a:cs typeface="Times New Roman" panose="02020603050405020304" pitchFamily="18" charset="0"/>
            </a:endParaRP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100" b="0" i="1" u="none" strike="noStrike" kern="1200" cap="all" spc="200" normalizeH="0" baseline="0" noProof="0" dirty="0" smtClean="0">
                <a:ln>
                  <a:noFill/>
                </a:ln>
                <a:solidFill>
                  <a:srgbClr val="262626"/>
                </a:solidFill>
                <a:effectLst/>
                <a:uLnTx/>
                <a:uFillTx/>
                <a:latin typeface="Times New Roman" panose="02020603050405020304" pitchFamily="18" charset="0"/>
                <a:ea typeface="+mj-ea"/>
                <a:cs typeface="Times New Roman" panose="02020603050405020304" pitchFamily="18" charset="0"/>
              </a:rPr>
              <a:t>Strategic Business Planning for Sustainable Growth in Logistics</a:t>
            </a:r>
            <a:endParaRPr kumimoji="0" lang="en-IN" sz="3100" b="0" i="1" u="none" strike="noStrike" kern="1200" cap="all" spc="200" normalizeH="0" baseline="0" noProof="0" dirty="0">
              <a:ln>
                <a:noFill/>
              </a:ln>
              <a:solidFill>
                <a:srgbClr val="262626"/>
              </a:solidFill>
              <a:effectLst/>
              <a:uLnTx/>
              <a:uFillTx/>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xmlns="" val="1192260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885802-22A6-7EEB-681F-66CF1CAAB0BB}"/>
              </a:ext>
            </a:extLst>
          </p:cNvPr>
          <p:cNvSpPr>
            <a:spLocks noGrp="1"/>
          </p:cNvSpPr>
          <p:nvPr>
            <p:ph type="title"/>
          </p:nvPr>
        </p:nvSpPr>
        <p:spPr>
          <a:xfrm>
            <a:off x="2231136" y="964692"/>
            <a:ext cx="7729728" cy="580644"/>
          </a:xfrm>
        </p:spPr>
        <p:txBody>
          <a:bodyPr>
            <a:normAutofit fontScale="90000"/>
          </a:bodyPr>
          <a:lstStyle/>
          <a:p>
            <a:r>
              <a:rPr lang="en-IN" b="1" i="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xmlns="" id="{63444AD0-2B48-5D23-AA70-9D17407C3B58}"/>
              </a:ext>
            </a:extLst>
          </p:cNvPr>
          <p:cNvSpPr>
            <a:spLocks noGrp="1"/>
          </p:cNvSpPr>
          <p:nvPr>
            <p:ph idx="1"/>
          </p:nvPr>
        </p:nvSpPr>
        <p:spPr>
          <a:xfrm>
            <a:off x="1188720" y="2112264"/>
            <a:ext cx="9308592" cy="3627763"/>
          </a:xfrm>
        </p:spPr>
        <p:txBody>
          <a:bodyPr>
            <a:normAutofit fontScale="85000" lnSpcReduction="20000"/>
          </a:bodyPr>
          <a:lstStyle/>
          <a:p>
            <a:pPr>
              <a:buNone/>
            </a:pPr>
            <a:r>
              <a:rPr lang="en-US" dirty="0">
                <a:latin typeface="Times New Roman" panose="02020603050405020304" pitchFamily="18" charset="0"/>
                <a:cs typeface="Times New Roman" panose="02020603050405020304" pitchFamily="18" charset="0"/>
              </a:rPr>
              <a:t>Our focus is on a UK-based, mid-sized logistics company operating a fleet of Man trucks across national routes. The company is currently grappling with several interrelated challenges that threaten its operational efficiency and long-term sustainability.</a:t>
            </a:r>
          </a:p>
          <a:p>
            <a:pPr>
              <a:buNone/>
            </a:pPr>
            <a:r>
              <a:rPr lang="en-US" b="1" dirty="0">
                <a:latin typeface="Times New Roman" panose="02020603050405020304" pitchFamily="18" charset="0"/>
                <a:cs typeface="Times New Roman" panose="02020603050405020304" pitchFamily="18" charset="0"/>
              </a:rPr>
              <a:t>Key Challenges:</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Employee Retention and Succession Planning:</a:t>
            </a:r>
            <a:r>
              <a:rPr lang="en-US" dirty="0">
                <a:latin typeface="Times New Roman" panose="02020603050405020304" pitchFamily="18" charset="0"/>
                <a:cs typeface="Times New Roman" panose="02020603050405020304" pitchFamily="18" charset="0"/>
              </a:rPr>
              <a:t> The logistics industry is experiencing significant labor shortages, with the UK facing a shortfall of 50,000 drivers. Factors contributing to this include an aging workforce—55% of HGV drivers are over 50—and a decline in the industry's appeal to younger workers . This situation underscores the need for effective employee retention strategies and robust succession planning.</a:t>
            </a:r>
          </a:p>
          <a:p>
            <a:r>
              <a:rPr lang="en-US" b="1" dirty="0">
                <a:latin typeface="Times New Roman" panose="02020603050405020304" pitchFamily="18" charset="0"/>
                <a:cs typeface="Times New Roman" panose="02020603050405020304" pitchFamily="18" charset="0"/>
              </a:rPr>
              <a:t>Fleet </a:t>
            </a:r>
            <a:r>
              <a:rPr lang="en-US" b="1" dirty="0" err="1">
                <a:latin typeface="Times New Roman" panose="02020603050405020304" pitchFamily="18" charset="0"/>
                <a:cs typeface="Times New Roman" panose="02020603050405020304" pitchFamily="18" charset="0"/>
              </a:rPr>
              <a:t>Decarbonisation</a:t>
            </a:r>
            <a:r>
              <a:rPr lang="en-US" b="1"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The UK government's commitment to achieving net-zero emissions by 2050 places pressure on logistics companies to reduce their carbon footprints. Initiatives like Logistics UK's "Route to Net Zero" campaign highlight the sector's role in this transition .</a:t>
            </a:r>
          </a:p>
          <a:p>
            <a:r>
              <a:rPr lang="en-US" b="1" dirty="0">
                <a:latin typeface="Times New Roman" panose="02020603050405020304" pitchFamily="18" charset="0"/>
                <a:cs typeface="Times New Roman" panose="02020603050405020304" pitchFamily="18" charset="0"/>
              </a:rPr>
              <a:t>Post-COVID Operational Challenges:</a:t>
            </a:r>
            <a:r>
              <a:rPr lang="en-US" dirty="0">
                <a:latin typeface="Times New Roman" panose="02020603050405020304" pitchFamily="18" charset="0"/>
                <a:cs typeface="Times New Roman" panose="02020603050405020304" pitchFamily="18" charset="0"/>
              </a:rPr>
              <a:t> The pandemic has reshaped the logistics landscape, leading to increased demand for services but also exposing vulnerabilities in workforce stability and supply chain resilience. Employee retention has become more challenging, with 56% of senior supply chain professionals reporting decreased retention in their functions over the past three years .</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096433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3AE96E-2D1C-E4CA-44DE-C7D0D67508FE}"/>
              </a:ext>
            </a:extLst>
          </p:cNvPr>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Purpose of the Presentation</a:t>
            </a:r>
            <a:endParaRPr lang="en-IN"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531AE3D5-DBDF-2789-3F5D-050B5102D6B4}"/>
              </a:ext>
            </a:extLst>
          </p:cNvPr>
          <p:cNvSpPr>
            <a:spLocks noGrp="1"/>
          </p:cNvSpPr>
          <p:nvPr>
            <p:ph idx="1"/>
          </p:nvPr>
        </p:nvSpPr>
        <p:spPr/>
        <p:txBody>
          <a:bodyPr>
            <a:normAutofit lnSpcReduction="10000"/>
          </a:bodyPr>
          <a:lstStyle/>
          <a:p>
            <a:pPr>
              <a:buNone/>
            </a:pP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This presentation aims to:</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Analyze the current challenges facing the company in employee retention, succession planning, and fleet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Propose strategic solutions to address these issues, ensuring operational efficiency and alignment with environmental goals.</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Highlight the importance of proactive change management to navigate the evolving logistics landscape successfully.</a:t>
            </a:r>
          </a:p>
          <a:p>
            <a:r>
              <a:rPr lang="en-US" dirty="0">
                <a:latin typeface="Times New Roman" panose="02020603050405020304" pitchFamily="18" charset="0"/>
                <a:cs typeface="Times New Roman" panose="02020603050405020304" pitchFamily="18" charset="0"/>
              </a:rPr>
              <a:t>By addressing these areas, the company can position itself for sustainable growth and resilience in a competitive and environmentally conscious market</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194743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0E1C64-7D5C-5699-C3B9-F921C24F0F51}"/>
              </a:ext>
            </a:extLst>
          </p:cNvPr>
          <p:cNvSpPr>
            <a:spLocks noGrp="1"/>
          </p:cNvSpPr>
          <p:nvPr>
            <p:ph type="title"/>
          </p:nvPr>
        </p:nvSpPr>
        <p:spPr>
          <a:xfrm>
            <a:off x="2231136" y="964692"/>
            <a:ext cx="7729728" cy="614726"/>
          </a:xfrm>
        </p:spPr>
        <p:txBody>
          <a:bodyPr>
            <a:noAutofit/>
          </a:bodyPr>
          <a:lstStyle/>
          <a:p>
            <a:r>
              <a:rPr lang="en-IN" sz="2400" i="1" dirty="0">
                <a:latin typeface="Times New Roman" panose="02020603050405020304" pitchFamily="18" charset="0"/>
                <a:cs typeface="Times New Roman" panose="02020603050405020304" pitchFamily="18" charset="0"/>
              </a:rPr>
              <a:t>Company Profile (Fictional Business)</a:t>
            </a:r>
          </a:p>
        </p:txBody>
      </p:sp>
      <p:sp>
        <p:nvSpPr>
          <p:cNvPr id="3" name="Content Placeholder 2">
            <a:extLst>
              <a:ext uri="{FF2B5EF4-FFF2-40B4-BE49-F238E27FC236}">
                <a16:creationId xmlns:a16="http://schemas.microsoft.com/office/drawing/2014/main" xmlns="" id="{4258D69E-2EB9-24E6-02C6-8AB94FDC6102}"/>
              </a:ext>
            </a:extLst>
          </p:cNvPr>
          <p:cNvSpPr>
            <a:spLocks noGrp="1"/>
          </p:cNvSpPr>
          <p:nvPr>
            <p:ph idx="1"/>
          </p:nvPr>
        </p:nvSpPr>
        <p:spPr>
          <a:xfrm>
            <a:off x="2231136" y="1995056"/>
            <a:ext cx="7729728" cy="3744972"/>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Our company is a UK-based national logistics provider that delivers goods across the country through a wide network of distribution hubs. With over 500 employees, it operates a mid-sized fleet of 300 Man trucks, most of which are between 3 to 7 years old. These vehicles are central to our operations, supporting both B2B and B2C deliveries across sectors such as retail, manufacturing, and e-commerce.</a:t>
            </a:r>
          </a:p>
          <a:p>
            <a:r>
              <a:rPr lang="en-US" dirty="0">
                <a:latin typeface="Times New Roman" panose="02020603050405020304" pitchFamily="18" charset="0"/>
                <a:cs typeface="Times New Roman" panose="02020603050405020304" pitchFamily="18" charset="0"/>
              </a:rPr>
              <a:t>Over the past few years, the company has experienced a high turnover rate among operational staff, particularly among HGV drivers and warehouse personnel. This has affected both service levels and internal continuity, leading to increased use of recruitment agencies and short-term contracts — which have, in turn, created issues with culture and retention.</a:t>
            </a:r>
          </a:p>
          <a:p>
            <a:r>
              <a:rPr lang="en-US" dirty="0">
                <a:latin typeface="Times New Roman" panose="02020603050405020304" pitchFamily="18" charset="0"/>
                <a:cs typeface="Times New Roman" panose="02020603050405020304" pitchFamily="18" charset="0"/>
              </a:rPr>
              <a:t>In addition to workforce challenges, the company is under growing pressure to reduce its environmental footprint, particularly carbon emissions from its aging fleet. With government regulations tightening and customers expecting more sustainable logistics services, the company must now find ways to </a:t>
            </a:r>
            <a:r>
              <a:rPr lang="en-US" dirty="0" err="1">
                <a:latin typeface="Times New Roman" panose="02020603050405020304" pitchFamily="18" charset="0"/>
                <a:cs typeface="Times New Roman" panose="02020603050405020304" pitchFamily="18" charset="0"/>
              </a:rPr>
              <a:t>decarbonise</a:t>
            </a:r>
            <a:r>
              <a:rPr lang="en-US" dirty="0">
                <a:latin typeface="Times New Roman" panose="02020603050405020304" pitchFamily="18" charset="0"/>
                <a:cs typeface="Times New Roman" panose="02020603050405020304" pitchFamily="18" charset="0"/>
              </a:rPr>
              <a:t> its fleet, retain skilled workers, and implement changes without compromising delivery reliability or customer satisfaction.</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860373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0750B5-92CE-0B99-B458-D702645C40A3}"/>
              </a:ext>
            </a:extLst>
          </p:cNvPr>
          <p:cNvSpPr>
            <a:spLocks noGrp="1"/>
          </p:cNvSpPr>
          <p:nvPr>
            <p:ph type="title"/>
          </p:nvPr>
        </p:nvSpPr>
        <p:spPr>
          <a:xfrm>
            <a:off x="2231136" y="964692"/>
            <a:ext cx="7729728" cy="633199"/>
          </a:xfrm>
        </p:spPr>
        <p:txBody>
          <a:bodyPr>
            <a:normAutofit fontScale="90000"/>
          </a:bodyPr>
          <a:lstStyle/>
          <a:p>
            <a:r>
              <a:rPr lang="en-IN" b="1" i="1" dirty="0">
                <a:latin typeface="Times New Roman" panose="02020603050405020304" pitchFamily="18" charset="0"/>
                <a:cs typeface="Times New Roman" panose="02020603050405020304" pitchFamily="18" charset="0"/>
              </a:rPr>
              <a:t>Key Business Challenges</a:t>
            </a:r>
            <a:endParaRPr lang="en-IN"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9978BF5B-A078-BBF2-2F44-F554F8BFEA81}"/>
              </a:ext>
            </a:extLst>
          </p:cNvPr>
          <p:cNvSpPr>
            <a:spLocks noGrp="1"/>
          </p:cNvSpPr>
          <p:nvPr>
            <p:ph idx="1"/>
          </p:nvPr>
        </p:nvSpPr>
        <p:spPr>
          <a:xfrm>
            <a:off x="2231136" y="1976582"/>
            <a:ext cx="7729728" cy="3763445"/>
          </a:xfrm>
        </p:spPr>
        <p:txBody>
          <a:bodyPr>
            <a:normAutofit fontScale="85000" lnSpcReduction="10000"/>
          </a:bodyPr>
          <a:lstStyle/>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Staff Shortages and High Turnover</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The logistics sector is grappling with significant </a:t>
            </a:r>
            <a:r>
              <a:rPr lang="en-US" sz="1600" dirty="0" err="1">
                <a:latin typeface="Times New Roman" panose="02020603050405020304" pitchFamily="18" charset="0"/>
                <a:cs typeface="Times New Roman" panose="02020603050405020304" pitchFamily="18" charset="0"/>
              </a:rPr>
              <a:t>labour</a:t>
            </a:r>
            <a:r>
              <a:rPr lang="en-US" sz="1600" dirty="0">
                <a:latin typeface="Times New Roman" panose="02020603050405020304" pitchFamily="18" charset="0"/>
                <a:cs typeface="Times New Roman" panose="02020603050405020304" pitchFamily="18" charset="0"/>
              </a:rPr>
              <a:t> shortages, particularly among HGV drivers and warehouse staff. Factors such as demanding schedules, long hours, and physical strain contribute to burnout and high turnover rates (MHR, 2025). This instability affects service quality and increases reliance on costly agency staff.</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Lack of Succession Planning</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Many logistics companies face an aging workforce without adequate succession plans. The absence of structured career progression pathways leads to knowledge gaps and operational disruptions when experienced employees retire or leave (Logistics Management, 2024).</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Pressure to </a:t>
            </a:r>
            <a:r>
              <a:rPr lang="en-US" sz="1600" b="1" dirty="0" err="1">
                <a:latin typeface="Times New Roman" panose="02020603050405020304" pitchFamily="18" charset="0"/>
                <a:cs typeface="Times New Roman" panose="02020603050405020304" pitchFamily="18" charset="0"/>
              </a:rPr>
              <a:t>Decarbonise</a:t>
            </a:r>
            <a:r>
              <a:rPr lang="en-US" sz="1600" b="1" dirty="0">
                <a:latin typeface="Times New Roman" panose="02020603050405020304" pitchFamily="18" charset="0"/>
                <a:cs typeface="Times New Roman" panose="02020603050405020304" pitchFamily="18" charset="0"/>
              </a:rPr>
              <a:t> Fleet</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With increasing regulatory and societal pressure to reduce carbon emissions, logistics companies must transition to greener operations. Fleet </a:t>
            </a:r>
            <a:r>
              <a:rPr lang="en-US" sz="1600" dirty="0" err="1">
                <a:latin typeface="Times New Roman" panose="02020603050405020304" pitchFamily="18" charset="0"/>
                <a:cs typeface="Times New Roman" panose="02020603050405020304" pitchFamily="18" charset="0"/>
              </a:rPr>
              <a:t>decarbonisation</a:t>
            </a:r>
            <a:r>
              <a:rPr lang="en-US" sz="1600" dirty="0">
                <a:latin typeface="Times New Roman" panose="02020603050405020304" pitchFamily="18" charset="0"/>
                <a:cs typeface="Times New Roman" panose="02020603050405020304" pitchFamily="18" charset="0"/>
              </a:rPr>
              <a:t> is essential, yet challenging, requiring significant investment and strategic planning (McKinsey &amp; Company, 2024).</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Resistance to Operational Change</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Implementing new technologies and processes often meets resistance from employees accustomed to traditional methods. Effective change management strategies are crucial to overcome this inertia and ensure successful adoption of innovations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xmlns="" val="3801832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EB0426-F531-8D4D-969F-4CA698A170DA}"/>
              </a:ext>
            </a:extLst>
          </p:cNvPr>
          <p:cNvSpPr>
            <a:spLocks noGrp="1"/>
          </p:cNvSpPr>
          <p:nvPr>
            <p:ph type="title"/>
          </p:nvPr>
        </p:nvSpPr>
        <p:spPr/>
        <p:txBody>
          <a:bodyPr/>
          <a:lstStyle/>
          <a:p>
            <a:r>
              <a:rPr lang="en-IN" b="1" i="1" dirty="0">
                <a:latin typeface="Times New Roman" panose="02020603050405020304" pitchFamily="18" charset="0"/>
                <a:cs typeface="Times New Roman" panose="02020603050405020304" pitchFamily="18" charset="0"/>
              </a:rPr>
              <a:t>Succession Planning</a:t>
            </a:r>
          </a:p>
        </p:txBody>
      </p:sp>
      <p:pic>
        <p:nvPicPr>
          <p:cNvPr id="2050" name="Picture 2" descr="Professional and Organizational Development in Succession Planning ...">
            <a:extLst>
              <a:ext uri="{FF2B5EF4-FFF2-40B4-BE49-F238E27FC236}">
                <a16:creationId xmlns:a16="http://schemas.microsoft.com/office/drawing/2014/main" xmlns="" id="{E302C8E6-D3C5-DE86-23F2-AE83DDF872E4}"/>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8953024" y="2509116"/>
            <a:ext cx="2894243" cy="310197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a:extLst>
              <a:ext uri="{FF2B5EF4-FFF2-40B4-BE49-F238E27FC236}">
                <a16:creationId xmlns:a16="http://schemas.microsoft.com/office/drawing/2014/main" xmlns="" id="{6373CE03-0496-A642-CCC2-541A99F28C87}"/>
              </a:ext>
            </a:extLst>
          </p:cNvPr>
          <p:cNvSpPr txBox="1"/>
          <p:nvPr/>
        </p:nvSpPr>
        <p:spPr>
          <a:xfrm>
            <a:off x="2231136" y="2600558"/>
            <a:ext cx="6096000" cy="3416320"/>
          </a:xfrm>
          <a:prstGeom prst="rect">
            <a:avLst/>
          </a:prstGeom>
          <a:noFill/>
        </p:spPr>
        <p:txBody>
          <a:bodyPr wrap="square">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Succession planning is a strategic process that ensures the continuity of leadership and critical roles within an organization by identifying and developing internal personnel to fill key positions as they become vacant. In logistics operations, this involves preparing employees to assume roles such as fleet managers, warehouse supervisors, and logistics coordinators, ensuring that operations continue smoothly without disruption.</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According to Investopedia, succession planning helps businesses run smoothly after employees retire or leave, by developing internal people with the potential to fill key business leadership positions (Investopedia, 2021).</a:t>
            </a:r>
          </a:p>
        </p:txBody>
      </p:sp>
    </p:spTree>
    <p:extLst>
      <p:ext uri="{BB962C8B-B14F-4D97-AF65-F5344CB8AC3E}">
        <p14:creationId xmlns:p14="http://schemas.microsoft.com/office/powerpoint/2010/main" xmlns="" val="87505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9D6A92-D38D-5070-351C-9B8D7A1160FD}"/>
              </a:ext>
            </a:extLst>
          </p:cNvPr>
          <p:cNvSpPr>
            <a:spLocks noGrp="1"/>
          </p:cNvSpPr>
          <p:nvPr>
            <p:ph type="title"/>
          </p:nvPr>
        </p:nvSpPr>
        <p:spPr>
          <a:xfrm>
            <a:off x="2231136" y="964692"/>
            <a:ext cx="7729728" cy="577781"/>
          </a:xfrm>
        </p:spPr>
        <p:txBody>
          <a:bodyPr>
            <a:normAutofit fontScale="90000"/>
          </a:bodyPr>
          <a:lstStyle/>
          <a:p>
            <a:r>
              <a:rPr lang="en-US" sz="2000" b="1" i="1" dirty="0">
                <a:latin typeface="Times New Roman" panose="02020603050405020304" pitchFamily="18" charset="0"/>
                <a:cs typeface="Times New Roman" panose="02020603050405020304" pitchFamily="18" charset="0"/>
              </a:rPr>
              <a:t>Risks of Not Having a Succession Plan</a:t>
            </a:r>
            <a:endParaRPr lang="en-IN" sz="2000"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3A8BB6D-45D0-9A7D-DBE1-266ADBC8F473}"/>
              </a:ext>
            </a:extLst>
          </p:cNvPr>
          <p:cNvSpPr>
            <a:spLocks noGrp="1"/>
          </p:cNvSpPr>
          <p:nvPr>
            <p:ph idx="1"/>
          </p:nvPr>
        </p:nvSpPr>
        <p:spPr>
          <a:xfrm>
            <a:off x="2231136" y="1856510"/>
            <a:ext cx="7729728" cy="3883518"/>
          </a:xfrm>
        </p:spPr>
        <p:txBody>
          <a:bodyPr>
            <a:normAutofit lnSpcReduction="10000"/>
          </a:bodyPr>
          <a:lstStyle/>
          <a:p>
            <a:r>
              <a:rPr lang="en-US" sz="1400" dirty="0">
                <a:latin typeface="Times New Roman" panose="02020603050405020304" pitchFamily="18" charset="0"/>
                <a:cs typeface="Times New Roman" panose="02020603050405020304" pitchFamily="18" charset="0"/>
              </a:rPr>
              <a:t>Loss of Institutional Knowledge: Without a succession plan, organizations risk losing critical operational knowledge when experienced employees depart. This can lead to inefficiencies and errors in operations.</a:t>
            </a:r>
          </a:p>
          <a:p>
            <a:r>
              <a:rPr lang="en-US" sz="1400" dirty="0">
                <a:latin typeface="Times New Roman" panose="02020603050405020304" pitchFamily="18" charset="0"/>
                <a:cs typeface="Times New Roman" panose="02020603050405020304" pitchFamily="18" charset="0"/>
              </a:rPr>
              <a:t>Operational Instability: The sudden departure of key personnel can disrupt logistics operations, leading to delays, increased costs, and customer dissatisfaction.</a:t>
            </a:r>
          </a:p>
          <a:p>
            <a:r>
              <a:rPr lang="en-US" sz="1400" dirty="0">
                <a:latin typeface="Times New Roman" panose="02020603050405020304" pitchFamily="18" charset="0"/>
                <a:cs typeface="Times New Roman" panose="02020603050405020304" pitchFamily="18" charset="0"/>
              </a:rPr>
              <a:t>Increased Recruitment Costs: Replacing key employees externally often incurs higher costs and longer onboarding times compared to promoting from within. The Society for Human Resource Management notes that the cost of replacing an employee can be as high as 50–60% of their annual salary (SHRM, 2022).</a:t>
            </a:r>
          </a:p>
          <a:p>
            <a:r>
              <a:rPr lang="en-US" sz="1400" dirty="0">
                <a:latin typeface="Times New Roman" panose="02020603050405020304" pitchFamily="18" charset="0"/>
                <a:cs typeface="Times New Roman" panose="02020603050405020304" pitchFamily="18" charset="0"/>
              </a:rPr>
              <a:t>Employee Disengagement: A lack of clear career progression opportunities can lead to decreased employee motivation and higher turnover rates.</a:t>
            </a:r>
          </a:p>
          <a:p>
            <a:r>
              <a:rPr lang="en-US" sz="1400" dirty="0">
                <a:latin typeface="Times New Roman" panose="02020603050405020304" pitchFamily="18" charset="0"/>
                <a:cs typeface="Times New Roman" panose="02020603050405020304" pitchFamily="18" charset="0"/>
              </a:rPr>
              <a:t>Integrating succession planning into strategic workforce planning ensures that organizations proactively address future talent needs, aligning them with business objectives. This approach not only prepares the organization for future challenges but also enhances employee engagement by providing clear career development paths. According to the Chartered Institute of Personnel and Development, effective workforce planning helps organizations to anticipate future talent requirements and develop strategies to meet them, thereby improving retention and reducing turnover (CIPD, 2023).</a:t>
            </a:r>
          </a:p>
          <a:p>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33800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36D2A9-1529-441F-CEF3-4642540BBE57}"/>
              </a:ext>
            </a:extLst>
          </p:cNvPr>
          <p:cNvSpPr>
            <a:spLocks noGrp="1"/>
          </p:cNvSpPr>
          <p:nvPr>
            <p:ph type="title"/>
          </p:nvPr>
        </p:nvSpPr>
        <p:spPr>
          <a:xfrm>
            <a:off x="2231136" y="964692"/>
            <a:ext cx="7729728" cy="559308"/>
          </a:xfrm>
        </p:spPr>
        <p:txBody>
          <a:bodyPr>
            <a:normAutofit fontScale="90000"/>
          </a:bodyPr>
          <a:lstStyle/>
          <a:p>
            <a:r>
              <a:rPr lang="en-IN" sz="2000" i="1" dirty="0">
                <a:latin typeface="Times New Roman" panose="02020603050405020304" pitchFamily="18" charset="0"/>
                <a:cs typeface="Times New Roman" panose="02020603050405020304" pitchFamily="18" charset="0"/>
              </a:rPr>
              <a:t>Understanding Retention Challenges</a:t>
            </a:r>
          </a:p>
        </p:txBody>
      </p:sp>
      <p:sp>
        <p:nvSpPr>
          <p:cNvPr id="3" name="Content Placeholder 2">
            <a:extLst>
              <a:ext uri="{FF2B5EF4-FFF2-40B4-BE49-F238E27FC236}">
                <a16:creationId xmlns:a16="http://schemas.microsoft.com/office/drawing/2014/main" xmlns="" id="{5E7AEB1D-459B-DC42-86CA-1EE581CE2A9D}"/>
              </a:ext>
            </a:extLst>
          </p:cNvPr>
          <p:cNvSpPr>
            <a:spLocks noGrp="1"/>
          </p:cNvSpPr>
          <p:nvPr>
            <p:ph idx="1"/>
          </p:nvPr>
        </p:nvSpPr>
        <p:spPr>
          <a:xfrm>
            <a:off x="1136073" y="1828800"/>
            <a:ext cx="9513453" cy="3911227"/>
          </a:xfrm>
        </p:spPr>
        <p:txBody>
          <a:bodyPr>
            <a:normAutofit lnSpcReduction="10000"/>
          </a:bodyPr>
          <a:lstStyle/>
          <a:p>
            <a:r>
              <a:rPr lang="en-US" sz="1400" b="1" dirty="0">
                <a:latin typeface="Times New Roman" panose="02020603050405020304" pitchFamily="18" charset="0"/>
                <a:cs typeface="Times New Roman" panose="02020603050405020304" pitchFamily="18" charset="0"/>
              </a:rPr>
              <a:t>Pay, Contracts &amp; Working Conditions</a:t>
            </a:r>
          </a:p>
          <a:p>
            <a:r>
              <a:rPr lang="en-US" sz="1400" dirty="0">
                <a:latin typeface="Times New Roman" panose="02020603050405020304" pitchFamily="18" charset="0"/>
                <a:cs typeface="Times New Roman" panose="02020603050405020304" pitchFamily="18" charset="0"/>
              </a:rPr>
              <a:t>Low wages, overuse of temporary agency contracts, and long, irregular shifts are leading drivers of dissatisfaction and turnover in logistics roles (Fox Logistics, 2024; Reed, 2024; Morrison, 2023).</a:t>
            </a:r>
          </a:p>
          <a:p>
            <a:r>
              <a:rPr lang="en-US" sz="1400" b="1" dirty="0">
                <a:latin typeface="Times New Roman" panose="02020603050405020304" pitchFamily="18" charset="0"/>
                <a:cs typeface="Times New Roman" panose="02020603050405020304" pitchFamily="18" charset="0"/>
              </a:rPr>
              <a:t>Lack of Career Growth</a:t>
            </a:r>
          </a:p>
          <a:p>
            <a:r>
              <a:rPr lang="en-US" sz="1400" dirty="0">
                <a:latin typeface="Times New Roman" panose="02020603050405020304" pitchFamily="18" charset="0"/>
                <a:cs typeface="Times New Roman" panose="02020603050405020304" pitchFamily="18" charset="0"/>
              </a:rPr>
              <a:t>Many workers leave due to limited training and progression opportunities. Without a clear development path, long-term commitment is unlikely (Logistics UK, 2023).</a:t>
            </a:r>
          </a:p>
          <a:p>
            <a:r>
              <a:rPr lang="en-US" sz="1400" b="1" dirty="0">
                <a:latin typeface="Times New Roman" panose="02020603050405020304" pitchFamily="18" charset="0"/>
                <a:cs typeface="Times New Roman" panose="02020603050405020304" pitchFamily="18" charset="0"/>
              </a:rPr>
              <a:t>Changing Workforce Expectations</a:t>
            </a:r>
          </a:p>
          <a:p>
            <a:r>
              <a:rPr lang="en-US" sz="1400" dirty="0">
                <a:latin typeface="Times New Roman" panose="02020603050405020304" pitchFamily="18" charset="0"/>
                <a:cs typeface="Times New Roman" panose="02020603050405020304" pitchFamily="18" charset="0"/>
              </a:rPr>
              <a:t>Millennials and Gen Z are looking for meaningful work, flexibility, and continuous learning — not just a paycheck (Smith, 2023).</a:t>
            </a:r>
          </a:p>
          <a:p>
            <a:r>
              <a:rPr lang="en-US" sz="1400" dirty="0">
                <a:latin typeface="Times New Roman" panose="02020603050405020304" pitchFamily="18" charset="0"/>
                <a:cs typeface="Times New Roman" panose="02020603050405020304" pitchFamily="18" charset="0"/>
              </a:rPr>
              <a:t> </a:t>
            </a:r>
            <a:r>
              <a:rPr lang="en-US" sz="1400" b="1" dirty="0">
                <a:latin typeface="Times New Roman" panose="02020603050405020304" pitchFamily="18" charset="0"/>
                <a:cs typeface="Times New Roman" panose="02020603050405020304" pitchFamily="18" charset="0"/>
              </a:rPr>
              <a:t>Motivation and Human Needs</a:t>
            </a:r>
          </a:p>
          <a:p>
            <a:r>
              <a:rPr lang="en-US" sz="1400" dirty="0">
                <a:latin typeface="Times New Roman" panose="02020603050405020304" pitchFamily="18" charset="0"/>
                <a:cs typeface="Times New Roman" panose="02020603050405020304" pitchFamily="18" charset="0"/>
              </a:rPr>
              <a:t>According to Herzberg’s Two-Factor Theory and Maslow’s Hierarchy, employees stay longer when they feel secure, valued, and have room to grow. Without these, even good pay can’t guarantee retention (Herzberg, 1968; Maslow, 1943).</a:t>
            </a:r>
          </a:p>
          <a:p>
            <a:r>
              <a:rPr lang="en-US" sz="1400" dirty="0"/>
              <a:t>“70% of logistics firms report difficulty in retaining skilled staff due to lack of structured career progression.”</a:t>
            </a:r>
            <a:br>
              <a:rPr lang="en-US" sz="1400" dirty="0"/>
            </a:br>
            <a:r>
              <a:rPr lang="en-US" sz="1400" dirty="0"/>
              <a:t>(Logistics UK, 2023)</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90214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9D0EB1-A8F0-BCF2-DD0B-C1BE62D2767F}"/>
              </a:ext>
            </a:extLst>
          </p:cNvPr>
          <p:cNvSpPr>
            <a:spLocks noGrp="1"/>
          </p:cNvSpPr>
          <p:nvPr>
            <p:ph type="title"/>
          </p:nvPr>
        </p:nvSpPr>
        <p:spPr>
          <a:xfrm>
            <a:off x="2231136" y="964692"/>
            <a:ext cx="7729728" cy="457708"/>
          </a:xfrm>
        </p:spPr>
        <p:txBody>
          <a:bodyPr>
            <a:normAutofit fontScale="90000"/>
          </a:bodyPr>
          <a:lstStyle/>
          <a:p>
            <a:r>
              <a:rPr lang="en-IN" i="1" dirty="0">
                <a:latin typeface="Times New Roman" panose="02020603050405020304" pitchFamily="18" charset="0"/>
                <a:cs typeface="Times New Roman" panose="02020603050405020304" pitchFamily="18" charset="0"/>
              </a:rPr>
              <a:t>Proposed Retention Strategy</a:t>
            </a:r>
          </a:p>
        </p:txBody>
      </p:sp>
      <p:sp>
        <p:nvSpPr>
          <p:cNvPr id="3" name="Content Placeholder 2">
            <a:extLst>
              <a:ext uri="{FF2B5EF4-FFF2-40B4-BE49-F238E27FC236}">
                <a16:creationId xmlns:a16="http://schemas.microsoft.com/office/drawing/2014/main" xmlns="" id="{CC57171A-24C1-1E75-7C0D-5A11A5CEAA31}"/>
              </a:ext>
            </a:extLst>
          </p:cNvPr>
          <p:cNvSpPr>
            <a:spLocks noGrp="1"/>
          </p:cNvSpPr>
          <p:nvPr>
            <p:ph idx="1"/>
          </p:nvPr>
        </p:nvSpPr>
        <p:spPr>
          <a:xfrm>
            <a:off x="2092590" y="2065208"/>
            <a:ext cx="8372209" cy="4059009"/>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Improve Working Conditions</a:t>
            </a:r>
          </a:p>
          <a:p>
            <a:r>
              <a:rPr lang="en-US" dirty="0">
                <a:latin typeface="Times New Roman" panose="02020603050405020304" pitchFamily="18" charset="0"/>
                <a:cs typeface="Times New Roman" panose="02020603050405020304" pitchFamily="18" charset="0"/>
              </a:rPr>
              <a:t>Introduce flexible shifts and improve rest areas to support employee wellbeing. Land O’Lakes implemented flexible start times, which led to better hiring and retention outcomes (Guilford, 2024). Enhanced physical environments, such as upgraded break areas, also boost morale (RPS Group, 2024).</a:t>
            </a:r>
          </a:p>
          <a:p>
            <a:r>
              <a:rPr lang="en-US" dirty="0">
                <a:latin typeface="Times New Roman" panose="02020603050405020304" pitchFamily="18" charset="0"/>
                <a:cs typeface="Times New Roman" panose="02020603050405020304" pitchFamily="18" charset="0"/>
              </a:rPr>
              <a:t>Offer Structured Progression and Training</a:t>
            </a:r>
          </a:p>
          <a:p>
            <a:r>
              <a:rPr lang="en-US" dirty="0">
                <a:latin typeface="Times New Roman" panose="02020603050405020304" pitchFamily="18" charset="0"/>
                <a:cs typeface="Times New Roman" panose="02020603050405020304" pitchFamily="18" charset="0"/>
              </a:rPr>
              <a:t>Provide apprenticeships and NVQs to support long-term career paths. TRS Training Ltd. offers apprenticeship routes from Level 2 to 3, helping logistics staff progress into supervisory roles (TRS Training Ltd., 2024).</a:t>
            </a:r>
          </a:p>
          <a:p>
            <a:r>
              <a:rPr lang="en-US" dirty="0">
                <a:latin typeface="Times New Roman" panose="02020603050405020304" pitchFamily="18" charset="0"/>
                <a:cs typeface="Times New Roman" panose="02020603050405020304" pitchFamily="18" charset="0"/>
              </a:rPr>
              <a:t>Recognition and Wellbeing Initiatives</a:t>
            </a:r>
          </a:p>
          <a:p>
            <a:r>
              <a:rPr lang="en-US" dirty="0">
                <a:latin typeface="Times New Roman" panose="02020603050405020304" pitchFamily="18" charset="0"/>
                <a:cs typeface="Times New Roman" panose="02020603050405020304" pitchFamily="18" charset="0"/>
              </a:rPr>
              <a:t>Launch recognition schemes and mental health programs. The Defense Logistics Agency uses annual recognition events to foster a culture of appreciation (DLA, 2023), while Sheetz provides wellness centers and coaching to support staff health (Great Place to Work, 2024).</a:t>
            </a:r>
          </a:p>
          <a:p>
            <a:r>
              <a:rPr lang="en-US" dirty="0">
                <a:latin typeface="Times New Roman" panose="02020603050405020304" pitchFamily="18" charset="0"/>
                <a:cs typeface="Times New Roman" panose="02020603050405020304" pitchFamily="18" charset="0"/>
              </a:rPr>
              <a:t>Use Exit Interviews and Engagement Surveys</a:t>
            </a:r>
          </a:p>
          <a:p>
            <a:r>
              <a:rPr lang="en-US" dirty="0">
                <a:latin typeface="Times New Roman" panose="02020603050405020304" pitchFamily="18" charset="0"/>
                <a:cs typeface="Times New Roman" panose="02020603050405020304" pitchFamily="18" charset="0"/>
              </a:rPr>
              <a:t>Implement structured exit interviews and pulse surveys to gather feedback and address causes of dissatisfaction. This supports continuous improvement in workforce strategy (Paylocity,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547816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DDD4E4-487E-CF4F-6623-823222575223}"/>
              </a:ext>
            </a:extLst>
          </p:cNvPr>
          <p:cNvSpPr>
            <a:spLocks noGrp="1"/>
          </p:cNvSpPr>
          <p:nvPr>
            <p:ph type="title"/>
          </p:nvPr>
        </p:nvSpPr>
        <p:spPr>
          <a:xfrm>
            <a:off x="1538409" y="471055"/>
            <a:ext cx="7729728" cy="701963"/>
          </a:xfrm>
        </p:spPr>
        <p:txBody>
          <a:bodyPr>
            <a:normAutofit/>
          </a:bodyPr>
          <a:lstStyle/>
          <a:p>
            <a:r>
              <a:rPr lang="en-IN" sz="2400" i="1" dirty="0">
                <a:latin typeface="Times New Roman" panose="02020603050405020304" pitchFamily="18" charset="0"/>
                <a:cs typeface="Times New Roman" panose="02020603050405020304" pitchFamily="18" charset="0"/>
              </a:rPr>
              <a:t>Succession Plan</a:t>
            </a:r>
          </a:p>
        </p:txBody>
      </p:sp>
      <p:pic>
        <p:nvPicPr>
          <p:cNvPr id="5" name="Content Placeholder 4">
            <a:extLst>
              <a:ext uri="{FF2B5EF4-FFF2-40B4-BE49-F238E27FC236}">
                <a16:creationId xmlns:a16="http://schemas.microsoft.com/office/drawing/2014/main" xmlns="" id="{354A4CE1-2EA3-B1AC-E868-54DE00F4F58B}"/>
              </a:ext>
            </a:extLst>
          </p:cNvPr>
          <p:cNvPicPr>
            <a:picLocks noGrp="1" noChangeAspect="1"/>
          </p:cNvPicPr>
          <p:nvPr>
            <p:ph idx="1"/>
          </p:nvPr>
        </p:nvPicPr>
        <p:blipFill>
          <a:blip r:embed="rId2" cstate="print"/>
          <a:stretch>
            <a:fillRect/>
          </a:stretch>
        </p:blipFill>
        <p:spPr>
          <a:xfrm>
            <a:off x="7398328" y="2301806"/>
            <a:ext cx="4128654" cy="3101975"/>
          </a:xfrm>
        </p:spPr>
      </p:pic>
      <p:sp>
        <p:nvSpPr>
          <p:cNvPr id="7" name="TextBox 6">
            <a:extLst>
              <a:ext uri="{FF2B5EF4-FFF2-40B4-BE49-F238E27FC236}">
                <a16:creationId xmlns:a16="http://schemas.microsoft.com/office/drawing/2014/main" xmlns="" id="{220BC0F8-7BE4-639C-557F-049A3D943BC1}"/>
              </a:ext>
            </a:extLst>
          </p:cNvPr>
          <p:cNvSpPr txBox="1"/>
          <p:nvPr/>
        </p:nvSpPr>
        <p:spPr>
          <a:xfrm>
            <a:off x="766617" y="2222604"/>
            <a:ext cx="6096000" cy="3416320"/>
          </a:xfrm>
          <a:prstGeom prst="rect">
            <a:avLst/>
          </a:prstGeom>
          <a:noFill/>
        </p:spPr>
        <p:txBody>
          <a:bodyPr wrap="square">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For this part of the strategy, I focused on creating a structured and realistic approach to succession planning within the business. I used the 9-box grid model as a core tool because it’s a practical way to assess people based on both their performance and potential.</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 the left side of the slide, you can see the grid — this helps identify where employees currently stand and who might be ready to take on more responsibility. For example, someone in the top-right box would be seen as a high performer with high potential — they’d be considered for leadership fast-tracking. On the other hand, those in the middle or lower sections might need more development or support.</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Then, on the right side of the slide, I’ve added a succession funnel. This visual shows the pathway from identifying talent to actually preparing people to step into key roles. So we start with development </a:t>
            </a:r>
            <a:r>
              <a:rPr lang="en-US" sz="1200" dirty="0" err="1">
                <a:latin typeface="Times New Roman" panose="02020603050405020304" pitchFamily="18" charset="0"/>
                <a:cs typeface="Times New Roman" panose="02020603050405020304" pitchFamily="18" charset="0"/>
              </a:rPr>
              <a:t>programmes</a:t>
            </a:r>
            <a:r>
              <a:rPr lang="en-US" sz="1200" dirty="0">
                <a:latin typeface="Times New Roman" panose="02020603050405020304" pitchFamily="18" charset="0"/>
                <a:cs typeface="Times New Roman" panose="02020603050405020304" pitchFamily="18" charset="0"/>
              </a:rPr>
              <a:t> — like mentoring, leadership training, and cross-department projects — then move into more formal training, such as apprenticeships or operational certifications. Eventually, this creates a pool of ready successors for roles like shift supervisors or fleet operations managers.</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I’ve also made sure this plan aligns with lean culture. It’s about empowering people, not just filling roles. We’re building long-term strength in the workforce, reducing our dependency on external hires, and keeping vital knowledge inside the business. That long-term mindset is key to sustaining operational excellence.</a:t>
            </a:r>
          </a:p>
        </p:txBody>
      </p:sp>
    </p:spTree>
    <p:extLst>
      <p:ext uri="{BB962C8B-B14F-4D97-AF65-F5344CB8AC3E}">
        <p14:creationId xmlns:p14="http://schemas.microsoft.com/office/powerpoint/2010/main" xmlns="" val="1223779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851357-F991-D676-FDE4-2B3B523ECDC9}"/>
              </a:ext>
            </a:extLst>
          </p:cNvPr>
          <p:cNvSpPr>
            <a:spLocks noGrp="1"/>
          </p:cNvSpPr>
          <p:nvPr>
            <p:ph type="title"/>
          </p:nvPr>
        </p:nvSpPr>
        <p:spPr>
          <a:xfrm>
            <a:off x="2231136" y="964692"/>
            <a:ext cx="7729728" cy="531599"/>
          </a:xfrm>
        </p:spPr>
        <p:txBody>
          <a:bodyPr>
            <a:normAutofit fontScale="90000"/>
          </a:bodyPr>
          <a:lstStyle/>
          <a:p>
            <a:r>
              <a:rPr lang="en-IN" sz="2400" i="1" dirty="0">
                <a:latin typeface="Times New Roman" panose="02020603050405020304" pitchFamily="18" charset="0"/>
                <a:cs typeface="Times New Roman" panose="02020603050405020304" pitchFamily="18" charset="0"/>
              </a:rPr>
              <a:t>Managing Change Effectively</a:t>
            </a:r>
          </a:p>
        </p:txBody>
      </p:sp>
      <p:sp>
        <p:nvSpPr>
          <p:cNvPr id="3" name="Content Placeholder 2">
            <a:extLst>
              <a:ext uri="{FF2B5EF4-FFF2-40B4-BE49-F238E27FC236}">
                <a16:creationId xmlns:a16="http://schemas.microsoft.com/office/drawing/2014/main" xmlns="" id="{C9977894-216B-06D2-4016-26430F713F52}"/>
              </a:ext>
            </a:extLst>
          </p:cNvPr>
          <p:cNvSpPr>
            <a:spLocks noGrp="1"/>
          </p:cNvSpPr>
          <p:nvPr>
            <p:ph idx="1"/>
          </p:nvPr>
        </p:nvSpPr>
        <p:spPr>
          <a:xfrm>
            <a:off x="2231136" y="1662546"/>
            <a:ext cx="7729728" cy="4077482"/>
          </a:xfrm>
        </p:spPr>
        <p:txBody>
          <a:bodyPr>
            <a:normAutofit fontScale="85000" lnSpcReduction="10000"/>
          </a:bodyPr>
          <a:lstStyle/>
          <a:p>
            <a:r>
              <a:rPr lang="en-US" sz="1600" dirty="0">
                <a:latin typeface="Times New Roman" panose="02020603050405020304" pitchFamily="18" charset="0"/>
                <a:cs typeface="Times New Roman" panose="02020603050405020304" pitchFamily="18" charset="0"/>
              </a:rPr>
              <a:t>One of the biggest reasons our past change initiatives didn’t work was a lack of involvement from the people actually affected by the changes. There wasn’t enough staff input, and communication was inconsistent — which naturally created resistance and confusion. According to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(2023), these are some of the top reasons change efforts fail across industries.</a:t>
            </a:r>
          </a:p>
          <a:p>
            <a:r>
              <a:rPr lang="en-US" sz="1600" dirty="0">
                <a:latin typeface="Times New Roman" panose="02020603050405020304" pitchFamily="18" charset="0"/>
                <a:cs typeface="Times New Roman" panose="02020603050405020304" pitchFamily="18" charset="0"/>
              </a:rPr>
              <a:t>To avoid repeating those mistakes, I’ve based the new approach on </a:t>
            </a:r>
            <a:r>
              <a:rPr lang="en-US" sz="1600" b="1" dirty="0">
                <a:latin typeface="Times New Roman" panose="02020603050405020304" pitchFamily="18" charset="0"/>
                <a:cs typeface="Times New Roman" panose="02020603050405020304" pitchFamily="18" charset="0"/>
              </a:rPr>
              <a:t>Kotter’s 8-Step Change Model</a:t>
            </a:r>
            <a:r>
              <a:rPr lang="en-US" sz="1600" dirty="0">
                <a:latin typeface="Times New Roman" panose="02020603050405020304" pitchFamily="18" charset="0"/>
                <a:cs typeface="Times New Roman" panose="02020603050405020304" pitchFamily="18" charset="0"/>
              </a:rPr>
              <a:t>. This framework gives us a clear structure — starting with creating a sense of urgency and building a coalition of supporters, then developing a shared vision and removing barriers. Importantly, it also emphasizes celebrating quick wins and anchoring the change into company culture (Kotter, 1996).</a:t>
            </a:r>
          </a:p>
          <a:p>
            <a:r>
              <a:rPr lang="en-US" sz="1600" dirty="0">
                <a:latin typeface="Times New Roman" panose="02020603050405020304" pitchFamily="18" charset="0"/>
                <a:cs typeface="Times New Roman" panose="02020603050405020304" pitchFamily="18" charset="0"/>
              </a:rPr>
              <a:t>Building trust is key here. People need to understand not just </a:t>
            </a:r>
            <a:r>
              <a:rPr lang="en-US" sz="1600" i="1" dirty="0">
                <a:latin typeface="Times New Roman" panose="02020603050405020304" pitchFamily="18" charset="0"/>
                <a:cs typeface="Times New Roman" panose="02020603050405020304" pitchFamily="18" charset="0"/>
              </a:rPr>
              <a:t>what</a:t>
            </a:r>
            <a:r>
              <a:rPr lang="en-US" sz="1600" dirty="0">
                <a:latin typeface="Times New Roman" panose="02020603050405020304" pitchFamily="18" charset="0"/>
                <a:cs typeface="Times New Roman" panose="02020603050405020304" pitchFamily="18" charset="0"/>
              </a:rPr>
              <a:t> is changing, but </a:t>
            </a:r>
            <a:r>
              <a:rPr lang="en-US" sz="1600" i="1" dirty="0">
                <a:latin typeface="Times New Roman" panose="02020603050405020304" pitchFamily="18" charset="0"/>
                <a:cs typeface="Times New Roman" panose="02020603050405020304" pitchFamily="18" charset="0"/>
              </a:rPr>
              <a:t>why</a:t>
            </a:r>
            <a:r>
              <a:rPr lang="en-US" sz="1600" dirty="0">
                <a:latin typeface="Times New Roman" panose="02020603050405020304" pitchFamily="18" charset="0"/>
                <a:cs typeface="Times New Roman" panose="02020603050405020304" pitchFamily="18" charset="0"/>
              </a:rPr>
              <a:t> it matters. That’s where transparency and open communication come in — being honest about the challenges, and creating space for people to ask questions and offer input. Research from Harvard DCE (2023) shows that involving employees in the change process significantly increases the chances of success.</a:t>
            </a:r>
          </a:p>
          <a:p>
            <a:r>
              <a:rPr lang="en-US" sz="1600" dirty="0">
                <a:latin typeface="Times New Roman" panose="02020603050405020304" pitchFamily="18" charset="0"/>
                <a:cs typeface="Times New Roman" panose="02020603050405020304" pitchFamily="18" charset="0"/>
              </a:rPr>
              <a:t>To make this real, we’ll also </a:t>
            </a:r>
            <a:r>
              <a:rPr lang="en-US" sz="1600" b="1" dirty="0">
                <a:latin typeface="Times New Roman" panose="02020603050405020304" pitchFamily="18" charset="0"/>
                <a:cs typeface="Times New Roman" panose="02020603050405020304" pitchFamily="18" charset="0"/>
              </a:rPr>
              <a:t>pilot changes</a:t>
            </a:r>
            <a:r>
              <a:rPr lang="en-US" sz="1600" dirty="0">
                <a:latin typeface="Times New Roman" panose="02020603050405020304" pitchFamily="18" charset="0"/>
                <a:cs typeface="Times New Roman" panose="02020603050405020304" pitchFamily="18" charset="0"/>
              </a:rPr>
              <a:t> in specific areas before scaling them across the business. That way, we can gather feedback, adjust what’s not working, and involve staff in shaping the final solution — creating a real feedback loop, not just a one-way message.</a:t>
            </a:r>
          </a:p>
          <a:p>
            <a:r>
              <a:rPr lang="en-US" sz="1600" dirty="0">
                <a:latin typeface="Times New Roman" panose="02020603050405020304" pitchFamily="18" charset="0"/>
                <a:cs typeface="Times New Roman" panose="02020603050405020304" pitchFamily="18" charset="0"/>
              </a:rPr>
              <a:t>This kind of structured, people-first approach makes the change feel less like something being </a:t>
            </a:r>
            <a:r>
              <a:rPr lang="en-US" sz="1600" i="1" dirty="0">
                <a:latin typeface="Times New Roman" panose="02020603050405020304" pitchFamily="18" charset="0"/>
                <a:cs typeface="Times New Roman" panose="02020603050405020304" pitchFamily="18" charset="0"/>
              </a:rPr>
              <a:t>done to</a:t>
            </a:r>
            <a:r>
              <a:rPr lang="en-US" sz="1600" dirty="0">
                <a:latin typeface="Times New Roman" panose="02020603050405020304" pitchFamily="18" charset="0"/>
                <a:cs typeface="Times New Roman" panose="02020603050405020304" pitchFamily="18" charset="0"/>
              </a:rPr>
              <a:t> staff, and more like something we’re </a:t>
            </a:r>
            <a:r>
              <a:rPr lang="en-US" sz="1600" i="1" dirty="0">
                <a:latin typeface="Times New Roman" panose="02020603050405020304" pitchFamily="18" charset="0"/>
                <a:cs typeface="Times New Roman" panose="02020603050405020304" pitchFamily="18" charset="0"/>
              </a:rPr>
              <a:t>doing together</a:t>
            </a:r>
            <a:r>
              <a:rPr lang="en-US" sz="1600" dirty="0">
                <a:latin typeface="Times New Roman" panose="02020603050405020304" pitchFamily="18" charset="0"/>
                <a:cs typeface="Times New Roman" panose="02020603050405020304" pitchFamily="18" charset="0"/>
              </a:rPr>
              <a:t>.</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5063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8776F7-9F8A-6318-0CE7-ABEC3BA2A5E9}"/>
              </a:ext>
            </a:extLst>
          </p:cNvPr>
          <p:cNvSpPr>
            <a:spLocks noGrp="1"/>
          </p:cNvSpPr>
          <p:nvPr>
            <p:ph type="title"/>
          </p:nvPr>
        </p:nvSpPr>
        <p:spPr>
          <a:xfrm>
            <a:off x="2231136" y="964692"/>
            <a:ext cx="7729728" cy="466944"/>
          </a:xfrm>
        </p:spPr>
        <p:txBody>
          <a:bodyPr>
            <a:normAutofit fontScale="90000"/>
          </a:bodyPr>
          <a:lstStyle/>
          <a:p>
            <a:r>
              <a:rPr lang="en-IN" sz="2000" dirty="0">
                <a:latin typeface="Times New Roman" panose="02020603050405020304" pitchFamily="18" charset="0"/>
                <a:cs typeface="Times New Roman" panose="02020603050405020304" pitchFamily="18" charset="0"/>
              </a:rPr>
              <a:t>Decarbonisation – Why It’s Crucial</a:t>
            </a:r>
          </a:p>
        </p:txBody>
      </p:sp>
      <p:sp>
        <p:nvSpPr>
          <p:cNvPr id="3" name="Content Placeholder 2">
            <a:extLst>
              <a:ext uri="{FF2B5EF4-FFF2-40B4-BE49-F238E27FC236}">
                <a16:creationId xmlns:a16="http://schemas.microsoft.com/office/drawing/2014/main" xmlns="" id="{1C25DE45-4576-4014-8B3C-13FB7C1AB20D}"/>
              </a:ext>
            </a:extLst>
          </p:cNvPr>
          <p:cNvSpPr>
            <a:spLocks noGrp="1"/>
          </p:cNvSpPr>
          <p:nvPr>
            <p:ph idx="1"/>
          </p:nvPr>
        </p:nvSpPr>
        <p:spPr>
          <a:xfrm>
            <a:off x="2231136" y="1717964"/>
            <a:ext cx="7729728" cy="4022063"/>
          </a:xfrm>
        </p:spPr>
        <p:txBody>
          <a:bodyPr>
            <a:normAutofit fontScale="85000" lnSpcReduction="10000"/>
          </a:bodyPr>
          <a:lstStyle/>
          <a:p>
            <a:r>
              <a:rPr lang="en-US" dirty="0" err="1">
                <a:latin typeface="Times New Roman" panose="02020603050405020304" pitchFamily="18" charset="0"/>
                <a:cs typeface="Times New Roman" panose="02020603050405020304" pitchFamily="18" charset="0"/>
              </a:rPr>
              <a:t>Decarbonising</a:t>
            </a:r>
            <a:r>
              <a:rPr lang="en-US" dirty="0">
                <a:latin typeface="Times New Roman" panose="02020603050405020304" pitchFamily="18" charset="0"/>
                <a:cs typeface="Times New Roman" panose="02020603050405020304" pitchFamily="18" charset="0"/>
              </a:rPr>
              <a:t> our fleet isn’t just an environmental issue anymore — it’s a strategic priority. We’re under increasing pressure from multiple angles: government policy, rising fuel costs, and shifting customer expectations. If we don’t start reducing our carbon emissions now, we risk falling behind competitors who already are.</a:t>
            </a:r>
          </a:p>
          <a:p>
            <a:r>
              <a:rPr lang="en-US" dirty="0">
                <a:latin typeface="Times New Roman" panose="02020603050405020304" pitchFamily="18" charset="0"/>
                <a:cs typeface="Times New Roman" panose="02020603050405020304" pitchFamily="18" charset="0"/>
              </a:rPr>
              <a:t>Transport alone is responsible for around 25% of the UK’s total greenhouse gas emissions, and heavy goods vehicles play a major role in that (IEA, 2022). The UK government’s Net Zero strategy sets out a clear target: no new diesel HGVs to be sold after 2040 (DEFRA, 2021). That may feel like a long way off, but the investment, infrastructure, and skills needed to get there means we need to start now.</a:t>
            </a:r>
          </a:p>
          <a:p>
            <a:r>
              <a:rPr lang="en-US" dirty="0">
                <a:latin typeface="Times New Roman" panose="02020603050405020304" pitchFamily="18" charset="0"/>
                <a:cs typeface="Times New Roman" panose="02020603050405020304" pitchFamily="18" charset="0"/>
              </a:rPr>
              <a:t>Customers are also starting to ask questions. Larger clients — particularly in retail and manufacturing — are beginning to </a:t>
            </a:r>
            <a:r>
              <a:rPr lang="en-US" dirty="0" err="1">
                <a:latin typeface="Times New Roman" panose="02020603050405020304" pitchFamily="18" charset="0"/>
                <a:cs typeface="Times New Roman" panose="02020603050405020304" pitchFamily="18" charset="0"/>
              </a:rPr>
              <a:t>prioritise</a:t>
            </a:r>
            <a:r>
              <a:rPr lang="en-US" dirty="0">
                <a:latin typeface="Times New Roman" panose="02020603050405020304" pitchFamily="18" charset="0"/>
                <a:cs typeface="Times New Roman" panose="02020603050405020304" pitchFamily="18" charset="0"/>
              </a:rPr>
              <a:t> working with logistics partners that can demonstrate a credible sustainability plan. McKinsey (2023) found that 70% of global supply chain leaders are factoring carbon reduction into their procurement decisions. If we can’t show progress, we risk losing future contracts.</a:t>
            </a:r>
          </a:p>
          <a:p>
            <a:r>
              <a:rPr lang="en-US" dirty="0">
                <a:latin typeface="Times New Roman" panose="02020603050405020304" pitchFamily="18" charset="0"/>
                <a:cs typeface="Times New Roman" panose="02020603050405020304" pitchFamily="18" charset="0"/>
              </a:rPr>
              <a:t>So, this isn’t just about doing the right thing — it’s about protecting our reputation, securing new business, and future-proofing operations. The sooner we start, the more control we have over the transition and the costs involved. Delaying only increases our exposure to risk.</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014343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D4A0C8-9332-A2C3-8EA9-7EC80EF95694}"/>
              </a:ext>
            </a:extLst>
          </p:cNvPr>
          <p:cNvSpPr>
            <a:spLocks noGrp="1"/>
          </p:cNvSpPr>
          <p:nvPr>
            <p:ph type="title"/>
          </p:nvPr>
        </p:nvSpPr>
        <p:spPr>
          <a:xfrm>
            <a:off x="2231136" y="964692"/>
            <a:ext cx="7729728" cy="559308"/>
          </a:xfrm>
        </p:spPr>
        <p:txBody>
          <a:bodyPr>
            <a:normAutofit fontScale="90000"/>
          </a:bodyPr>
          <a:lstStyle/>
          <a:p>
            <a:r>
              <a:rPr lang="en-IN" sz="2400" dirty="0">
                <a:latin typeface="Times New Roman" panose="02020603050405020304" pitchFamily="18" charset="0"/>
                <a:cs typeface="Times New Roman" panose="02020603050405020304" pitchFamily="18" charset="0"/>
              </a:rPr>
              <a:t>Review of Current Efforts</a:t>
            </a:r>
          </a:p>
        </p:txBody>
      </p:sp>
      <p:sp>
        <p:nvSpPr>
          <p:cNvPr id="3" name="Content Placeholder 2">
            <a:extLst>
              <a:ext uri="{FF2B5EF4-FFF2-40B4-BE49-F238E27FC236}">
                <a16:creationId xmlns:a16="http://schemas.microsoft.com/office/drawing/2014/main" xmlns="" id="{6EB9984F-FB09-697A-A6F6-F73AAE9CC0C1}"/>
              </a:ext>
            </a:extLst>
          </p:cNvPr>
          <p:cNvSpPr>
            <a:spLocks noGrp="1"/>
          </p:cNvSpPr>
          <p:nvPr>
            <p:ph idx="1"/>
          </p:nvPr>
        </p:nvSpPr>
        <p:spPr>
          <a:xfrm>
            <a:off x="2231136" y="1773382"/>
            <a:ext cx="7729728" cy="3966645"/>
          </a:xfrm>
        </p:spPr>
        <p:txBody>
          <a:bodyPr>
            <a:normAutofit fontScale="92500" lnSpcReduction="20000"/>
          </a:bodyPr>
          <a:lstStyle/>
          <a:p>
            <a:r>
              <a:rPr lang="en-US" sz="1600" dirty="0">
                <a:latin typeface="Times New Roman" panose="02020603050405020304" pitchFamily="18" charset="0"/>
                <a:cs typeface="Times New Roman" panose="02020603050405020304" pitchFamily="18" charset="0"/>
              </a:rPr>
              <a:t>One of the positive moves has been the introduction of route planning and scheduling software. This has helped </a:t>
            </a:r>
            <a:r>
              <a:rPr lang="en-US" sz="1600" dirty="0" err="1">
                <a:latin typeface="Times New Roman" panose="02020603050405020304" pitchFamily="18" charset="0"/>
                <a:cs typeface="Times New Roman" panose="02020603050405020304" pitchFamily="18" charset="0"/>
              </a:rPr>
              <a:t>optimise</a:t>
            </a:r>
            <a:r>
              <a:rPr lang="en-US" sz="1600" dirty="0">
                <a:latin typeface="Times New Roman" panose="02020603050405020304" pitchFamily="18" charset="0"/>
                <a:cs typeface="Times New Roman" panose="02020603050405020304" pitchFamily="18" charset="0"/>
              </a:rPr>
              <a:t> deliveries and cut unnecessary mileage. However, it’s not being fully </a:t>
            </a:r>
            <a:r>
              <a:rPr lang="en-US" sz="1600" dirty="0" err="1">
                <a:latin typeface="Times New Roman" panose="02020603050405020304" pitchFamily="18" charset="0"/>
                <a:cs typeface="Times New Roman" panose="02020603050405020304" pitchFamily="18" charset="0"/>
              </a:rPr>
              <a:t>utilised</a:t>
            </a:r>
            <a:r>
              <a:rPr lang="en-US" sz="1600" dirty="0">
                <a:latin typeface="Times New Roman" panose="02020603050405020304" pitchFamily="18" charset="0"/>
                <a:cs typeface="Times New Roman" panose="02020603050405020304" pitchFamily="18" charset="0"/>
              </a:rPr>
              <a:t>. Drivers haven’t received consistent training on the system, and some are still relying on manual adjustments or old habits. Without proper adoption, the full benefits of this technology just aren’t being </a:t>
            </a:r>
            <a:r>
              <a:rPr lang="en-US" sz="1600" dirty="0" err="1">
                <a:latin typeface="Times New Roman" panose="02020603050405020304" pitchFamily="18" charset="0"/>
                <a:cs typeface="Times New Roman" panose="02020603050405020304" pitchFamily="18" charset="0"/>
              </a:rPr>
              <a:t>realised</a:t>
            </a:r>
            <a:r>
              <a:rPr lang="en-US" sz="1600" dirty="0">
                <a:latin typeface="Times New Roman" panose="02020603050405020304" pitchFamily="18" charset="0"/>
                <a:cs typeface="Times New Roman" panose="02020603050405020304" pitchFamily="18" charset="0"/>
              </a:rPr>
              <a:t> (CILT, 2023).</a:t>
            </a:r>
          </a:p>
          <a:p>
            <a:r>
              <a:rPr lang="en-US" sz="1600" dirty="0">
                <a:latin typeface="Times New Roman" panose="02020603050405020304" pitchFamily="18" charset="0"/>
                <a:cs typeface="Times New Roman" panose="02020603050405020304" pitchFamily="18" charset="0"/>
              </a:rPr>
              <a:t>Another measure has been installing speed limiters on trucks, capping them at 56mph. In theory, this improves fuel economy and lowers emissions. But in practice, it’s been controversial. Drivers feel it reduces their flexibility on long hauls and can even increase journey times in certain conditions. It’s a classic example of a well-intentioned policy rolled out without enough staff consultation — which, as we’ve discussed, leads to resistance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2023).</a:t>
            </a:r>
          </a:p>
          <a:p>
            <a:r>
              <a:rPr lang="en-US" sz="1600" dirty="0">
                <a:latin typeface="Times New Roman" panose="02020603050405020304" pitchFamily="18" charset="0"/>
                <a:cs typeface="Times New Roman" panose="02020603050405020304" pitchFamily="18" charset="0"/>
              </a:rPr>
              <a:t>We’ve also brought in agency workers to help fill staffing gaps. While this has helped short-term operations, it’s come at a cost. Temporary staff often lack full training, and there’s less long-term loyalty. According to Logistics UK (2023), over-reliance on agency </a:t>
            </a:r>
            <a:r>
              <a:rPr lang="en-US" sz="1600" dirty="0" err="1">
                <a:latin typeface="Times New Roman" panose="02020603050405020304" pitchFamily="18" charset="0"/>
                <a:cs typeface="Times New Roman" panose="02020603050405020304" pitchFamily="18" charset="0"/>
              </a:rPr>
              <a:t>labour</a:t>
            </a:r>
            <a:r>
              <a:rPr lang="en-US" sz="1600" dirty="0">
                <a:latin typeface="Times New Roman" panose="02020603050405020304" pitchFamily="18" charset="0"/>
                <a:cs typeface="Times New Roman" panose="02020603050405020304" pitchFamily="18" charset="0"/>
              </a:rPr>
              <a:t> in logistics reduces productivity and increases turnover.</a:t>
            </a:r>
          </a:p>
          <a:p>
            <a:r>
              <a:rPr lang="en-US" sz="1600" dirty="0">
                <a:latin typeface="Times New Roman" panose="02020603050405020304" pitchFamily="18" charset="0"/>
                <a:cs typeface="Times New Roman" panose="02020603050405020304" pitchFamily="18" charset="0"/>
              </a:rPr>
              <a:t>So while these efforts show we’ve started to address key challenges, they’ve lacked an integrated, long-term strategy — and most importantly, they haven’t involved enough input from the people on the ground.</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675622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316F91-5CC4-9E22-1427-F7676D1A10EA}"/>
              </a:ext>
            </a:extLst>
          </p:cNvPr>
          <p:cNvSpPr>
            <a:spLocks noGrp="1"/>
          </p:cNvSpPr>
          <p:nvPr>
            <p:ph type="title"/>
          </p:nvPr>
        </p:nvSpPr>
        <p:spPr>
          <a:xfrm>
            <a:off x="2231136" y="964692"/>
            <a:ext cx="7729728" cy="337635"/>
          </a:xfrm>
        </p:spPr>
        <p:txBody>
          <a:bodyPr>
            <a:normAutofit fontScale="90000"/>
          </a:bodyPr>
          <a:lstStyle/>
          <a:p>
            <a:r>
              <a:rPr lang="en-IN" i="1" dirty="0">
                <a:latin typeface="Times New Roman" panose="02020603050405020304" pitchFamily="18" charset="0"/>
                <a:cs typeface="Times New Roman" panose="02020603050405020304" pitchFamily="18" charset="0"/>
              </a:rPr>
              <a:t>Short-Term Sustainability Actions</a:t>
            </a:r>
          </a:p>
        </p:txBody>
      </p:sp>
      <p:sp>
        <p:nvSpPr>
          <p:cNvPr id="3" name="Content Placeholder 2">
            <a:extLst>
              <a:ext uri="{FF2B5EF4-FFF2-40B4-BE49-F238E27FC236}">
                <a16:creationId xmlns:a16="http://schemas.microsoft.com/office/drawing/2014/main" xmlns="" id="{12F48579-45EA-0C01-99BA-1697794F836D}"/>
              </a:ext>
            </a:extLst>
          </p:cNvPr>
          <p:cNvSpPr>
            <a:spLocks noGrp="1"/>
          </p:cNvSpPr>
          <p:nvPr>
            <p:ph idx="1"/>
          </p:nvPr>
        </p:nvSpPr>
        <p:spPr>
          <a:xfrm>
            <a:off x="2231136" y="1681018"/>
            <a:ext cx="7729728" cy="4059009"/>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While long-term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 will take serious investment, there are several short-term actions we can take immediately to reduce our emissions and build momentum.</a:t>
            </a:r>
          </a:p>
          <a:p>
            <a:r>
              <a:rPr lang="en-US" dirty="0">
                <a:latin typeface="Times New Roman" panose="02020603050405020304" pitchFamily="18" charset="0"/>
                <a:cs typeface="Times New Roman" panose="02020603050405020304" pitchFamily="18" charset="0"/>
              </a:rPr>
              <a:t>First, we can switch to biofuels or blended fuels in our current diesel trucks. This doesn’t require major infrastructure changes, and it can reduce CO₂ emissions by up to 60%, depending on the blend (Zemo Partnership, 2023). Several logistics firms, including Royal Mail, have already adopted HVO fuel in parts of their fleet with promising results (Royal Mail, 2023).</a:t>
            </a:r>
          </a:p>
          <a:p>
            <a:r>
              <a:rPr lang="en-US" dirty="0">
                <a:latin typeface="Times New Roman" panose="02020603050405020304" pitchFamily="18" charset="0"/>
                <a:cs typeface="Times New Roman" panose="02020603050405020304" pitchFamily="18" charset="0"/>
              </a:rPr>
              <a:t>Next, we can focus on driver efficiency training. Simple changes in driver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 such as reducing idling, smoother braking, and maintaining optimal speeds — can lead to fuel savings of up to 10% (Energy Saving Trust, 2022). Training can be delivered in short, cost-effective sessions, and we could pair it with telematics to track improvement.</a:t>
            </a:r>
          </a:p>
          <a:p>
            <a:r>
              <a:rPr lang="en-US" dirty="0">
                <a:latin typeface="Times New Roman" panose="02020603050405020304" pitchFamily="18" charset="0"/>
                <a:cs typeface="Times New Roman" panose="02020603050405020304" pitchFamily="18" charset="0"/>
              </a:rPr>
              <a:t>Another opportunity is routine vehicle maintenance. Ensuring </a:t>
            </a:r>
            <a:r>
              <a:rPr lang="en-US" dirty="0" err="1">
                <a:latin typeface="Times New Roman" panose="02020603050405020304" pitchFamily="18" charset="0"/>
                <a:cs typeface="Times New Roman" panose="02020603050405020304" pitchFamily="18" charset="0"/>
              </a:rPr>
              <a:t>tyres</a:t>
            </a:r>
            <a:r>
              <a:rPr lang="en-US" dirty="0">
                <a:latin typeface="Times New Roman" panose="02020603050405020304" pitchFamily="18" charset="0"/>
                <a:cs typeface="Times New Roman" panose="02020603050405020304" pitchFamily="18" charset="0"/>
              </a:rPr>
              <a:t> are properly inflated, engines are tuned, and filters are clean all contribute to better fuel economy and lower emissions. This is basic, but often overlooked when fleets are under pressure.</a:t>
            </a:r>
          </a:p>
          <a:p>
            <a:r>
              <a:rPr lang="en-US" dirty="0">
                <a:latin typeface="Times New Roman" panose="02020603050405020304" pitchFamily="18" charset="0"/>
                <a:cs typeface="Times New Roman" panose="02020603050405020304" pitchFamily="18" charset="0"/>
              </a:rPr>
              <a:t>Finally, we can run a short pilot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with electric vans or hybrid vehicles for urban deliveries. It won’t solve everything overnight, but it sends a strong message — to both customers and staff — that we’re serious about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These steps are affordable, practical, and most importantly, actionable right now. They allow us to start reducing our footprint while we plan for deeper, long-term changes.</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956656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A77CBF-4C9E-38AA-453E-816F0A8F52AE}"/>
              </a:ext>
            </a:extLst>
          </p:cNvPr>
          <p:cNvSpPr>
            <a:spLocks noGrp="1"/>
          </p:cNvSpPr>
          <p:nvPr>
            <p:ph type="title"/>
          </p:nvPr>
        </p:nvSpPr>
        <p:spPr>
          <a:xfrm>
            <a:off x="2231136" y="964692"/>
            <a:ext cx="7729728" cy="614726"/>
          </a:xfrm>
        </p:spPr>
        <p:txBody>
          <a:bodyPr>
            <a:noAutofit/>
          </a:bodyPr>
          <a:lstStyle/>
          <a:p>
            <a:r>
              <a:rPr lang="en-IN" sz="2400" i="1" dirty="0">
                <a:latin typeface="Times New Roman" panose="02020603050405020304" pitchFamily="18" charset="0"/>
                <a:cs typeface="Times New Roman" panose="02020603050405020304" pitchFamily="18" charset="0"/>
              </a:rPr>
              <a:t>Long-Term Fleet Strategy</a:t>
            </a:r>
          </a:p>
        </p:txBody>
      </p:sp>
      <p:sp>
        <p:nvSpPr>
          <p:cNvPr id="3" name="Content Placeholder 2">
            <a:extLst>
              <a:ext uri="{FF2B5EF4-FFF2-40B4-BE49-F238E27FC236}">
                <a16:creationId xmlns:a16="http://schemas.microsoft.com/office/drawing/2014/main" xmlns="" id="{D02E67F5-B97D-92ED-85EA-640330B8A76D}"/>
              </a:ext>
            </a:extLst>
          </p:cNvPr>
          <p:cNvSpPr>
            <a:spLocks noGrp="1"/>
          </p:cNvSpPr>
          <p:nvPr>
            <p:ph idx="1"/>
          </p:nvPr>
        </p:nvSpPr>
        <p:spPr>
          <a:xfrm>
            <a:off x="2231135" y="1911927"/>
            <a:ext cx="8205955" cy="4156363"/>
          </a:xfrm>
        </p:spPr>
        <p:txBody>
          <a:bodyPr>
            <a:normAutofit fontScale="92500" lnSpcReduction="10000"/>
          </a:bodyPr>
          <a:lstStyle/>
          <a:p>
            <a:r>
              <a:rPr lang="en-US" sz="1400" dirty="0">
                <a:latin typeface="Times New Roman" panose="02020603050405020304" pitchFamily="18" charset="0"/>
                <a:cs typeface="Times New Roman" panose="02020603050405020304" pitchFamily="18" charset="0"/>
              </a:rPr>
              <a:t>For meaningful and lasting </a:t>
            </a:r>
            <a:r>
              <a:rPr lang="en-US" sz="1400" dirty="0" err="1">
                <a:latin typeface="Times New Roman" panose="02020603050405020304" pitchFamily="18" charset="0"/>
                <a:cs typeface="Times New Roman" panose="02020603050405020304" pitchFamily="18" charset="0"/>
              </a:rPr>
              <a:t>decarbonisation</a:t>
            </a:r>
            <a:r>
              <a:rPr lang="en-US" sz="1400" dirty="0">
                <a:latin typeface="Times New Roman" panose="02020603050405020304" pitchFamily="18" charset="0"/>
                <a:cs typeface="Times New Roman" panose="02020603050405020304" pitchFamily="18" charset="0"/>
              </a:rPr>
              <a:t>, we need a clear long-term strategy that transitions us away from diesel entirely. This won’t happen overnight, but with careful planning, we can phase it in over the next few years.</a:t>
            </a:r>
          </a:p>
          <a:p>
            <a:r>
              <a:rPr lang="en-US" sz="1400" dirty="0">
                <a:latin typeface="Times New Roman" panose="02020603050405020304" pitchFamily="18" charset="0"/>
                <a:cs typeface="Times New Roman" panose="02020603050405020304" pitchFamily="18" charset="0"/>
              </a:rPr>
              <a:t>One major step is moving toward a zero-emission fleet, starting with electric vehicles (EVs) for local or urban routes. Companies like DPD UK and Amazon are already leading the way here — DPD has committed to all-electric delivery in 30 UK towns and cities, and Amazon has rolled out over 1,000 electric vans in the UK alone (DPD, 2023; Amazon, 2023).</a:t>
            </a:r>
          </a:p>
          <a:p>
            <a:r>
              <a:rPr lang="en-US" sz="1400" dirty="0">
                <a:latin typeface="Times New Roman" panose="02020603050405020304" pitchFamily="18" charset="0"/>
                <a:cs typeface="Times New Roman" panose="02020603050405020304" pitchFamily="18" charset="0"/>
              </a:rPr>
              <a:t>For longer distances, hydrogen fuel cell trucks are a viable option on the horizon. They offer better range and faster </a:t>
            </a:r>
            <a:r>
              <a:rPr lang="en-US" sz="1400" dirty="0" err="1">
                <a:latin typeface="Times New Roman" panose="02020603050405020304" pitchFamily="18" charset="0"/>
                <a:cs typeface="Times New Roman" panose="02020603050405020304" pitchFamily="18" charset="0"/>
              </a:rPr>
              <a:t>refuelling</a:t>
            </a:r>
            <a:r>
              <a:rPr lang="en-US" sz="1400" dirty="0">
                <a:latin typeface="Times New Roman" panose="02020603050405020304" pitchFamily="18" charset="0"/>
                <a:cs typeface="Times New Roman" panose="02020603050405020304" pitchFamily="18" charset="0"/>
              </a:rPr>
              <a:t> than battery-electric HGVs, and major manufacturers like Volvo and Daimler are investing heavily in this space (Volvo Trucks, 2023). We’ll need to monitor the market and be ready to pilot this technology when it becomes viable.</a:t>
            </a:r>
          </a:p>
          <a:p>
            <a:r>
              <a:rPr lang="en-US" sz="1400" dirty="0">
                <a:latin typeface="Times New Roman" panose="02020603050405020304" pitchFamily="18" charset="0"/>
                <a:cs typeface="Times New Roman" panose="02020603050405020304" pitchFamily="18" charset="0"/>
              </a:rPr>
              <a:t>We should also be looking at partnerships with OEMs and energy providers to explore infrastructure solutions — like depot charging stations or hydrogen </a:t>
            </a:r>
            <a:r>
              <a:rPr lang="en-US" sz="1400" dirty="0" err="1">
                <a:latin typeface="Times New Roman" panose="02020603050405020304" pitchFamily="18" charset="0"/>
                <a:cs typeface="Times New Roman" panose="02020603050405020304" pitchFamily="18" charset="0"/>
              </a:rPr>
              <a:t>refuelling</a:t>
            </a:r>
            <a:r>
              <a:rPr lang="en-US" sz="1400" dirty="0">
                <a:latin typeface="Times New Roman" panose="02020603050405020304" pitchFamily="18" charset="0"/>
                <a:cs typeface="Times New Roman" panose="02020603050405020304" pitchFamily="18" charset="0"/>
              </a:rPr>
              <a:t> points. Government support will be critical too. There are grants available under schemes like the UK's Zero Emission Road Freight Demonstrator </a:t>
            </a:r>
            <a:r>
              <a:rPr lang="en-US" sz="1400" dirty="0" err="1">
                <a:latin typeface="Times New Roman" panose="02020603050405020304" pitchFamily="18" charset="0"/>
                <a:cs typeface="Times New Roman" panose="02020603050405020304" pitchFamily="18" charset="0"/>
              </a:rPr>
              <a:t>programme</a:t>
            </a:r>
            <a:r>
              <a:rPr lang="en-US" sz="1400" dirty="0">
                <a:latin typeface="Times New Roman" panose="02020603050405020304" pitchFamily="18" charset="0"/>
                <a:cs typeface="Times New Roman" panose="02020603050405020304" pitchFamily="18" charset="0"/>
              </a:rPr>
              <a:t>, which we can potentially access (UK Government, 2023).</a:t>
            </a:r>
          </a:p>
          <a:p>
            <a:r>
              <a:rPr lang="en-US" sz="1400" dirty="0">
                <a:latin typeface="Times New Roman" panose="02020603050405020304" pitchFamily="18" charset="0"/>
                <a:cs typeface="Times New Roman" panose="02020603050405020304" pitchFamily="18" charset="0"/>
              </a:rPr>
              <a:t>To support this transition, we’ll need to upskill our workforce. Driver retraining, EV maintenance training, and new safety protocols will all need to be part of our change plan — it’s not just about the vehicles, but the people who operate and support them.</a:t>
            </a:r>
          </a:p>
          <a:p>
            <a:r>
              <a:rPr lang="en-US" sz="1400" dirty="0">
                <a:latin typeface="Times New Roman" panose="02020603050405020304" pitchFamily="18" charset="0"/>
                <a:cs typeface="Times New Roman" panose="02020603050405020304" pitchFamily="18" charset="0"/>
              </a:rPr>
              <a:t>By starting with EV pilots and building up gradually, we can control costs, learn as we go, and avoid being caught unprepared when legislation changes — because that change is coming.</a:t>
            </a:r>
          </a:p>
        </p:txBody>
      </p:sp>
    </p:spTree>
    <p:extLst>
      <p:ext uri="{BB962C8B-B14F-4D97-AF65-F5344CB8AC3E}">
        <p14:creationId xmlns:p14="http://schemas.microsoft.com/office/powerpoint/2010/main" xmlns="" val="3115774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85AF13-1849-6417-E60E-38831A63ED43}"/>
              </a:ext>
            </a:extLst>
          </p:cNvPr>
          <p:cNvSpPr>
            <a:spLocks noGrp="1"/>
          </p:cNvSpPr>
          <p:nvPr>
            <p:ph type="title"/>
          </p:nvPr>
        </p:nvSpPr>
        <p:spPr>
          <a:xfrm>
            <a:off x="2231136" y="964692"/>
            <a:ext cx="7729728" cy="466944"/>
          </a:xfrm>
        </p:spPr>
        <p:txBody>
          <a:bodyPr>
            <a:normAutofit fontScale="90000"/>
          </a:bodyPr>
          <a:lstStyle/>
          <a:p>
            <a:r>
              <a:rPr lang="en-IN" sz="2000" i="1" dirty="0">
                <a:latin typeface="Times New Roman" panose="02020603050405020304" pitchFamily="18" charset="0"/>
                <a:cs typeface="Times New Roman" panose="02020603050405020304" pitchFamily="18" charset="0"/>
              </a:rPr>
              <a:t>Financial and Operational Feasibility</a:t>
            </a:r>
          </a:p>
        </p:txBody>
      </p:sp>
      <p:sp>
        <p:nvSpPr>
          <p:cNvPr id="3" name="Content Placeholder 2">
            <a:extLst>
              <a:ext uri="{FF2B5EF4-FFF2-40B4-BE49-F238E27FC236}">
                <a16:creationId xmlns:a16="http://schemas.microsoft.com/office/drawing/2014/main" xmlns="" id="{313A38EC-B9F9-E212-0159-8CA5DC5857D0}"/>
              </a:ext>
            </a:extLst>
          </p:cNvPr>
          <p:cNvSpPr>
            <a:spLocks noGrp="1"/>
          </p:cNvSpPr>
          <p:nvPr>
            <p:ph idx="1"/>
          </p:nvPr>
        </p:nvSpPr>
        <p:spPr>
          <a:xfrm>
            <a:off x="1514765" y="1708728"/>
            <a:ext cx="9014690" cy="4378036"/>
          </a:xfrm>
        </p:spPr>
        <p:txBody>
          <a:bodyPr>
            <a:normAutofit fontScale="92500" lnSpcReduction="20000"/>
          </a:bodyPr>
          <a:lstStyle/>
          <a:p>
            <a:r>
              <a:rPr lang="en-US" sz="1600" dirty="0">
                <a:latin typeface="Times New Roman" panose="02020603050405020304" pitchFamily="18" charset="0"/>
                <a:cs typeface="Times New Roman" panose="02020603050405020304" pitchFamily="18" charset="0"/>
              </a:rPr>
              <a:t>When it comes to sustainability and succession planning, the biggest question is always: “Can we afford this?” — but I’d argue the better question is: “Can we afford </a:t>
            </a:r>
            <a:r>
              <a:rPr lang="en-US" sz="1600" i="1" dirty="0">
                <a:latin typeface="Times New Roman" panose="02020603050405020304" pitchFamily="18" charset="0"/>
                <a:cs typeface="Times New Roman" panose="02020603050405020304" pitchFamily="18" charset="0"/>
              </a:rPr>
              <a:t>not</a:t>
            </a:r>
            <a:r>
              <a:rPr lang="en-US" sz="1600" dirty="0">
                <a:latin typeface="Times New Roman" panose="02020603050405020304" pitchFamily="18" charset="0"/>
                <a:cs typeface="Times New Roman" panose="02020603050405020304" pitchFamily="18" charset="0"/>
              </a:rPr>
              <a:t> to?”</a:t>
            </a:r>
          </a:p>
          <a:p>
            <a:r>
              <a:rPr lang="en-US" sz="1600" dirty="0">
                <a:latin typeface="Times New Roman" panose="02020603050405020304" pitchFamily="18" charset="0"/>
                <a:cs typeface="Times New Roman" panose="02020603050405020304" pitchFamily="18" charset="0"/>
              </a:rPr>
              <a:t>Let’s start with the fleet. Yes, transitioning to electric or hydrogen vehicles comes with high upfront capital costs, especially for HGVs. But when you look at the total cost of ownership — including lower fuel, maintenance, and tax expenses — EVs can break even over time, particularly for urban deliveries (</a:t>
            </a:r>
            <a:r>
              <a:rPr lang="en-US" sz="1600" dirty="0" err="1">
                <a:latin typeface="Times New Roman" panose="02020603050405020304" pitchFamily="18" charset="0"/>
                <a:cs typeface="Times New Roman" panose="02020603050405020304" pitchFamily="18" charset="0"/>
              </a:rPr>
              <a:t>BloombergNEF</a:t>
            </a:r>
            <a:r>
              <a:rPr lang="en-US" sz="1600" dirty="0">
                <a:latin typeface="Times New Roman" panose="02020603050405020304" pitchFamily="18" charset="0"/>
                <a:cs typeface="Times New Roman" panose="02020603050405020304" pitchFamily="18" charset="0"/>
              </a:rPr>
              <a:t>, 2023). For example, DPD has reported savings of around £6,000 per vehicle annually through its electric van rollout (DPD, 2023).</a:t>
            </a:r>
          </a:p>
          <a:p>
            <a:r>
              <a:rPr lang="en-US" sz="1600" dirty="0">
                <a:latin typeface="Times New Roman" panose="02020603050405020304" pitchFamily="18" charset="0"/>
                <a:cs typeface="Times New Roman" panose="02020603050405020304" pitchFamily="18" charset="0"/>
              </a:rPr>
              <a:t>On the operational side, the key challenge will be infrastructure — charging or hydrogen </a:t>
            </a:r>
            <a:r>
              <a:rPr lang="en-US" sz="1600" dirty="0" err="1">
                <a:latin typeface="Times New Roman" panose="02020603050405020304" pitchFamily="18" charset="0"/>
                <a:cs typeface="Times New Roman" panose="02020603050405020304" pitchFamily="18" charset="0"/>
              </a:rPr>
              <a:t>refuelling</a:t>
            </a:r>
            <a:r>
              <a:rPr lang="en-US" sz="1600" dirty="0">
                <a:latin typeface="Times New Roman" panose="02020603050405020304" pitchFamily="18" charset="0"/>
                <a:cs typeface="Times New Roman" panose="02020603050405020304" pitchFamily="18" charset="0"/>
              </a:rPr>
              <a:t> — and ensuring vehicle downtime is managed. That’s why I recommend a phased rollout, starting with short-haul or regional routes where turnaround times and charging are easier to manage.</a:t>
            </a:r>
          </a:p>
          <a:p>
            <a:r>
              <a:rPr lang="en-US" sz="1600" dirty="0">
                <a:latin typeface="Times New Roman" panose="02020603050405020304" pitchFamily="18" charset="0"/>
                <a:cs typeface="Times New Roman" panose="02020603050405020304" pitchFamily="18" charset="0"/>
              </a:rPr>
              <a:t>As for succession planning and retention strategies, the costs are relatively low. Training programs, mentorship schemes, and engagement surveys are a fraction of what it costs to constantly recruit and retrain. According to SHRM (2022), the cost of replacing an employee can be up to 60% of their annual salary. Investing in people upfront is not just good for morale — it’s good business.</a:t>
            </a:r>
          </a:p>
          <a:p>
            <a:r>
              <a:rPr lang="en-US" sz="1600" dirty="0">
                <a:latin typeface="Times New Roman" panose="02020603050405020304" pitchFamily="18" charset="0"/>
                <a:cs typeface="Times New Roman" panose="02020603050405020304" pitchFamily="18" charset="0"/>
              </a:rPr>
              <a:t>Of course, there are risks. Supply chain delays on new vehicle orders, resistance from staff, and fluctuating energy prices could slow progress. But these can be mitigated through careful scenario planning, pilot </a:t>
            </a:r>
            <a:r>
              <a:rPr lang="en-US" sz="1600" dirty="0" err="1">
                <a:latin typeface="Times New Roman" panose="02020603050405020304" pitchFamily="18" charset="0"/>
                <a:cs typeface="Times New Roman" panose="02020603050405020304" pitchFamily="18" charset="0"/>
              </a:rPr>
              <a:t>programmes</a:t>
            </a:r>
            <a:r>
              <a:rPr lang="en-US" sz="1600" dirty="0">
                <a:latin typeface="Times New Roman" panose="02020603050405020304" pitchFamily="18" charset="0"/>
                <a:cs typeface="Times New Roman" panose="02020603050405020304" pitchFamily="18" charset="0"/>
              </a:rPr>
              <a:t>, and government funding support.</a:t>
            </a:r>
          </a:p>
          <a:p>
            <a:r>
              <a:rPr lang="en-US" sz="1600" dirty="0">
                <a:latin typeface="Times New Roman" panose="02020603050405020304" pitchFamily="18" charset="0"/>
                <a:cs typeface="Times New Roman" panose="02020603050405020304" pitchFamily="18" charset="0"/>
              </a:rPr>
              <a:t>Overall, the long-term operational and financial benefits — reduced emissions, stable workforce, stronger reputation — make these investments not just feasible, but necessary.</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698783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E753B6-E709-9E0A-049F-13E2EE6F65CD}"/>
              </a:ext>
            </a:extLst>
          </p:cNvPr>
          <p:cNvSpPr>
            <a:spLocks noGrp="1"/>
          </p:cNvSpPr>
          <p:nvPr>
            <p:ph type="title"/>
          </p:nvPr>
        </p:nvSpPr>
        <p:spPr>
          <a:xfrm>
            <a:off x="2231136" y="964692"/>
            <a:ext cx="7729728" cy="494653"/>
          </a:xfrm>
        </p:spPr>
        <p:txBody>
          <a:bodyPr>
            <a:normAutofit fontScale="90000"/>
          </a:bodyPr>
          <a:lstStyle/>
          <a:p>
            <a:r>
              <a:rPr lang="en-IN" sz="2000" i="1" dirty="0">
                <a:latin typeface="Times New Roman" panose="02020603050405020304" pitchFamily="18" charset="0"/>
                <a:cs typeface="Times New Roman" panose="02020603050405020304" pitchFamily="18" charset="0"/>
              </a:rPr>
              <a:t>Strategic Roadmap (3-Year Plan)</a:t>
            </a:r>
          </a:p>
        </p:txBody>
      </p:sp>
      <p:pic>
        <p:nvPicPr>
          <p:cNvPr id="5" name="Content Placeholder 4">
            <a:extLst>
              <a:ext uri="{FF2B5EF4-FFF2-40B4-BE49-F238E27FC236}">
                <a16:creationId xmlns:a16="http://schemas.microsoft.com/office/drawing/2014/main" xmlns="" id="{711FEF0B-8913-51BD-58BB-E39534BA12B7}"/>
              </a:ext>
            </a:extLst>
          </p:cNvPr>
          <p:cNvPicPr>
            <a:picLocks noGrp="1" noChangeAspect="1"/>
          </p:cNvPicPr>
          <p:nvPr>
            <p:ph idx="1"/>
          </p:nvPr>
        </p:nvPicPr>
        <p:blipFill>
          <a:blip r:embed="rId2"/>
          <a:stretch>
            <a:fillRect/>
          </a:stretch>
        </p:blipFill>
        <p:spPr>
          <a:xfrm>
            <a:off x="1995055" y="1681163"/>
            <a:ext cx="8054109" cy="4059237"/>
          </a:xfrm>
        </p:spPr>
      </p:pic>
    </p:spTree>
    <p:extLst>
      <p:ext uri="{BB962C8B-B14F-4D97-AF65-F5344CB8AC3E}">
        <p14:creationId xmlns:p14="http://schemas.microsoft.com/office/powerpoint/2010/main" xmlns="" val="3343626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931E2B-62AB-88F5-10E3-0CFAF1AD15C0}"/>
              </a:ext>
            </a:extLst>
          </p:cNvPr>
          <p:cNvSpPr>
            <a:spLocks noGrp="1"/>
          </p:cNvSpPr>
          <p:nvPr>
            <p:ph type="title"/>
          </p:nvPr>
        </p:nvSpPr>
        <p:spPr>
          <a:xfrm>
            <a:off x="2231136" y="964692"/>
            <a:ext cx="7729728" cy="531599"/>
          </a:xfrm>
        </p:spPr>
        <p:txBody>
          <a:bodyPr>
            <a:normAutofit fontScale="90000"/>
          </a:bodyPr>
          <a:lstStyle/>
          <a:p>
            <a:r>
              <a:rPr lang="en-IN" sz="2400" i="1" dirty="0">
                <a:latin typeface="Times New Roman" panose="02020603050405020304" pitchFamily="18" charset="0"/>
                <a:cs typeface="Times New Roman" panose="02020603050405020304" pitchFamily="18" charset="0"/>
              </a:rPr>
              <a:t>Summary &amp; Recommendations</a:t>
            </a:r>
          </a:p>
        </p:txBody>
      </p:sp>
      <p:sp>
        <p:nvSpPr>
          <p:cNvPr id="3" name="Content Placeholder 2">
            <a:extLst>
              <a:ext uri="{FF2B5EF4-FFF2-40B4-BE49-F238E27FC236}">
                <a16:creationId xmlns:a16="http://schemas.microsoft.com/office/drawing/2014/main" xmlns="" id="{5EEF8EE1-CB53-5165-254D-662EC257DC27}"/>
              </a:ext>
            </a:extLst>
          </p:cNvPr>
          <p:cNvSpPr>
            <a:spLocks noGrp="1"/>
          </p:cNvSpPr>
          <p:nvPr>
            <p:ph idx="1"/>
          </p:nvPr>
        </p:nvSpPr>
        <p:spPr>
          <a:xfrm>
            <a:off x="2231136" y="1819564"/>
            <a:ext cx="7729728" cy="3920463"/>
          </a:xfrm>
        </p:spPr>
        <p:txBody>
          <a:bodyPr>
            <a:normAutofit fontScale="85000" lnSpcReduction="10000"/>
          </a:bodyPr>
          <a:lstStyle/>
          <a:p>
            <a:pPr marL="0" indent="0">
              <a:buNone/>
            </a:pPr>
            <a:r>
              <a:rPr lang="en-US" dirty="0"/>
              <a:t>Boost retention through improved conditions and career development</a:t>
            </a:r>
          </a:p>
          <a:p>
            <a:r>
              <a:rPr lang="en-US" dirty="0"/>
              <a:t>Enhance shift flexibility, break facilities, and wellbeing programs</a:t>
            </a:r>
          </a:p>
          <a:p>
            <a:r>
              <a:rPr lang="en-US" dirty="0"/>
              <a:t> Offer clear training pathways (apprenticeships, NVQs) and fast-track progression</a:t>
            </a:r>
          </a:p>
          <a:p>
            <a:endParaRPr lang="en-US" dirty="0"/>
          </a:p>
          <a:p>
            <a:pPr marL="0" indent="0">
              <a:buNone/>
            </a:pPr>
            <a:r>
              <a:rPr lang="en-US" dirty="0"/>
              <a:t>Identify and prepare successors for key functions</a:t>
            </a:r>
          </a:p>
          <a:p>
            <a:r>
              <a:rPr lang="en-US" dirty="0"/>
              <a:t> Use the 9-box grid to map performance vs. potential</a:t>
            </a:r>
          </a:p>
          <a:p>
            <a:r>
              <a:rPr lang="en-US" dirty="0"/>
              <a:t> Implement mentoring, job rotation, and talent-pool development</a:t>
            </a:r>
          </a:p>
          <a:p>
            <a:endParaRPr lang="en-US" dirty="0"/>
          </a:p>
          <a:p>
            <a:pPr marL="0" indent="0">
              <a:buNone/>
            </a:pPr>
            <a:r>
              <a:rPr lang="en-US" dirty="0"/>
              <a:t>Implement gradual change with effective communication</a:t>
            </a:r>
          </a:p>
          <a:p>
            <a:r>
              <a:rPr lang="en-US" dirty="0"/>
              <a:t> Follow Kotter’s 8-Step Model: build urgency, enlist champions, celebrate quick wins</a:t>
            </a:r>
          </a:p>
          <a:p>
            <a:r>
              <a:rPr lang="en-US" dirty="0"/>
              <a:t> Pilot initiatives, gather feedback, and iterate to build trust and buy-in</a:t>
            </a:r>
            <a:endParaRPr lang="en-IN" dirty="0"/>
          </a:p>
        </p:txBody>
      </p:sp>
    </p:spTree>
    <p:extLst>
      <p:ext uri="{BB962C8B-B14F-4D97-AF65-F5344CB8AC3E}">
        <p14:creationId xmlns:p14="http://schemas.microsoft.com/office/powerpoint/2010/main" xmlns="" val="1605555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729A1E-44BA-9C8B-950E-86FD0E6BFFE0}"/>
              </a:ext>
            </a:extLst>
          </p:cNvPr>
          <p:cNvSpPr>
            <a:spLocks noGrp="1"/>
          </p:cNvSpPr>
          <p:nvPr>
            <p:ph type="title"/>
          </p:nvPr>
        </p:nvSpPr>
        <p:spPr>
          <a:xfrm>
            <a:off x="2231136" y="964692"/>
            <a:ext cx="7729728" cy="679381"/>
          </a:xfrm>
        </p:spPr>
        <p:txBody>
          <a:bodyPr>
            <a:normAutofit fontScale="90000"/>
          </a:bodyPr>
          <a:lstStyle/>
          <a:p>
            <a:r>
              <a:rPr lang="en-IN" dirty="0"/>
              <a:t>References</a:t>
            </a:r>
          </a:p>
        </p:txBody>
      </p:sp>
      <p:sp>
        <p:nvSpPr>
          <p:cNvPr id="3" name="Content Placeholder 2">
            <a:extLst>
              <a:ext uri="{FF2B5EF4-FFF2-40B4-BE49-F238E27FC236}">
                <a16:creationId xmlns:a16="http://schemas.microsoft.com/office/drawing/2014/main" xmlns="" id="{2E690AF6-0012-948C-0607-7B20461A8B4B}"/>
              </a:ext>
            </a:extLst>
          </p:cNvPr>
          <p:cNvSpPr>
            <a:spLocks noGrp="1"/>
          </p:cNvSpPr>
          <p:nvPr>
            <p:ph idx="1"/>
          </p:nvPr>
        </p:nvSpPr>
        <p:spPr>
          <a:xfrm>
            <a:off x="1089891" y="1930400"/>
            <a:ext cx="9568873" cy="3809627"/>
          </a:xfrm>
        </p:spPr>
        <p:txBody>
          <a:bodyPr>
            <a:normAutofit/>
          </a:bodyPr>
          <a:lstStyle/>
          <a:p>
            <a:r>
              <a:rPr lang="en-IN" sz="1600" dirty="0">
                <a:effectLst/>
                <a:latin typeface="Times New Roman" panose="02020603050405020304" pitchFamily="18" charset="0"/>
                <a:ea typeface="Times New Roman" panose="02020603050405020304" pitchFamily="18" charset="0"/>
              </a:rPr>
              <a:t>Amazon (2023) </a:t>
            </a:r>
            <a:r>
              <a:rPr lang="en-IN" sz="1600" i="1" dirty="0">
                <a:effectLst/>
                <a:latin typeface="Times New Roman" panose="02020603050405020304" pitchFamily="18" charset="0"/>
                <a:ea typeface="Times New Roman" panose="02020603050405020304" pitchFamily="18" charset="0"/>
              </a:rPr>
              <a:t>Amazon’s Electric Vehicle Expansion in Europe</a:t>
            </a:r>
            <a:r>
              <a:rPr lang="en-IN" sz="1600" dirty="0">
                <a:effectLst/>
                <a:latin typeface="Times New Roman" panose="02020603050405020304" pitchFamily="18" charset="0"/>
                <a:ea typeface="Times New Roman" panose="02020603050405020304" pitchFamily="18" charset="0"/>
              </a:rPr>
              <a:t>. Available at: https://www.aboutamazon.co.uk/news/sustainability</a:t>
            </a:r>
          </a:p>
          <a:p>
            <a:r>
              <a:rPr lang="en-IN" sz="1600" dirty="0" err="1">
                <a:effectLst/>
                <a:latin typeface="Times New Roman" panose="02020603050405020304" pitchFamily="18" charset="0"/>
                <a:ea typeface="Times New Roman" panose="02020603050405020304" pitchFamily="18" charset="0"/>
              </a:rPr>
              <a:t>BloombergNEF</a:t>
            </a:r>
            <a:r>
              <a:rPr lang="en-IN" sz="1600" dirty="0">
                <a:effectLst/>
                <a:latin typeface="Times New Roman" panose="02020603050405020304" pitchFamily="18" charset="0"/>
                <a:ea typeface="Times New Roman" panose="02020603050405020304" pitchFamily="18" charset="0"/>
              </a:rPr>
              <a:t> (2023) </a:t>
            </a:r>
            <a:r>
              <a:rPr lang="en-IN" sz="1600" i="1" dirty="0">
                <a:effectLst/>
                <a:latin typeface="Times New Roman" panose="02020603050405020304" pitchFamily="18" charset="0"/>
                <a:ea typeface="Times New Roman" panose="02020603050405020304" pitchFamily="18" charset="0"/>
              </a:rPr>
              <a:t>EV Commercial Vehicle Cost Analysis</a:t>
            </a:r>
            <a:r>
              <a:rPr lang="en-IN" sz="1600" dirty="0">
                <a:effectLst/>
                <a:latin typeface="Times New Roman" panose="02020603050405020304" pitchFamily="18" charset="0"/>
                <a:ea typeface="Times New Roman" panose="02020603050405020304" pitchFamily="18" charset="0"/>
              </a:rPr>
              <a:t>. Available at: https://about.bnef.com</a:t>
            </a:r>
          </a:p>
          <a:p>
            <a:r>
              <a:rPr lang="en-IN" sz="1600" dirty="0">
                <a:effectLst/>
                <a:latin typeface="Times New Roman" panose="02020603050405020304" pitchFamily="18" charset="0"/>
                <a:ea typeface="Times New Roman" panose="02020603050405020304" pitchFamily="18" charset="0"/>
              </a:rPr>
              <a:t>CILT (2023) </a:t>
            </a:r>
            <a:r>
              <a:rPr lang="en-IN" sz="1600" i="1" dirty="0">
                <a:effectLst/>
                <a:latin typeface="Times New Roman" panose="02020603050405020304" pitchFamily="18" charset="0"/>
                <a:ea typeface="Times New Roman" panose="02020603050405020304" pitchFamily="18" charset="0"/>
              </a:rPr>
              <a:t>Digital Transformation in UK Logistics</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2"/>
              </a:rPr>
              <a:t>https://ciltuk.org.uk</a:t>
            </a:r>
            <a:endParaRPr lang="en-IN" sz="1600" dirty="0">
              <a:effectLst/>
              <a:latin typeface="Times New Roman" panose="02020603050405020304" pitchFamily="18" charset="0"/>
              <a:ea typeface="Times New Roman" panose="02020603050405020304" pitchFamily="18" charset="0"/>
            </a:endParaRPr>
          </a:p>
          <a:p>
            <a:r>
              <a:rPr lang="en-IN" sz="1600" dirty="0">
                <a:effectLst/>
                <a:latin typeface="Times New Roman" panose="02020603050405020304" pitchFamily="18" charset="0"/>
                <a:ea typeface="Times New Roman" panose="02020603050405020304" pitchFamily="18" charset="0"/>
              </a:rPr>
              <a:t>DEFRA (2021) </a:t>
            </a:r>
            <a:r>
              <a:rPr lang="en-IN" sz="1600" i="1" dirty="0">
                <a:effectLst/>
                <a:latin typeface="Times New Roman" panose="02020603050405020304" pitchFamily="18" charset="0"/>
                <a:ea typeface="Times New Roman" panose="02020603050405020304" pitchFamily="18" charset="0"/>
              </a:rPr>
              <a:t>UK’s Net Zero Strategy: Build Back Greener</a:t>
            </a:r>
            <a:r>
              <a:rPr lang="en-IN" sz="1600" dirty="0">
                <a:effectLst/>
                <a:latin typeface="Times New Roman" panose="02020603050405020304" pitchFamily="18" charset="0"/>
                <a:ea typeface="Times New Roman" panose="02020603050405020304" pitchFamily="18" charset="0"/>
              </a:rPr>
              <a:t>. Department for Environment, Food &amp; Rural Affairs.</a:t>
            </a:r>
          </a:p>
          <a:p>
            <a:r>
              <a:rPr lang="en-IN" sz="1600" dirty="0">
                <a:effectLst/>
                <a:latin typeface="Times New Roman" panose="02020603050405020304" pitchFamily="18" charset="0"/>
                <a:ea typeface="Times New Roman" panose="02020603050405020304" pitchFamily="18" charset="0"/>
              </a:rPr>
              <a:t>DPD (2023) </a:t>
            </a:r>
            <a:r>
              <a:rPr lang="en-IN" sz="1600" i="1" dirty="0">
                <a:effectLst/>
                <a:latin typeface="Times New Roman" panose="02020603050405020304" pitchFamily="18" charset="0"/>
                <a:ea typeface="Times New Roman" panose="02020603050405020304" pitchFamily="18" charset="0"/>
              </a:rPr>
              <a:t>Sustainability Report: All-Electric Deliveries in the UK</a:t>
            </a:r>
            <a:r>
              <a:rPr lang="en-IN" sz="1600" dirty="0">
                <a:effectLst/>
                <a:latin typeface="Times New Roman" panose="02020603050405020304" pitchFamily="18" charset="0"/>
                <a:ea typeface="Times New Roman" panose="02020603050405020304" pitchFamily="18" charset="0"/>
              </a:rPr>
              <a:t>. Available at: https://green.dpd.co.uk</a:t>
            </a:r>
          </a:p>
          <a:p>
            <a:r>
              <a:rPr lang="en-IN" sz="1600" dirty="0">
                <a:effectLst/>
                <a:latin typeface="Times New Roman" panose="02020603050405020304" pitchFamily="18" charset="0"/>
                <a:ea typeface="Times New Roman" panose="02020603050405020304" pitchFamily="18" charset="0"/>
              </a:rPr>
              <a:t>Energy Saving Trust (2022) </a:t>
            </a:r>
            <a:r>
              <a:rPr lang="en-IN" sz="1600" i="1" dirty="0">
                <a:effectLst/>
                <a:latin typeface="Times New Roman" panose="02020603050405020304" pitchFamily="18" charset="0"/>
                <a:ea typeface="Times New Roman" panose="02020603050405020304" pitchFamily="18" charset="0"/>
              </a:rPr>
              <a:t>Efficient Driving Techniques for Commercial Fleets</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3"/>
              </a:rPr>
              <a:t>https://energysavingtrust.org.uk</a:t>
            </a:r>
            <a:endParaRPr lang="en-IN" sz="1600" dirty="0">
              <a:effectLst/>
              <a:latin typeface="Times New Roman" panose="02020603050405020304" pitchFamily="18" charset="0"/>
              <a:ea typeface="Times New Roman" panose="02020603050405020304" pitchFamily="18" charset="0"/>
            </a:endParaRPr>
          </a:p>
          <a:p>
            <a:r>
              <a:rPr lang="en-IN" sz="1600" dirty="0">
                <a:effectLst/>
                <a:latin typeface="Times New Roman" panose="02020603050405020304" pitchFamily="18" charset="0"/>
                <a:ea typeface="Times New Roman" panose="02020603050405020304" pitchFamily="18" charset="0"/>
              </a:rPr>
              <a:t>Harvard DCE (2023) </a:t>
            </a:r>
            <a:r>
              <a:rPr lang="en-IN" sz="1600" i="1" dirty="0">
                <a:effectLst/>
                <a:latin typeface="Times New Roman" panose="02020603050405020304" pitchFamily="18" charset="0"/>
                <a:ea typeface="Times New Roman" panose="02020603050405020304" pitchFamily="18" charset="0"/>
              </a:rPr>
              <a:t>7 Reasons Why Change Strategies Fail and How to Avoid Them</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4"/>
              </a:rPr>
              <a:t>https://professional.dce.harvard.edu</a:t>
            </a:r>
            <a:endParaRPr lang="en-IN" sz="1600" dirty="0">
              <a:effectLst/>
              <a:latin typeface="Times New Roman" panose="02020603050405020304" pitchFamily="18" charset="0"/>
              <a:ea typeface="Times New Roman" panose="02020603050405020304" pitchFamily="18" charset="0"/>
            </a:endParaRPr>
          </a:p>
          <a:p>
            <a:endParaRPr lang="en-IN" sz="1600" dirty="0">
              <a:effectLst/>
              <a:latin typeface="Times New Roman" panose="02020603050405020304" pitchFamily="18" charset="0"/>
              <a:ea typeface="Times New Roman" panose="02020603050405020304" pitchFamily="18" charset="0"/>
            </a:endParaRPr>
          </a:p>
          <a:p>
            <a:endParaRPr lang="en-IN" sz="1600" dirty="0">
              <a:effectLst/>
              <a:latin typeface="Times New Roman" panose="02020603050405020304" pitchFamily="18" charset="0"/>
              <a:ea typeface="Times New Roman" panose="02020603050405020304" pitchFamily="18" charset="0"/>
            </a:endParaRPr>
          </a:p>
          <a:p>
            <a:endParaRPr lang="en-IN" sz="1600" dirty="0"/>
          </a:p>
        </p:txBody>
      </p:sp>
    </p:spTree>
    <p:extLst>
      <p:ext uri="{BB962C8B-B14F-4D97-AF65-F5344CB8AC3E}">
        <p14:creationId xmlns:p14="http://schemas.microsoft.com/office/powerpoint/2010/main" xmlns="" val="290752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44AF725-92AB-8009-45E8-5311A12E5BA6}"/>
              </a:ext>
            </a:extLst>
          </p:cNvPr>
          <p:cNvSpPr>
            <a:spLocks noGrp="1"/>
          </p:cNvSpPr>
          <p:nvPr>
            <p:ph idx="1"/>
          </p:nvPr>
        </p:nvSpPr>
        <p:spPr>
          <a:xfrm>
            <a:off x="923636" y="1080656"/>
            <a:ext cx="9037228" cy="4659372"/>
          </a:xfrm>
        </p:spPr>
        <p:txBody>
          <a:bodyPr>
            <a:normAutofit fontScale="92500"/>
          </a:bodyPr>
          <a:lstStyle/>
          <a:p>
            <a:r>
              <a:rPr lang="en-IN" sz="1800" dirty="0">
                <a:effectLst/>
                <a:latin typeface="Times New Roman" panose="02020603050405020304" pitchFamily="18" charset="0"/>
                <a:ea typeface="Times New Roman" panose="02020603050405020304" pitchFamily="18" charset="0"/>
              </a:rPr>
              <a:t>IEA (2022) </a:t>
            </a:r>
            <a:r>
              <a:rPr lang="en-IN" sz="1800" i="1" dirty="0">
                <a:effectLst/>
                <a:latin typeface="Times New Roman" panose="02020603050405020304" pitchFamily="18" charset="0"/>
                <a:ea typeface="Times New Roman" panose="02020603050405020304" pitchFamily="18" charset="0"/>
              </a:rPr>
              <a:t>Transport Sector CO₂ Emissions</a:t>
            </a:r>
            <a:r>
              <a:rPr lang="en-IN" sz="1800" dirty="0">
                <a:effectLst/>
                <a:latin typeface="Times New Roman" panose="02020603050405020304" pitchFamily="18" charset="0"/>
                <a:ea typeface="Times New Roman" panose="02020603050405020304" pitchFamily="18" charset="0"/>
              </a:rPr>
              <a:t>. International Energy Agency.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2"/>
              </a:rPr>
              <a:t>https://iea.org</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Kotter, J.P. (1996) </a:t>
            </a:r>
            <a:r>
              <a:rPr lang="en-IN" sz="1800" i="1" dirty="0">
                <a:effectLst/>
                <a:latin typeface="Times New Roman" panose="02020603050405020304" pitchFamily="18" charset="0"/>
                <a:ea typeface="Times New Roman" panose="02020603050405020304" pitchFamily="18" charset="0"/>
              </a:rPr>
              <a:t>Leading Change</a:t>
            </a:r>
            <a:r>
              <a:rPr lang="en-IN" sz="1800" dirty="0">
                <a:effectLst/>
                <a:latin typeface="Times New Roman" panose="02020603050405020304" pitchFamily="18" charset="0"/>
                <a:ea typeface="Times New Roman" panose="02020603050405020304" pitchFamily="18" charset="0"/>
              </a:rPr>
              <a:t>. Boston: Harvard Business School Press.</a:t>
            </a:r>
          </a:p>
          <a:p>
            <a:r>
              <a:rPr lang="en-IN" sz="1800" dirty="0">
                <a:effectLst/>
                <a:latin typeface="Times New Roman" panose="02020603050405020304" pitchFamily="18" charset="0"/>
                <a:ea typeface="Times New Roman" panose="02020603050405020304" pitchFamily="18" charset="0"/>
              </a:rPr>
              <a:t>Logistics UK (2023) </a:t>
            </a:r>
            <a:r>
              <a:rPr lang="en-IN" sz="1800" i="1" dirty="0">
                <a:effectLst/>
                <a:latin typeface="Times New Roman" panose="02020603050405020304" pitchFamily="18" charset="0"/>
                <a:ea typeface="Times New Roman" panose="02020603050405020304" pitchFamily="18" charset="0"/>
              </a:rPr>
              <a:t>Skills and Employment Report 2023</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3"/>
              </a:rPr>
              <a:t>https://logistics.org.uk</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McKinsey &amp; Company (2023) </a:t>
            </a:r>
            <a:r>
              <a:rPr lang="en-IN" sz="1800" i="1" dirty="0">
                <a:effectLst/>
                <a:latin typeface="Times New Roman" panose="02020603050405020304" pitchFamily="18" charset="0"/>
                <a:ea typeface="Times New Roman" panose="02020603050405020304" pitchFamily="18" charset="0"/>
              </a:rPr>
              <a:t>Decarbonising Supply Chains to Win Future Contracts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4"/>
              </a:rPr>
              <a:t>https://mckinsey.com</a:t>
            </a:r>
            <a:endParaRPr lang="en-IN" sz="1800" dirty="0">
              <a:effectLst/>
              <a:latin typeface="Times New Roman" panose="02020603050405020304" pitchFamily="18" charset="0"/>
              <a:ea typeface="Times New Roman" panose="02020603050405020304" pitchFamily="18" charset="0"/>
            </a:endParaRPr>
          </a:p>
          <a:p>
            <a:r>
              <a:rPr lang="en-IN" sz="1800" dirty="0" err="1">
                <a:effectLst/>
                <a:latin typeface="Times New Roman" panose="02020603050405020304" pitchFamily="18" charset="0"/>
                <a:ea typeface="Times New Roman" panose="02020603050405020304" pitchFamily="18" charset="0"/>
              </a:rPr>
              <a:t>Prosci</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Why Change Management Fails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5"/>
              </a:rPr>
              <a:t>https://www.prosci.com</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Royal Mail (2023) </a:t>
            </a:r>
            <a:r>
              <a:rPr lang="en-IN" sz="1800" i="1" dirty="0">
                <a:effectLst/>
                <a:latin typeface="Times New Roman" panose="02020603050405020304" pitchFamily="18" charset="0"/>
                <a:ea typeface="Times New Roman" panose="02020603050405020304" pitchFamily="18" charset="0"/>
              </a:rPr>
              <a:t>HVO Trial in Delivery Vehicles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6"/>
              </a:rPr>
              <a:t>https://www.royalmailgroup.com</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SHRM (2022) </a:t>
            </a:r>
            <a:r>
              <a:rPr lang="en-IN" sz="1800" i="1" dirty="0">
                <a:effectLst/>
                <a:latin typeface="Times New Roman" panose="02020603050405020304" pitchFamily="18" charset="0"/>
                <a:ea typeface="Times New Roman" panose="02020603050405020304" pitchFamily="18" charset="0"/>
              </a:rPr>
              <a:t>The Real Cost of Employee Turnover</a:t>
            </a:r>
            <a:r>
              <a:rPr lang="en-IN" sz="1800" dirty="0">
                <a:effectLst/>
                <a:latin typeface="Times New Roman" panose="02020603050405020304" pitchFamily="18" charset="0"/>
                <a:ea typeface="Times New Roman" panose="02020603050405020304" pitchFamily="18" charset="0"/>
              </a:rPr>
              <a:t>. Society for Human Resource Management.</a:t>
            </a:r>
          </a:p>
          <a:p>
            <a:r>
              <a:rPr lang="en-IN" sz="1800" dirty="0">
                <a:effectLst/>
                <a:latin typeface="Times New Roman" panose="02020603050405020304" pitchFamily="18" charset="0"/>
                <a:ea typeface="Times New Roman" panose="02020603050405020304" pitchFamily="18" charset="0"/>
              </a:rPr>
              <a:t>UK Government (2023) </a:t>
            </a:r>
            <a:r>
              <a:rPr lang="en-IN" sz="1800" i="1" dirty="0">
                <a:effectLst/>
                <a:latin typeface="Times New Roman" panose="02020603050405020304" pitchFamily="18" charset="0"/>
                <a:ea typeface="Times New Roman" panose="02020603050405020304" pitchFamily="18" charset="0"/>
              </a:rPr>
              <a:t>Zero Emission Road Freight Demonstrator Programme</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7"/>
              </a:rPr>
              <a:t>https://www.gov.uk</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Volvo Trucks (2023) </a:t>
            </a:r>
            <a:r>
              <a:rPr lang="en-IN" sz="1800" i="1" dirty="0">
                <a:effectLst/>
                <a:latin typeface="Times New Roman" panose="02020603050405020304" pitchFamily="18" charset="0"/>
                <a:ea typeface="Times New Roman" panose="02020603050405020304" pitchFamily="18" charset="0"/>
              </a:rPr>
              <a:t>Hydrogen Fuel Cell Trucks for Long-Haul Transport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8"/>
              </a:rPr>
              <a:t>https://www.volvotrucks.com</a:t>
            </a:r>
            <a:endParaRPr lang="en-IN" sz="1800" dirty="0">
              <a:effectLst/>
              <a:latin typeface="Times New Roman" panose="02020603050405020304" pitchFamily="18" charset="0"/>
              <a:ea typeface="Times New Roman" panose="02020603050405020304" pitchFamily="18" charset="0"/>
            </a:endParaRPr>
          </a:p>
          <a:p>
            <a:endParaRPr lang="en-IN" sz="1800" dirty="0">
              <a:effectLst/>
              <a:latin typeface="Times New Roman" panose="02020603050405020304" pitchFamily="18" charset="0"/>
              <a:ea typeface="Times New Roman" panose="02020603050405020304" pitchFamily="18" charset="0"/>
            </a:endParaRPr>
          </a:p>
          <a:p>
            <a:endParaRPr lang="en-IN" dirty="0"/>
          </a:p>
        </p:txBody>
      </p:sp>
    </p:spTree>
    <p:extLst>
      <p:ext uri="{BB962C8B-B14F-4D97-AF65-F5344CB8AC3E}">
        <p14:creationId xmlns:p14="http://schemas.microsoft.com/office/powerpoint/2010/main" xmlns="" val="24726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3B649E-959D-994A-6894-7CDCA9E8250D}"/>
              </a:ext>
            </a:extLst>
          </p:cNvPr>
          <p:cNvSpPr>
            <a:spLocks noGrp="1"/>
          </p:cNvSpPr>
          <p:nvPr>
            <p:ph type="title"/>
          </p:nvPr>
        </p:nvSpPr>
        <p:spPr>
          <a:xfrm>
            <a:off x="2231136" y="964691"/>
            <a:ext cx="7729728" cy="4540181"/>
          </a:xfrm>
        </p:spPr>
        <p:txBody>
          <a:bodyPr/>
          <a:lstStyle/>
          <a:p>
            <a:r>
              <a:rPr lang="en-US" i="1" dirty="0">
                <a:latin typeface="Times New Roman" panose="02020603050405020304" pitchFamily="18" charset="0"/>
                <a:cs typeface="Times New Roman" panose="02020603050405020304" pitchFamily="18" charset="0"/>
              </a:rPr>
              <a:t>I welcome any questions or feedback</a:t>
            </a:r>
            <a:endParaRPr lang="en-IN"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98815708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xmlns=""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Civic</Template>
  <TotalTime>84</TotalTime>
  <Words>3513</Words>
  <Application>Microsoft Office PowerPoint</Application>
  <PresentationFormat>Custom</PresentationFormat>
  <Paragraphs>126</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Parcel</vt:lpstr>
      <vt:lpstr>Name :VajraChaitanya pondugula students id:2418439</vt:lpstr>
      <vt:lpstr>Introduction </vt:lpstr>
      <vt:lpstr>Purpose of the Presentation</vt:lpstr>
      <vt:lpstr>Company Profile (Fictional Business)</vt:lpstr>
      <vt:lpstr>Key Business Challenges</vt:lpstr>
      <vt:lpstr>Succession Planning</vt:lpstr>
      <vt:lpstr>Risks of Not Having a Succession Plan</vt:lpstr>
      <vt:lpstr>Understanding Retention Challenges</vt:lpstr>
      <vt:lpstr>Proposed Retention Strategy</vt:lpstr>
      <vt:lpstr>Succession Plan</vt:lpstr>
      <vt:lpstr>Managing Change Effectively</vt:lpstr>
      <vt:lpstr>Decarbonisation – Why It’s Crucial</vt:lpstr>
      <vt:lpstr>Review of Current Efforts</vt:lpstr>
      <vt:lpstr>Short-Term Sustainability Actions</vt:lpstr>
      <vt:lpstr>Long-Term Fleet Strategy</vt:lpstr>
      <vt:lpstr>Financial and Operational Feasibility</vt:lpstr>
      <vt:lpstr>Strategic Roadmap (3-Year Plan)</vt:lpstr>
      <vt:lpstr>Summary &amp; Recommendations</vt:lpstr>
      <vt:lpstr>References</vt:lpstr>
      <vt:lpstr>Slide 20</vt:lpstr>
      <vt:lpstr>I welcome any questions or feedback</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:VajraChaitanya pondugula students id:2418439</dc:title>
  <dc:creator>babithasai yadla</dc:creator>
  <cp:lastModifiedBy>JAVED</cp:lastModifiedBy>
  <cp:revision>2</cp:revision>
  <dcterms:created xsi:type="dcterms:W3CDTF">2025-05-20T02:59:25Z</dcterms:created>
  <dcterms:modified xsi:type="dcterms:W3CDTF">2025-05-20T16:53:34Z</dcterms:modified>
</cp:coreProperties>
</file>