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1" r:id="rId2"/>
  </p:sldMasterIdLst>
  <p:notesMasterIdLst>
    <p:notesMasterId r:id="rId57"/>
  </p:notesMasterIdLst>
  <p:sldIdLst>
    <p:sldId id="1061" r:id="rId3"/>
    <p:sldId id="1057" r:id="rId4"/>
    <p:sldId id="455" r:id="rId5"/>
    <p:sldId id="456" r:id="rId6"/>
    <p:sldId id="457" r:id="rId7"/>
    <p:sldId id="458" r:id="rId8"/>
    <p:sldId id="459" r:id="rId9"/>
    <p:sldId id="460" r:id="rId10"/>
    <p:sldId id="461" r:id="rId11"/>
    <p:sldId id="904" r:id="rId12"/>
    <p:sldId id="462" r:id="rId13"/>
    <p:sldId id="905" r:id="rId14"/>
    <p:sldId id="901" r:id="rId15"/>
    <p:sldId id="463" r:id="rId16"/>
    <p:sldId id="464" r:id="rId17"/>
    <p:sldId id="1080" r:id="rId18"/>
    <p:sldId id="1079" r:id="rId19"/>
    <p:sldId id="1076" r:id="rId20"/>
    <p:sldId id="1075" r:id="rId21"/>
    <p:sldId id="1084" r:id="rId22"/>
    <p:sldId id="1085" r:id="rId23"/>
    <p:sldId id="1086" r:id="rId24"/>
    <p:sldId id="1089" r:id="rId25"/>
    <p:sldId id="1087" r:id="rId26"/>
    <p:sldId id="1099" r:id="rId27"/>
    <p:sldId id="1088" r:id="rId28"/>
    <p:sldId id="1077" r:id="rId29"/>
    <p:sldId id="381" r:id="rId30"/>
    <p:sldId id="382" r:id="rId31"/>
    <p:sldId id="385" r:id="rId32"/>
    <p:sldId id="1063" r:id="rId33"/>
    <p:sldId id="1100" r:id="rId34"/>
    <p:sldId id="1091" r:id="rId35"/>
    <p:sldId id="1090" r:id="rId36"/>
    <p:sldId id="1078" r:id="rId37"/>
    <p:sldId id="258" r:id="rId38"/>
    <p:sldId id="1067" r:id="rId39"/>
    <p:sldId id="1069" r:id="rId40"/>
    <p:sldId id="1093" r:id="rId41"/>
    <p:sldId id="1094" r:id="rId42"/>
    <p:sldId id="1098" r:id="rId43"/>
    <p:sldId id="295" r:id="rId44"/>
    <p:sldId id="1102" r:id="rId45"/>
    <p:sldId id="297" r:id="rId46"/>
    <p:sldId id="298" r:id="rId47"/>
    <p:sldId id="1103" r:id="rId48"/>
    <p:sldId id="304" r:id="rId49"/>
    <p:sldId id="305" r:id="rId50"/>
    <p:sldId id="311" r:id="rId51"/>
    <p:sldId id="1104" r:id="rId52"/>
    <p:sldId id="313" r:id="rId53"/>
    <p:sldId id="1065" r:id="rId54"/>
    <p:sldId id="1070" r:id="rId55"/>
    <p:sldId id="109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FC79"/>
    <a:srgbClr val="00A500"/>
    <a:srgbClr val="9EEAEB"/>
    <a:srgbClr val="76D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10"/>
    <p:restoredTop sz="83946"/>
  </p:normalViewPr>
  <p:slideViewPr>
    <p:cSldViewPr snapToGrid="0" snapToObjects="1">
      <p:cViewPr varScale="1">
        <p:scale>
          <a:sx n="61" d="100"/>
          <a:sy n="61" d="100"/>
        </p:scale>
        <p:origin x="6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8.png"/><Relationship Id="rId7" Type="http://schemas.openxmlformats.org/officeDocument/2006/relationships/image" Target="../media/image30.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7.png"/><Relationship Id="rId6" Type="http://schemas.openxmlformats.org/officeDocument/2006/relationships/image" Target="../media/image33.svg"/><Relationship Id="rId11" Type="http://schemas.openxmlformats.org/officeDocument/2006/relationships/image" Target="../media/image32.png"/><Relationship Id="rId5" Type="http://schemas.openxmlformats.org/officeDocument/2006/relationships/image" Target="../media/image29.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1.png"/></Relationships>
</file>

<file path=ppt/diagrams/_rels/data6.xml.rels><?xml version="1.0" encoding="UTF-8" standalone="yes"?>
<Relationships xmlns="http://schemas.openxmlformats.org/package/2006/relationships"><Relationship Id="rId1" Type="http://schemas.openxmlformats.org/officeDocument/2006/relationships/image" Target="../media/image3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28.png"/><Relationship Id="rId7" Type="http://schemas.openxmlformats.org/officeDocument/2006/relationships/image" Target="../media/image30.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7.png"/><Relationship Id="rId6" Type="http://schemas.openxmlformats.org/officeDocument/2006/relationships/image" Target="../media/image33.svg"/><Relationship Id="rId11" Type="http://schemas.openxmlformats.org/officeDocument/2006/relationships/image" Target="../media/image32.png"/><Relationship Id="rId5" Type="http://schemas.openxmlformats.org/officeDocument/2006/relationships/image" Target="../media/image29.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0C707B-034C-4071-9132-AAE3D01A09B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25692A3-8448-4FFE-ABC6-85D29CAA3AD0}">
      <dgm:prSet/>
      <dgm:spPr/>
      <dgm:t>
        <a:bodyPr/>
        <a:lstStyle/>
        <a:p>
          <a:pPr>
            <a:lnSpc>
              <a:spcPct val="100000"/>
            </a:lnSpc>
          </a:pPr>
          <a:r>
            <a:rPr lang="en-US" i="1"/>
            <a:t>Strategic Thinking Time</a:t>
          </a:r>
          <a:endParaRPr lang="en-US"/>
        </a:p>
      </dgm:t>
    </dgm:pt>
    <dgm:pt modelId="{C7A96648-9139-449D-B1AE-8E6EA256505E}" type="parTrans" cxnId="{81E335D0-FDBE-41B8-88FA-C4515C94B40A}">
      <dgm:prSet/>
      <dgm:spPr/>
      <dgm:t>
        <a:bodyPr/>
        <a:lstStyle/>
        <a:p>
          <a:endParaRPr lang="en-US"/>
        </a:p>
      </dgm:t>
    </dgm:pt>
    <dgm:pt modelId="{4576DF7D-C2D0-43D9-A187-7DA1462AE0BA}" type="sibTrans" cxnId="{81E335D0-FDBE-41B8-88FA-C4515C94B40A}">
      <dgm:prSet/>
      <dgm:spPr/>
      <dgm:t>
        <a:bodyPr/>
        <a:lstStyle/>
        <a:p>
          <a:endParaRPr lang="en-US"/>
        </a:p>
      </dgm:t>
    </dgm:pt>
    <dgm:pt modelId="{C0871AA2-BB1F-4F26-B4D1-A9B7445FA017}">
      <dgm:prSet/>
      <dgm:spPr/>
      <dgm:t>
        <a:bodyPr/>
        <a:lstStyle/>
        <a:p>
          <a:pPr>
            <a:lnSpc>
              <a:spcPct val="100000"/>
            </a:lnSpc>
          </a:pPr>
          <a:r>
            <a:rPr lang="en-US" i="1"/>
            <a:t>Wellbeing</a:t>
          </a:r>
          <a:endParaRPr lang="en-US"/>
        </a:p>
      </dgm:t>
    </dgm:pt>
    <dgm:pt modelId="{C53FF491-F06E-4CD6-89D9-80B1A2111A04}" type="parTrans" cxnId="{7A4CE7E8-C4CE-49FA-8867-B4A8FAF64324}">
      <dgm:prSet/>
      <dgm:spPr/>
      <dgm:t>
        <a:bodyPr/>
        <a:lstStyle/>
        <a:p>
          <a:endParaRPr lang="en-US"/>
        </a:p>
      </dgm:t>
    </dgm:pt>
    <dgm:pt modelId="{18BC6340-9992-44F9-BBF4-299529572114}" type="sibTrans" cxnId="{7A4CE7E8-C4CE-49FA-8867-B4A8FAF64324}">
      <dgm:prSet/>
      <dgm:spPr/>
      <dgm:t>
        <a:bodyPr/>
        <a:lstStyle/>
        <a:p>
          <a:endParaRPr lang="en-US"/>
        </a:p>
      </dgm:t>
    </dgm:pt>
    <dgm:pt modelId="{403D8538-F160-4BDE-BE6B-F3DB0AB4EE7D}">
      <dgm:prSet/>
      <dgm:spPr/>
      <dgm:t>
        <a:bodyPr/>
        <a:lstStyle/>
        <a:p>
          <a:pPr>
            <a:lnSpc>
              <a:spcPct val="100000"/>
            </a:lnSpc>
          </a:pPr>
          <a:endParaRPr lang="en-US" dirty="0"/>
        </a:p>
      </dgm:t>
    </dgm:pt>
    <dgm:pt modelId="{A55188EF-8132-4CEF-A454-C35740B0F484}" type="parTrans" cxnId="{32490903-F435-4055-8BD5-F478BA0C0CD9}">
      <dgm:prSet/>
      <dgm:spPr/>
      <dgm:t>
        <a:bodyPr/>
        <a:lstStyle/>
        <a:p>
          <a:endParaRPr lang="en-US"/>
        </a:p>
      </dgm:t>
    </dgm:pt>
    <dgm:pt modelId="{B5AC96C5-57D5-4E53-842E-17FDB043647D}" type="sibTrans" cxnId="{32490903-F435-4055-8BD5-F478BA0C0CD9}">
      <dgm:prSet/>
      <dgm:spPr/>
      <dgm:t>
        <a:bodyPr/>
        <a:lstStyle/>
        <a:p>
          <a:endParaRPr lang="en-US"/>
        </a:p>
      </dgm:t>
    </dgm:pt>
    <dgm:pt modelId="{B9350958-3CDB-45AB-8C43-1A0DCF840D7B}">
      <dgm:prSet/>
      <dgm:spPr/>
      <dgm:t>
        <a:bodyPr/>
        <a:lstStyle/>
        <a:p>
          <a:pPr>
            <a:lnSpc>
              <a:spcPct val="100000"/>
            </a:lnSpc>
          </a:pPr>
          <a:r>
            <a:rPr lang="en-US" i="1"/>
            <a:t>Doing ‘The Work’</a:t>
          </a:r>
          <a:endParaRPr lang="en-US"/>
        </a:p>
      </dgm:t>
    </dgm:pt>
    <dgm:pt modelId="{BAA09A6B-460E-46F6-B40A-E3837E4F0A32}" type="parTrans" cxnId="{CD1A3CFD-27D5-4108-A2A3-13EC70EB376B}">
      <dgm:prSet/>
      <dgm:spPr/>
      <dgm:t>
        <a:bodyPr/>
        <a:lstStyle/>
        <a:p>
          <a:endParaRPr lang="en-US"/>
        </a:p>
      </dgm:t>
    </dgm:pt>
    <dgm:pt modelId="{1D234892-AFC7-47CF-B708-56A71B2B3051}" type="sibTrans" cxnId="{CD1A3CFD-27D5-4108-A2A3-13EC70EB376B}">
      <dgm:prSet/>
      <dgm:spPr/>
      <dgm:t>
        <a:bodyPr/>
        <a:lstStyle/>
        <a:p>
          <a:endParaRPr lang="en-US"/>
        </a:p>
      </dgm:t>
    </dgm:pt>
    <dgm:pt modelId="{3E150258-B3E5-46CB-A5E4-044E470E10D1}">
      <dgm:prSet/>
      <dgm:spPr/>
      <dgm:t>
        <a:bodyPr/>
        <a:lstStyle/>
        <a:p>
          <a:pPr>
            <a:lnSpc>
              <a:spcPct val="100000"/>
            </a:lnSpc>
          </a:pPr>
          <a:r>
            <a:rPr lang="en-US" i="1"/>
            <a:t>Gratitude, Savouring</a:t>
          </a:r>
          <a:endParaRPr lang="en-US"/>
        </a:p>
      </dgm:t>
    </dgm:pt>
    <dgm:pt modelId="{5695C588-B040-42B2-9D20-25A4123D3157}" type="parTrans" cxnId="{CB0A17CB-299D-4C3A-9E9F-32099580957C}">
      <dgm:prSet/>
      <dgm:spPr/>
      <dgm:t>
        <a:bodyPr/>
        <a:lstStyle/>
        <a:p>
          <a:endParaRPr lang="en-US"/>
        </a:p>
      </dgm:t>
    </dgm:pt>
    <dgm:pt modelId="{2975A152-C368-48CB-9021-5C5BB790D0C7}" type="sibTrans" cxnId="{CB0A17CB-299D-4C3A-9E9F-32099580957C}">
      <dgm:prSet/>
      <dgm:spPr/>
      <dgm:t>
        <a:bodyPr/>
        <a:lstStyle/>
        <a:p>
          <a:endParaRPr lang="en-US"/>
        </a:p>
      </dgm:t>
    </dgm:pt>
    <dgm:pt modelId="{D6A46A17-4B4E-4DF2-860B-49774F09EBCB}">
      <dgm:prSet/>
      <dgm:spPr/>
      <dgm:t>
        <a:bodyPr/>
        <a:lstStyle/>
        <a:p>
          <a:pPr>
            <a:lnSpc>
              <a:spcPct val="100000"/>
            </a:lnSpc>
          </a:pPr>
          <a:r>
            <a:rPr lang="en-US" i="1"/>
            <a:t>Celebrating</a:t>
          </a:r>
          <a:endParaRPr lang="en-US"/>
        </a:p>
      </dgm:t>
    </dgm:pt>
    <dgm:pt modelId="{DAF89DD2-7327-49E4-8242-7FDE7C48EB3C}" type="parTrans" cxnId="{4BB1F1BD-182A-4790-B32E-F17AD3C709E2}">
      <dgm:prSet/>
      <dgm:spPr/>
      <dgm:t>
        <a:bodyPr/>
        <a:lstStyle/>
        <a:p>
          <a:endParaRPr lang="en-US"/>
        </a:p>
      </dgm:t>
    </dgm:pt>
    <dgm:pt modelId="{FAE07902-0E6D-404C-8A48-5A0EBD4669B9}" type="sibTrans" cxnId="{4BB1F1BD-182A-4790-B32E-F17AD3C709E2}">
      <dgm:prSet/>
      <dgm:spPr/>
      <dgm:t>
        <a:bodyPr/>
        <a:lstStyle/>
        <a:p>
          <a:endParaRPr lang="en-US"/>
        </a:p>
      </dgm:t>
    </dgm:pt>
    <dgm:pt modelId="{7553A57F-E20D-4E07-A758-3DBF26895926}">
      <dgm:prSet/>
      <dgm:spPr/>
      <dgm:t>
        <a:bodyPr/>
        <a:lstStyle/>
        <a:p>
          <a:pPr>
            <a:lnSpc>
              <a:spcPct val="100000"/>
            </a:lnSpc>
          </a:pPr>
          <a:r>
            <a:rPr lang="en-US" i="1" dirty="0"/>
            <a:t>Seeking feedback from those whose opinion you value</a:t>
          </a:r>
          <a:endParaRPr lang="en-US" dirty="0"/>
        </a:p>
      </dgm:t>
    </dgm:pt>
    <dgm:pt modelId="{D884B5B4-995D-4902-B256-0E5217CE2716}" type="parTrans" cxnId="{770842BE-BFBF-48D4-A11F-7E660B62B283}">
      <dgm:prSet/>
      <dgm:spPr/>
      <dgm:t>
        <a:bodyPr/>
        <a:lstStyle/>
        <a:p>
          <a:endParaRPr lang="en-US"/>
        </a:p>
      </dgm:t>
    </dgm:pt>
    <dgm:pt modelId="{D7E37215-5E13-4112-8BEC-72A25C16485E}" type="sibTrans" cxnId="{770842BE-BFBF-48D4-A11F-7E660B62B283}">
      <dgm:prSet/>
      <dgm:spPr/>
      <dgm:t>
        <a:bodyPr/>
        <a:lstStyle/>
        <a:p>
          <a:endParaRPr lang="en-US"/>
        </a:p>
      </dgm:t>
    </dgm:pt>
    <dgm:pt modelId="{240314D6-1FD2-42E2-9648-76FA802DF1ED}" type="pres">
      <dgm:prSet presAssocID="{C30C707B-034C-4071-9132-AAE3D01A09B4}" presName="root" presStyleCnt="0">
        <dgm:presLayoutVars>
          <dgm:dir/>
          <dgm:resizeHandles val="exact"/>
        </dgm:presLayoutVars>
      </dgm:prSet>
      <dgm:spPr/>
      <dgm:t>
        <a:bodyPr/>
        <a:lstStyle/>
        <a:p>
          <a:endParaRPr lang="en-US"/>
        </a:p>
      </dgm:t>
    </dgm:pt>
    <dgm:pt modelId="{14113CD7-5691-4AAF-846D-D63569B2ED70}" type="pres">
      <dgm:prSet presAssocID="{225692A3-8448-4FFE-ABC6-85D29CAA3AD0}" presName="compNode" presStyleCnt="0"/>
      <dgm:spPr/>
    </dgm:pt>
    <dgm:pt modelId="{4DD4E59A-4FC6-4D01-BFFA-7468A7EFF76E}" type="pres">
      <dgm:prSet presAssocID="{225692A3-8448-4FFE-ABC6-85D29CAA3AD0}" presName="bgRect" presStyleLbl="bgShp" presStyleIdx="0" presStyleCnt="6"/>
      <dgm:spPr>
        <a:solidFill>
          <a:srgbClr val="D5FC79"/>
        </a:solidFill>
      </dgm:spPr>
    </dgm:pt>
    <dgm:pt modelId="{FB52F686-402B-469A-8038-1BF7E9ABC52E}" type="pres">
      <dgm:prSet presAssocID="{225692A3-8448-4FFE-ABC6-85D29CAA3AD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Head with Gears"/>
        </a:ext>
      </dgm:extLst>
    </dgm:pt>
    <dgm:pt modelId="{F4E21D62-04CD-4E43-AD1B-92068E812F7F}" type="pres">
      <dgm:prSet presAssocID="{225692A3-8448-4FFE-ABC6-85D29CAA3AD0}" presName="spaceRect" presStyleCnt="0"/>
      <dgm:spPr/>
    </dgm:pt>
    <dgm:pt modelId="{B22EABBF-0305-46DF-82DA-4FB9CD7F6C1C}" type="pres">
      <dgm:prSet presAssocID="{225692A3-8448-4FFE-ABC6-85D29CAA3AD0}" presName="parTx" presStyleLbl="revTx" presStyleIdx="0" presStyleCnt="7">
        <dgm:presLayoutVars>
          <dgm:chMax val="0"/>
          <dgm:chPref val="0"/>
        </dgm:presLayoutVars>
      </dgm:prSet>
      <dgm:spPr/>
      <dgm:t>
        <a:bodyPr/>
        <a:lstStyle/>
        <a:p>
          <a:endParaRPr lang="en-US"/>
        </a:p>
      </dgm:t>
    </dgm:pt>
    <dgm:pt modelId="{69C28398-EA0D-4A2C-98A1-1C58DF511411}" type="pres">
      <dgm:prSet presAssocID="{4576DF7D-C2D0-43D9-A187-7DA1462AE0BA}" presName="sibTrans" presStyleCnt="0"/>
      <dgm:spPr/>
    </dgm:pt>
    <dgm:pt modelId="{1B610964-1E5C-4FA3-B88E-EDCCE4098167}" type="pres">
      <dgm:prSet presAssocID="{C0871AA2-BB1F-4F26-B4D1-A9B7445FA017}" presName="compNode" presStyleCnt="0"/>
      <dgm:spPr/>
    </dgm:pt>
    <dgm:pt modelId="{16451C5E-A486-446C-BC60-4069354720A2}" type="pres">
      <dgm:prSet presAssocID="{C0871AA2-BB1F-4F26-B4D1-A9B7445FA017}" presName="bgRect" presStyleLbl="bgShp" presStyleIdx="1" presStyleCnt="6"/>
      <dgm:spPr>
        <a:solidFill>
          <a:srgbClr val="D5FC79"/>
        </a:solidFill>
      </dgm:spPr>
    </dgm:pt>
    <dgm:pt modelId="{B404F1FC-0CAB-4ADC-9896-70749083CB8D}" type="pres">
      <dgm:prSet presAssocID="{C0871AA2-BB1F-4F26-B4D1-A9B7445FA01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Fruit Bowl"/>
        </a:ext>
      </dgm:extLst>
    </dgm:pt>
    <dgm:pt modelId="{E6065B0B-5A24-45C6-AAC9-6EA800ED265F}" type="pres">
      <dgm:prSet presAssocID="{C0871AA2-BB1F-4F26-B4D1-A9B7445FA017}" presName="spaceRect" presStyleCnt="0"/>
      <dgm:spPr/>
    </dgm:pt>
    <dgm:pt modelId="{79FB533D-19EA-412C-9211-1D1AA5DB2BB0}" type="pres">
      <dgm:prSet presAssocID="{C0871AA2-BB1F-4F26-B4D1-A9B7445FA017}" presName="parTx" presStyleLbl="revTx" presStyleIdx="1" presStyleCnt="7">
        <dgm:presLayoutVars>
          <dgm:chMax val="0"/>
          <dgm:chPref val="0"/>
        </dgm:presLayoutVars>
      </dgm:prSet>
      <dgm:spPr/>
      <dgm:t>
        <a:bodyPr/>
        <a:lstStyle/>
        <a:p>
          <a:endParaRPr lang="en-US"/>
        </a:p>
      </dgm:t>
    </dgm:pt>
    <dgm:pt modelId="{5D58B549-ECE5-4DA8-A4DF-0FC114701CEE}" type="pres">
      <dgm:prSet presAssocID="{C0871AA2-BB1F-4F26-B4D1-A9B7445FA017}" presName="desTx" presStyleLbl="revTx" presStyleIdx="2" presStyleCnt="7">
        <dgm:presLayoutVars/>
      </dgm:prSet>
      <dgm:spPr/>
      <dgm:t>
        <a:bodyPr/>
        <a:lstStyle/>
        <a:p>
          <a:endParaRPr lang="en-US"/>
        </a:p>
      </dgm:t>
    </dgm:pt>
    <dgm:pt modelId="{2967BF35-95FE-48FD-9768-472A0480C1AD}" type="pres">
      <dgm:prSet presAssocID="{18BC6340-9992-44F9-BBF4-299529572114}" presName="sibTrans" presStyleCnt="0"/>
      <dgm:spPr/>
    </dgm:pt>
    <dgm:pt modelId="{D62C8F3F-FE57-4EDE-BF00-571C78ED3206}" type="pres">
      <dgm:prSet presAssocID="{B9350958-3CDB-45AB-8C43-1A0DCF840D7B}" presName="compNode" presStyleCnt="0"/>
      <dgm:spPr/>
    </dgm:pt>
    <dgm:pt modelId="{D5411AE2-C844-4EED-AAE8-11BFE8E0B4A1}" type="pres">
      <dgm:prSet presAssocID="{B9350958-3CDB-45AB-8C43-1A0DCF840D7B}" presName="bgRect" presStyleLbl="bgShp" presStyleIdx="2" presStyleCnt="6"/>
      <dgm:spPr>
        <a:solidFill>
          <a:srgbClr val="D5FC79"/>
        </a:solidFill>
      </dgm:spPr>
    </dgm:pt>
    <dgm:pt modelId="{7DD896AB-B2E0-4B55-908B-B5645BD37FC3}" type="pres">
      <dgm:prSet presAssocID="{B9350958-3CDB-45AB-8C43-1A0DCF840D7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Branching Diagram"/>
        </a:ext>
      </dgm:extLst>
    </dgm:pt>
    <dgm:pt modelId="{2D5294EA-BCF2-475A-B4FA-8A8985FA0D34}" type="pres">
      <dgm:prSet presAssocID="{B9350958-3CDB-45AB-8C43-1A0DCF840D7B}" presName="spaceRect" presStyleCnt="0"/>
      <dgm:spPr/>
    </dgm:pt>
    <dgm:pt modelId="{C213B44C-A74D-40C1-9FD2-C33067E55BD8}" type="pres">
      <dgm:prSet presAssocID="{B9350958-3CDB-45AB-8C43-1A0DCF840D7B}" presName="parTx" presStyleLbl="revTx" presStyleIdx="3" presStyleCnt="7">
        <dgm:presLayoutVars>
          <dgm:chMax val="0"/>
          <dgm:chPref val="0"/>
        </dgm:presLayoutVars>
      </dgm:prSet>
      <dgm:spPr/>
      <dgm:t>
        <a:bodyPr/>
        <a:lstStyle/>
        <a:p>
          <a:endParaRPr lang="en-US"/>
        </a:p>
      </dgm:t>
    </dgm:pt>
    <dgm:pt modelId="{AB51C3DA-8981-4D07-92C7-DD663A3B1AE8}" type="pres">
      <dgm:prSet presAssocID="{1D234892-AFC7-47CF-B708-56A71B2B3051}" presName="sibTrans" presStyleCnt="0"/>
      <dgm:spPr/>
    </dgm:pt>
    <dgm:pt modelId="{B04DD543-CA45-4418-97F9-C07960DEE88B}" type="pres">
      <dgm:prSet presAssocID="{3E150258-B3E5-46CB-A5E4-044E470E10D1}" presName="compNode" presStyleCnt="0"/>
      <dgm:spPr/>
    </dgm:pt>
    <dgm:pt modelId="{32320CC2-FD64-42A8-89DC-A605EF6FECEF}" type="pres">
      <dgm:prSet presAssocID="{3E150258-B3E5-46CB-A5E4-044E470E10D1}" presName="bgRect" presStyleLbl="bgShp" presStyleIdx="3" presStyleCnt="6"/>
      <dgm:spPr>
        <a:solidFill>
          <a:srgbClr val="D5FC79"/>
        </a:solidFill>
      </dgm:spPr>
    </dgm:pt>
    <dgm:pt modelId="{288D34CF-ECE2-4819-B645-A87B0F267BDC}" type="pres">
      <dgm:prSet presAssocID="{3E150258-B3E5-46CB-A5E4-044E470E10D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id="0" name="" descr="Smiling Face with No Fill"/>
        </a:ext>
      </dgm:extLst>
    </dgm:pt>
    <dgm:pt modelId="{6CCAFF6D-78BA-4C60-B5D2-E9C8BCF8DE3D}" type="pres">
      <dgm:prSet presAssocID="{3E150258-B3E5-46CB-A5E4-044E470E10D1}" presName="spaceRect" presStyleCnt="0"/>
      <dgm:spPr/>
    </dgm:pt>
    <dgm:pt modelId="{9749528C-37E8-4C5D-99B6-83FF7C7E1313}" type="pres">
      <dgm:prSet presAssocID="{3E150258-B3E5-46CB-A5E4-044E470E10D1}" presName="parTx" presStyleLbl="revTx" presStyleIdx="4" presStyleCnt="7">
        <dgm:presLayoutVars>
          <dgm:chMax val="0"/>
          <dgm:chPref val="0"/>
        </dgm:presLayoutVars>
      </dgm:prSet>
      <dgm:spPr/>
      <dgm:t>
        <a:bodyPr/>
        <a:lstStyle/>
        <a:p>
          <a:endParaRPr lang="en-US"/>
        </a:p>
      </dgm:t>
    </dgm:pt>
    <dgm:pt modelId="{0FFDA128-00B1-4321-BEC5-61F11855C6CF}" type="pres">
      <dgm:prSet presAssocID="{2975A152-C368-48CB-9021-5C5BB790D0C7}" presName="sibTrans" presStyleCnt="0"/>
      <dgm:spPr/>
    </dgm:pt>
    <dgm:pt modelId="{773B8BF3-89CA-44C6-91B6-794C327183C7}" type="pres">
      <dgm:prSet presAssocID="{D6A46A17-4B4E-4DF2-860B-49774F09EBCB}" presName="compNode" presStyleCnt="0"/>
      <dgm:spPr/>
    </dgm:pt>
    <dgm:pt modelId="{CCC0930C-8AE8-47ED-85F2-373D4F323208}" type="pres">
      <dgm:prSet presAssocID="{D6A46A17-4B4E-4DF2-860B-49774F09EBCB}" presName="bgRect" presStyleLbl="bgShp" presStyleIdx="4" presStyleCnt="6"/>
      <dgm:spPr>
        <a:solidFill>
          <a:srgbClr val="D5FC79"/>
        </a:solidFill>
      </dgm:spPr>
    </dgm:pt>
    <dgm:pt modelId="{B5DD791B-2C79-4AF9-9025-6BCF1C11E9AF}" type="pres">
      <dgm:prSet presAssocID="{D6A46A17-4B4E-4DF2-860B-49774F09EBC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extLst>
        <a:ext uri="{E40237B7-FDA0-4F09-8148-C483321AD2D9}">
          <dgm14:cNvPr xmlns:dgm14="http://schemas.microsoft.com/office/drawing/2010/diagram" id="0" name="" descr="Balloons"/>
        </a:ext>
      </dgm:extLst>
    </dgm:pt>
    <dgm:pt modelId="{23616C24-E221-4F1C-9405-3ADDA3B430C7}" type="pres">
      <dgm:prSet presAssocID="{D6A46A17-4B4E-4DF2-860B-49774F09EBCB}" presName="spaceRect" presStyleCnt="0"/>
      <dgm:spPr/>
    </dgm:pt>
    <dgm:pt modelId="{41E192F7-08FF-48F0-95C2-99A961B8F28E}" type="pres">
      <dgm:prSet presAssocID="{D6A46A17-4B4E-4DF2-860B-49774F09EBCB}" presName="parTx" presStyleLbl="revTx" presStyleIdx="5" presStyleCnt="7">
        <dgm:presLayoutVars>
          <dgm:chMax val="0"/>
          <dgm:chPref val="0"/>
        </dgm:presLayoutVars>
      </dgm:prSet>
      <dgm:spPr/>
      <dgm:t>
        <a:bodyPr/>
        <a:lstStyle/>
        <a:p>
          <a:endParaRPr lang="en-US"/>
        </a:p>
      </dgm:t>
    </dgm:pt>
    <dgm:pt modelId="{EAB4F74C-2535-4B32-9DFB-40BEE42EB611}" type="pres">
      <dgm:prSet presAssocID="{FAE07902-0E6D-404C-8A48-5A0EBD4669B9}" presName="sibTrans" presStyleCnt="0"/>
      <dgm:spPr/>
    </dgm:pt>
    <dgm:pt modelId="{8965CCA9-7B46-4FBD-B870-8324B212749F}" type="pres">
      <dgm:prSet presAssocID="{7553A57F-E20D-4E07-A758-3DBF26895926}" presName="compNode" presStyleCnt="0"/>
      <dgm:spPr/>
    </dgm:pt>
    <dgm:pt modelId="{1F74054D-EFA2-425C-B578-C36F503B0FA9}" type="pres">
      <dgm:prSet presAssocID="{7553A57F-E20D-4E07-A758-3DBF26895926}" presName="bgRect" presStyleLbl="bgShp" presStyleIdx="5" presStyleCnt="6"/>
      <dgm:spPr>
        <a:solidFill>
          <a:srgbClr val="D5FC79"/>
        </a:solidFill>
      </dgm:spPr>
    </dgm:pt>
    <dgm:pt modelId="{EF8E31F2-BACF-4D4D-9D83-401D0A47319C}" type="pres">
      <dgm:prSet presAssocID="{7553A57F-E20D-4E07-A758-3DBF2689592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dgm:spPr>
      <dgm:extLst>
        <a:ext uri="{E40237B7-FDA0-4F09-8148-C483321AD2D9}">
          <dgm14:cNvPr xmlns:dgm14="http://schemas.microsoft.com/office/drawing/2010/diagram" id="0" name="" descr="Chat"/>
        </a:ext>
      </dgm:extLst>
    </dgm:pt>
    <dgm:pt modelId="{A8204B12-57E7-4DCE-9AA2-D7B0B11E301C}" type="pres">
      <dgm:prSet presAssocID="{7553A57F-E20D-4E07-A758-3DBF26895926}" presName="spaceRect" presStyleCnt="0"/>
      <dgm:spPr/>
    </dgm:pt>
    <dgm:pt modelId="{94EB47C0-53BC-4FD5-B984-D9F63E960A97}" type="pres">
      <dgm:prSet presAssocID="{7553A57F-E20D-4E07-A758-3DBF26895926}" presName="parTx" presStyleLbl="revTx" presStyleIdx="6" presStyleCnt="7">
        <dgm:presLayoutVars>
          <dgm:chMax val="0"/>
          <dgm:chPref val="0"/>
        </dgm:presLayoutVars>
      </dgm:prSet>
      <dgm:spPr/>
      <dgm:t>
        <a:bodyPr/>
        <a:lstStyle/>
        <a:p>
          <a:endParaRPr lang="en-US"/>
        </a:p>
      </dgm:t>
    </dgm:pt>
  </dgm:ptLst>
  <dgm:cxnLst>
    <dgm:cxn modelId="{81E335D0-FDBE-41B8-88FA-C4515C94B40A}" srcId="{C30C707B-034C-4071-9132-AAE3D01A09B4}" destId="{225692A3-8448-4FFE-ABC6-85D29CAA3AD0}" srcOrd="0" destOrd="0" parTransId="{C7A96648-9139-449D-B1AE-8E6EA256505E}" sibTransId="{4576DF7D-C2D0-43D9-A187-7DA1462AE0BA}"/>
    <dgm:cxn modelId="{7A4CE7E8-C4CE-49FA-8867-B4A8FAF64324}" srcId="{C30C707B-034C-4071-9132-AAE3D01A09B4}" destId="{C0871AA2-BB1F-4F26-B4D1-A9B7445FA017}" srcOrd="1" destOrd="0" parTransId="{C53FF491-F06E-4CD6-89D9-80B1A2111A04}" sibTransId="{18BC6340-9992-44F9-BBF4-299529572114}"/>
    <dgm:cxn modelId="{CB0A17CB-299D-4C3A-9E9F-32099580957C}" srcId="{C30C707B-034C-4071-9132-AAE3D01A09B4}" destId="{3E150258-B3E5-46CB-A5E4-044E470E10D1}" srcOrd="3" destOrd="0" parTransId="{5695C588-B040-42B2-9D20-25A4123D3157}" sibTransId="{2975A152-C368-48CB-9021-5C5BB790D0C7}"/>
    <dgm:cxn modelId="{7F0513C1-932C-46B9-B844-7C358D0F0F19}" type="presOf" srcId="{403D8538-F160-4BDE-BE6B-F3DB0AB4EE7D}" destId="{5D58B549-ECE5-4DA8-A4DF-0FC114701CEE}" srcOrd="0" destOrd="0" presId="urn:microsoft.com/office/officeart/2018/2/layout/IconVerticalSolidList"/>
    <dgm:cxn modelId="{770842BE-BFBF-48D4-A11F-7E660B62B283}" srcId="{C30C707B-034C-4071-9132-AAE3D01A09B4}" destId="{7553A57F-E20D-4E07-A758-3DBF26895926}" srcOrd="5" destOrd="0" parTransId="{D884B5B4-995D-4902-B256-0E5217CE2716}" sibTransId="{D7E37215-5E13-4112-8BEC-72A25C16485E}"/>
    <dgm:cxn modelId="{870B8E68-FC4B-4309-BED9-4C33959A78CA}" type="presOf" srcId="{3E150258-B3E5-46CB-A5E4-044E470E10D1}" destId="{9749528C-37E8-4C5D-99B6-83FF7C7E1313}" srcOrd="0" destOrd="0" presId="urn:microsoft.com/office/officeart/2018/2/layout/IconVerticalSolidList"/>
    <dgm:cxn modelId="{4BB1F1BD-182A-4790-B32E-F17AD3C709E2}" srcId="{C30C707B-034C-4071-9132-AAE3D01A09B4}" destId="{D6A46A17-4B4E-4DF2-860B-49774F09EBCB}" srcOrd="4" destOrd="0" parTransId="{DAF89DD2-7327-49E4-8242-7FDE7C48EB3C}" sibTransId="{FAE07902-0E6D-404C-8A48-5A0EBD4669B9}"/>
    <dgm:cxn modelId="{C9413C09-4537-407E-94B3-139A42F5730D}" type="presOf" srcId="{B9350958-3CDB-45AB-8C43-1A0DCF840D7B}" destId="{C213B44C-A74D-40C1-9FD2-C33067E55BD8}" srcOrd="0" destOrd="0" presId="urn:microsoft.com/office/officeart/2018/2/layout/IconVerticalSolidList"/>
    <dgm:cxn modelId="{32490903-F435-4055-8BD5-F478BA0C0CD9}" srcId="{C0871AA2-BB1F-4F26-B4D1-A9B7445FA017}" destId="{403D8538-F160-4BDE-BE6B-F3DB0AB4EE7D}" srcOrd="0" destOrd="0" parTransId="{A55188EF-8132-4CEF-A454-C35740B0F484}" sibTransId="{B5AC96C5-57D5-4E53-842E-17FDB043647D}"/>
    <dgm:cxn modelId="{55DEF2DA-911A-4171-BDCA-81734F95A412}" type="presOf" srcId="{C0871AA2-BB1F-4F26-B4D1-A9B7445FA017}" destId="{79FB533D-19EA-412C-9211-1D1AA5DB2BB0}" srcOrd="0" destOrd="0" presId="urn:microsoft.com/office/officeart/2018/2/layout/IconVerticalSolidList"/>
    <dgm:cxn modelId="{85AC573C-E349-427A-8EAF-1FE4A4B2D4BF}" type="presOf" srcId="{C30C707B-034C-4071-9132-AAE3D01A09B4}" destId="{240314D6-1FD2-42E2-9648-76FA802DF1ED}" srcOrd="0" destOrd="0" presId="urn:microsoft.com/office/officeart/2018/2/layout/IconVerticalSolidList"/>
    <dgm:cxn modelId="{CD1A3CFD-27D5-4108-A2A3-13EC70EB376B}" srcId="{C30C707B-034C-4071-9132-AAE3D01A09B4}" destId="{B9350958-3CDB-45AB-8C43-1A0DCF840D7B}" srcOrd="2" destOrd="0" parTransId="{BAA09A6B-460E-46F6-B40A-E3837E4F0A32}" sibTransId="{1D234892-AFC7-47CF-B708-56A71B2B3051}"/>
    <dgm:cxn modelId="{E52EEE19-4965-4FB2-BF68-08859910E955}" type="presOf" srcId="{7553A57F-E20D-4E07-A758-3DBF26895926}" destId="{94EB47C0-53BC-4FD5-B984-D9F63E960A97}" srcOrd="0" destOrd="0" presId="urn:microsoft.com/office/officeart/2018/2/layout/IconVerticalSolidList"/>
    <dgm:cxn modelId="{253917E1-C5D9-47FC-883C-A8B570AFD967}" type="presOf" srcId="{225692A3-8448-4FFE-ABC6-85D29CAA3AD0}" destId="{B22EABBF-0305-46DF-82DA-4FB9CD7F6C1C}" srcOrd="0" destOrd="0" presId="urn:microsoft.com/office/officeart/2018/2/layout/IconVerticalSolidList"/>
    <dgm:cxn modelId="{DCCFF1B2-84EA-4257-A652-F06BDDE03F34}" type="presOf" srcId="{D6A46A17-4B4E-4DF2-860B-49774F09EBCB}" destId="{41E192F7-08FF-48F0-95C2-99A961B8F28E}" srcOrd="0" destOrd="0" presId="urn:microsoft.com/office/officeart/2018/2/layout/IconVerticalSolidList"/>
    <dgm:cxn modelId="{3AFEC309-8288-4F14-8025-741415F3562B}" type="presParOf" srcId="{240314D6-1FD2-42E2-9648-76FA802DF1ED}" destId="{14113CD7-5691-4AAF-846D-D63569B2ED70}" srcOrd="0" destOrd="0" presId="urn:microsoft.com/office/officeart/2018/2/layout/IconVerticalSolidList"/>
    <dgm:cxn modelId="{7DC9B187-8ABC-4F19-BD88-2BF9C1357526}" type="presParOf" srcId="{14113CD7-5691-4AAF-846D-D63569B2ED70}" destId="{4DD4E59A-4FC6-4D01-BFFA-7468A7EFF76E}" srcOrd="0" destOrd="0" presId="urn:microsoft.com/office/officeart/2018/2/layout/IconVerticalSolidList"/>
    <dgm:cxn modelId="{B5752F38-7C16-4A5C-8614-0714BF48307F}" type="presParOf" srcId="{14113CD7-5691-4AAF-846D-D63569B2ED70}" destId="{FB52F686-402B-469A-8038-1BF7E9ABC52E}" srcOrd="1" destOrd="0" presId="urn:microsoft.com/office/officeart/2018/2/layout/IconVerticalSolidList"/>
    <dgm:cxn modelId="{54EBC509-C0AF-4099-AAE7-EC0D4F38E703}" type="presParOf" srcId="{14113CD7-5691-4AAF-846D-D63569B2ED70}" destId="{F4E21D62-04CD-4E43-AD1B-92068E812F7F}" srcOrd="2" destOrd="0" presId="urn:microsoft.com/office/officeart/2018/2/layout/IconVerticalSolidList"/>
    <dgm:cxn modelId="{DB78194A-4334-4E57-9E2D-ED7A01C26359}" type="presParOf" srcId="{14113CD7-5691-4AAF-846D-D63569B2ED70}" destId="{B22EABBF-0305-46DF-82DA-4FB9CD7F6C1C}" srcOrd="3" destOrd="0" presId="urn:microsoft.com/office/officeart/2018/2/layout/IconVerticalSolidList"/>
    <dgm:cxn modelId="{98A6892B-BB50-4828-869B-56C096D5DEBB}" type="presParOf" srcId="{240314D6-1FD2-42E2-9648-76FA802DF1ED}" destId="{69C28398-EA0D-4A2C-98A1-1C58DF511411}" srcOrd="1" destOrd="0" presId="urn:microsoft.com/office/officeart/2018/2/layout/IconVerticalSolidList"/>
    <dgm:cxn modelId="{3BABB810-3681-418C-B298-395CC3141F86}" type="presParOf" srcId="{240314D6-1FD2-42E2-9648-76FA802DF1ED}" destId="{1B610964-1E5C-4FA3-B88E-EDCCE4098167}" srcOrd="2" destOrd="0" presId="urn:microsoft.com/office/officeart/2018/2/layout/IconVerticalSolidList"/>
    <dgm:cxn modelId="{B5DF261E-7996-4DB5-9EC6-BE6B422D3DA2}" type="presParOf" srcId="{1B610964-1E5C-4FA3-B88E-EDCCE4098167}" destId="{16451C5E-A486-446C-BC60-4069354720A2}" srcOrd="0" destOrd="0" presId="urn:microsoft.com/office/officeart/2018/2/layout/IconVerticalSolidList"/>
    <dgm:cxn modelId="{05A50CEE-0882-4E5A-9E7A-2D8858E4B269}" type="presParOf" srcId="{1B610964-1E5C-4FA3-B88E-EDCCE4098167}" destId="{B404F1FC-0CAB-4ADC-9896-70749083CB8D}" srcOrd="1" destOrd="0" presId="urn:microsoft.com/office/officeart/2018/2/layout/IconVerticalSolidList"/>
    <dgm:cxn modelId="{8FD4A055-1D26-4EAA-B4CF-CA35B40F2893}" type="presParOf" srcId="{1B610964-1E5C-4FA3-B88E-EDCCE4098167}" destId="{E6065B0B-5A24-45C6-AAC9-6EA800ED265F}" srcOrd="2" destOrd="0" presId="urn:microsoft.com/office/officeart/2018/2/layout/IconVerticalSolidList"/>
    <dgm:cxn modelId="{854806C0-7D09-4036-A255-104D72510D1F}" type="presParOf" srcId="{1B610964-1E5C-4FA3-B88E-EDCCE4098167}" destId="{79FB533D-19EA-412C-9211-1D1AA5DB2BB0}" srcOrd="3" destOrd="0" presId="urn:microsoft.com/office/officeart/2018/2/layout/IconVerticalSolidList"/>
    <dgm:cxn modelId="{4BB19763-6673-4B0D-896C-9AB2D2D2D0C4}" type="presParOf" srcId="{1B610964-1E5C-4FA3-B88E-EDCCE4098167}" destId="{5D58B549-ECE5-4DA8-A4DF-0FC114701CEE}" srcOrd="4" destOrd="0" presId="urn:microsoft.com/office/officeart/2018/2/layout/IconVerticalSolidList"/>
    <dgm:cxn modelId="{D6160580-CD3D-422A-A554-060B34B49B80}" type="presParOf" srcId="{240314D6-1FD2-42E2-9648-76FA802DF1ED}" destId="{2967BF35-95FE-48FD-9768-472A0480C1AD}" srcOrd="3" destOrd="0" presId="urn:microsoft.com/office/officeart/2018/2/layout/IconVerticalSolidList"/>
    <dgm:cxn modelId="{F5BC6C4E-5DF2-4764-B1C0-3FA7A5BA1A2D}" type="presParOf" srcId="{240314D6-1FD2-42E2-9648-76FA802DF1ED}" destId="{D62C8F3F-FE57-4EDE-BF00-571C78ED3206}" srcOrd="4" destOrd="0" presId="urn:microsoft.com/office/officeart/2018/2/layout/IconVerticalSolidList"/>
    <dgm:cxn modelId="{A77E3090-8D24-4F8E-BB3C-3FF8CCB1362E}" type="presParOf" srcId="{D62C8F3F-FE57-4EDE-BF00-571C78ED3206}" destId="{D5411AE2-C844-4EED-AAE8-11BFE8E0B4A1}" srcOrd="0" destOrd="0" presId="urn:microsoft.com/office/officeart/2018/2/layout/IconVerticalSolidList"/>
    <dgm:cxn modelId="{63A5B0D7-890F-4159-91A9-7FEF491BED0F}" type="presParOf" srcId="{D62C8F3F-FE57-4EDE-BF00-571C78ED3206}" destId="{7DD896AB-B2E0-4B55-908B-B5645BD37FC3}" srcOrd="1" destOrd="0" presId="urn:microsoft.com/office/officeart/2018/2/layout/IconVerticalSolidList"/>
    <dgm:cxn modelId="{2BA71D2A-B8C7-400F-8071-993ED79BA420}" type="presParOf" srcId="{D62C8F3F-FE57-4EDE-BF00-571C78ED3206}" destId="{2D5294EA-BCF2-475A-B4FA-8A8985FA0D34}" srcOrd="2" destOrd="0" presId="urn:microsoft.com/office/officeart/2018/2/layout/IconVerticalSolidList"/>
    <dgm:cxn modelId="{7231F65A-8660-405C-8BC9-CCFA41BAAD7F}" type="presParOf" srcId="{D62C8F3F-FE57-4EDE-BF00-571C78ED3206}" destId="{C213B44C-A74D-40C1-9FD2-C33067E55BD8}" srcOrd="3" destOrd="0" presId="urn:microsoft.com/office/officeart/2018/2/layout/IconVerticalSolidList"/>
    <dgm:cxn modelId="{CEBA2706-CEBA-4BC4-9A33-7B7B8B8EB15A}" type="presParOf" srcId="{240314D6-1FD2-42E2-9648-76FA802DF1ED}" destId="{AB51C3DA-8981-4D07-92C7-DD663A3B1AE8}" srcOrd="5" destOrd="0" presId="urn:microsoft.com/office/officeart/2018/2/layout/IconVerticalSolidList"/>
    <dgm:cxn modelId="{10B9BE56-DD0F-467E-8B0E-31A685DB6101}" type="presParOf" srcId="{240314D6-1FD2-42E2-9648-76FA802DF1ED}" destId="{B04DD543-CA45-4418-97F9-C07960DEE88B}" srcOrd="6" destOrd="0" presId="urn:microsoft.com/office/officeart/2018/2/layout/IconVerticalSolidList"/>
    <dgm:cxn modelId="{9A1DA268-D439-4BE5-9EFC-AD5FEB1323EF}" type="presParOf" srcId="{B04DD543-CA45-4418-97F9-C07960DEE88B}" destId="{32320CC2-FD64-42A8-89DC-A605EF6FECEF}" srcOrd="0" destOrd="0" presId="urn:microsoft.com/office/officeart/2018/2/layout/IconVerticalSolidList"/>
    <dgm:cxn modelId="{7368B513-3D4A-4E5D-9668-DB507639D716}" type="presParOf" srcId="{B04DD543-CA45-4418-97F9-C07960DEE88B}" destId="{288D34CF-ECE2-4819-B645-A87B0F267BDC}" srcOrd="1" destOrd="0" presId="urn:microsoft.com/office/officeart/2018/2/layout/IconVerticalSolidList"/>
    <dgm:cxn modelId="{47F42E6A-528C-4C38-8FC0-91E3269B0B5C}" type="presParOf" srcId="{B04DD543-CA45-4418-97F9-C07960DEE88B}" destId="{6CCAFF6D-78BA-4C60-B5D2-E9C8BCF8DE3D}" srcOrd="2" destOrd="0" presId="urn:microsoft.com/office/officeart/2018/2/layout/IconVerticalSolidList"/>
    <dgm:cxn modelId="{646D7177-8853-4E08-9064-252020D34BAE}" type="presParOf" srcId="{B04DD543-CA45-4418-97F9-C07960DEE88B}" destId="{9749528C-37E8-4C5D-99B6-83FF7C7E1313}" srcOrd="3" destOrd="0" presId="urn:microsoft.com/office/officeart/2018/2/layout/IconVerticalSolidList"/>
    <dgm:cxn modelId="{539F3533-85EA-4D41-8E6F-33057480D14A}" type="presParOf" srcId="{240314D6-1FD2-42E2-9648-76FA802DF1ED}" destId="{0FFDA128-00B1-4321-BEC5-61F11855C6CF}" srcOrd="7" destOrd="0" presId="urn:microsoft.com/office/officeart/2018/2/layout/IconVerticalSolidList"/>
    <dgm:cxn modelId="{9008ABE3-8FBD-49B0-A275-4FE63DF950FA}" type="presParOf" srcId="{240314D6-1FD2-42E2-9648-76FA802DF1ED}" destId="{773B8BF3-89CA-44C6-91B6-794C327183C7}" srcOrd="8" destOrd="0" presId="urn:microsoft.com/office/officeart/2018/2/layout/IconVerticalSolidList"/>
    <dgm:cxn modelId="{3C9109DF-ED5F-4DC1-B7AF-156BA623DD87}" type="presParOf" srcId="{773B8BF3-89CA-44C6-91B6-794C327183C7}" destId="{CCC0930C-8AE8-47ED-85F2-373D4F323208}" srcOrd="0" destOrd="0" presId="urn:microsoft.com/office/officeart/2018/2/layout/IconVerticalSolidList"/>
    <dgm:cxn modelId="{23056CEB-6C24-4861-968D-1EFEE30F740D}" type="presParOf" srcId="{773B8BF3-89CA-44C6-91B6-794C327183C7}" destId="{B5DD791B-2C79-4AF9-9025-6BCF1C11E9AF}" srcOrd="1" destOrd="0" presId="urn:microsoft.com/office/officeart/2018/2/layout/IconVerticalSolidList"/>
    <dgm:cxn modelId="{B3C55847-380A-490A-A79E-7C0BBA6BA791}" type="presParOf" srcId="{773B8BF3-89CA-44C6-91B6-794C327183C7}" destId="{23616C24-E221-4F1C-9405-3ADDA3B430C7}" srcOrd="2" destOrd="0" presId="urn:microsoft.com/office/officeart/2018/2/layout/IconVerticalSolidList"/>
    <dgm:cxn modelId="{F336E969-9272-49D9-A09F-5613B7DC8DFD}" type="presParOf" srcId="{773B8BF3-89CA-44C6-91B6-794C327183C7}" destId="{41E192F7-08FF-48F0-95C2-99A961B8F28E}" srcOrd="3" destOrd="0" presId="urn:microsoft.com/office/officeart/2018/2/layout/IconVerticalSolidList"/>
    <dgm:cxn modelId="{E2037419-F834-4473-9DF4-5C639A785DA0}" type="presParOf" srcId="{240314D6-1FD2-42E2-9648-76FA802DF1ED}" destId="{EAB4F74C-2535-4B32-9DFB-40BEE42EB611}" srcOrd="9" destOrd="0" presId="urn:microsoft.com/office/officeart/2018/2/layout/IconVerticalSolidList"/>
    <dgm:cxn modelId="{E36A8E88-185E-49A9-B11B-192C0EADECF4}" type="presParOf" srcId="{240314D6-1FD2-42E2-9648-76FA802DF1ED}" destId="{8965CCA9-7B46-4FBD-B870-8324B212749F}" srcOrd="10" destOrd="0" presId="urn:microsoft.com/office/officeart/2018/2/layout/IconVerticalSolidList"/>
    <dgm:cxn modelId="{83A2237E-27B8-4021-A294-BFB7106BA1F6}" type="presParOf" srcId="{8965CCA9-7B46-4FBD-B870-8324B212749F}" destId="{1F74054D-EFA2-425C-B578-C36F503B0FA9}" srcOrd="0" destOrd="0" presId="urn:microsoft.com/office/officeart/2018/2/layout/IconVerticalSolidList"/>
    <dgm:cxn modelId="{A4C4E78A-CEC1-49DB-B7D3-DDD620BBAADA}" type="presParOf" srcId="{8965CCA9-7B46-4FBD-B870-8324B212749F}" destId="{EF8E31F2-BACF-4D4D-9D83-401D0A47319C}" srcOrd="1" destOrd="0" presId="urn:microsoft.com/office/officeart/2018/2/layout/IconVerticalSolidList"/>
    <dgm:cxn modelId="{A7BC8DE3-E88A-4F83-A092-7D53AA295E66}" type="presParOf" srcId="{8965CCA9-7B46-4FBD-B870-8324B212749F}" destId="{A8204B12-57E7-4DCE-9AA2-D7B0B11E301C}" srcOrd="2" destOrd="0" presId="urn:microsoft.com/office/officeart/2018/2/layout/IconVerticalSolidList"/>
    <dgm:cxn modelId="{82171EAA-7A36-4CA3-9938-9E73B717D9A7}" type="presParOf" srcId="{8965CCA9-7B46-4FBD-B870-8324B212749F}" destId="{94EB47C0-53BC-4FD5-B984-D9F63E960A9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A2E7A-6746-4345-B069-6C36339920AA}" type="doc">
      <dgm:prSet loTypeId="urn:microsoft.com/office/officeart/2005/8/layout/venn1" loCatId="" qsTypeId="urn:microsoft.com/office/officeart/2005/8/quickstyle/simple4" qsCatId="simple" csTypeId="urn:microsoft.com/office/officeart/2005/8/colors/accent1_2" csCatId="accent1" phldr="1"/>
      <dgm:spPr/>
    </dgm:pt>
    <dgm:pt modelId="{16423720-EF54-AB40-A089-49D5EC8B9BF8}">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O</a:t>
          </a:r>
        </a:p>
        <a:p>
          <a:r>
            <a:rPr lang="en-US" sz="1700" dirty="0">
              <a:latin typeface="Arial Black"/>
              <a:cs typeface="Arial Black"/>
            </a:rPr>
            <a:t>(Freedom to Operate)</a:t>
          </a:r>
        </a:p>
      </dgm:t>
    </dgm:pt>
    <dgm:pt modelId="{A79F5636-BFE7-1A4A-9DC1-F40F612FEC1A}" type="parTrans" cxnId="{EBE4E50E-8921-0943-AE8C-F333F0277F54}">
      <dgm:prSet/>
      <dgm:spPr/>
      <dgm:t>
        <a:bodyPr/>
        <a:lstStyle/>
        <a:p>
          <a:endParaRPr lang="en-US"/>
        </a:p>
      </dgm:t>
    </dgm:pt>
    <dgm:pt modelId="{502149F4-2DB5-A240-9511-426822965804}" type="sibTrans" cxnId="{EBE4E50E-8921-0943-AE8C-F333F0277F54}">
      <dgm:prSet/>
      <dgm:spPr/>
      <dgm:t>
        <a:bodyPr/>
        <a:lstStyle/>
        <a:p>
          <a:endParaRPr lang="en-US"/>
        </a:p>
      </dgm:t>
    </dgm:pt>
    <dgm:pt modelId="{46DDE73B-6B4E-5D4A-A371-06941F97EF46}">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A</a:t>
          </a:r>
          <a:r>
            <a:rPr lang="en-US" sz="4300" dirty="0">
              <a:latin typeface="Arial Black"/>
              <a:cs typeface="Arial Black"/>
            </a:rPr>
            <a:t> </a:t>
          </a:r>
        </a:p>
        <a:p>
          <a:r>
            <a:rPr lang="en-US" sz="1700" dirty="0">
              <a:latin typeface="Arial Black"/>
              <a:cs typeface="Arial Black"/>
            </a:rPr>
            <a:t>(Freedom to Actualize)</a:t>
          </a:r>
        </a:p>
      </dgm:t>
    </dgm:pt>
    <dgm:pt modelId="{6DC3A1B7-50F6-F54C-B49E-F28042EB8DA0}" type="parTrans" cxnId="{4967193F-4C6A-1042-8561-5AA193BB1A24}">
      <dgm:prSet/>
      <dgm:spPr/>
      <dgm:t>
        <a:bodyPr/>
        <a:lstStyle/>
        <a:p>
          <a:endParaRPr lang="en-US"/>
        </a:p>
      </dgm:t>
    </dgm:pt>
    <dgm:pt modelId="{B25D1520-C4E4-6E4F-BF38-109B7A87DAF3}" type="sibTrans" cxnId="{4967193F-4C6A-1042-8561-5AA193BB1A24}">
      <dgm:prSet/>
      <dgm:spPr/>
      <dgm:t>
        <a:bodyPr/>
        <a:lstStyle/>
        <a:p>
          <a:endParaRPr lang="en-US"/>
        </a:p>
      </dgm:t>
    </dgm:pt>
    <dgm:pt modelId="{E1D4A185-AF08-3B4F-8F36-6F012D136BA9}">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S</a:t>
          </a:r>
          <a:r>
            <a:rPr lang="en-US" sz="4000" dirty="0">
              <a:latin typeface="Arial Black"/>
              <a:cs typeface="Arial Black"/>
            </a:rPr>
            <a:t> </a:t>
          </a:r>
        </a:p>
        <a:p>
          <a:r>
            <a:rPr lang="en-US" sz="1700" dirty="0">
              <a:latin typeface="Arial Black"/>
              <a:cs typeface="Arial Black"/>
            </a:rPr>
            <a:t>(Freedom to Speak)</a:t>
          </a:r>
        </a:p>
      </dgm:t>
    </dgm:pt>
    <dgm:pt modelId="{A49A5BAD-452A-C244-B73B-0F47598B77AA}" type="parTrans" cxnId="{0F0A529F-54E3-8945-8A82-788E42402501}">
      <dgm:prSet/>
      <dgm:spPr/>
      <dgm:t>
        <a:bodyPr/>
        <a:lstStyle/>
        <a:p>
          <a:endParaRPr lang="en-US"/>
        </a:p>
      </dgm:t>
    </dgm:pt>
    <dgm:pt modelId="{E3740236-518B-CE4C-B13B-D3079D832FA9}" type="sibTrans" cxnId="{0F0A529F-54E3-8945-8A82-788E42402501}">
      <dgm:prSet/>
      <dgm:spPr/>
      <dgm:t>
        <a:bodyPr/>
        <a:lstStyle/>
        <a:p>
          <a:endParaRPr lang="en-US"/>
        </a:p>
      </dgm:t>
    </dgm:pt>
    <dgm:pt modelId="{56D31768-7B0C-394B-8C4F-9820F1369FA7}" type="pres">
      <dgm:prSet presAssocID="{0E7A2E7A-6746-4345-B069-6C36339920AA}" presName="compositeShape" presStyleCnt="0">
        <dgm:presLayoutVars>
          <dgm:chMax val="7"/>
          <dgm:dir/>
          <dgm:resizeHandles val="exact"/>
        </dgm:presLayoutVars>
      </dgm:prSet>
      <dgm:spPr/>
    </dgm:pt>
    <dgm:pt modelId="{E8CFF612-0B63-714F-9865-1B7639FF8F91}" type="pres">
      <dgm:prSet presAssocID="{16423720-EF54-AB40-A089-49D5EC8B9BF8}" presName="circ1" presStyleLbl="vennNode1" presStyleIdx="0" presStyleCnt="3"/>
      <dgm:spPr/>
      <dgm:t>
        <a:bodyPr/>
        <a:lstStyle/>
        <a:p>
          <a:endParaRPr lang="en-US"/>
        </a:p>
      </dgm:t>
    </dgm:pt>
    <dgm:pt modelId="{34AD5CEF-2754-714D-88DE-BA2668FA6A10}" type="pres">
      <dgm:prSet presAssocID="{16423720-EF54-AB40-A089-49D5EC8B9BF8}" presName="circ1Tx" presStyleLbl="revTx" presStyleIdx="0" presStyleCnt="0">
        <dgm:presLayoutVars>
          <dgm:chMax val="0"/>
          <dgm:chPref val="0"/>
          <dgm:bulletEnabled val="1"/>
        </dgm:presLayoutVars>
      </dgm:prSet>
      <dgm:spPr/>
      <dgm:t>
        <a:bodyPr/>
        <a:lstStyle/>
        <a:p>
          <a:endParaRPr lang="en-US"/>
        </a:p>
      </dgm:t>
    </dgm:pt>
    <dgm:pt modelId="{C1F4B14E-BEEE-364B-AEF2-F8B6A37F96CC}" type="pres">
      <dgm:prSet presAssocID="{46DDE73B-6B4E-5D4A-A371-06941F97EF46}" presName="circ2" presStyleLbl="vennNode1" presStyleIdx="1" presStyleCnt="3"/>
      <dgm:spPr/>
      <dgm:t>
        <a:bodyPr/>
        <a:lstStyle/>
        <a:p>
          <a:endParaRPr lang="en-US"/>
        </a:p>
      </dgm:t>
    </dgm:pt>
    <dgm:pt modelId="{16FA3A96-BA4A-8748-B120-33B20D7983C9}" type="pres">
      <dgm:prSet presAssocID="{46DDE73B-6B4E-5D4A-A371-06941F97EF46}" presName="circ2Tx" presStyleLbl="revTx" presStyleIdx="0" presStyleCnt="0">
        <dgm:presLayoutVars>
          <dgm:chMax val="0"/>
          <dgm:chPref val="0"/>
          <dgm:bulletEnabled val="1"/>
        </dgm:presLayoutVars>
      </dgm:prSet>
      <dgm:spPr/>
      <dgm:t>
        <a:bodyPr/>
        <a:lstStyle/>
        <a:p>
          <a:endParaRPr lang="en-US"/>
        </a:p>
      </dgm:t>
    </dgm:pt>
    <dgm:pt modelId="{629622E2-A7AB-6F45-957E-4C9276D56DD6}" type="pres">
      <dgm:prSet presAssocID="{E1D4A185-AF08-3B4F-8F36-6F012D136BA9}" presName="circ3" presStyleLbl="vennNode1" presStyleIdx="2" presStyleCnt="3"/>
      <dgm:spPr/>
      <dgm:t>
        <a:bodyPr/>
        <a:lstStyle/>
        <a:p>
          <a:endParaRPr lang="en-US"/>
        </a:p>
      </dgm:t>
    </dgm:pt>
    <dgm:pt modelId="{E2BD0405-BDAF-E147-A41E-B464E8478298}" type="pres">
      <dgm:prSet presAssocID="{E1D4A185-AF08-3B4F-8F36-6F012D136BA9}" presName="circ3Tx" presStyleLbl="revTx" presStyleIdx="0" presStyleCnt="0">
        <dgm:presLayoutVars>
          <dgm:chMax val="0"/>
          <dgm:chPref val="0"/>
          <dgm:bulletEnabled val="1"/>
        </dgm:presLayoutVars>
      </dgm:prSet>
      <dgm:spPr/>
      <dgm:t>
        <a:bodyPr/>
        <a:lstStyle/>
        <a:p>
          <a:endParaRPr lang="en-US"/>
        </a:p>
      </dgm:t>
    </dgm:pt>
  </dgm:ptLst>
  <dgm:cxnLst>
    <dgm:cxn modelId="{0F0A529F-54E3-8945-8A82-788E42402501}" srcId="{0E7A2E7A-6746-4345-B069-6C36339920AA}" destId="{E1D4A185-AF08-3B4F-8F36-6F012D136BA9}" srcOrd="2" destOrd="0" parTransId="{A49A5BAD-452A-C244-B73B-0F47598B77AA}" sibTransId="{E3740236-518B-CE4C-B13B-D3079D832FA9}"/>
    <dgm:cxn modelId="{EBE4E50E-8921-0943-AE8C-F333F0277F54}" srcId="{0E7A2E7A-6746-4345-B069-6C36339920AA}" destId="{16423720-EF54-AB40-A089-49D5EC8B9BF8}" srcOrd="0" destOrd="0" parTransId="{A79F5636-BFE7-1A4A-9DC1-F40F612FEC1A}" sibTransId="{502149F4-2DB5-A240-9511-426822965804}"/>
    <dgm:cxn modelId="{86D5D4DF-2D6B-D847-8E73-A34B59244E54}" type="presOf" srcId="{E1D4A185-AF08-3B4F-8F36-6F012D136BA9}" destId="{E2BD0405-BDAF-E147-A41E-B464E8478298}" srcOrd="1" destOrd="0" presId="urn:microsoft.com/office/officeart/2005/8/layout/venn1"/>
    <dgm:cxn modelId="{11284C8B-A0FE-7A4A-BAD2-5B602B40B3EE}" type="presOf" srcId="{46DDE73B-6B4E-5D4A-A371-06941F97EF46}" destId="{C1F4B14E-BEEE-364B-AEF2-F8B6A37F96CC}" srcOrd="0" destOrd="0" presId="urn:microsoft.com/office/officeart/2005/8/layout/venn1"/>
    <dgm:cxn modelId="{4967193F-4C6A-1042-8561-5AA193BB1A24}" srcId="{0E7A2E7A-6746-4345-B069-6C36339920AA}" destId="{46DDE73B-6B4E-5D4A-A371-06941F97EF46}" srcOrd="1" destOrd="0" parTransId="{6DC3A1B7-50F6-F54C-B49E-F28042EB8DA0}" sibTransId="{B25D1520-C4E4-6E4F-BF38-109B7A87DAF3}"/>
    <dgm:cxn modelId="{0D65EF1D-AF0C-ED4E-AAC7-62029C09DD37}" type="presOf" srcId="{46DDE73B-6B4E-5D4A-A371-06941F97EF46}" destId="{16FA3A96-BA4A-8748-B120-33B20D7983C9}" srcOrd="1" destOrd="0" presId="urn:microsoft.com/office/officeart/2005/8/layout/venn1"/>
    <dgm:cxn modelId="{72BA20D8-9F86-5F45-BC41-1A8EA4FB2133}" type="presOf" srcId="{16423720-EF54-AB40-A089-49D5EC8B9BF8}" destId="{34AD5CEF-2754-714D-88DE-BA2668FA6A10}" srcOrd="1" destOrd="0" presId="urn:microsoft.com/office/officeart/2005/8/layout/venn1"/>
    <dgm:cxn modelId="{1BEA6BD3-2B9A-0F47-B1F8-4AA25AC22EF6}" type="presOf" srcId="{0E7A2E7A-6746-4345-B069-6C36339920AA}" destId="{56D31768-7B0C-394B-8C4F-9820F1369FA7}" srcOrd="0" destOrd="0" presId="urn:microsoft.com/office/officeart/2005/8/layout/venn1"/>
    <dgm:cxn modelId="{EEAB568A-4278-1C49-A435-C53C5F5576AB}" type="presOf" srcId="{16423720-EF54-AB40-A089-49D5EC8B9BF8}" destId="{E8CFF612-0B63-714F-9865-1B7639FF8F91}" srcOrd="0" destOrd="0" presId="urn:microsoft.com/office/officeart/2005/8/layout/venn1"/>
    <dgm:cxn modelId="{49B8DF1F-F67F-9A43-AC15-56894A5071F7}" type="presOf" srcId="{E1D4A185-AF08-3B4F-8F36-6F012D136BA9}" destId="{629622E2-A7AB-6F45-957E-4C9276D56DD6}" srcOrd="0" destOrd="0" presId="urn:microsoft.com/office/officeart/2005/8/layout/venn1"/>
    <dgm:cxn modelId="{27FCF936-0717-6041-9EAF-E72DBBA651AC}" type="presParOf" srcId="{56D31768-7B0C-394B-8C4F-9820F1369FA7}" destId="{E8CFF612-0B63-714F-9865-1B7639FF8F91}" srcOrd="0" destOrd="0" presId="urn:microsoft.com/office/officeart/2005/8/layout/venn1"/>
    <dgm:cxn modelId="{CA4256D4-505F-094B-A77B-B5C3F679995D}" type="presParOf" srcId="{56D31768-7B0C-394B-8C4F-9820F1369FA7}" destId="{34AD5CEF-2754-714D-88DE-BA2668FA6A10}" srcOrd="1" destOrd="0" presId="urn:microsoft.com/office/officeart/2005/8/layout/venn1"/>
    <dgm:cxn modelId="{708D759C-CB52-964F-A80C-9502A7D3750F}" type="presParOf" srcId="{56D31768-7B0C-394B-8C4F-9820F1369FA7}" destId="{C1F4B14E-BEEE-364B-AEF2-F8B6A37F96CC}" srcOrd="2" destOrd="0" presId="urn:microsoft.com/office/officeart/2005/8/layout/venn1"/>
    <dgm:cxn modelId="{2ACC1120-4F80-674E-9F89-3D8F65083B52}" type="presParOf" srcId="{56D31768-7B0C-394B-8C4F-9820F1369FA7}" destId="{16FA3A96-BA4A-8748-B120-33B20D7983C9}" srcOrd="3" destOrd="0" presId="urn:microsoft.com/office/officeart/2005/8/layout/venn1"/>
    <dgm:cxn modelId="{A908909E-A260-5F47-951B-2C82A80BCD43}" type="presParOf" srcId="{56D31768-7B0C-394B-8C4F-9820F1369FA7}" destId="{629622E2-A7AB-6F45-957E-4C9276D56DD6}" srcOrd="4" destOrd="0" presId="urn:microsoft.com/office/officeart/2005/8/layout/venn1"/>
    <dgm:cxn modelId="{9F0AA027-ACD9-4F4C-9A3E-D0FD916DB181}" type="presParOf" srcId="{56D31768-7B0C-394B-8C4F-9820F1369FA7}" destId="{E2BD0405-BDAF-E147-A41E-B464E8478298}" srcOrd="5" destOrd="0" presId="urn:microsoft.com/office/officeart/2005/8/layout/venn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7A2E7A-6746-4345-B069-6C36339920AA}" type="doc">
      <dgm:prSet loTypeId="urn:microsoft.com/office/officeart/2005/8/layout/venn1" loCatId="" qsTypeId="urn:microsoft.com/office/officeart/2005/8/quickstyle/simple4" qsCatId="simple" csTypeId="urn:microsoft.com/office/officeart/2005/8/colors/accent1_2" csCatId="accent1" phldr="1"/>
      <dgm:spPr/>
    </dgm:pt>
    <dgm:pt modelId="{46DDE73B-6B4E-5D4A-A371-06941F97EF46}">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A</a:t>
          </a:r>
          <a:r>
            <a:rPr lang="en-US" sz="4300" dirty="0">
              <a:latin typeface="Arial Black"/>
              <a:cs typeface="Arial Black"/>
            </a:rPr>
            <a:t> </a:t>
          </a:r>
        </a:p>
        <a:p>
          <a:r>
            <a:rPr lang="en-US" sz="1700" dirty="0">
              <a:latin typeface="Arial Black"/>
              <a:cs typeface="Arial Black"/>
            </a:rPr>
            <a:t>(Freedom to Actualize)</a:t>
          </a:r>
        </a:p>
      </dgm:t>
    </dgm:pt>
    <dgm:pt modelId="{6DC3A1B7-50F6-F54C-B49E-F28042EB8DA0}" type="parTrans" cxnId="{4967193F-4C6A-1042-8561-5AA193BB1A24}">
      <dgm:prSet/>
      <dgm:spPr/>
      <dgm:t>
        <a:bodyPr/>
        <a:lstStyle/>
        <a:p>
          <a:endParaRPr lang="en-US"/>
        </a:p>
      </dgm:t>
    </dgm:pt>
    <dgm:pt modelId="{B25D1520-C4E4-6E4F-BF38-109B7A87DAF3}" type="sibTrans" cxnId="{4967193F-4C6A-1042-8561-5AA193BB1A24}">
      <dgm:prSet/>
      <dgm:spPr/>
      <dgm:t>
        <a:bodyPr/>
        <a:lstStyle/>
        <a:p>
          <a:endParaRPr lang="en-US"/>
        </a:p>
      </dgm:t>
    </dgm:pt>
    <dgm:pt modelId="{E1D4A185-AF08-3B4F-8F36-6F012D136BA9}">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S</a:t>
          </a:r>
          <a:r>
            <a:rPr lang="en-US" sz="4000" dirty="0">
              <a:latin typeface="Arial Black"/>
              <a:cs typeface="Arial Black"/>
            </a:rPr>
            <a:t> </a:t>
          </a:r>
        </a:p>
        <a:p>
          <a:r>
            <a:rPr lang="en-US" sz="1700" dirty="0">
              <a:latin typeface="Arial Black"/>
              <a:cs typeface="Arial Black"/>
            </a:rPr>
            <a:t>(Freedom to Speak)</a:t>
          </a:r>
        </a:p>
      </dgm:t>
    </dgm:pt>
    <dgm:pt modelId="{A49A5BAD-452A-C244-B73B-0F47598B77AA}" type="parTrans" cxnId="{0F0A529F-54E3-8945-8A82-788E42402501}">
      <dgm:prSet/>
      <dgm:spPr/>
      <dgm:t>
        <a:bodyPr/>
        <a:lstStyle/>
        <a:p>
          <a:endParaRPr lang="en-US"/>
        </a:p>
      </dgm:t>
    </dgm:pt>
    <dgm:pt modelId="{E3740236-518B-CE4C-B13B-D3079D832FA9}" type="sibTrans" cxnId="{0F0A529F-54E3-8945-8A82-788E42402501}">
      <dgm:prSet/>
      <dgm:spPr/>
      <dgm:t>
        <a:bodyPr/>
        <a:lstStyle/>
        <a:p>
          <a:endParaRPr lang="en-US"/>
        </a:p>
      </dgm:t>
    </dgm:pt>
    <dgm:pt modelId="{16423720-EF54-AB40-A089-49D5EC8B9BF8}">
      <dgm:prSet phldrT="[Text]" custT="1"/>
      <dgm:spPr>
        <a:no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O</a:t>
          </a:r>
        </a:p>
        <a:p>
          <a:r>
            <a:rPr lang="en-US" sz="1700" dirty="0">
              <a:latin typeface="Arial Black"/>
              <a:cs typeface="Arial Black"/>
            </a:rPr>
            <a:t>(Freedom to Operate)</a:t>
          </a:r>
        </a:p>
      </dgm:t>
    </dgm:pt>
    <dgm:pt modelId="{502149F4-2DB5-A240-9511-426822965804}" type="sibTrans" cxnId="{EBE4E50E-8921-0943-AE8C-F333F0277F54}">
      <dgm:prSet/>
      <dgm:spPr/>
      <dgm:t>
        <a:bodyPr/>
        <a:lstStyle/>
        <a:p>
          <a:endParaRPr lang="en-US"/>
        </a:p>
      </dgm:t>
    </dgm:pt>
    <dgm:pt modelId="{A79F5636-BFE7-1A4A-9DC1-F40F612FEC1A}" type="parTrans" cxnId="{EBE4E50E-8921-0943-AE8C-F333F0277F54}">
      <dgm:prSet/>
      <dgm:spPr/>
      <dgm:t>
        <a:bodyPr/>
        <a:lstStyle/>
        <a:p>
          <a:endParaRPr lang="en-US"/>
        </a:p>
      </dgm:t>
    </dgm:pt>
    <dgm:pt modelId="{56D31768-7B0C-394B-8C4F-9820F1369FA7}" type="pres">
      <dgm:prSet presAssocID="{0E7A2E7A-6746-4345-B069-6C36339920AA}" presName="compositeShape" presStyleCnt="0">
        <dgm:presLayoutVars>
          <dgm:chMax val="7"/>
          <dgm:dir/>
          <dgm:resizeHandles val="exact"/>
        </dgm:presLayoutVars>
      </dgm:prSet>
      <dgm:spPr/>
    </dgm:pt>
    <dgm:pt modelId="{E8CFF612-0B63-714F-9865-1B7639FF8F91}" type="pres">
      <dgm:prSet presAssocID="{16423720-EF54-AB40-A089-49D5EC8B9BF8}" presName="circ1" presStyleLbl="vennNode1" presStyleIdx="0" presStyleCnt="3"/>
      <dgm:spPr/>
      <dgm:t>
        <a:bodyPr/>
        <a:lstStyle/>
        <a:p>
          <a:endParaRPr lang="en-US"/>
        </a:p>
      </dgm:t>
    </dgm:pt>
    <dgm:pt modelId="{34AD5CEF-2754-714D-88DE-BA2668FA6A10}" type="pres">
      <dgm:prSet presAssocID="{16423720-EF54-AB40-A089-49D5EC8B9BF8}" presName="circ1Tx" presStyleLbl="revTx" presStyleIdx="0" presStyleCnt="0">
        <dgm:presLayoutVars>
          <dgm:chMax val="0"/>
          <dgm:chPref val="0"/>
          <dgm:bulletEnabled val="1"/>
        </dgm:presLayoutVars>
      </dgm:prSet>
      <dgm:spPr/>
      <dgm:t>
        <a:bodyPr/>
        <a:lstStyle/>
        <a:p>
          <a:endParaRPr lang="en-US"/>
        </a:p>
      </dgm:t>
    </dgm:pt>
    <dgm:pt modelId="{C1F4B14E-BEEE-364B-AEF2-F8B6A37F96CC}" type="pres">
      <dgm:prSet presAssocID="{46DDE73B-6B4E-5D4A-A371-06941F97EF46}" presName="circ2" presStyleLbl="vennNode1" presStyleIdx="1" presStyleCnt="3"/>
      <dgm:spPr/>
      <dgm:t>
        <a:bodyPr/>
        <a:lstStyle/>
        <a:p>
          <a:endParaRPr lang="en-US"/>
        </a:p>
      </dgm:t>
    </dgm:pt>
    <dgm:pt modelId="{16FA3A96-BA4A-8748-B120-33B20D7983C9}" type="pres">
      <dgm:prSet presAssocID="{46DDE73B-6B4E-5D4A-A371-06941F97EF46}" presName="circ2Tx" presStyleLbl="revTx" presStyleIdx="0" presStyleCnt="0">
        <dgm:presLayoutVars>
          <dgm:chMax val="0"/>
          <dgm:chPref val="0"/>
          <dgm:bulletEnabled val="1"/>
        </dgm:presLayoutVars>
      </dgm:prSet>
      <dgm:spPr/>
      <dgm:t>
        <a:bodyPr/>
        <a:lstStyle/>
        <a:p>
          <a:endParaRPr lang="en-US"/>
        </a:p>
      </dgm:t>
    </dgm:pt>
    <dgm:pt modelId="{629622E2-A7AB-6F45-957E-4C9276D56DD6}" type="pres">
      <dgm:prSet presAssocID="{E1D4A185-AF08-3B4F-8F36-6F012D136BA9}" presName="circ3" presStyleLbl="vennNode1" presStyleIdx="2" presStyleCnt="3"/>
      <dgm:spPr/>
      <dgm:t>
        <a:bodyPr/>
        <a:lstStyle/>
        <a:p>
          <a:endParaRPr lang="en-US"/>
        </a:p>
      </dgm:t>
    </dgm:pt>
    <dgm:pt modelId="{E2BD0405-BDAF-E147-A41E-B464E8478298}" type="pres">
      <dgm:prSet presAssocID="{E1D4A185-AF08-3B4F-8F36-6F012D136BA9}" presName="circ3Tx" presStyleLbl="revTx" presStyleIdx="0" presStyleCnt="0">
        <dgm:presLayoutVars>
          <dgm:chMax val="0"/>
          <dgm:chPref val="0"/>
          <dgm:bulletEnabled val="1"/>
        </dgm:presLayoutVars>
      </dgm:prSet>
      <dgm:spPr/>
      <dgm:t>
        <a:bodyPr/>
        <a:lstStyle/>
        <a:p>
          <a:endParaRPr lang="en-US"/>
        </a:p>
      </dgm:t>
    </dgm:pt>
  </dgm:ptLst>
  <dgm:cxnLst>
    <dgm:cxn modelId="{0F0A529F-54E3-8945-8A82-788E42402501}" srcId="{0E7A2E7A-6746-4345-B069-6C36339920AA}" destId="{E1D4A185-AF08-3B4F-8F36-6F012D136BA9}" srcOrd="2" destOrd="0" parTransId="{A49A5BAD-452A-C244-B73B-0F47598B77AA}" sibTransId="{E3740236-518B-CE4C-B13B-D3079D832FA9}"/>
    <dgm:cxn modelId="{EBE4E50E-8921-0943-AE8C-F333F0277F54}" srcId="{0E7A2E7A-6746-4345-B069-6C36339920AA}" destId="{16423720-EF54-AB40-A089-49D5EC8B9BF8}" srcOrd="0" destOrd="0" parTransId="{A79F5636-BFE7-1A4A-9DC1-F40F612FEC1A}" sibTransId="{502149F4-2DB5-A240-9511-426822965804}"/>
    <dgm:cxn modelId="{86D5D4DF-2D6B-D847-8E73-A34B59244E54}" type="presOf" srcId="{E1D4A185-AF08-3B4F-8F36-6F012D136BA9}" destId="{E2BD0405-BDAF-E147-A41E-B464E8478298}" srcOrd="1" destOrd="0" presId="urn:microsoft.com/office/officeart/2005/8/layout/venn1"/>
    <dgm:cxn modelId="{11284C8B-A0FE-7A4A-BAD2-5B602B40B3EE}" type="presOf" srcId="{46DDE73B-6B4E-5D4A-A371-06941F97EF46}" destId="{C1F4B14E-BEEE-364B-AEF2-F8B6A37F96CC}" srcOrd="0" destOrd="0" presId="urn:microsoft.com/office/officeart/2005/8/layout/venn1"/>
    <dgm:cxn modelId="{4967193F-4C6A-1042-8561-5AA193BB1A24}" srcId="{0E7A2E7A-6746-4345-B069-6C36339920AA}" destId="{46DDE73B-6B4E-5D4A-A371-06941F97EF46}" srcOrd="1" destOrd="0" parTransId="{6DC3A1B7-50F6-F54C-B49E-F28042EB8DA0}" sibTransId="{B25D1520-C4E4-6E4F-BF38-109B7A87DAF3}"/>
    <dgm:cxn modelId="{0D65EF1D-AF0C-ED4E-AAC7-62029C09DD37}" type="presOf" srcId="{46DDE73B-6B4E-5D4A-A371-06941F97EF46}" destId="{16FA3A96-BA4A-8748-B120-33B20D7983C9}" srcOrd="1" destOrd="0" presId="urn:microsoft.com/office/officeart/2005/8/layout/venn1"/>
    <dgm:cxn modelId="{72BA20D8-9F86-5F45-BC41-1A8EA4FB2133}" type="presOf" srcId="{16423720-EF54-AB40-A089-49D5EC8B9BF8}" destId="{34AD5CEF-2754-714D-88DE-BA2668FA6A10}" srcOrd="1" destOrd="0" presId="urn:microsoft.com/office/officeart/2005/8/layout/venn1"/>
    <dgm:cxn modelId="{1BEA6BD3-2B9A-0F47-B1F8-4AA25AC22EF6}" type="presOf" srcId="{0E7A2E7A-6746-4345-B069-6C36339920AA}" destId="{56D31768-7B0C-394B-8C4F-9820F1369FA7}" srcOrd="0" destOrd="0" presId="urn:microsoft.com/office/officeart/2005/8/layout/venn1"/>
    <dgm:cxn modelId="{EEAB568A-4278-1C49-A435-C53C5F5576AB}" type="presOf" srcId="{16423720-EF54-AB40-A089-49D5EC8B9BF8}" destId="{E8CFF612-0B63-714F-9865-1B7639FF8F91}" srcOrd="0" destOrd="0" presId="urn:microsoft.com/office/officeart/2005/8/layout/venn1"/>
    <dgm:cxn modelId="{49B8DF1F-F67F-9A43-AC15-56894A5071F7}" type="presOf" srcId="{E1D4A185-AF08-3B4F-8F36-6F012D136BA9}" destId="{629622E2-A7AB-6F45-957E-4C9276D56DD6}" srcOrd="0" destOrd="0" presId="urn:microsoft.com/office/officeart/2005/8/layout/venn1"/>
    <dgm:cxn modelId="{27FCF936-0717-6041-9EAF-E72DBBA651AC}" type="presParOf" srcId="{56D31768-7B0C-394B-8C4F-9820F1369FA7}" destId="{E8CFF612-0B63-714F-9865-1B7639FF8F91}" srcOrd="0" destOrd="0" presId="urn:microsoft.com/office/officeart/2005/8/layout/venn1"/>
    <dgm:cxn modelId="{CA4256D4-505F-094B-A77B-B5C3F679995D}" type="presParOf" srcId="{56D31768-7B0C-394B-8C4F-9820F1369FA7}" destId="{34AD5CEF-2754-714D-88DE-BA2668FA6A10}" srcOrd="1" destOrd="0" presId="urn:microsoft.com/office/officeart/2005/8/layout/venn1"/>
    <dgm:cxn modelId="{708D759C-CB52-964F-A80C-9502A7D3750F}" type="presParOf" srcId="{56D31768-7B0C-394B-8C4F-9820F1369FA7}" destId="{C1F4B14E-BEEE-364B-AEF2-F8B6A37F96CC}" srcOrd="2" destOrd="0" presId="urn:microsoft.com/office/officeart/2005/8/layout/venn1"/>
    <dgm:cxn modelId="{2ACC1120-4F80-674E-9F89-3D8F65083B52}" type="presParOf" srcId="{56D31768-7B0C-394B-8C4F-9820F1369FA7}" destId="{16FA3A96-BA4A-8748-B120-33B20D7983C9}" srcOrd="3" destOrd="0" presId="urn:microsoft.com/office/officeart/2005/8/layout/venn1"/>
    <dgm:cxn modelId="{A908909E-A260-5F47-951B-2C82A80BCD43}" type="presParOf" srcId="{56D31768-7B0C-394B-8C4F-9820F1369FA7}" destId="{629622E2-A7AB-6F45-957E-4C9276D56DD6}" srcOrd="4" destOrd="0" presId="urn:microsoft.com/office/officeart/2005/8/layout/venn1"/>
    <dgm:cxn modelId="{9F0AA027-ACD9-4F4C-9A3E-D0FD916DB181}" type="presParOf" srcId="{56D31768-7B0C-394B-8C4F-9820F1369FA7}" destId="{E2BD0405-BDAF-E147-A41E-B464E8478298}" srcOrd="5" destOrd="0" presId="urn:microsoft.com/office/officeart/2005/8/layout/venn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7A2E7A-6746-4345-B069-6C36339920AA}" type="doc">
      <dgm:prSet loTypeId="urn:microsoft.com/office/officeart/2005/8/layout/venn1" loCatId="" qsTypeId="urn:microsoft.com/office/officeart/2005/8/quickstyle/simple4" qsCatId="simple" csTypeId="urn:microsoft.com/office/officeart/2005/8/colors/accent1_2" csCatId="accent1" phldr="1"/>
      <dgm:spPr/>
    </dgm:pt>
    <dgm:pt modelId="{16423720-EF54-AB40-A089-49D5EC8B9BF8}">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O</a:t>
          </a:r>
        </a:p>
        <a:p>
          <a:r>
            <a:rPr lang="en-US" sz="1700" dirty="0">
              <a:latin typeface="Arial Black"/>
              <a:cs typeface="Arial Black"/>
            </a:rPr>
            <a:t>(Freedom to Operate)</a:t>
          </a:r>
        </a:p>
      </dgm:t>
    </dgm:pt>
    <dgm:pt modelId="{A79F5636-BFE7-1A4A-9DC1-F40F612FEC1A}" type="parTrans" cxnId="{EBE4E50E-8921-0943-AE8C-F333F0277F54}">
      <dgm:prSet/>
      <dgm:spPr/>
      <dgm:t>
        <a:bodyPr/>
        <a:lstStyle/>
        <a:p>
          <a:endParaRPr lang="en-US"/>
        </a:p>
      </dgm:t>
    </dgm:pt>
    <dgm:pt modelId="{502149F4-2DB5-A240-9511-426822965804}" type="sibTrans" cxnId="{EBE4E50E-8921-0943-AE8C-F333F0277F54}">
      <dgm:prSet/>
      <dgm:spPr/>
      <dgm:t>
        <a:bodyPr/>
        <a:lstStyle/>
        <a:p>
          <a:endParaRPr lang="en-US"/>
        </a:p>
      </dgm:t>
    </dgm:pt>
    <dgm:pt modelId="{46DDE73B-6B4E-5D4A-A371-06941F97EF46}">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A</a:t>
          </a:r>
          <a:r>
            <a:rPr lang="en-US" sz="4300" dirty="0">
              <a:latin typeface="Arial Black"/>
              <a:cs typeface="Arial Black"/>
            </a:rPr>
            <a:t> </a:t>
          </a:r>
        </a:p>
        <a:p>
          <a:r>
            <a:rPr lang="en-US" sz="1700" dirty="0">
              <a:latin typeface="Arial Black"/>
              <a:cs typeface="Arial Black"/>
            </a:rPr>
            <a:t>(Freedom to Actualize)</a:t>
          </a:r>
        </a:p>
      </dgm:t>
    </dgm:pt>
    <dgm:pt modelId="{6DC3A1B7-50F6-F54C-B49E-F28042EB8DA0}" type="parTrans" cxnId="{4967193F-4C6A-1042-8561-5AA193BB1A24}">
      <dgm:prSet/>
      <dgm:spPr/>
      <dgm:t>
        <a:bodyPr/>
        <a:lstStyle/>
        <a:p>
          <a:endParaRPr lang="en-US"/>
        </a:p>
      </dgm:t>
    </dgm:pt>
    <dgm:pt modelId="{B25D1520-C4E4-6E4F-BF38-109B7A87DAF3}" type="sibTrans" cxnId="{4967193F-4C6A-1042-8561-5AA193BB1A24}">
      <dgm:prSet/>
      <dgm:spPr/>
      <dgm:t>
        <a:bodyPr/>
        <a:lstStyle/>
        <a:p>
          <a:endParaRPr lang="en-US"/>
        </a:p>
      </dgm:t>
    </dgm:pt>
    <dgm:pt modelId="{E1D4A185-AF08-3B4F-8F36-6F012D136BA9}">
      <dgm:prSet phldrT="[Text]" custT="1"/>
      <dgm:spPr>
        <a:no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S</a:t>
          </a:r>
          <a:r>
            <a:rPr lang="en-US" sz="4000" dirty="0">
              <a:latin typeface="Arial Black"/>
              <a:cs typeface="Arial Black"/>
            </a:rPr>
            <a:t> </a:t>
          </a:r>
        </a:p>
        <a:p>
          <a:r>
            <a:rPr lang="en-US" sz="1700" dirty="0">
              <a:latin typeface="Arial Black"/>
              <a:cs typeface="Arial Black"/>
            </a:rPr>
            <a:t>(Freedom to Speak)</a:t>
          </a:r>
        </a:p>
      </dgm:t>
    </dgm:pt>
    <dgm:pt modelId="{A49A5BAD-452A-C244-B73B-0F47598B77AA}" type="parTrans" cxnId="{0F0A529F-54E3-8945-8A82-788E42402501}">
      <dgm:prSet/>
      <dgm:spPr/>
      <dgm:t>
        <a:bodyPr/>
        <a:lstStyle/>
        <a:p>
          <a:endParaRPr lang="en-US"/>
        </a:p>
      </dgm:t>
    </dgm:pt>
    <dgm:pt modelId="{E3740236-518B-CE4C-B13B-D3079D832FA9}" type="sibTrans" cxnId="{0F0A529F-54E3-8945-8A82-788E42402501}">
      <dgm:prSet/>
      <dgm:spPr/>
      <dgm:t>
        <a:bodyPr/>
        <a:lstStyle/>
        <a:p>
          <a:endParaRPr lang="en-US"/>
        </a:p>
      </dgm:t>
    </dgm:pt>
    <dgm:pt modelId="{56D31768-7B0C-394B-8C4F-9820F1369FA7}" type="pres">
      <dgm:prSet presAssocID="{0E7A2E7A-6746-4345-B069-6C36339920AA}" presName="compositeShape" presStyleCnt="0">
        <dgm:presLayoutVars>
          <dgm:chMax val="7"/>
          <dgm:dir/>
          <dgm:resizeHandles val="exact"/>
        </dgm:presLayoutVars>
      </dgm:prSet>
      <dgm:spPr/>
    </dgm:pt>
    <dgm:pt modelId="{E8CFF612-0B63-714F-9865-1B7639FF8F91}" type="pres">
      <dgm:prSet presAssocID="{16423720-EF54-AB40-A089-49D5EC8B9BF8}" presName="circ1" presStyleLbl="vennNode1" presStyleIdx="0" presStyleCnt="3"/>
      <dgm:spPr/>
      <dgm:t>
        <a:bodyPr/>
        <a:lstStyle/>
        <a:p>
          <a:endParaRPr lang="en-US"/>
        </a:p>
      </dgm:t>
    </dgm:pt>
    <dgm:pt modelId="{34AD5CEF-2754-714D-88DE-BA2668FA6A10}" type="pres">
      <dgm:prSet presAssocID="{16423720-EF54-AB40-A089-49D5EC8B9BF8}" presName="circ1Tx" presStyleLbl="revTx" presStyleIdx="0" presStyleCnt="0">
        <dgm:presLayoutVars>
          <dgm:chMax val="0"/>
          <dgm:chPref val="0"/>
          <dgm:bulletEnabled val="1"/>
        </dgm:presLayoutVars>
      </dgm:prSet>
      <dgm:spPr/>
      <dgm:t>
        <a:bodyPr/>
        <a:lstStyle/>
        <a:p>
          <a:endParaRPr lang="en-US"/>
        </a:p>
      </dgm:t>
    </dgm:pt>
    <dgm:pt modelId="{C1F4B14E-BEEE-364B-AEF2-F8B6A37F96CC}" type="pres">
      <dgm:prSet presAssocID="{46DDE73B-6B4E-5D4A-A371-06941F97EF46}" presName="circ2" presStyleLbl="vennNode1" presStyleIdx="1" presStyleCnt="3"/>
      <dgm:spPr/>
      <dgm:t>
        <a:bodyPr/>
        <a:lstStyle/>
        <a:p>
          <a:endParaRPr lang="en-US"/>
        </a:p>
      </dgm:t>
    </dgm:pt>
    <dgm:pt modelId="{16FA3A96-BA4A-8748-B120-33B20D7983C9}" type="pres">
      <dgm:prSet presAssocID="{46DDE73B-6B4E-5D4A-A371-06941F97EF46}" presName="circ2Tx" presStyleLbl="revTx" presStyleIdx="0" presStyleCnt="0">
        <dgm:presLayoutVars>
          <dgm:chMax val="0"/>
          <dgm:chPref val="0"/>
          <dgm:bulletEnabled val="1"/>
        </dgm:presLayoutVars>
      </dgm:prSet>
      <dgm:spPr/>
      <dgm:t>
        <a:bodyPr/>
        <a:lstStyle/>
        <a:p>
          <a:endParaRPr lang="en-US"/>
        </a:p>
      </dgm:t>
    </dgm:pt>
    <dgm:pt modelId="{629622E2-A7AB-6F45-957E-4C9276D56DD6}" type="pres">
      <dgm:prSet presAssocID="{E1D4A185-AF08-3B4F-8F36-6F012D136BA9}" presName="circ3" presStyleLbl="vennNode1" presStyleIdx="2" presStyleCnt="3"/>
      <dgm:spPr/>
      <dgm:t>
        <a:bodyPr/>
        <a:lstStyle/>
        <a:p>
          <a:endParaRPr lang="en-US"/>
        </a:p>
      </dgm:t>
    </dgm:pt>
    <dgm:pt modelId="{E2BD0405-BDAF-E147-A41E-B464E8478298}" type="pres">
      <dgm:prSet presAssocID="{E1D4A185-AF08-3B4F-8F36-6F012D136BA9}" presName="circ3Tx" presStyleLbl="revTx" presStyleIdx="0" presStyleCnt="0">
        <dgm:presLayoutVars>
          <dgm:chMax val="0"/>
          <dgm:chPref val="0"/>
          <dgm:bulletEnabled val="1"/>
        </dgm:presLayoutVars>
      </dgm:prSet>
      <dgm:spPr/>
      <dgm:t>
        <a:bodyPr/>
        <a:lstStyle/>
        <a:p>
          <a:endParaRPr lang="en-US"/>
        </a:p>
      </dgm:t>
    </dgm:pt>
  </dgm:ptLst>
  <dgm:cxnLst>
    <dgm:cxn modelId="{0F0A529F-54E3-8945-8A82-788E42402501}" srcId="{0E7A2E7A-6746-4345-B069-6C36339920AA}" destId="{E1D4A185-AF08-3B4F-8F36-6F012D136BA9}" srcOrd="2" destOrd="0" parTransId="{A49A5BAD-452A-C244-B73B-0F47598B77AA}" sibTransId="{E3740236-518B-CE4C-B13B-D3079D832FA9}"/>
    <dgm:cxn modelId="{EBE4E50E-8921-0943-AE8C-F333F0277F54}" srcId="{0E7A2E7A-6746-4345-B069-6C36339920AA}" destId="{16423720-EF54-AB40-A089-49D5EC8B9BF8}" srcOrd="0" destOrd="0" parTransId="{A79F5636-BFE7-1A4A-9DC1-F40F612FEC1A}" sibTransId="{502149F4-2DB5-A240-9511-426822965804}"/>
    <dgm:cxn modelId="{86D5D4DF-2D6B-D847-8E73-A34B59244E54}" type="presOf" srcId="{E1D4A185-AF08-3B4F-8F36-6F012D136BA9}" destId="{E2BD0405-BDAF-E147-A41E-B464E8478298}" srcOrd="1" destOrd="0" presId="urn:microsoft.com/office/officeart/2005/8/layout/venn1"/>
    <dgm:cxn modelId="{11284C8B-A0FE-7A4A-BAD2-5B602B40B3EE}" type="presOf" srcId="{46DDE73B-6B4E-5D4A-A371-06941F97EF46}" destId="{C1F4B14E-BEEE-364B-AEF2-F8B6A37F96CC}" srcOrd="0" destOrd="0" presId="urn:microsoft.com/office/officeart/2005/8/layout/venn1"/>
    <dgm:cxn modelId="{4967193F-4C6A-1042-8561-5AA193BB1A24}" srcId="{0E7A2E7A-6746-4345-B069-6C36339920AA}" destId="{46DDE73B-6B4E-5D4A-A371-06941F97EF46}" srcOrd="1" destOrd="0" parTransId="{6DC3A1B7-50F6-F54C-B49E-F28042EB8DA0}" sibTransId="{B25D1520-C4E4-6E4F-BF38-109B7A87DAF3}"/>
    <dgm:cxn modelId="{0D65EF1D-AF0C-ED4E-AAC7-62029C09DD37}" type="presOf" srcId="{46DDE73B-6B4E-5D4A-A371-06941F97EF46}" destId="{16FA3A96-BA4A-8748-B120-33B20D7983C9}" srcOrd="1" destOrd="0" presId="urn:microsoft.com/office/officeart/2005/8/layout/venn1"/>
    <dgm:cxn modelId="{72BA20D8-9F86-5F45-BC41-1A8EA4FB2133}" type="presOf" srcId="{16423720-EF54-AB40-A089-49D5EC8B9BF8}" destId="{34AD5CEF-2754-714D-88DE-BA2668FA6A10}" srcOrd="1" destOrd="0" presId="urn:microsoft.com/office/officeart/2005/8/layout/venn1"/>
    <dgm:cxn modelId="{1BEA6BD3-2B9A-0F47-B1F8-4AA25AC22EF6}" type="presOf" srcId="{0E7A2E7A-6746-4345-B069-6C36339920AA}" destId="{56D31768-7B0C-394B-8C4F-9820F1369FA7}" srcOrd="0" destOrd="0" presId="urn:microsoft.com/office/officeart/2005/8/layout/venn1"/>
    <dgm:cxn modelId="{EEAB568A-4278-1C49-A435-C53C5F5576AB}" type="presOf" srcId="{16423720-EF54-AB40-A089-49D5EC8B9BF8}" destId="{E8CFF612-0B63-714F-9865-1B7639FF8F91}" srcOrd="0" destOrd="0" presId="urn:microsoft.com/office/officeart/2005/8/layout/venn1"/>
    <dgm:cxn modelId="{49B8DF1F-F67F-9A43-AC15-56894A5071F7}" type="presOf" srcId="{E1D4A185-AF08-3B4F-8F36-6F012D136BA9}" destId="{629622E2-A7AB-6F45-957E-4C9276D56DD6}" srcOrd="0" destOrd="0" presId="urn:microsoft.com/office/officeart/2005/8/layout/venn1"/>
    <dgm:cxn modelId="{27FCF936-0717-6041-9EAF-E72DBBA651AC}" type="presParOf" srcId="{56D31768-7B0C-394B-8C4F-9820F1369FA7}" destId="{E8CFF612-0B63-714F-9865-1B7639FF8F91}" srcOrd="0" destOrd="0" presId="urn:microsoft.com/office/officeart/2005/8/layout/venn1"/>
    <dgm:cxn modelId="{CA4256D4-505F-094B-A77B-B5C3F679995D}" type="presParOf" srcId="{56D31768-7B0C-394B-8C4F-9820F1369FA7}" destId="{34AD5CEF-2754-714D-88DE-BA2668FA6A10}" srcOrd="1" destOrd="0" presId="urn:microsoft.com/office/officeart/2005/8/layout/venn1"/>
    <dgm:cxn modelId="{708D759C-CB52-964F-A80C-9502A7D3750F}" type="presParOf" srcId="{56D31768-7B0C-394B-8C4F-9820F1369FA7}" destId="{C1F4B14E-BEEE-364B-AEF2-F8B6A37F96CC}" srcOrd="2" destOrd="0" presId="urn:microsoft.com/office/officeart/2005/8/layout/venn1"/>
    <dgm:cxn modelId="{2ACC1120-4F80-674E-9F89-3D8F65083B52}" type="presParOf" srcId="{56D31768-7B0C-394B-8C4F-9820F1369FA7}" destId="{16FA3A96-BA4A-8748-B120-33B20D7983C9}" srcOrd="3" destOrd="0" presId="urn:microsoft.com/office/officeart/2005/8/layout/venn1"/>
    <dgm:cxn modelId="{A908909E-A260-5F47-951B-2C82A80BCD43}" type="presParOf" srcId="{56D31768-7B0C-394B-8C4F-9820F1369FA7}" destId="{629622E2-A7AB-6F45-957E-4C9276D56DD6}" srcOrd="4" destOrd="0" presId="urn:microsoft.com/office/officeart/2005/8/layout/venn1"/>
    <dgm:cxn modelId="{9F0AA027-ACD9-4F4C-9A3E-D0FD916DB181}" type="presParOf" srcId="{56D31768-7B0C-394B-8C4F-9820F1369FA7}" destId="{E2BD0405-BDAF-E147-A41E-B464E8478298}" srcOrd="5" destOrd="0" presId="urn:microsoft.com/office/officeart/2005/8/layout/venn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7A2E7A-6746-4345-B069-6C36339920AA}" type="doc">
      <dgm:prSet loTypeId="urn:microsoft.com/office/officeart/2005/8/layout/venn1" loCatId="" qsTypeId="urn:microsoft.com/office/officeart/2005/8/quickstyle/simple4" qsCatId="simple" csTypeId="urn:microsoft.com/office/officeart/2005/8/colors/accent1_2" csCatId="accent1" phldr="1"/>
      <dgm:spPr/>
    </dgm:pt>
    <dgm:pt modelId="{16423720-EF54-AB40-A089-49D5EC8B9BF8}">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O</a:t>
          </a:r>
        </a:p>
        <a:p>
          <a:r>
            <a:rPr lang="en-US" sz="1700" dirty="0">
              <a:latin typeface="Arial Black"/>
              <a:cs typeface="Arial Black"/>
            </a:rPr>
            <a:t>(Freedom to Operate)</a:t>
          </a:r>
        </a:p>
      </dgm:t>
    </dgm:pt>
    <dgm:pt modelId="{A79F5636-BFE7-1A4A-9DC1-F40F612FEC1A}" type="parTrans" cxnId="{EBE4E50E-8921-0943-AE8C-F333F0277F54}">
      <dgm:prSet/>
      <dgm:spPr/>
      <dgm:t>
        <a:bodyPr/>
        <a:lstStyle/>
        <a:p>
          <a:endParaRPr lang="en-US"/>
        </a:p>
      </dgm:t>
    </dgm:pt>
    <dgm:pt modelId="{502149F4-2DB5-A240-9511-426822965804}" type="sibTrans" cxnId="{EBE4E50E-8921-0943-AE8C-F333F0277F54}">
      <dgm:prSet/>
      <dgm:spPr/>
      <dgm:t>
        <a:bodyPr/>
        <a:lstStyle/>
        <a:p>
          <a:endParaRPr lang="en-US"/>
        </a:p>
      </dgm:t>
    </dgm:pt>
    <dgm:pt modelId="{46DDE73B-6B4E-5D4A-A371-06941F97EF46}">
      <dgm:prSet phldrT="[Text]" custT="1"/>
      <dgm:spPr>
        <a:no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A</a:t>
          </a:r>
          <a:r>
            <a:rPr lang="en-US" sz="4300" dirty="0">
              <a:latin typeface="Arial Black"/>
              <a:cs typeface="Arial Black"/>
            </a:rPr>
            <a:t> </a:t>
          </a:r>
        </a:p>
        <a:p>
          <a:r>
            <a:rPr lang="en-US" sz="1700" dirty="0">
              <a:latin typeface="Arial Black"/>
              <a:cs typeface="Arial Black"/>
            </a:rPr>
            <a:t>(Freedom to Actualize)</a:t>
          </a:r>
        </a:p>
      </dgm:t>
    </dgm:pt>
    <dgm:pt modelId="{6DC3A1B7-50F6-F54C-B49E-F28042EB8DA0}" type="parTrans" cxnId="{4967193F-4C6A-1042-8561-5AA193BB1A24}">
      <dgm:prSet/>
      <dgm:spPr/>
      <dgm:t>
        <a:bodyPr/>
        <a:lstStyle/>
        <a:p>
          <a:endParaRPr lang="en-US"/>
        </a:p>
      </dgm:t>
    </dgm:pt>
    <dgm:pt modelId="{B25D1520-C4E4-6E4F-BF38-109B7A87DAF3}" type="sibTrans" cxnId="{4967193F-4C6A-1042-8561-5AA193BB1A24}">
      <dgm:prSet/>
      <dgm:spPr/>
      <dgm:t>
        <a:bodyPr/>
        <a:lstStyle/>
        <a:p>
          <a:endParaRPr lang="en-US"/>
        </a:p>
      </dgm:t>
    </dgm:pt>
    <dgm:pt modelId="{E1D4A185-AF08-3B4F-8F36-6F012D136BA9}">
      <dgm:prSet phldrT="[Text]" custT="1"/>
      <dgm:spPr>
        <a:solidFill>
          <a:schemeClr val="bg1">
            <a:lumMod val="75000"/>
            <a:alpha val="50000"/>
          </a:schemeClr>
        </a:solidFill>
        <a:ln>
          <a:solidFill>
            <a:schemeClr val="tx1">
              <a:lumMod val="95000"/>
              <a:lumOff val="5000"/>
            </a:schemeClr>
          </a:solidFill>
        </a:ln>
      </dgm:spPr>
      <dgm:t>
        <a:bodyPr/>
        <a:lstStyle/>
        <a:p>
          <a:r>
            <a:rPr lang="en-US" sz="6000" dirty="0">
              <a:latin typeface="Arial Black"/>
              <a:cs typeface="Arial Black"/>
            </a:rPr>
            <a:t>F</a:t>
          </a:r>
          <a:r>
            <a:rPr lang="en-US" sz="2800" dirty="0">
              <a:latin typeface="Arial Black"/>
              <a:cs typeface="Arial Black"/>
            </a:rPr>
            <a:t>2</a:t>
          </a:r>
          <a:r>
            <a:rPr lang="en-US" sz="6000" dirty="0">
              <a:latin typeface="Arial Black"/>
              <a:cs typeface="Arial Black"/>
            </a:rPr>
            <a:t>S</a:t>
          </a:r>
          <a:r>
            <a:rPr lang="en-US" sz="4000" dirty="0">
              <a:latin typeface="Arial Black"/>
              <a:cs typeface="Arial Black"/>
            </a:rPr>
            <a:t> </a:t>
          </a:r>
        </a:p>
        <a:p>
          <a:r>
            <a:rPr lang="en-US" sz="1700" dirty="0">
              <a:latin typeface="Arial Black"/>
              <a:cs typeface="Arial Black"/>
            </a:rPr>
            <a:t>(Freedom to Speak)</a:t>
          </a:r>
        </a:p>
      </dgm:t>
    </dgm:pt>
    <dgm:pt modelId="{A49A5BAD-452A-C244-B73B-0F47598B77AA}" type="parTrans" cxnId="{0F0A529F-54E3-8945-8A82-788E42402501}">
      <dgm:prSet/>
      <dgm:spPr/>
      <dgm:t>
        <a:bodyPr/>
        <a:lstStyle/>
        <a:p>
          <a:endParaRPr lang="en-US"/>
        </a:p>
      </dgm:t>
    </dgm:pt>
    <dgm:pt modelId="{E3740236-518B-CE4C-B13B-D3079D832FA9}" type="sibTrans" cxnId="{0F0A529F-54E3-8945-8A82-788E42402501}">
      <dgm:prSet/>
      <dgm:spPr/>
      <dgm:t>
        <a:bodyPr/>
        <a:lstStyle/>
        <a:p>
          <a:endParaRPr lang="en-US"/>
        </a:p>
      </dgm:t>
    </dgm:pt>
    <dgm:pt modelId="{56D31768-7B0C-394B-8C4F-9820F1369FA7}" type="pres">
      <dgm:prSet presAssocID="{0E7A2E7A-6746-4345-B069-6C36339920AA}" presName="compositeShape" presStyleCnt="0">
        <dgm:presLayoutVars>
          <dgm:chMax val="7"/>
          <dgm:dir/>
          <dgm:resizeHandles val="exact"/>
        </dgm:presLayoutVars>
      </dgm:prSet>
      <dgm:spPr/>
    </dgm:pt>
    <dgm:pt modelId="{E8CFF612-0B63-714F-9865-1B7639FF8F91}" type="pres">
      <dgm:prSet presAssocID="{16423720-EF54-AB40-A089-49D5EC8B9BF8}" presName="circ1" presStyleLbl="vennNode1" presStyleIdx="0" presStyleCnt="3"/>
      <dgm:spPr/>
      <dgm:t>
        <a:bodyPr/>
        <a:lstStyle/>
        <a:p>
          <a:endParaRPr lang="en-US"/>
        </a:p>
      </dgm:t>
    </dgm:pt>
    <dgm:pt modelId="{34AD5CEF-2754-714D-88DE-BA2668FA6A10}" type="pres">
      <dgm:prSet presAssocID="{16423720-EF54-AB40-A089-49D5EC8B9BF8}" presName="circ1Tx" presStyleLbl="revTx" presStyleIdx="0" presStyleCnt="0">
        <dgm:presLayoutVars>
          <dgm:chMax val="0"/>
          <dgm:chPref val="0"/>
          <dgm:bulletEnabled val="1"/>
        </dgm:presLayoutVars>
      </dgm:prSet>
      <dgm:spPr/>
      <dgm:t>
        <a:bodyPr/>
        <a:lstStyle/>
        <a:p>
          <a:endParaRPr lang="en-US"/>
        </a:p>
      </dgm:t>
    </dgm:pt>
    <dgm:pt modelId="{C1F4B14E-BEEE-364B-AEF2-F8B6A37F96CC}" type="pres">
      <dgm:prSet presAssocID="{46DDE73B-6B4E-5D4A-A371-06941F97EF46}" presName="circ2" presStyleLbl="vennNode1" presStyleIdx="1" presStyleCnt="3"/>
      <dgm:spPr/>
      <dgm:t>
        <a:bodyPr/>
        <a:lstStyle/>
        <a:p>
          <a:endParaRPr lang="en-US"/>
        </a:p>
      </dgm:t>
    </dgm:pt>
    <dgm:pt modelId="{16FA3A96-BA4A-8748-B120-33B20D7983C9}" type="pres">
      <dgm:prSet presAssocID="{46DDE73B-6B4E-5D4A-A371-06941F97EF46}" presName="circ2Tx" presStyleLbl="revTx" presStyleIdx="0" presStyleCnt="0">
        <dgm:presLayoutVars>
          <dgm:chMax val="0"/>
          <dgm:chPref val="0"/>
          <dgm:bulletEnabled val="1"/>
        </dgm:presLayoutVars>
      </dgm:prSet>
      <dgm:spPr/>
      <dgm:t>
        <a:bodyPr/>
        <a:lstStyle/>
        <a:p>
          <a:endParaRPr lang="en-US"/>
        </a:p>
      </dgm:t>
    </dgm:pt>
    <dgm:pt modelId="{629622E2-A7AB-6F45-957E-4C9276D56DD6}" type="pres">
      <dgm:prSet presAssocID="{E1D4A185-AF08-3B4F-8F36-6F012D136BA9}" presName="circ3" presStyleLbl="vennNode1" presStyleIdx="2" presStyleCnt="3"/>
      <dgm:spPr/>
      <dgm:t>
        <a:bodyPr/>
        <a:lstStyle/>
        <a:p>
          <a:endParaRPr lang="en-US"/>
        </a:p>
      </dgm:t>
    </dgm:pt>
    <dgm:pt modelId="{E2BD0405-BDAF-E147-A41E-B464E8478298}" type="pres">
      <dgm:prSet presAssocID="{E1D4A185-AF08-3B4F-8F36-6F012D136BA9}" presName="circ3Tx" presStyleLbl="revTx" presStyleIdx="0" presStyleCnt="0">
        <dgm:presLayoutVars>
          <dgm:chMax val="0"/>
          <dgm:chPref val="0"/>
          <dgm:bulletEnabled val="1"/>
        </dgm:presLayoutVars>
      </dgm:prSet>
      <dgm:spPr/>
      <dgm:t>
        <a:bodyPr/>
        <a:lstStyle/>
        <a:p>
          <a:endParaRPr lang="en-US"/>
        </a:p>
      </dgm:t>
    </dgm:pt>
  </dgm:ptLst>
  <dgm:cxnLst>
    <dgm:cxn modelId="{0F0A529F-54E3-8945-8A82-788E42402501}" srcId="{0E7A2E7A-6746-4345-B069-6C36339920AA}" destId="{E1D4A185-AF08-3B4F-8F36-6F012D136BA9}" srcOrd="2" destOrd="0" parTransId="{A49A5BAD-452A-C244-B73B-0F47598B77AA}" sibTransId="{E3740236-518B-CE4C-B13B-D3079D832FA9}"/>
    <dgm:cxn modelId="{EBE4E50E-8921-0943-AE8C-F333F0277F54}" srcId="{0E7A2E7A-6746-4345-B069-6C36339920AA}" destId="{16423720-EF54-AB40-A089-49D5EC8B9BF8}" srcOrd="0" destOrd="0" parTransId="{A79F5636-BFE7-1A4A-9DC1-F40F612FEC1A}" sibTransId="{502149F4-2DB5-A240-9511-426822965804}"/>
    <dgm:cxn modelId="{86D5D4DF-2D6B-D847-8E73-A34B59244E54}" type="presOf" srcId="{E1D4A185-AF08-3B4F-8F36-6F012D136BA9}" destId="{E2BD0405-BDAF-E147-A41E-B464E8478298}" srcOrd="1" destOrd="0" presId="urn:microsoft.com/office/officeart/2005/8/layout/venn1"/>
    <dgm:cxn modelId="{11284C8B-A0FE-7A4A-BAD2-5B602B40B3EE}" type="presOf" srcId="{46DDE73B-6B4E-5D4A-A371-06941F97EF46}" destId="{C1F4B14E-BEEE-364B-AEF2-F8B6A37F96CC}" srcOrd="0" destOrd="0" presId="urn:microsoft.com/office/officeart/2005/8/layout/venn1"/>
    <dgm:cxn modelId="{4967193F-4C6A-1042-8561-5AA193BB1A24}" srcId="{0E7A2E7A-6746-4345-B069-6C36339920AA}" destId="{46DDE73B-6B4E-5D4A-A371-06941F97EF46}" srcOrd="1" destOrd="0" parTransId="{6DC3A1B7-50F6-F54C-B49E-F28042EB8DA0}" sibTransId="{B25D1520-C4E4-6E4F-BF38-109B7A87DAF3}"/>
    <dgm:cxn modelId="{0D65EF1D-AF0C-ED4E-AAC7-62029C09DD37}" type="presOf" srcId="{46DDE73B-6B4E-5D4A-A371-06941F97EF46}" destId="{16FA3A96-BA4A-8748-B120-33B20D7983C9}" srcOrd="1" destOrd="0" presId="urn:microsoft.com/office/officeart/2005/8/layout/venn1"/>
    <dgm:cxn modelId="{72BA20D8-9F86-5F45-BC41-1A8EA4FB2133}" type="presOf" srcId="{16423720-EF54-AB40-A089-49D5EC8B9BF8}" destId="{34AD5CEF-2754-714D-88DE-BA2668FA6A10}" srcOrd="1" destOrd="0" presId="urn:microsoft.com/office/officeart/2005/8/layout/venn1"/>
    <dgm:cxn modelId="{1BEA6BD3-2B9A-0F47-B1F8-4AA25AC22EF6}" type="presOf" srcId="{0E7A2E7A-6746-4345-B069-6C36339920AA}" destId="{56D31768-7B0C-394B-8C4F-9820F1369FA7}" srcOrd="0" destOrd="0" presId="urn:microsoft.com/office/officeart/2005/8/layout/venn1"/>
    <dgm:cxn modelId="{EEAB568A-4278-1C49-A435-C53C5F5576AB}" type="presOf" srcId="{16423720-EF54-AB40-A089-49D5EC8B9BF8}" destId="{E8CFF612-0B63-714F-9865-1B7639FF8F91}" srcOrd="0" destOrd="0" presId="urn:microsoft.com/office/officeart/2005/8/layout/venn1"/>
    <dgm:cxn modelId="{49B8DF1F-F67F-9A43-AC15-56894A5071F7}" type="presOf" srcId="{E1D4A185-AF08-3B4F-8F36-6F012D136BA9}" destId="{629622E2-A7AB-6F45-957E-4C9276D56DD6}" srcOrd="0" destOrd="0" presId="urn:microsoft.com/office/officeart/2005/8/layout/venn1"/>
    <dgm:cxn modelId="{27FCF936-0717-6041-9EAF-E72DBBA651AC}" type="presParOf" srcId="{56D31768-7B0C-394B-8C4F-9820F1369FA7}" destId="{E8CFF612-0B63-714F-9865-1B7639FF8F91}" srcOrd="0" destOrd="0" presId="urn:microsoft.com/office/officeart/2005/8/layout/venn1"/>
    <dgm:cxn modelId="{CA4256D4-505F-094B-A77B-B5C3F679995D}" type="presParOf" srcId="{56D31768-7B0C-394B-8C4F-9820F1369FA7}" destId="{34AD5CEF-2754-714D-88DE-BA2668FA6A10}" srcOrd="1" destOrd="0" presId="urn:microsoft.com/office/officeart/2005/8/layout/venn1"/>
    <dgm:cxn modelId="{708D759C-CB52-964F-A80C-9502A7D3750F}" type="presParOf" srcId="{56D31768-7B0C-394B-8C4F-9820F1369FA7}" destId="{C1F4B14E-BEEE-364B-AEF2-F8B6A37F96CC}" srcOrd="2" destOrd="0" presId="urn:microsoft.com/office/officeart/2005/8/layout/venn1"/>
    <dgm:cxn modelId="{2ACC1120-4F80-674E-9F89-3D8F65083B52}" type="presParOf" srcId="{56D31768-7B0C-394B-8C4F-9820F1369FA7}" destId="{16FA3A96-BA4A-8748-B120-33B20D7983C9}" srcOrd="3" destOrd="0" presId="urn:microsoft.com/office/officeart/2005/8/layout/venn1"/>
    <dgm:cxn modelId="{A908909E-A260-5F47-951B-2C82A80BCD43}" type="presParOf" srcId="{56D31768-7B0C-394B-8C4F-9820F1369FA7}" destId="{629622E2-A7AB-6F45-957E-4C9276D56DD6}" srcOrd="4" destOrd="0" presId="urn:microsoft.com/office/officeart/2005/8/layout/venn1"/>
    <dgm:cxn modelId="{9F0AA027-ACD9-4F4C-9A3E-D0FD916DB181}" type="presParOf" srcId="{56D31768-7B0C-394B-8C4F-9820F1369FA7}" destId="{E2BD0405-BDAF-E147-A41E-B464E8478298}" srcOrd="5" destOrd="0" presId="urn:microsoft.com/office/officeart/2005/8/layout/venn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D1884E6-0E7C-0F41-9840-0DE237EBD687}" type="doc">
      <dgm:prSet loTypeId="urn:microsoft.com/office/officeart/2005/8/layout/matrix1" loCatId="" qsTypeId="urn:microsoft.com/office/officeart/2005/8/quickstyle/simple4" qsCatId="simple" csTypeId="urn:microsoft.com/office/officeart/2005/8/colors/accent1_2" csCatId="accent1" phldr="1"/>
      <dgm:spPr/>
      <dgm:t>
        <a:bodyPr/>
        <a:lstStyle/>
        <a:p>
          <a:endParaRPr lang="en-US"/>
        </a:p>
      </dgm:t>
    </dgm:pt>
    <dgm:pt modelId="{CC716867-926B-C84D-865B-2CFF33533B31}">
      <dgm:prSet phldrT="[Text]"/>
      <dgm:spPr>
        <a:ln w="19050">
          <a:solidFill>
            <a:schemeClr val="tx1">
              <a:lumMod val="50000"/>
              <a:lumOff val="50000"/>
            </a:schemeClr>
          </a:solidFill>
        </a:ln>
      </dgm:spPr>
      <dgm:t>
        <a:bodyPr/>
        <a:lstStyle/>
        <a:p>
          <a:r>
            <a:rPr lang="en-US" dirty="0">
              <a:latin typeface="Arial"/>
              <a:cs typeface="Arial"/>
            </a:rPr>
            <a:t>Freedom to Actualize</a:t>
          </a:r>
        </a:p>
      </dgm:t>
    </dgm:pt>
    <dgm:pt modelId="{AB7EA575-B00E-FE44-979D-22B19DFC76A8}" type="parTrans" cxnId="{07A4914A-1D26-CD4E-A4A4-ECF41339E546}">
      <dgm:prSet/>
      <dgm:spPr/>
      <dgm:t>
        <a:bodyPr/>
        <a:lstStyle/>
        <a:p>
          <a:endParaRPr lang="en-US">
            <a:latin typeface="Arial"/>
            <a:cs typeface="Arial"/>
          </a:endParaRPr>
        </a:p>
      </dgm:t>
    </dgm:pt>
    <dgm:pt modelId="{B9DCA096-8CE0-1A45-805C-ECCFEF524E82}" type="sibTrans" cxnId="{07A4914A-1D26-CD4E-A4A4-ECF41339E546}">
      <dgm:prSet/>
      <dgm:spPr/>
      <dgm:t>
        <a:bodyPr/>
        <a:lstStyle/>
        <a:p>
          <a:endParaRPr lang="en-US">
            <a:latin typeface="Arial"/>
            <a:cs typeface="Arial"/>
          </a:endParaRPr>
        </a:p>
      </dgm:t>
    </dgm:pt>
    <dgm:pt modelId="{C34FE8EA-DD65-2544-AD17-870004F6F931}">
      <dgm:prSet phldrT="[Text]" custT="1"/>
      <dgm:spPr>
        <a:solidFill>
          <a:schemeClr val="bg1">
            <a:lumMod val="85000"/>
          </a:schemeClr>
        </a:solidFill>
        <a:ln w="38100">
          <a:solidFill>
            <a:schemeClr val="tx1"/>
          </a:solidFill>
        </a:ln>
      </dgm:spPr>
      <dgm:t>
        <a:bodyPr/>
        <a:lstStyle/>
        <a:p>
          <a:r>
            <a:rPr lang="en-US" sz="2600" dirty="0">
              <a:solidFill>
                <a:srgbClr val="000000"/>
              </a:solidFill>
              <a:effectLst/>
              <a:latin typeface="Arial"/>
              <a:cs typeface="Arial"/>
            </a:rPr>
            <a:t>To Be</a:t>
          </a:r>
        </a:p>
      </dgm:t>
    </dgm:pt>
    <dgm:pt modelId="{6E44AB9F-FB1C-554B-BBAF-59901B3F6458}" type="parTrans" cxnId="{AA4CEB73-D457-E14A-8538-48B009BF8AF9}">
      <dgm:prSet/>
      <dgm:spPr/>
      <dgm:t>
        <a:bodyPr/>
        <a:lstStyle/>
        <a:p>
          <a:endParaRPr lang="en-US">
            <a:latin typeface="Arial"/>
            <a:cs typeface="Arial"/>
          </a:endParaRPr>
        </a:p>
      </dgm:t>
    </dgm:pt>
    <dgm:pt modelId="{44B4D186-36C7-DC4C-9018-5EB1A3ADD6C5}" type="sibTrans" cxnId="{AA4CEB73-D457-E14A-8538-48B009BF8AF9}">
      <dgm:prSet/>
      <dgm:spPr/>
      <dgm:t>
        <a:bodyPr/>
        <a:lstStyle/>
        <a:p>
          <a:endParaRPr lang="en-US">
            <a:latin typeface="Arial"/>
            <a:cs typeface="Arial"/>
          </a:endParaRPr>
        </a:p>
      </dgm:t>
    </dgm:pt>
    <dgm:pt modelId="{0CCFAC1B-8513-AD4A-A92A-FE4A4D3DE336}">
      <dgm:prSet phldrT="[Text]" custT="1"/>
      <dgm:spPr>
        <a:solidFill>
          <a:schemeClr val="bg1">
            <a:lumMod val="85000"/>
          </a:schemeClr>
        </a:solidFill>
        <a:ln w="38100">
          <a:solidFill>
            <a:schemeClr val="tx1"/>
          </a:solidFill>
        </a:ln>
      </dgm:spPr>
      <dgm:t>
        <a:bodyPr/>
        <a:lstStyle/>
        <a:p>
          <a:r>
            <a:rPr lang="en-US" sz="2600" b="0" dirty="0">
              <a:solidFill>
                <a:srgbClr val="000000"/>
              </a:solidFill>
              <a:latin typeface="Arial"/>
              <a:cs typeface="Arial"/>
            </a:rPr>
            <a:t>To Discover</a:t>
          </a:r>
        </a:p>
      </dgm:t>
    </dgm:pt>
    <dgm:pt modelId="{E3EF383F-69D1-3542-B449-5E8630A6F539}" type="parTrans" cxnId="{0206E2F3-5611-644C-8E9C-6468D0984091}">
      <dgm:prSet/>
      <dgm:spPr/>
      <dgm:t>
        <a:bodyPr/>
        <a:lstStyle/>
        <a:p>
          <a:endParaRPr lang="en-US">
            <a:latin typeface="Arial"/>
            <a:cs typeface="Arial"/>
          </a:endParaRPr>
        </a:p>
      </dgm:t>
    </dgm:pt>
    <dgm:pt modelId="{6B2ED6E3-13AF-654F-9C2B-A41884F513B4}" type="sibTrans" cxnId="{0206E2F3-5611-644C-8E9C-6468D0984091}">
      <dgm:prSet/>
      <dgm:spPr/>
      <dgm:t>
        <a:bodyPr/>
        <a:lstStyle/>
        <a:p>
          <a:endParaRPr lang="en-US">
            <a:latin typeface="Arial"/>
            <a:cs typeface="Arial"/>
          </a:endParaRPr>
        </a:p>
      </dgm:t>
    </dgm:pt>
    <dgm:pt modelId="{278F8C3C-199B-5F4E-B711-6D6DF640FF14}">
      <dgm:prSet phldrT="[Text]" custT="1"/>
      <dgm:spPr>
        <a:solidFill>
          <a:schemeClr val="bg1">
            <a:lumMod val="85000"/>
          </a:schemeClr>
        </a:solidFill>
        <a:ln w="38100">
          <a:solidFill>
            <a:schemeClr val="tx1"/>
          </a:solidFill>
        </a:ln>
      </dgm:spPr>
      <dgm:t>
        <a:bodyPr/>
        <a:lstStyle/>
        <a:p>
          <a:r>
            <a:rPr lang="en-US" sz="2600" dirty="0">
              <a:solidFill>
                <a:srgbClr val="000000"/>
              </a:solidFill>
              <a:latin typeface="Arial"/>
              <a:cs typeface="Arial"/>
            </a:rPr>
            <a:t>To Imagine</a:t>
          </a:r>
        </a:p>
      </dgm:t>
    </dgm:pt>
    <dgm:pt modelId="{01E32762-D0A7-D543-8241-643E03290092}" type="parTrans" cxnId="{28F0B824-9915-A744-AFDE-095E411A4A19}">
      <dgm:prSet/>
      <dgm:spPr/>
      <dgm:t>
        <a:bodyPr/>
        <a:lstStyle/>
        <a:p>
          <a:endParaRPr lang="en-US">
            <a:latin typeface="Arial"/>
            <a:cs typeface="Arial"/>
          </a:endParaRPr>
        </a:p>
      </dgm:t>
    </dgm:pt>
    <dgm:pt modelId="{3EB11993-BD40-B143-BF8D-B9E486802F63}" type="sibTrans" cxnId="{28F0B824-9915-A744-AFDE-095E411A4A19}">
      <dgm:prSet/>
      <dgm:spPr/>
      <dgm:t>
        <a:bodyPr/>
        <a:lstStyle/>
        <a:p>
          <a:endParaRPr lang="en-US">
            <a:latin typeface="Arial"/>
            <a:cs typeface="Arial"/>
          </a:endParaRPr>
        </a:p>
      </dgm:t>
    </dgm:pt>
    <dgm:pt modelId="{08BAB828-DF5E-4049-BB15-0D27F7CD97C6}">
      <dgm:prSet phldrT="[Text]" custT="1"/>
      <dgm:spPr>
        <a:solidFill>
          <a:schemeClr val="bg1">
            <a:lumMod val="85000"/>
          </a:schemeClr>
        </a:solidFill>
        <a:ln w="38100">
          <a:solidFill>
            <a:schemeClr val="tx1"/>
          </a:solidFill>
        </a:ln>
      </dgm:spPr>
      <dgm:t>
        <a:bodyPr/>
        <a:lstStyle/>
        <a:p>
          <a:r>
            <a:rPr lang="en-US" sz="2600" dirty="0">
              <a:solidFill>
                <a:srgbClr val="000000"/>
              </a:solidFill>
              <a:latin typeface="Arial"/>
              <a:cs typeface="Arial"/>
            </a:rPr>
            <a:t>To Become</a:t>
          </a:r>
        </a:p>
      </dgm:t>
    </dgm:pt>
    <dgm:pt modelId="{732E214F-5105-0745-AD62-41A2DC502C64}" type="parTrans" cxnId="{A5D1E45A-366C-8443-B19A-E1C482206B54}">
      <dgm:prSet/>
      <dgm:spPr/>
      <dgm:t>
        <a:bodyPr/>
        <a:lstStyle/>
        <a:p>
          <a:endParaRPr lang="en-US">
            <a:latin typeface="Arial"/>
            <a:cs typeface="Arial"/>
          </a:endParaRPr>
        </a:p>
      </dgm:t>
    </dgm:pt>
    <dgm:pt modelId="{EC964653-BC65-DB40-824B-55B8371D045B}" type="sibTrans" cxnId="{A5D1E45A-366C-8443-B19A-E1C482206B54}">
      <dgm:prSet/>
      <dgm:spPr/>
      <dgm:t>
        <a:bodyPr/>
        <a:lstStyle/>
        <a:p>
          <a:endParaRPr lang="en-US">
            <a:latin typeface="Arial"/>
            <a:cs typeface="Arial"/>
          </a:endParaRPr>
        </a:p>
      </dgm:t>
    </dgm:pt>
    <dgm:pt modelId="{6693F020-BF2D-0244-8259-65B14AC741F9}" type="pres">
      <dgm:prSet presAssocID="{DD1884E6-0E7C-0F41-9840-0DE237EBD687}" presName="diagram" presStyleCnt="0">
        <dgm:presLayoutVars>
          <dgm:chMax val="1"/>
          <dgm:dir/>
          <dgm:animLvl val="ctr"/>
          <dgm:resizeHandles val="exact"/>
        </dgm:presLayoutVars>
      </dgm:prSet>
      <dgm:spPr/>
      <dgm:t>
        <a:bodyPr/>
        <a:lstStyle/>
        <a:p>
          <a:endParaRPr lang="en-US"/>
        </a:p>
      </dgm:t>
    </dgm:pt>
    <dgm:pt modelId="{185BD272-9B9A-954C-9211-AC8FA7A10BF3}" type="pres">
      <dgm:prSet presAssocID="{DD1884E6-0E7C-0F41-9840-0DE237EBD687}" presName="matrix" presStyleCnt="0"/>
      <dgm:spPr/>
    </dgm:pt>
    <dgm:pt modelId="{D3567577-14E0-7542-B548-87DB27B9EF97}" type="pres">
      <dgm:prSet presAssocID="{DD1884E6-0E7C-0F41-9840-0DE237EBD687}" presName="tile1" presStyleLbl="node1" presStyleIdx="0" presStyleCnt="4"/>
      <dgm:spPr/>
      <dgm:t>
        <a:bodyPr/>
        <a:lstStyle/>
        <a:p>
          <a:endParaRPr lang="en-US"/>
        </a:p>
      </dgm:t>
    </dgm:pt>
    <dgm:pt modelId="{9B70DE47-11A3-904E-81FF-9E2FC159CA01}" type="pres">
      <dgm:prSet presAssocID="{DD1884E6-0E7C-0F41-9840-0DE237EBD687}" presName="tile1text" presStyleLbl="node1" presStyleIdx="0" presStyleCnt="4">
        <dgm:presLayoutVars>
          <dgm:chMax val="0"/>
          <dgm:chPref val="0"/>
          <dgm:bulletEnabled val="1"/>
        </dgm:presLayoutVars>
      </dgm:prSet>
      <dgm:spPr/>
      <dgm:t>
        <a:bodyPr/>
        <a:lstStyle/>
        <a:p>
          <a:endParaRPr lang="en-US"/>
        </a:p>
      </dgm:t>
    </dgm:pt>
    <dgm:pt modelId="{E2F390E8-53AE-F94E-99B2-E80AF299C2AA}" type="pres">
      <dgm:prSet presAssocID="{DD1884E6-0E7C-0F41-9840-0DE237EBD687}" presName="tile2" presStyleLbl="node1" presStyleIdx="1" presStyleCnt="4" custLinFactNeighborX="1518" custLinFactNeighborY="0"/>
      <dgm:spPr/>
      <dgm:t>
        <a:bodyPr/>
        <a:lstStyle/>
        <a:p>
          <a:endParaRPr lang="en-US"/>
        </a:p>
      </dgm:t>
    </dgm:pt>
    <dgm:pt modelId="{EC1B06A5-A559-F64B-9C65-53D0B8E63625}" type="pres">
      <dgm:prSet presAssocID="{DD1884E6-0E7C-0F41-9840-0DE237EBD687}" presName="tile2text" presStyleLbl="node1" presStyleIdx="1" presStyleCnt="4">
        <dgm:presLayoutVars>
          <dgm:chMax val="0"/>
          <dgm:chPref val="0"/>
          <dgm:bulletEnabled val="1"/>
        </dgm:presLayoutVars>
      </dgm:prSet>
      <dgm:spPr/>
      <dgm:t>
        <a:bodyPr/>
        <a:lstStyle/>
        <a:p>
          <a:endParaRPr lang="en-US"/>
        </a:p>
      </dgm:t>
    </dgm:pt>
    <dgm:pt modelId="{2BD2DDCE-B42E-654F-9D5F-C317D234B8AE}" type="pres">
      <dgm:prSet presAssocID="{DD1884E6-0E7C-0F41-9840-0DE237EBD687}" presName="tile3" presStyleLbl="node1" presStyleIdx="2" presStyleCnt="4" custAng="0" custLinFactNeighborX="-759"/>
      <dgm:spPr/>
      <dgm:t>
        <a:bodyPr/>
        <a:lstStyle/>
        <a:p>
          <a:endParaRPr lang="en-US"/>
        </a:p>
      </dgm:t>
    </dgm:pt>
    <dgm:pt modelId="{E880B5BC-3846-CA43-B27E-69AAF4902D4D}" type="pres">
      <dgm:prSet presAssocID="{DD1884E6-0E7C-0F41-9840-0DE237EBD687}" presName="tile3text" presStyleLbl="node1" presStyleIdx="2" presStyleCnt="4">
        <dgm:presLayoutVars>
          <dgm:chMax val="0"/>
          <dgm:chPref val="0"/>
          <dgm:bulletEnabled val="1"/>
        </dgm:presLayoutVars>
      </dgm:prSet>
      <dgm:spPr/>
      <dgm:t>
        <a:bodyPr/>
        <a:lstStyle/>
        <a:p>
          <a:endParaRPr lang="en-US"/>
        </a:p>
      </dgm:t>
    </dgm:pt>
    <dgm:pt modelId="{AC2368C0-BEB7-9045-B24E-3CA27F7E4698}" type="pres">
      <dgm:prSet presAssocID="{DD1884E6-0E7C-0F41-9840-0DE237EBD687}" presName="tile4" presStyleLbl="node1" presStyleIdx="3" presStyleCnt="4" custLinFactNeighborX="-562" custLinFactNeighborY="0"/>
      <dgm:spPr/>
      <dgm:t>
        <a:bodyPr/>
        <a:lstStyle/>
        <a:p>
          <a:endParaRPr lang="en-US"/>
        </a:p>
      </dgm:t>
    </dgm:pt>
    <dgm:pt modelId="{FACD5DCF-BE7A-3F4E-AF41-5F9D8BAE1750}" type="pres">
      <dgm:prSet presAssocID="{DD1884E6-0E7C-0F41-9840-0DE237EBD687}" presName="tile4text" presStyleLbl="node1" presStyleIdx="3" presStyleCnt="4">
        <dgm:presLayoutVars>
          <dgm:chMax val="0"/>
          <dgm:chPref val="0"/>
          <dgm:bulletEnabled val="1"/>
        </dgm:presLayoutVars>
      </dgm:prSet>
      <dgm:spPr/>
      <dgm:t>
        <a:bodyPr/>
        <a:lstStyle/>
        <a:p>
          <a:endParaRPr lang="en-US"/>
        </a:p>
      </dgm:t>
    </dgm:pt>
    <dgm:pt modelId="{00367370-E15D-DD4D-9610-182254E7CC3C}" type="pres">
      <dgm:prSet presAssocID="{DD1884E6-0E7C-0F41-9840-0DE237EBD687}" presName="centerTile" presStyleLbl="fgShp" presStyleIdx="0" presStyleCnt="1">
        <dgm:presLayoutVars>
          <dgm:chMax val="0"/>
          <dgm:chPref val="0"/>
        </dgm:presLayoutVars>
      </dgm:prSet>
      <dgm:spPr/>
      <dgm:t>
        <a:bodyPr/>
        <a:lstStyle/>
        <a:p>
          <a:endParaRPr lang="en-US"/>
        </a:p>
      </dgm:t>
    </dgm:pt>
  </dgm:ptLst>
  <dgm:cxnLst>
    <dgm:cxn modelId="{28F0B824-9915-A744-AFDE-095E411A4A19}" srcId="{CC716867-926B-C84D-865B-2CFF33533B31}" destId="{278F8C3C-199B-5F4E-B711-6D6DF640FF14}" srcOrd="2" destOrd="0" parTransId="{01E32762-D0A7-D543-8241-643E03290092}" sibTransId="{3EB11993-BD40-B143-BF8D-B9E486802F63}"/>
    <dgm:cxn modelId="{AA4CEB73-D457-E14A-8538-48B009BF8AF9}" srcId="{CC716867-926B-C84D-865B-2CFF33533B31}" destId="{C34FE8EA-DD65-2544-AD17-870004F6F931}" srcOrd="0" destOrd="0" parTransId="{6E44AB9F-FB1C-554B-BBAF-59901B3F6458}" sibTransId="{44B4D186-36C7-DC4C-9018-5EB1A3ADD6C5}"/>
    <dgm:cxn modelId="{07A4914A-1D26-CD4E-A4A4-ECF41339E546}" srcId="{DD1884E6-0E7C-0F41-9840-0DE237EBD687}" destId="{CC716867-926B-C84D-865B-2CFF33533B31}" srcOrd="0" destOrd="0" parTransId="{AB7EA575-B00E-FE44-979D-22B19DFC76A8}" sibTransId="{B9DCA096-8CE0-1A45-805C-ECCFEF524E82}"/>
    <dgm:cxn modelId="{93C933F2-93D8-8144-8001-D614DD981B20}" type="presOf" srcId="{08BAB828-DF5E-4049-BB15-0D27F7CD97C6}" destId="{FACD5DCF-BE7A-3F4E-AF41-5F9D8BAE1750}" srcOrd="1" destOrd="0" presId="urn:microsoft.com/office/officeart/2005/8/layout/matrix1"/>
    <dgm:cxn modelId="{CDB39C95-63C1-CA4E-BF6F-B5C3626CF795}" type="presOf" srcId="{08BAB828-DF5E-4049-BB15-0D27F7CD97C6}" destId="{AC2368C0-BEB7-9045-B24E-3CA27F7E4698}" srcOrd="0" destOrd="0" presId="urn:microsoft.com/office/officeart/2005/8/layout/matrix1"/>
    <dgm:cxn modelId="{04FE31EC-8E6E-D54A-A372-CEB12202D66C}" type="presOf" srcId="{CC716867-926B-C84D-865B-2CFF33533B31}" destId="{00367370-E15D-DD4D-9610-182254E7CC3C}" srcOrd="0" destOrd="0" presId="urn:microsoft.com/office/officeart/2005/8/layout/matrix1"/>
    <dgm:cxn modelId="{EB4729A8-30F0-7F40-BFB2-C36947EEC63A}" type="presOf" srcId="{0CCFAC1B-8513-AD4A-A92A-FE4A4D3DE336}" destId="{EC1B06A5-A559-F64B-9C65-53D0B8E63625}" srcOrd="1" destOrd="0" presId="urn:microsoft.com/office/officeart/2005/8/layout/matrix1"/>
    <dgm:cxn modelId="{5A3B8F52-726C-764A-B84F-DCF290BC9635}" type="presOf" srcId="{C34FE8EA-DD65-2544-AD17-870004F6F931}" destId="{9B70DE47-11A3-904E-81FF-9E2FC159CA01}" srcOrd="1" destOrd="0" presId="urn:microsoft.com/office/officeart/2005/8/layout/matrix1"/>
    <dgm:cxn modelId="{21924EBB-9F59-7541-81DD-B19C0843EA13}" type="presOf" srcId="{DD1884E6-0E7C-0F41-9840-0DE237EBD687}" destId="{6693F020-BF2D-0244-8259-65B14AC741F9}" srcOrd="0" destOrd="0" presId="urn:microsoft.com/office/officeart/2005/8/layout/matrix1"/>
    <dgm:cxn modelId="{B2F7D090-C482-5A40-9574-C88952348302}" type="presOf" srcId="{278F8C3C-199B-5F4E-B711-6D6DF640FF14}" destId="{2BD2DDCE-B42E-654F-9D5F-C317D234B8AE}" srcOrd="0" destOrd="0" presId="urn:microsoft.com/office/officeart/2005/8/layout/matrix1"/>
    <dgm:cxn modelId="{00028FCA-9A25-544F-BE69-4B32F6CCD572}" type="presOf" srcId="{278F8C3C-199B-5F4E-B711-6D6DF640FF14}" destId="{E880B5BC-3846-CA43-B27E-69AAF4902D4D}" srcOrd="1" destOrd="0" presId="urn:microsoft.com/office/officeart/2005/8/layout/matrix1"/>
    <dgm:cxn modelId="{E565A6ED-4E80-4041-9433-E160F7249729}" type="presOf" srcId="{C34FE8EA-DD65-2544-AD17-870004F6F931}" destId="{D3567577-14E0-7542-B548-87DB27B9EF97}" srcOrd="0" destOrd="0" presId="urn:microsoft.com/office/officeart/2005/8/layout/matrix1"/>
    <dgm:cxn modelId="{A5D1E45A-366C-8443-B19A-E1C482206B54}" srcId="{CC716867-926B-C84D-865B-2CFF33533B31}" destId="{08BAB828-DF5E-4049-BB15-0D27F7CD97C6}" srcOrd="3" destOrd="0" parTransId="{732E214F-5105-0745-AD62-41A2DC502C64}" sibTransId="{EC964653-BC65-DB40-824B-55B8371D045B}"/>
    <dgm:cxn modelId="{0206E2F3-5611-644C-8E9C-6468D0984091}" srcId="{CC716867-926B-C84D-865B-2CFF33533B31}" destId="{0CCFAC1B-8513-AD4A-A92A-FE4A4D3DE336}" srcOrd="1" destOrd="0" parTransId="{E3EF383F-69D1-3542-B449-5E8630A6F539}" sibTransId="{6B2ED6E3-13AF-654F-9C2B-A41884F513B4}"/>
    <dgm:cxn modelId="{9F52B99F-9FEA-C240-9984-17E554B97F73}" type="presOf" srcId="{0CCFAC1B-8513-AD4A-A92A-FE4A4D3DE336}" destId="{E2F390E8-53AE-F94E-99B2-E80AF299C2AA}" srcOrd="0" destOrd="0" presId="urn:microsoft.com/office/officeart/2005/8/layout/matrix1"/>
    <dgm:cxn modelId="{5CCF7F6A-3BCD-254F-BA09-6D7DDB2B2BDE}" type="presParOf" srcId="{6693F020-BF2D-0244-8259-65B14AC741F9}" destId="{185BD272-9B9A-954C-9211-AC8FA7A10BF3}" srcOrd="0" destOrd="0" presId="urn:microsoft.com/office/officeart/2005/8/layout/matrix1"/>
    <dgm:cxn modelId="{E4A98EF5-9F41-9345-8BD2-33CD70E62AE7}" type="presParOf" srcId="{185BD272-9B9A-954C-9211-AC8FA7A10BF3}" destId="{D3567577-14E0-7542-B548-87DB27B9EF97}" srcOrd="0" destOrd="0" presId="urn:microsoft.com/office/officeart/2005/8/layout/matrix1"/>
    <dgm:cxn modelId="{90EBA424-7AD7-AA41-9D7E-A44AC135355E}" type="presParOf" srcId="{185BD272-9B9A-954C-9211-AC8FA7A10BF3}" destId="{9B70DE47-11A3-904E-81FF-9E2FC159CA01}" srcOrd="1" destOrd="0" presId="urn:microsoft.com/office/officeart/2005/8/layout/matrix1"/>
    <dgm:cxn modelId="{F6A7B2C4-5709-7647-BB36-5891A10758EE}" type="presParOf" srcId="{185BD272-9B9A-954C-9211-AC8FA7A10BF3}" destId="{E2F390E8-53AE-F94E-99B2-E80AF299C2AA}" srcOrd="2" destOrd="0" presId="urn:microsoft.com/office/officeart/2005/8/layout/matrix1"/>
    <dgm:cxn modelId="{AC6F25CC-16B3-F04C-A477-384C028613B1}" type="presParOf" srcId="{185BD272-9B9A-954C-9211-AC8FA7A10BF3}" destId="{EC1B06A5-A559-F64B-9C65-53D0B8E63625}" srcOrd="3" destOrd="0" presId="urn:microsoft.com/office/officeart/2005/8/layout/matrix1"/>
    <dgm:cxn modelId="{707F0E33-A90B-F349-9C69-7CAD2532ADF9}" type="presParOf" srcId="{185BD272-9B9A-954C-9211-AC8FA7A10BF3}" destId="{2BD2DDCE-B42E-654F-9D5F-C317D234B8AE}" srcOrd="4" destOrd="0" presId="urn:microsoft.com/office/officeart/2005/8/layout/matrix1"/>
    <dgm:cxn modelId="{3D9C8233-C278-D14B-95E7-993BA2DA6865}" type="presParOf" srcId="{185BD272-9B9A-954C-9211-AC8FA7A10BF3}" destId="{E880B5BC-3846-CA43-B27E-69AAF4902D4D}" srcOrd="5" destOrd="0" presId="urn:microsoft.com/office/officeart/2005/8/layout/matrix1"/>
    <dgm:cxn modelId="{AF3D1FD4-C5BB-EF49-9BAA-1825769DB050}" type="presParOf" srcId="{185BD272-9B9A-954C-9211-AC8FA7A10BF3}" destId="{AC2368C0-BEB7-9045-B24E-3CA27F7E4698}" srcOrd="6" destOrd="0" presId="urn:microsoft.com/office/officeart/2005/8/layout/matrix1"/>
    <dgm:cxn modelId="{EE9F1B48-05CC-564E-BEB2-88DD7E1D0AC2}" type="presParOf" srcId="{185BD272-9B9A-954C-9211-AC8FA7A10BF3}" destId="{FACD5DCF-BE7A-3F4E-AF41-5F9D8BAE1750}" srcOrd="7" destOrd="0" presId="urn:microsoft.com/office/officeart/2005/8/layout/matrix1"/>
    <dgm:cxn modelId="{4257A18F-6572-F049-948B-6ECA81687C33}" type="presParOf" srcId="{6693F020-BF2D-0244-8259-65B14AC741F9}" destId="{00367370-E15D-DD4D-9610-182254E7CC3C}" srcOrd="1" destOrd="0" presId="urn:microsoft.com/office/officeart/2005/8/layout/matrix1"/>
  </dgm:cxnLst>
  <dgm:bg>
    <a:blipFill>
      <a:blip xmlns:r="http://schemas.openxmlformats.org/officeDocument/2006/relationships" r:embed="rId1">
        <a:clrChange>
          <a:clrFrom>
            <a:srgbClr val="FFFFFF"/>
          </a:clrFrom>
          <a:clrTo>
            <a:srgbClr val="FFFFFF">
              <a:alpha val="0"/>
            </a:srgbClr>
          </a:clrTo>
        </a:clrChange>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4E59A-4FC6-4D01-BFFA-7468A7EFF76E}">
      <dsp:nvSpPr>
        <dsp:cNvPr id="0" name=""/>
        <dsp:cNvSpPr/>
      </dsp:nvSpPr>
      <dsp:spPr>
        <a:xfrm>
          <a:off x="0" y="1793"/>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FB52F686-402B-469A-8038-1BF7E9ABC52E}">
      <dsp:nvSpPr>
        <dsp:cNvPr id="0" name=""/>
        <dsp:cNvSpPr/>
      </dsp:nvSpPr>
      <dsp:spPr>
        <a:xfrm>
          <a:off x="231145" y="173719"/>
          <a:ext cx="420263" cy="420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2EABBF-0305-46DF-82DA-4FB9CD7F6C1C}">
      <dsp:nvSpPr>
        <dsp:cNvPr id="0" name=""/>
        <dsp:cNvSpPr/>
      </dsp:nvSpPr>
      <dsp:spPr>
        <a:xfrm>
          <a:off x="882554" y="1793"/>
          <a:ext cx="3387692"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a:t>Strategic Thinking Time</a:t>
          </a:r>
          <a:endParaRPr lang="en-US" sz="1900" kern="1200"/>
        </a:p>
      </dsp:txBody>
      <dsp:txXfrm>
        <a:off x="882554" y="1793"/>
        <a:ext cx="3387692" cy="764116"/>
      </dsp:txXfrm>
    </dsp:sp>
    <dsp:sp modelId="{16451C5E-A486-446C-BC60-4069354720A2}">
      <dsp:nvSpPr>
        <dsp:cNvPr id="0" name=""/>
        <dsp:cNvSpPr/>
      </dsp:nvSpPr>
      <dsp:spPr>
        <a:xfrm>
          <a:off x="0" y="956938"/>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B404F1FC-0CAB-4ADC-9896-70749083CB8D}">
      <dsp:nvSpPr>
        <dsp:cNvPr id="0" name=""/>
        <dsp:cNvSpPr/>
      </dsp:nvSpPr>
      <dsp:spPr>
        <a:xfrm>
          <a:off x="231145" y="1128864"/>
          <a:ext cx="420263" cy="42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B533D-19EA-412C-9211-1D1AA5DB2BB0}">
      <dsp:nvSpPr>
        <dsp:cNvPr id="0" name=""/>
        <dsp:cNvSpPr/>
      </dsp:nvSpPr>
      <dsp:spPr>
        <a:xfrm>
          <a:off x="882554" y="956938"/>
          <a:ext cx="1921611"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a:t>Wellbeing</a:t>
          </a:r>
          <a:endParaRPr lang="en-US" sz="1900" kern="1200"/>
        </a:p>
      </dsp:txBody>
      <dsp:txXfrm>
        <a:off x="882554" y="956938"/>
        <a:ext cx="1921611" cy="764116"/>
      </dsp:txXfrm>
    </dsp:sp>
    <dsp:sp modelId="{5D58B549-ECE5-4DA8-A4DF-0FC114701CEE}">
      <dsp:nvSpPr>
        <dsp:cNvPr id="0" name=""/>
        <dsp:cNvSpPr/>
      </dsp:nvSpPr>
      <dsp:spPr>
        <a:xfrm>
          <a:off x="2804165" y="956938"/>
          <a:ext cx="1466081"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00100">
            <a:lnSpc>
              <a:spcPct val="100000"/>
            </a:lnSpc>
            <a:spcBef>
              <a:spcPct val="0"/>
            </a:spcBef>
            <a:spcAft>
              <a:spcPct val="35000"/>
            </a:spcAft>
          </a:pPr>
          <a:endParaRPr lang="en-US" sz="1800" kern="1200" dirty="0"/>
        </a:p>
      </dsp:txBody>
      <dsp:txXfrm>
        <a:off x="2804165" y="956938"/>
        <a:ext cx="1466081" cy="764116"/>
      </dsp:txXfrm>
    </dsp:sp>
    <dsp:sp modelId="{D5411AE2-C844-4EED-AAE8-11BFE8E0B4A1}">
      <dsp:nvSpPr>
        <dsp:cNvPr id="0" name=""/>
        <dsp:cNvSpPr/>
      </dsp:nvSpPr>
      <dsp:spPr>
        <a:xfrm>
          <a:off x="0" y="1912084"/>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7DD896AB-B2E0-4B55-908B-B5645BD37FC3}">
      <dsp:nvSpPr>
        <dsp:cNvPr id="0" name=""/>
        <dsp:cNvSpPr/>
      </dsp:nvSpPr>
      <dsp:spPr>
        <a:xfrm>
          <a:off x="231145" y="2084010"/>
          <a:ext cx="420263" cy="420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13B44C-A74D-40C1-9FD2-C33067E55BD8}">
      <dsp:nvSpPr>
        <dsp:cNvPr id="0" name=""/>
        <dsp:cNvSpPr/>
      </dsp:nvSpPr>
      <dsp:spPr>
        <a:xfrm>
          <a:off x="882554" y="1912084"/>
          <a:ext cx="3387692"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a:t>Doing ‘The Work’</a:t>
          </a:r>
          <a:endParaRPr lang="en-US" sz="1900" kern="1200"/>
        </a:p>
      </dsp:txBody>
      <dsp:txXfrm>
        <a:off x="882554" y="1912084"/>
        <a:ext cx="3387692" cy="764116"/>
      </dsp:txXfrm>
    </dsp:sp>
    <dsp:sp modelId="{32320CC2-FD64-42A8-89DC-A605EF6FECEF}">
      <dsp:nvSpPr>
        <dsp:cNvPr id="0" name=""/>
        <dsp:cNvSpPr/>
      </dsp:nvSpPr>
      <dsp:spPr>
        <a:xfrm>
          <a:off x="0" y="2867229"/>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288D34CF-ECE2-4819-B645-A87B0F267BDC}">
      <dsp:nvSpPr>
        <dsp:cNvPr id="0" name=""/>
        <dsp:cNvSpPr/>
      </dsp:nvSpPr>
      <dsp:spPr>
        <a:xfrm>
          <a:off x="231145" y="3039155"/>
          <a:ext cx="420263" cy="420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49528C-37E8-4C5D-99B6-83FF7C7E1313}">
      <dsp:nvSpPr>
        <dsp:cNvPr id="0" name=""/>
        <dsp:cNvSpPr/>
      </dsp:nvSpPr>
      <dsp:spPr>
        <a:xfrm>
          <a:off x="882554" y="2867229"/>
          <a:ext cx="3387692"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a:t>Gratitude, Savouring</a:t>
          </a:r>
          <a:endParaRPr lang="en-US" sz="1900" kern="1200"/>
        </a:p>
      </dsp:txBody>
      <dsp:txXfrm>
        <a:off x="882554" y="2867229"/>
        <a:ext cx="3387692" cy="764116"/>
      </dsp:txXfrm>
    </dsp:sp>
    <dsp:sp modelId="{CCC0930C-8AE8-47ED-85F2-373D4F323208}">
      <dsp:nvSpPr>
        <dsp:cNvPr id="0" name=""/>
        <dsp:cNvSpPr/>
      </dsp:nvSpPr>
      <dsp:spPr>
        <a:xfrm>
          <a:off x="0" y="3822374"/>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B5DD791B-2C79-4AF9-9025-6BCF1C11E9AF}">
      <dsp:nvSpPr>
        <dsp:cNvPr id="0" name=""/>
        <dsp:cNvSpPr/>
      </dsp:nvSpPr>
      <dsp:spPr>
        <a:xfrm>
          <a:off x="231145" y="3994301"/>
          <a:ext cx="420263" cy="420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E192F7-08FF-48F0-95C2-99A961B8F28E}">
      <dsp:nvSpPr>
        <dsp:cNvPr id="0" name=""/>
        <dsp:cNvSpPr/>
      </dsp:nvSpPr>
      <dsp:spPr>
        <a:xfrm>
          <a:off x="882554" y="3822374"/>
          <a:ext cx="3387692"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a:t>Celebrating</a:t>
          </a:r>
          <a:endParaRPr lang="en-US" sz="1900" kern="1200"/>
        </a:p>
      </dsp:txBody>
      <dsp:txXfrm>
        <a:off x="882554" y="3822374"/>
        <a:ext cx="3387692" cy="764116"/>
      </dsp:txXfrm>
    </dsp:sp>
    <dsp:sp modelId="{1F74054D-EFA2-425C-B578-C36F503B0FA9}">
      <dsp:nvSpPr>
        <dsp:cNvPr id="0" name=""/>
        <dsp:cNvSpPr/>
      </dsp:nvSpPr>
      <dsp:spPr>
        <a:xfrm>
          <a:off x="0" y="4777520"/>
          <a:ext cx="4270247" cy="764116"/>
        </a:xfrm>
        <a:prstGeom prst="roundRect">
          <a:avLst>
            <a:gd name="adj" fmla="val 10000"/>
          </a:avLst>
        </a:prstGeom>
        <a:solidFill>
          <a:srgbClr val="D5FC79"/>
        </a:solidFill>
        <a:ln>
          <a:noFill/>
        </a:ln>
        <a:effectLst/>
      </dsp:spPr>
      <dsp:style>
        <a:lnRef idx="0">
          <a:scrgbClr r="0" g="0" b="0"/>
        </a:lnRef>
        <a:fillRef idx="1">
          <a:scrgbClr r="0" g="0" b="0"/>
        </a:fillRef>
        <a:effectRef idx="0">
          <a:scrgbClr r="0" g="0" b="0"/>
        </a:effectRef>
        <a:fontRef idx="minor"/>
      </dsp:style>
    </dsp:sp>
    <dsp:sp modelId="{EF8E31F2-BACF-4D4D-9D83-401D0A47319C}">
      <dsp:nvSpPr>
        <dsp:cNvPr id="0" name=""/>
        <dsp:cNvSpPr/>
      </dsp:nvSpPr>
      <dsp:spPr>
        <a:xfrm>
          <a:off x="231145" y="4949446"/>
          <a:ext cx="420263" cy="4202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EB47C0-53BC-4FD5-B984-D9F63E960A97}">
      <dsp:nvSpPr>
        <dsp:cNvPr id="0" name=""/>
        <dsp:cNvSpPr/>
      </dsp:nvSpPr>
      <dsp:spPr>
        <a:xfrm>
          <a:off x="882554" y="4777520"/>
          <a:ext cx="3387692" cy="764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869" tIns="80869" rIns="80869" bIns="80869" numCol="1" spcCol="1270" anchor="ctr" anchorCtr="0">
          <a:noAutofit/>
        </a:bodyPr>
        <a:lstStyle/>
        <a:p>
          <a:pPr lvl="0" algn="l" defTabSz="844550">
            <a:lnSpc>
              <a:spcPct val="100000"/>
            </a:lnSpc>
            <a:spcBef>
              <a:spcPct val="0"/>
            </a:spcBef>
            <a:spcAft>
              <a:spcPct val="35000"/>
            </a:spcAft>
          </a:pPr>
          <a:r>
            <a:rPr lang="en-US" sz="1900" i="1" kern="1200" dirty="0"/>
            <a:t>Seeking feedback from those whose opinion you value</a:t>
          </a:r>
          <a:endParaRPr lang="en-US" sz="1900" kern="1200" dirty="0"/>
        </a:p>
      </dsp:txBody>
      <dsp:txXfrm>
        <a:off x="882554" y="4777520"/>
        <a:ext cx="3387692" cy="764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FF612-0B63-714F-9865-1B7639FF8F91}">
      <dsp:nvSpPr>
        <dsp:cNvPr id="0" name=""/>
        <dsp:cNvSpPr/>
      </dsp:nvSpPr>
      <dsp:spPr>
        <a:xfrm>
          <a:off x="2213571" y="75672"/>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O</a:t>
          </a:r>
        </a:p>
        <a:p>
          <a:pPr lvl="0" algn="ctr" defTabSz="2667000">
            <a:lnSpc>
              <a:spcPct val="90000"/>
            </a:lnSpc>
            <a:spcBef>
              <a:spcPct val="0"/>
            </a:spcBef>
            <a:spcAft>
              <a:spcPct val="35000"/>
            </a:spcAft>
          </a:pPr>
          <a:r>
            <a:rPr lang="en-US" sz="1700" kern="1200" dirty="0">
              <a:latin typeface="Arial Black"/>
              <a:cs typeface="Arial Black"/>
            </a:rPr>
            <a:t>(Freedom to Operate)</a:t>
          </a:r>
        </a:p>
      </dsp:txBody>
      <dsp:txXfrm>
        <a:off x="2697875" y="711320"/>
        <a:ext cx="2663669" cy="1634524"/>
      </dsp:txXfrm>
    </dsp:sp>
    <dsp:sp modelId="{C1F4B14E-BEEE-364B-AEF2-F8B6A37F96CC}">
      <dsp:nvSpPr>
        <dsp:cNvPr id="0" name=""/>
        <dsp:cNvSpPr/>
      </dsp:nvSpPr>
      <dsp:spPr>
        <a:xfrm>
          <a:off x="3524218"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A</a:t>
          </a:r>
          <a:r>
            <a:rPr lang="en-US" sz="43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Actualize)</a:t>
          </a:r>
        </a:p>
      </dsp:txBody>
      <dsp:txXfrm>
        <a:off x="4635089" y="3284183"/>
        <a:ext cx="2179366" cy="1997752"/>
      </dsp:txXfrm>
    </dsp:sp>
    <dsp:sp modelId="{629622E2-A7AB-6F45-957E-4C9276D56DD6}">
      <dsp:nvSpPr>
        <dsp:cNvPr id="0" name=""/>
        <dsp:cNvSpPr/>
      </dsp:nvSpPr>
      <dsp:spPr>
        <a:xfrm>
          <a:off x="902924"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S</a:t>
          </a:r>
          <a:r>
            <a:rPr lang="en-US" sz="40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Speak)</a:t>
          </a:r>
        </a:p>
      </dsp:txBody>
      <dsp:txXfrm>
        <a:off x="1244964" y="3284183"/>
        <a:ext cx="2179366" cy="1997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FF612-0B63-714F-9865-1B7639FF8F91}">
      <dsp:nvSpPr>
        <dsp:cNvPr id="0" name=""/>
        <dsp:cNvSpPr/>
      </dsp:nvSpPr>
      <dsp:spPr>
        <a:xfrm>
          <a:off x="2213571" y="75672"/>
          <a:ext cx="3632277" cy="3632277"/>
        </a:xfrm>
        <a:prstGeom prst="ellipse">
          <a:avLst/>
        </a:prstGeom>
        <a:no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O</a:t>
          </a:r>
        </a:p>
        <a:p>
          <a:pPr lvl="0" algn="ctr" defTabSz="2667000">
            <a:lnSpc>
              <a:spcPct val="90000"/>
            </a:lnSpc>
            <a:spcBef>
              <a:spcPct val="0"/>
            </a:spcBef>
            <a:spcAft>
              <a:spcPct val="35000"/>
            </a:spcAft>
          </a:pPr>
          <a:r>
            <a:rPr lang="en-US" sz="1700" kern="1200" dirty="0">
              <a:latin typeface="Arial Black"/>
              <a:cs typeface="Arial Black"/>
            </a:rPr>
            <a:t>(Freedom to Operate)</a:t>
          </a:r>
        </a:p>
      </dsp:txBody>
      <dsp:txXfrm>
        <a:off x="2697875" y="711320"/>
        <a:ext cx="2663669" cy="1634524"/>
      </dsp:txXfrm>
    </dsp:sp>
    <dsp:sp modelId="{C1F4B14E-BEEE-364B-AEF2-F8B6A37F96CC}">
      <dsp:nvSpPr>
        <dsp:cNvPr id="0" name=""/>
        <dsp:cNvSpPr/>
      </dsp:nvSpPr>
      <dsp:spPr>
        <a:xfrm>
          <a:off x="3524218"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A</a:t>
          </a:r>
          <a:r>
            <a:rPr lang="en-US" sz="43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Actualize)</a:t>
          </a:r>
        </a:p>
      </dsp:txBody>
      <dsp:txXfrm>
        <a:off x="4635089" y="3284183"/>
        <a:ext cx="2179366" cy="1997752"/>
      </dsp:txXfrm>
    </dsp:sp>
    <dsp:sp modelId="{629622E2-A7AB-6F45-957E-4C9276D56DD6}">
      <dsp:nvSpPr>
        <dsp:cNvPr id="0" name=""/>
        <dsp:cNvSpPr/>
      </dsp:nvSpPr>
      <dsp:spPr>
        <a:xfrm>
          <a:off x="902924"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S</a:t>
          </a:r>
          <a:r>
            <a:rPr lang="en-US" sz="40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Speak)</a:t>
          </a:r>
        </a:p>
      </dsp:txBody>
      <dsp:txXfrm>
        <a:off x="1244964" y="3284183"/>
        <a:ext cx="2179366" cy="19977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FF612-0B63-714F-9865-1B7639FF8F91}">
      <dsp:nvSpPr>
        <dsp:cNvPr id="0" name=""/>
        <dsp:cNvSpPr/>
      </dsp:nvSpPr>
      <dsp:spPr>
        <a:xfrm>
          <a:off x="2213571" y="75672"/>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O</a:t>
          </a:r>
        </a:p>
        <a:p>
          <a:pPr lvl="0" algn="ctr" defTabSz="2667000">
            <a:lnSpc>
              <a:spcPct val="90000"/>
            </a:lnSpc>
            <a:spcBef>
              <a:spcPct val="0"/>
            </a:spcBef>
            <a:spcAft>
              <a:spcPct val="35000"/>
            </a:spcAft>
          </a:pPr>
          <a:r>
            <a:rPr lang="en-US" sz="1700" kern="1200" dirty="0">
              <a:latin typeface="Arial Black"/>
              <a:cs typeface="Arial Black"/>
            </a:rPr>
            <a:t>(Freedom to Operate)</a:t>
          </a:r>
        </a:p>
      </dsp:txBody>
      <dsp:txXfrm>
        <a:off x="2697875" y="711320"/>
        <a:ext cx="2663669" cy="1634524"/>
      </dsp:txXfrm>
    </dsp:sp>
    <dsp:sp modelId="{C1F4B14E-BEEE-364B-AEF2-F8B6A37F96CC}">
      <dsp:nvSpPr>
        <dsp:cNvPr id="0" name=""/>
        <dsp:cNvSpPr/>
      </dsp:nvSpPr>
      <dsp:spPr>
        <a:xfrm>
          <a:off x="3524218"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A</a:t>
          </a:r>
          <a:r>
            <a:rPr lang="en-US" sz="43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Actualize)</a:t>
          </a:r>
        </a:p>
      </dsp:txBody>
      <dsp:txXfrm>
        <a:off x="4635089" y="3284183"/>
        <a:ext cx="2179366" cy="1997752"/>
      </dsp:txXfrm>
    </dsp:sp>
    <dsp:sp modelId="{629622E2-A7AB-6F45-957E-4C9276D56DD6}">
      <dsp:nvSpPr>
        <dsp:cNvPr id="0" name=""/>
        <dsp:cNvSpPr/>
      </dsp:nvSpPr>
      <dsp:spPr>
        <a:xfrm>
          <a:off x="902924" y="2345845"/>
          <a:ext cx="3632277" cy="3632277"/>
        </a:xfrm>
        <a:prstGeom prst="ellipse">
          <a:avLst/>
        </a:prstGeom>
        <a:no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S</a:t>
          </a:r>
          <a:r>
            <a:rPr lang="en-US" sz="40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Speak)</a:t>
          </a:r>
        </a:p>
      </dsp:txBody>
      <dsp:txXfrm>
        <a:off x="1244964" y="3284183"/>
        <a:ext cx="2179366" cy="19977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FF612-0B63-714F-9865-1B7639FF8F91}">
      <dsp:nvSpPr>
        <dsp:cNvPr id="0" name=""/>
        <dsp:cNvSpPr/>
      </dsp:nvSpPr>
      <dsp:spPr>
        <a:xfrm>
          <a:off x="2213571" y="75672"/>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O</a:t>
          </a:r>
        </a:p>
        <a:p>
          <a:pPr lvl="0" algn="ctr" defTabSz="2667000">
            <a:lnSpc>
              <a:spcPct val="90000"/>
            </a:lnSpc>
            <a:spcBef>
              <a:spcPct val="0"/>
            </a:spcBef>
            <a:spcAft>
              <a:spcPct val="35000"/>
            </a:spcAft>
          </a:pPr>
          <a:r>
            <a:rPr lang="en-US" sz="1700" kern="1200" dirty="0">
              <a:latin typeface="Arial Black"/>
              <a:cs typeface="Arial Black"/>
            </a:rPr>
            <a:t>(Freedom to Operate)</a:t>
          </a:r>
        </a:p>
      </dsp:txBody>
      <dsp:txXfrm>
        <a:off x="2697875" y="711320"/>
        <a:ext cx="2663669" cy="1634524"/>
      </dsp:txXfrm>
    </dsp:sp>
    <dsp:sp modelId="{C1F4B14E-BEEE-364B-AEF2-F8B6A37F96CC}">
      <dsp:nvSpPr>
        <dsp:cNvPr id="0" name=""/>
        <dsp:cNvSpPr/>
      </dsp:nvSpPr>
      <dsp:spPr>
        <a:xfrm>
          <a:off x="3524218" y="2345845"/>
          <a:ext cx="3632277" cy="3632277"/>
        </a:xfrm>
        <a:prstGeom prst="ellipse">
          <a:avLst/>
        </a:prstGeom>
        <a:no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A</a:t>
          </a:r>
          <a:r>
            <a:rPr lang="en-US" sz="43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Actualize)</a:t>
          </a:r>
        </a:p>
      </dsp:txBody>
      <dsp:txXfrm>
        <a:off x="4635089" y="3284183"/>
        <a:ext cx="2179366" cy="1997752"/>
      </dsp:txXfrm>
    </dsp:sp>
    <dsp:sp modelId="{629622E2-A7AB-6F45-957E-4C9276D56DD6}">
      <dsp:nvSpPr>
        <dsp:cNvPr id="0" name=""/>
        <dsp:cNvSpPr/>
      </dsp:nvSpPr>
      <dsp:spPr>
        <a:xfrm>
          <a:off x="902924" y="2345845"/>
          <a:ext cx="3632277" cy="3632277"/>
        </a:xfrm>
        <a:prstGeom prst="ellipse">
          <a:avLst/>
        </a:prstGeom>
        <a:solidFill>
          <a:schemeClr val="bg1">
            <a:lumMod val="75000"/>
            <a:alpha val="50000"/>
          </a:schemeClr>
        </a:solidFill>
        <a:ln>
          <a:solidFill>
            <a:schemeClr val="tx1">
              <a:lumMod val="95000"/>
              <a:lumOff val="5000"/>
            </a:schemeClr>
          </a:solid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2667000">
            <a:lnSpc>
              <a:spcPct val="90000"/>
            </a:lnSpc>
            <a:spcBef>
              <a:spcPct val="0"/>
            </a:spcBef>
            <a:spcAft>
              <a:spcPct val="35000"/>
            </a:spcAft>
          </a:pPr>
          <a:r>
            <a:rPr lang="en-US" sz="6000" kern="1200" dirty="0">
              <a:latin typeface="Arial Black"/>
              <a:cs typeface="Arial Black"/>
            </a:rPr>
            <a:t>F</a:t>
          </a:r>
          <a:r>
            <a:rPr lang="en-US" sz="2800" kern="1200" dirty="0">
              <a:latin typeface="Arial Black"/>
              <a:cs typeface="Arial Black"/>
            </a:rPr>
            <a:t>2</a:t>
          </a:r>
          <a:r>
            <a:rPr lang="en-US" sz="6000" kern="1200" dirty="0">
              <a:latin typeface="Arial Black"/>
              <a:cs typeface="Arial Black"/>
            </a:rPr>
            <a:t>S</a:t>
          </a:r>
          <a:r>
            <a:rPr lang="en-US" sz="4000" kern="1200" dirty="0">
              <a:latin typeface="Arial Black"/>
              <a:cs typeface="Arial Black"/>
            </a:rPr>
            <a:t> </a:t>
          </a:r>
        </a:p>
        <a:p>
          <a:pPr lvl="0" algn="ctr" defTabSz="2667000">
            <a:lnSpc>
              <a:spcPct val="90000"/>
            </a:lnSpc>
            <a:spcBef>
              <a:spcPct val="0"/>
            </a:spcBef>
            <a:spcAft>
              <a:spcPct val="35000"/>
            </a:spcAft>
          </a:pPr>
          <a:r>
            <a:rPr lang="en-US" sz="1700" kern="1200" dirty="0">
              <a:latin typeface="Arial Black"/>
              <a:cs typeface="Arial Black"/>
            </a:rPr>
            <a:t>(Freedom to Speak)</a:t>
          </a:r>
        </a:p>
      </dsp:txBody>
      <dsp:txXfrm>
        <a:off x="1244964" y="3284183"/>
        <a:ext cx="2179366" cy="19977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67577-14E0-7542-B548-87DB27B9EF97}">
      <dsp:nvSpPr>
        <dsp:cNvPr id="0" name=""/>
        <dsp:cNvSpPr/>
      </dsp:nvSpPr>
      <dsp:spPr>
        <a:xfrm rot="16200000">
          <a:off x="292016" y="-292016"/>
          <a:ext cx="1782177" cy="2366210"/>
        </a:xfrm>
        <a:prstGeom prst="round1Rect">
          <a:avLst/>
        </a:prstGeom>
        <a:solidFill>
          <a:schemeClr val="bg1">
            <a:lumMod val="85000"/>
          </a:schemeClr>
        </a:solidFill>
        <a:ln w="38100">
          <a:solidFill>
            <a:schemeClr val="tx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a:solidFill>
                <a:srgbClr val="000000"/>
              </a:solidFill>
              <a:effectLst/>
              <a:latin typeface="Arial"/>
              <a:cs typeface="Arial"/>
            </a:rPr>
            <a:t>To Be</a:t>
          </a:r>
        </a:p>
      </dsp:txBody>
      <dsp:txXfrm rot="5400000">
        <a:off x="0" y="0"/>
        <a:ext cx="2366210" cy="1336633"/>
      </dsp:txXfrm>
    </dsp:sp>
    <dsp:sp modelId="{E2F390E8-53AE-F94E-99B2-E80AF299C2AA}">
      <dsp:nvSpPr>
        <dsp:cNvPr id="0" name=""/>
        <dsp:cNvSpPr/>
      </dsp:nvSpPr>
      <dsp:spPr>
        <a:xfrm>
          <a:off x="2366210" y="0"/>
          <a:ext cx="2366210" cy="1782177"/>
        </a:xfrm>
        <a:prstGeom prst="round1Rect">
          <a:avLst/>
        </a:prstGeom>
        <a:solidFill>
          <a:schemeClr val="bg1">
            <a:lumMod val="85000"/>
          </a:schemeClr>
        </a:solidFill>
        <a:ln w="38100">
          <a:solidFill>
            <a:schemeClr val="tx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b="0" kern="1200" dirty="0">
              <a:solidFill>
                <a:srgbClr val="000000"/>
              </a:solidFill>
              <a:latin typeface="Arial"/>
              <a:cs typeface="Arial"/>
            </a:rPr>
            <a:t>To Discover</a:t>
          </a:r>
        </a:p>
      </dsp:txBody>
      <dsp:txXfrm>
        <a:off x="2366210" y="0"/>
        <a:ext cx="2366210" cy="1336633"/>
      </dsp:txXfrm>
    </dsp:sp>
    <dsp:sp modelId="{2BD2DDCE-B42E-654F-9D5F-C317D234B8AE}">
      <dsp:nvSpPr>
        <dsp:cNvPr id="0" name=""/>
        <dsp:cNvSpPr/>
      </dsp:nvSpPr>
      <dsp:spPr>
        <a:xfrm rot="10800000">
          <a:off x="0" y="1782177"/>
          <a:ext cx="2366210" cy="1782177"/>
        </a:xfrm>
        <a:prstGeom prst="round1Rect">
          <a:avLst/>
        </a:prstGeom>
        <a:solidFill>
          <a:schemeClr val="bg1">
            <a:lumMod val="85000"/>
          </a:schemeClr>
        </a:solidFill>
        <a:ln w="38100">
          <a:solidFill>
            <a:schemeClr val="tx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a:solidFill>
                <a:srgbClr val="000000"/>
              </a:solidFill>
              <a:latin typeface="Arial"/>
              <a:cs typeface="Arial"/>
            </a:rPr>
            <a:t>To Imagine</a:t>
          </a:r>
        </a:p>
      </dsp:txBody>
      <dsp:txXfrm rot="10800000">
        <a:off x="0" y="2227721"/>
        <a:ext cx="2366210" cy="1336633"/>
      </dsp:txXfrm>
    </dsp:sp>
    <dsp:sp modelId="{AC2368C0-BEB7-9045-B24E-3CA27F7E4698}">
      <dsp:nvSpPr>
        <dsp:cNvPr id="0" name=""/>
        <dsp:cNvSpPr/>
      </dsp:nvSpPr>
      <dsp:spPr>
        <a:xfrm rot="5400000">
          <a:off x="2644928" y="1490160"/>
          <a:ext cx="1782177" cy="2366210"/>
        </a:xfrm>
        <a:prstGeom prst="round1Rect">
          <a:avLst/>
        </a:prstGeom>
        <a:solidFill>
          <a:schemeClr val="bg1">
            <a:lumMod val="85000"/>
          </a:schemeClr>
        </a:solidFill>
        <a:ln w="38100">
          <a:solidFill>
            <a:schemeClr val="tx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lvl="0" algn="ctr" defTabSz="1155700">
            <a:lnSpc>
              <a:spcPct val="90000"/>
            </a:lnSpc>
            <a:spcBef>
              <a:spcPct val="0"/>
            </a:spcBef>
            <a:spcAft>
              <a:spcPct val="35000"/>
            </a:spcAft>
          </a:pPr>
          <a:r>
            <a:rPr lang="en-US" sz="2600" kern="1200" dirty="0">
              <a:solidFill>
                <a:srgbClr val="000000"/>
              </a:solidFill>
              <a:latin typeface="Arial"/>
              <a:cs typeface="Arial"/>
            </a:rPr>
            <a:t>To Become</a:t>
          </a:r>
        </a:p>
      </dsp:txBody>
      <dsp:txXfrm rot="-5400000">
        <a:off x="2352913" y="2227721"/>
        <a:ext cx="2366210" cy="1336633"/>
      </dsp:txXfrm>
    </dsp:sp>
    <dsp:sp modelId="{00367370-E15D-DD4D-9610-182254E7CC3C}">
      <dsp:nvSpPr>
        <dsp:cNvPr id="0" name=""/>
        <dsp:cNvSpPr/>
      </dsp:nvSpPr>
      <dsp:spPr>
        <a:xfrm>
          <a:off x="1656347" y="1336633"/>
          <a:ext cx="1419726" cy="891088"/>
        </a:xfrm>
        <a:prstGeom prst="roundRect">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3000"/>
                <a:lumMod val="100000"/>
              </a:schemeClr>
            </a:gs>
            <a:gs pos="100000">
              <a:schemeClr val="accent1">
                <a:tint val="60000"/>
                <a:hueOff val="0"/>
                <a:satOff val="0"/>
                <a:lumOff val="0"/>
                <a:alphaOff val="0"/>
                <a:shade val="93000"/>
                <a:satMod val="110000"/>
                <a:lumMod val="99000"/>
              </a:schemeClr>
            </a:gs>
          </a:gsLst>
          <a:lin ang="5400000" scaled="0"/>
        </a:gradFill>
        <a:ln w="19050">
          <a:solidFill>
            <a:schemeClr val="tx1">
              <a:lumMod val="50000"/>
              <a:lumOff val="50000"/>
            </a:schemeClr>
          </a:solidFill>
        </a:ln>
        <a:effectLst/>
      </dsp:spPr>
      <dsp:style>
        <a:lnRef idx="0">
          <a:scrgbClr r="0" g="0" b="0"/>
        </a:lnRef>
        <a:fillRef idx="3">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a:latin typeface="Arial"/>
              <a:cs typeface="Arial"/>
            </a:rPr>
            <a:t>Freedom to Actualize</a:t>
          </a:r>
        </a:p>
      </dsp:txBody>
      <dsp:txXfrm>
        <a:off x="1699846" y="1380132"/>
        <a:ext cx="1332728" cy="80409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03F8D5-9878-9C4F-BB5D-967063F46770}" type="datetimeFigureOut">
              <a:rPr lang="en-US" smtClean="0"/>
              <a:t>3/8/2021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7883DB-9943-214C-95DD-7F387724E43E}" type="slidenum">
              <a:rPr lang="en-US" smtClean="0"/>
              <a:t>‹#›</a:t>
            </a:fld>
            <a:endParaRPr lang="en-US"/>
          </a:p>
        </p:txBody>
      </p:sp>
    </p:spTree>
    <p:extLst>
      <p:ext uri="{BB962C8B-B14F-4D97-AF65-F5344CB8AC3E}">
        <p14:creationId xmlns:p14="http://schemas.microsoft.com/office/powerpoint/2010/main" val="2330057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3</a:t>
            </a:fld>
            <a:endParaRPr lang="en-GB"/>
          </a:p>
        </p:txBody>
      </p:sp>
    </p:spTree>
    <p:extLst>
      <p:ext uri="{BB962C8B-B14F-4D97-AF65-F5344CB8AC3E}">
        <p14:creationId xmlns:p14="http://schemas.microsoft.com/office/powerpoint/2010/main" val="382163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4</a:t>
            </a:fld>
            <a:endParaRPr lang="en-GB"/>
          </a:p>
        </p:txBody>
      </p:sp>
    </p:spTree>
    <p:extLst>
      <p:ext uri="{BB962C8B-B14F-4D97-AF65-F5344CB8AC3E}">
        <p14:creationId xmlns:p14="http://schemas.microsoft.com/office/powerpoint/2010/main" val="1695568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5</a:t>
            </a:fld>
            <a:endParaRPr lang="en-GB"/>
          </a:p>
        </p:txBody>
      </p:sp>
    </p:spTree>
    <p:extLst>
      <p:ext uri="{BB962C8B-B14F-4D97-AF65-F5344CB8AC3E}">
        <p14:creationId xmlns:p14="http://schemas.microsoft.com/office/powerpoint/2010/main" val="3051078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session </a:t>
            </a:r>
            <a:r>
              <a:rPr lang="en-US" dirty="0" err="1"/>
              <a:t>Organisation</a:t>
            </a:r>
            <a:r>
              <a:rPr lang="en-US" dirty="0"/>
              <a:t> Culture</a:t>
            </a:r>
          </a:p>
        </p:txBody>
      </p:sp>
      <p:sp>
        <p:nvSpPr>
          <p:cNvPr id="4" name="Slide Number Placeholder 3"/>
          <p:cNvSpPr>
            <a:spLocks noGrp="1"/>
          </p:cNvSpPr>
          <p:nvPr>
            <p:ph type="sldNum" sz="quarter" idx="5"/>
          </p:nvPr>
        </p:nvSpPr>
        <p:spPr/>
        <p:txBody>
          <a:bodyPr/>
          <a:lstStyle/>
          <a:p>
            <a:fld id="{039AF573-2BBC-EB48-9FAA-A84B71079A61}" type="slidenum">
              <a:rPr lang="en-GB" smtClean="0"/>
              <a:t>6</a:t>
            </a:fld>
            <a:endParaRPr lang="en-GB"/>
          </a:p>
        </p:txBody>
      </p:sp>
    </p:spTree>
    <p:extLst>
      <p:ext uri="{BB962C8B-B14F-4D97-AF65-F5344CB8AC3E}">
        <p14:creationId xmlns:p14="http://schemas.microsoft.com/office/powerpoint/2010/main" val="4257889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7</a:t>
            </a:fld>
            <a:endParaRPr lang="en-GB"/>
          </a:p>
        </p:txBody>
      </p:sp>
    </p:spTree>
    <p:extLst>
      <p:ext uri="{BB962C8B-B14F-4D97-AF65-F5344CB8AC3E}">
        <p14:creationId xmlns:p14="http://schemas.microsoft.com/office/powerpoint/2010/main" val="1698408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8</a:t>
            </a:fld>
            <a:endParaRPr lang="en-GB"/>
          </a:p>
        </p:txBody>
      </p:sp>
    </p:spTree>
    <p:extLst>
      <p:ext uri="{BB962C8B-B14F-4D97-AF65-F5344CB8AC3E}">
        <p14:creationId xmlns:p14="http://schemas.microsoft.com/office/powerpoint/2010/main" val="3043668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Hard Elements</a:t>
            </a:r>
          </a:p>
        </p:txBody>
      </p:sp>
      <p:sp>
        <p:nvSpPr>
          <p:cNvPr id="4" name="Slide Number Placeholder 3"/>
          <p:cNvSpPr>
            <a:spLocks noGrp="1"/>
          </p:cNvSpPr>
          <p:nvPr>
            <p:ph type="sldNum" sz="quarter" idx="5"/>
          </p:nvPr>
        </p:nvSpPr>
        <p:spPr/>
        <p:txBody>
          <a:bodyPr/>
          <a:lstStyle/>
          <a:p>
            <a:fld id="{039AF573-2BBC-EB48-9FAA-A84B71079A61}" type="slidenum">
              <a:rPr lang="en-GB" smtClean="0"/>
              <a:t>9</a:t>
            </a:fld>
            <a:endParaRPr lang="en-GB"/>
          </a:p>
        </p:txBody>
      </p:sp>
    </p:spTree>
    <p:extLst>
      <p:ext uri="{BB962C8B-B14F-4D97-AF65-F5344CB8AC3E}">
        <p14:creationId xmlns:p14="http://schemas.microsoft.com/office/powerpoint/2010/main" val="2505310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Hard Elements</a:t>
            </a:r>
          </a:p>
        </p:txBody>
      </p:sp>
      <p:sp>
        <p:nvSpPr>
          <p:cNvPr id="4" name="Slide Number Placeholder 3"/>
          <p:cNvSpPr>
            <a:spLocks noGrp="1"/>
          </p:cNvSpPr>
          <p:nvPr>
            <p:ph type="sldNum" sz="quarter" idx="5"/>
          </p:nvPr>
        </p:nvSpPr>
        <p:spPr/>
        <p:txBody>
          <a:bodyPr/>
          <a:lstStyle/>
          <a:p>
            <a:fld id="{039AF573-2BBC-EB48-9FAA-A84B71079A61}" type="slidenum">
              <a:rPr lang="en-GB" smtClean="0"/>
              <a:t>10</a:t>
            </a:fld>
            <a:endParaRPr lang="en-GB"/>
          </a:p>
        </p:txBody>
      </p:sp>
    </p:spTree>
    <p:extLst>
      <p:ext uri="{BB962C8B-B14F-4D97-AF65-F5344CB8AC3E}">
        <p14:creationId xmlns:p14="http://schemas.microsoft.com/office/powerpoint/2010/main" val="3924352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Soft Elements</a:t>
            </a:r>
          </a:p>
        </p:txBody>
      </p:sp>
      <p:sp>
        <p:nvSpPr>
          <p:cNvPr id="4" name="Slide Number Placeholder 3"/>
          <p:cNvSpPr>
            <a:spLocks noGrp="1"/>
          </p:cNvSpPr>
          <p:nvPr>
            <p:ph type="sldNum" sz="quarter" idx="5"/>
          </p:nvPr>
        </p:nvSpPr>
        <p:spPr/>
        <p:txBody>
          <a:bodyPr/>
          <a:lstStyle/>
          <a:p>
            <a:fld id="{039AF573-2BBC-EB48-9FAA-A84B71079A61}" type="slidenum">
              <a:rPr lang="en-GB" smtClean="0"/>
              <a:t>11</a:t>
            </a:fld>
            <a:endParaRPr lang="en-GB"/>
          </a:p>
        </p:txBody>
      </p:sp>
    </p:spTree>
    <p:extLst>
      <p:ext uri="{BB962C8B-B14F-4D97-AF65-F5344CB8AC3E}">
        <p14:creationId xmlns:p14="http://schemas.microsoft.com/office/powerpoint/2010/main" val="1576446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Soft Elements</a:t>
            </a:r>
          </a:p>
        </p:txBody>
      </p:sp>
      <p:sp>
        <p:nvSpPr>
          <p:cNvPr id="4" name="Slide Number Placeholder 3"/>
          <p:cNvSpPr>
            <a:spLocks noGrp="1"/>
          </p:cNvSpPr>
          <p:nvPr>
            <p:ph type="sldNum" sz="quarter" idx="5"/>
          </p:nvPr>
        </p:nvSpPr>
        <p:spPr/>
        <p:txBody>
          <a:bodyPr/>
          <a:lstStyle/>
          <a:p>
            <a:fld id="{039AF573-2BBC-EB48-9FAA-A84B71079A61}" type="slidenum">
              <a:rPr lang="en-GB" smtClean="0"/>
              <a:t>12</a:t>
            </a:fld>
            <a:endParaRPr lang="en-GB"/>
          </a:p>
        </p:txBody>
      </p:sp>
    </p:spTree>
    <p:extLst>
      <p:ext uri="{BB962C8B-B14F-4D97-AF65-F5344CB8AC3E}">
        <p14:creationId xmlns:p14="http://schemas.microsoft.com/office/powerpoint/2010/main" val="1334725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13</a:t>
            </a:fld>
            <a:endParaRPr lang="en-GB"/>
          </a:p>
        </p:txBody>
      </p:sp>
    </p:spTree>
    <p:extLst>
      <p:ext uri="{BB962C8B-B14F-4D97-AF65-F5344CB8AC3E}">
        <p14:creationId xmlns:p14="http://schemas.microsoft.com/office/powerpoint/2010/main" val="2649969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Stakeholders</a:t>
            </a:r>
          </a:p>
        </p:txBody>
      </p:sp>
      <p:sp>
        <p:nvSpPr>
          <p:cNvPr id="4" name="Slide Number Placeholder 3"/>
          <p:cNvSpPr>
            <a:spLocks noGrp="1"/>
          </p:cNvSpPr>
          <p:nvPr>
            <p:ph type="sldNum" sz="quarter" idx="5"/>
          </p:nvPr>
        </p:nvSpPr>
        <p:spPr/>
        <p:txBody>
          <a:bodyPr/>
          <a:lstStyle/>
          <a:p>
            <a:fld id="{039AF573-2BBC-EB48-9FAA-A84B71079A61}" type="slidenum">
              <a:rPr lang="en-GB" smtClean="0"/>
              <a:t>14</a:t>
            </a:fld>
            <a:endParaRPr lang="en-GB"/>
          </a:p>
        </p:txBody>
      </p:sp>
    </p:spTree>
    <p:extLst>
      <p:ext uri="{BB962C8B-B14F-4D97-AF65-F5344CB8AC3E}">
        <p14:creationId xmlns:p14="http://schemas.microsoft.com/office/powerpoint/2010/main" val="2299385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9AF573-2BBC-EB48-9FAA-A84B71079A61}" type="slidenum">
              <a:rPr lang="en-GB" smtClean="0"/>
              <a:t>15</a:t>
            </a:fld>
            <a:endParaRPr lang="en-GB"/>
          </a:p>
        </p:txBody>
      </p:sp>
    </p:spTree>
    <p:extLst>
      <p:ext uri="{BB962C8B-B14F-4D97-AF65-F5344CB8AC3E}">
        <p14:creationId xmlns:p14="http://schemas.microsoft.com/office/powerpoint/2010/main" val="185846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17</a:t>
            </a:fld>
            <a:endParaRPr lang="en-US"/>
          </a:p>
        </p:txBody>
      </p:sp>
    </p:spTree>
    <p:extLst>
      <p:ext uri="{BB962C8B-B14F-4D97-AF65-F5344CB8AC3E}">
        <p14:creationId xmlns:p14="http://schemas.microsoft.com/office/powerpoint/2010/main" val="1758868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18</a:t>
            </a:fld>
            <a:endParaRPr lang="en-US"/>
          </a:p>
        </p:txBody>
      </p:sp>
    </p:spTree>
    <p:extLst>
      <p:ext uri="{BB962C8B-B14F-4D97-AF65-F5344CB8AC3E}">
        <p14:creationId xmlns:p14="http://schemas.microsoft.com/office/powerpoint/2010/main" val="494781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Word!! Signifies multiple factors in our environment and our experience that influence us in ways we can never understand</a:t>
            </a:r>
          </a:p>
        </p:txBody>
      </p:sp>
      <p:sp>
        <p:nvSpPr>
          <p:cNvPr id="4" name="Slide Number Placeholder 3"/>
          <p:cNvSpPr>
            <a:spLocks noGrp="1"/>
          </p:cNvSpPr>
          <p:nvPr>
            <p:ph type="sldNum" sz="quarter" idx="5"/>
          </p:nvPr>
        </p:nvSpPr>
        <p:spPr/>
        <p:txBody>
          <a:bodyPr/>
          <a:lstStyle/>
          <a:p>
            <a:fld id="{957883DB-9943-214C-95DD-7F387724E43E}" type="slidenum">
              <a:rPr lang="en-US" smtClean="0"/>
              <a:t>19</a:t>
            </a:fld>
            <a:endParaRPr lang="en-US"/>
          </a:p>
        </p:txBody>
      </p:sp>
    </p:spTree>
    <p:extLst>
      <p:ext uri="{BB962C8B-B14F-4D97-AF65-F5344CB8AC3E}">
        <p14:creationId xmlns:p14="http://schemas.microsoft.com/office/powerpoint/2010/main" val="5564346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20</a:t>
            </a:fld>
            <a:endParaRPr lang="en-US"/>
          </a:p>
        </p:txBody>
      </p:sp>
    </p:spTree>
    <p:extLst>
      <p:ext uri="{BB962C8B-B14F-4D97-AF65-F5344CB8AC3E}">
        <p14:creationId xmlns:p14="http://schemas.microsoft.com/office/powerpoint/2010/main" val="27298387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21</a:t>
            </a:fld>
            <a:endParaRPr lang="en-US"/>
          </a:p>
        </p:txBody>
      </p:sp>
    </p:spTree>
    <p:extLst>
      <p:ext uri="{BB962C8B-B14F-4D97-AF65-F5344CB8AC3E}">
        <p14:creationId xmlns:p14="http://schemas.microsoft.com/office/powerpoint/2010/main" val="3657922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22</a:t>
            </a:fld>
            <a:endParaRPr lang="en-US"/>
          </a:p>
        </p:txBody>
      </p:sp>
    </p:spTree>
    <p:extLst>
      <p:ext uri="{BB962C8B-B14F-4D97-AF65-F5344CB8AC3E}">
        <p14:creationId xmlns:p14="http://schemas.microsoft.com/office/powerpoint/2010/main" val="18531444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Angry Men: </a:t>
            </a:r>
            <a:r>
              <a:rPr lang="en-GB" sz="1200" b="0" i="0" u="none" strike="noStrike" kern="1200" dirty="0">
                <a:solidFill>
                  <a:schemeClr val="tx1"/>
                </a:solidFill>
                <a:effectLst/>
                <a:latin typeface="+mn-lt"/>
                <a:ea typeface="+mn-ea"/>
                <a:cs typeface="+mn-cs"/>
              </a:rPr>
              <a:t>A dissenting juror in a murder trial slowly manages to convince the others that the case is not as obviously clear as it seemed in court</a:t>
            </a:r>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23</a:t>
            </a:fld>
            <a:endParaRPr lang="en-US"/>
          </a:p>
        </p:txBody>
      </p:sp>
    </p:spTree>
    <p:extLst>
      <p:ext uri="{BB962C8B-B14F-4D97-AF65-F5344CB8AC3E}">
        <p14:creationId xmlns:p14="http://schemas.microsoft.com/office/powerpoint/2010/main" val="3356643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24</a:t>
            </a:fld>
            <a:endParaRPr lang="en-US"/>
          </a:p>
        </p:txBody>
      </p:sp>
    </p:spTree>
    <p:extLst>
      <p:ext uri="{BB962C8B-B14F-4D97-AF65-F5344CB8AC3E}">
        <p14:creationId xmlns:p14="http://schemas.microsoft.com/office/powerpoint/2010/main" val="776482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9830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GB">
              <a:latin typeface="Calibri" charset="0"/>
            </a:endParaRPr>
          </a:p>
        </p:txBody>
      </p:sp>
      <p:sp>
        <p:nvSpPr>
          <p:cNvPr id="9830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fld id="{7FD2A963-AA9F-7A44-A6DD-1B6F81AC645E}" type="slidenum">
              <a:rPr lang="en-GB" sz="1200">
                <a:solidFill>
                  <a:srgbClr val="000000"/>
                </a:solidFill>
                <a:latin typeface="Arial" charset="0"/>
                <a:cs typeface="Arial" charset="0"/>
              </a:rPr>
              <a:pPr eaLnBrk="1" hangingPunct="1"/>
              <a:t>29</a:t>
            </a:fld>
            <a:endParaRPr lang="en-GB" sz="1200">
              <a:solidFill>
                <a:srgbClr val="000000"/>
              </a:solidFill>
              <a:latin typeface="Arial" charset="0"/>
              <a:cs typeface="Arial" charset="0"/>
            </a:endParaRPr>
          </a:p>
        </p:txBody>
      </p:sp>
    </p:spTree>
    <p:extLst>
      <p:ext uri="{BB962C8B-B14F-4D97-AF65-F5344CB8AC3E}">
        <p14:creationId xmlns:p14="http://schemas.microsoft.com/office/powerpoint/2010/main" val="27012427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last, but by no means least, characteristic of authentic leadership is a willingness to take a leap of faith when things are difficult,” Koehn says. “To help your followers believe the mission is worthy of pushing forward, even in the face of unexpected hurdles, and that the vast future ahead of them, as Lincoln said, is worth fighting for, being inspired by, and identifying with.</a:t>
            </a:r>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33</a:t>
            </a:fld>
            <a:endParaRPr lang="en-US"/>
          </a:p>
        </p:txBody>
      </p:sp>
    </p:spTree>
    <p:extLst>
      <p:ext uri="{BB962C8B-B14F-4D97-AF65-F5344CB8AC3E}">
        <p14:creationId xmlns:p14="http://schemas.microsoft.com/office/powerpoint/2010/main" val="22116276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7883DB-9943-214C-95DD-7F387724E43E}" type="slidenum">
              <a:rPr lang="en-US" smtClean="0"/>
              <a:t>40</a:t>
            </a:fld>
            <a:endParaRPr lang="en-US"/>
          </a:p>
        </p:txBody>
      </p:sp>
    </p:spTree>
    <p:extLst>
      <p:ext uri="{BB962C8B-B14F-4D97-AF65-F5344CB8AC3E}">
        <p14:creationId xmlns:p14="http://schemas.microsoft.com/office/powerpoint/2010/main" val="14007827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42</a:t>
            </a:fld>
            <a:endParaRPr lang="en-US"/>
          </a:p>
        </p:txBody>
      </p:sp>
    </p:spTree>
    <p:extLst>
      <p:ext uri="{BB962C8B-B14F-4D97-AF65-F5344CB8AC3E}">
        <p14:creationId xmlns:p14="http://schemas.microsoft.com/office/powerpoint/2010/main" val="3488678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43</a:t>
            </a:fld>
            <a:endParaRPr lang="en-US"/>
          </a:p>
        </p:txBody>
      </p:sp>
    </p:spTree>
    <p:extLst>
      <p:ext uri="{BB962C8B-B14F-4D97-AF65-F5344CB8AC3E}">
        <p14:creationId xmlns:p14="http://schemas.microsoft.com/office/powerpoint/2010/main" val="30592064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44</a:t>
            </a:fld>
            <a:endParaRPr lang="en-US"/>
          </a:p>
        </p:txBody>
      </p:sp>
    </p:spTree>
    <p:extLst>
      <p:ext uri="{BB962C8B-B14F-4D97-AF65-F5344CB8AC3E}">
        <p14:creationId xmlns:p14="http://schemas.microsoft.com/office/powerpoint/2010/main" val="29465788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46</a:t>
            </a:fld>
            <a:endParaRPr lang="en-US"/>
          </a:p>
        </p:txBody>
      </p:sp>
    </p:spTree>
    <p:extLst>
      <p:ext uri="{BB962C8B-B14F-4D97-AF65-F5344CB8AC3E}">
        <p14:creationId xmlns:p14="http://schemas.microsoft.com/office/powerpoint/2010/main" val="38795523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47</a:t>
            </a:fld>
            <a:endParaRPr lang="en-US"/>
          </a:p>
        </p:txBody>
      </p:sp>
    </p:spTree>
    <p:extLst>
      <p:ext uri="{BB962C8B-B14F-4D97-AF65-F5344CB8AC3E}">
        <p14:creationId xmlns:p14="http://schemas.microsoft.com/office/powerpoint/2010/main" val="8760896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48</a:t>
            </a:fld>
            <a:endParaRPr lang="en-US"/>
          </a:p>
        </p:txBody>
      </p:sp>
    </p:spTree>
    <p:extLst>
      <p:ext uri="{BB962C8B-B14F-4D97-AF65-F5344CB8AC3E}">
        <p14:creationId xmlns:p14="http://schemas.microsoft.com/office/powerpoint/2010/main" val="2247136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49</a:t>
            </a:fld>
            <a:endParaRPr lang="en-US"/>
          </a:p>
        </p:txBody>
      </p:sp>
    </p:spTree>
    <p:extLst>
      <p:ext uri="{BB962C8B-B14F-4D97-AF65-F5344CB8AC3E}">
        <p14:creationId xmlns:p14="http://schemas.microsoft.com/office/powerpoint/2010/main" val="6758055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50</a:t>
            </a:fld>
            <a:endParaRPr lang="en-US"/>
          </a:p>
        </p:txBody>
      </p:sp>
    </p:spTree>
    <p:extLst>
      <p:ext uri="{BB962C8B-B14F-4D97-AF65-F5344CB8AC3E}">
        <p14:creationId xmlns:p14="http://schemas.microsoft.com/office/powerpoint/2010/main" val="32598940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latin typeface="Arial" charset="0"/>
                <a:cs typeface="Arial" charset="0"/>
              </a:rPr>
              <a:t>To Be.  </a:t>
            </a:r>
            <a:r>
              <a:rPr lang="en-GB" sz="1200" dirty="0">
                <a:latin typeface="Arial" charset="0"/>
                <a:cs typeface="Arial" charset="0"/>
              </a:rPr>
              <a:t>This refers to the extent to which people are able to assume &amp; express their identity and personality at work.  This may be manifest in a number of ways ranging from how people dress to the way that individual skills are brought into work </a:t>
            </a:r>
          </a:p>
          <a:p>
            <a:r>
              <a:rPr lang="en-GB" sz="1200" dirty="0">
                <a:latin typeface="Arial" charset="0"/>
                <a:cs typeface="Arial" charset="0"/>
              </a:rPr>
              <a:t> </a:t>
            </a:r>
          </a:p>
          <a:p>
            <a:r>
              <a:rPr lang="en-GB" sz="1200" b="1" dirty="0">
                <a:latin typeface="Arial" charset="0"/>
                <a:cs typeface="Arial" charset="0"/>
              </a:rPr>
              <a:t>To Discover</a:t>
            </a:r>
            <a:r>
              <a:rPr lang="en-GB" sz="1200" dirty="0">
                <a:latin typeface="Arial" charset="0"/>
                <a:cs typeface="Arial" charset="0"/>
              </a:rPr>
              <a:t>.  This refers to the opportunity that work allows for people to gain an appreciation of their unique preferences, skills and interests, as well as to discover at a deeper level the meaning of what they do</a:t>
            </a:r>
          </a:p>
          <a:p>
            <a:endParaRPr lang="en-GB" sz="1200" dirty="0">
              <a:latin typeface="Arial" charset="0"/>
              <a:cs typeface="Arial" charset="0"/>
            </a:endParaRPr>
          </a:p>
          <a:p>
            <a:r>
              <a:rPr lang="en-GB" sz="1200" b="1" dirty="0">
                <a:latin typeface="Arial" charset="0"/>
                <a:cs typeface="Arial" charset="0"/>
              </a:rPr>
              <a:t>To Imagine.  </a:t>
            </a:r>
            <a:r>
              <a:rPr lang="en-GB" sz="1200" dirty="0">
                <a:latin typeface="Arial" charset="0"/>
                <a:cs typeface="Arial" charset="0"/>
              </a:rPr>
              <a:t>This refers to the extent to which works provides a space and the encouragement for people to develop possibilities, explore ideas and to imagine how they might develop and grow</a:t>
            </a:r>
          </a:p>
          <a:p>
            <a:r>
              <a:rPr lang="en-GB" sz="1200" dirty="0">
                <a:latin typeface="Arial" charset="0"/>
                <a:cs typeface="Arial" charset="0"/>
              </a:rPr>
              <a:t> </a:t>
            </a:r>
          </a:p>
          <a:p>
            <a:r>
              <a:rPr lang="en-GB" sz="1200" b="1" dirty="0">
                <a:latin typeface="Arial" charset="0"/>
                <a:cs typeface="Arial" charset="0"/>
              </a:rPr>
              <a:t>To Become.  </a:t>
            </a:r>
            <a:r>
              <a:rPr lang="en-GB" sz="1200" dirty="0">
                <a:latin typeface="Arial" charset="0"/>
                <a:cs typeface="Arial" charset="0"/>
              </a:rPr>
              <a:t>This refers to the encouragement, acceptance and facilitation that work offers for people to re-shape their identities and practically realise their potential as individuals (to be applied more broadly than the workplace alone). </a:t>
            </a:r>
          </a:p>
          <a:p>
            <a:endParaRPr lang="en-US" dirty="0"/>
          </a:p>
        </p:txBody>
      </p:sp>
      <p:sp>
        <p:nvSpPr>
          <p:cNvPr id="4" name="Slide Number Placeholder 3"/>
          <p:cNvSpPr>
            <a:spLocks noGrp="1"/>
          </p:cNvSpPr>
          <p:nvPr>
            <p:ph type="sldNum" sz="quarter" idx="10"/>
          </p:nvPr>
        </p:nvSpPr>
        <p:spPr/>
        <p:txBody>
          <a:bodyPr/>
          <a:lstStyle/>
          <a:p>
            <a:fld id="{721EAE6E-A918-854B-95C2-7183195A28CF}" type="slidenum">
              <a:rPr lang="en-US" smtClean="0"/>
              <a:t>51</a:t>
            </a:fld>
            <a:endParaRPr lang="en-US"/>
          </a:p>
        </p:txBody>
      </p:sp>
    </p:spTree>
    <p:extLst>
      <p:ext uri="{BB962C8B-B14F-4D97-AF65-F5344CB8AC3E}">
        <p14:creationId xmlns:p14="http://schemas.microsoft.com/office/powerpoint/2010/main" val="12984089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501E-FB82-2B41-BD82-8B78903777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91FFC11-346B-2A4D-B3D5-4E514917BA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41C3266-0FA0-6F4E-A43B-6C21B81A0F3A}"/>
              </a:ext>
            </a:extLst>
          </p:cNvPr>
          <p:cNvSpPr>
            <a:spLocks noGrp="1"/>
          </p:cNvSpPr>
          <p:nvPr>
            <p:ph type="dt" sz="half" idx="10"/>
          </p:nvPr>
        </p:nvSpPr>
        <p:spPr>
          <a:xfrm>
            <a:off x="1698812" y="6344173"/>
            <a:ext cx="2743200" cy="365125"/>
          </a:xfrm>
        </p:spPr>
        <p:txBody>
          <a:bodyPr/>
          <a:lstStyle/>
          <a:p>
            <a:fld id="{B49EF865-D0B3-9C47-8705-E52E405CFA54}" type="datetime1">
              <a:rPr lang="en-GB" smtClean="0"/>
              <a:t>08/03/2021</a:t>
            </a:fld>
            <a:endParaRPr lang="en-US"/>
          </a:p>
        </p:txBody>
      </p:sp>
      <p:sp>
        <p:nvSpPr>
          <p:cNvPr id="6" name="Slide Number Placeholder 5">
            <a:extLst>
              <a:ext uri="{FF2B5EF4-FFF2-40B4-BE49-F238E27FC236}">
                <a16:creationId xmlns:a16="http://schemas.microsoft.com/office/drawing/2014/main" id="{39065C1E-885B-9942-93F4-D358EA671597}"/>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8" name="Picture 7">
            <a:extLst>
              <a:ext uri="{FF2B5EF4-FFF2-40B4-BE49-F238E27FC236}">
                <a16:creationId xmlns:a16="http://schemas.microsoft.com/office/drawing/2014/main" id="{E07FBA85-F78A-8A4A-83B6-C48211128343}"/>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181310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09E6-3092-F447-A109-AD9F1EBE0C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5266428-2058-D64B-B4DF-CB08FA2E23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808A7E-5DE0-E749-845A-94078A3B929D}"/>
              </a:ext>
            </a:extLst>
          </p:cNvPr>
          <p:cNvSpPr>
            <a:spLocks noGrp="1"/>
          </p:cNvSpPr>
          <p:nvPr>
            <p:ph type="dt" sz="half" idx="10"/>
          </p:nvPr>
        </p:nvSpPr>
        <p:spPr/>
        <p:txBody>
          <a:bodyPr/>
          <a:lstStyle/>
          <a:p>
            <a:fld id="{99B475F4-1D69-6F4A-AF12-BE4BBC8AC609}" type="datetime1">
              <a:rPr lang="en-GB" smtClean="0"/>
              <a:t>08/03/2021</a:t>
            </a:fld>
            <a:endParaRPr lang="en-US"/>
          </a:p>
        </p:txBody>
      </p:sp>
      <p:sp>
        <p:nvSpPr>
          <p:cNvPr id="5" name="Footer Placeholder 4">
            <a:extLst>
              <a:ext uri="{FF2B5EF4-FFF2-40B4-BE49-F238E27FC236}">
                <a16:creationId xmlns:a16="http://schemas.microsoft.com/office/drawing/2014/main" id="{8CA8F0EA-90E4-AA4C-B063-B283E1184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D38C26-6231-9649-95D7-A58A789F5ECC}"/>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7" name="Picture 6">
            <a:extLst>
              <a:ext uri="{FF2B5EF4-FFF2-40B4-BE49-F238E27FC236}">
                <a16:creationId xmlns:a16="http://schemas.microsoft.com/office/drawing/2014/main" id="{523B274A-0FF1-F64C-8B72-9CDA9B928E20}"/>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1261799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1855-D33F-0547-B3C4-D316313AF2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0ED5608-FD90-3540-BBC8-D33D59E0FD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22D2CC-4B5D-CF4C-AA00-5B4E6F228E21}"/>
              </a:ext>
            </a:extLst>
          </p:cNvPr>
          <p:cNvSpPr>
            <a:spLocks noGrp="1"/>
          </p:cNvSpPr>
          <p:nvPr>
            <p:ph type="dt" sz="half" idx="10"/>
          </p:nvPr>
        </p:nvSpPr>
        <p:spPr/>
        <p:txBody>
          <a:bodyPr/>
          <a:lstStyle/>
          <a:p>
            <a:fld id="{BA0829BE-3D70-1A4D-879E-8DA9DD06A7E6}" type="datetime1">
              <a:rPr lang="en-GB" smtClean="0"/>
              <a:t>08/03/2021</a:t>
            </a:fld>
            <a:endParaRPr lang="en-US"/>
          </a:p>
        </p:txBody>
      </p:sp>
      <p:sp>
        <p:nvSpPr>
          <p:cNvPr id="5" name="Footer Placeholder 4">
            <a:extLst>
              <a:ext uri="{FF2B5EF4-FFF2-40B4-BE49-F238E27FC236}">
                <a16:creationId xmlns:a16="http://schemas.microsoft.com/office/drawing/2014/main" id="{08751453-BE68-7244-9B26-14FCBA7884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345738-01DC-6948-9AA1-6AFAD7A9D03D}"/>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7" name="Picture 6">
            <a:extLst>
              <a:ext uri="{FF2B5EF4-FFF2-40B4-BE49-F238E27FC236}">
                <a16:creationId xmlns:a16="http://schemas.microsoft.com/office/drawing/2014/main" id="{BC6D733E-BD36-0948-8E12-7C6077C55409}"/>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362113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31A1-EB56-A943-AA31-229211D1B7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AF49BB0-CA5F-EC41-A2FA-84F20995F3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36F4A7A-961E-764C-AEDE-BB005C6626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3876F5-16BD-AB4B-B086-54B75B2548EC}"/>
              </a:ext>
            </a:extLst>
          </p:cNvPr>
          <p:cNvSpPr>
            <a:spLocks noGrp="1"/>
          </p:cNvSpPr>
          <p:nvPr>
            <p:ph type="dt" sz="half" idx="10"/>
          </p:nvPr>
        </p:nvSpPr>
        <p:spPr/>
        <p:txBody>
          <a:bodyPr/>
          <a:lstStyle/>
          <a:p>
            <a:fld id="{577F96D4-16A3-EC4F-9F3B-D9FE0838081F}" type="datetime1">
              <a:rPr lang="en-GB" smtClean="0"/>
              <a:t>08/03/2021</a:t>
            </a:fld>
            <a:endParaRPr lang="en-US"/>
          </a:p>
        </p:txBody>
      </p:sp>
      <p:sp>
        <p:nvSpPr>
          <p:cNvPr id="6" name="Footer Placeholder 5">
            <a:extLst>
              <a:ext uri="{FF2B5EF4-FFF2-40B4-BE49-F238E27FC236}">
                <a16:creationId xmlns:a16="http://schemas.microsoft.com/office/drawing/2014/main" id="{03721F68-02CF-CF46-9A3F-F7C6236526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5EE261-823F-1341-8FB1-673C570B270F}"/>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8" name="Picture 7">
            <a:extLst>
              <a:ext uri="{FF2B5EF4-FFF2-40B4-BE49-F238E27FC236}">
                <a16:creationId xmlns:a16="http://schemas.microsoft.com/office/drawing/2014/main" id="{E44CCDF3-8FD7-FC44-BBC4-F59F52AADFE2}"/>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192448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2C552-44E4-7F46-A70E-5C7D3472A5C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B0388F-11B8-564C-857D-6AA2D43024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7D3B4E-9913-BC44-83E6-D9E1947EBB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C86BDD9-0B63-1445-A2D5-65F3D418E0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8B8670-38D3-DB4A-883C-8D1A7ED5EB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32A076-B90F-594E-836A-18E49A96FCAC}"/>
              </a:ext>
            </a:extLst>
          </p:cNvPr>
          <p:cNvSpPr>
            <a:spLocks noGrp="1"/>
          </p:cNvSpPr>
          <p:nvPr>
            <p:ph type="dt" sz="half" idx="10"/>
          </p:nvPr>
        </p:nvSpPr>
        <p:spPr/>
        <p:txBody>
          <a:bodyPr/>
          <a:lstStyle/>
          <a:p>
            <a:fld id="{5AEC6992-3E0D-CE47-B030-7F0287EADA70}" type="datetime1">
              <a:rPr lang="en-GB" smtClean="0"/>
              <a:t>08/03/2021</a:t>
            </a:fld>
            <a:endParaRPr lang="en-US"/>
          </a:p>
        </p:txBody>
      </p:sp>
      <p:sp>
        <p:nvSpPr>
          <p:cNvPr id="8" name="Footer Placeholder 7">
            <a:extLst>
              <a:ext uri="{FF2B5EF4-FFF2-40B4-BE49-F238E27FC236}">
                <a16:creationId xmlns:a16="http://schemas.microsoft.com/office/drawing/2014/main" id="{BB11B240-FCC2-E146-A617-0D580E3B2D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037073-DC06-B74C-97A5-13771D3C299F}"/>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10" name="Picture 9">
            <a:extLst>
              <a:ext uri="{FF2B5EF4-FFF2-40B4-BE49-F238E27FC236}">
                <a16:creationId xmlns:a16="http://schemas.microsoft.com/office/drawing/2014/main" id="{4524AF0D-24A9-3E49-9660-8ACCC73BEA85}"/>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2218061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52DC8-10E0-1940-A452-967D5CC0F0E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E58F8BB-BFAA-5A4F-BC49-45CA8D786128}"/>
              </a:ext>
            </a:extLst>
          </p:cNvPr>
          <p:cNvSpPr>
            <a:spLocks noGrp="1"/>
          </p:cNvSpPr>
          <p:nvPr>
            <p:ph type="dt" sz="half" idx="10"/>
          </p:nvPr>
        </p:nvSpPr>
        <p:spPr/>
        <p:txBody>
          <a:bodyPr/>
          <a:lstStyle/>
          <a:p>
            <a:fld id="{687E036C-E4FC-3A4A-8985-EBDDEAEF0DA1}" type="datetime1">
              <a:rPr lang="en-GB" smtClean="0"/>
              <a:t>08/03/2021</a:t>
            </a:fld>
            <a:endParaRPr lang="en-US"/>
          </a:p>
        </p:txBody>
      </p:sp>
      <p:sp>
        <p:nvSpPr>
          <p:cNvPr id="4" name="Footer Placeholder 3">
            <a:extLst>
              <a:ext uri="{FF2B5EF4-FFF2-40B4-BE49-F238E27FC236}">
                <a16:creationId xmlns:a16="http://schemas.microsoft.com/office/drawing/2014/main" id="{9625F8BC-5710-AE45-9DB3-90FE0A43BC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187EA6-7B39-6A41-81A8-1E88B3028564}"/>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6" name="Picture 5">
            <a:extLst>
              <a:ext uri="{FF2B5EF4-FFF2-40B4-BE49-F238E27FC236}">
                <a16:creationId xmlns:a16="http://schemas.microsoft.com/office/drawing/2014/main" id="{15B21AA2-83C5-F14F-A5A3-A12AF8811B17}"/>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280592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C3DBFF-98F5-E54B-9B43-4951D3CBE11D}"/>
              </a:ext>
            </a:extLst>
          </p:cNvPr>
          <p:cNvSpPr>
            <a:spLocks noGrp="1"/>
          </p:cNvSpPr>
          <p:nvPr>
            <p:ph type="dt" sz="half" idx="10"/>
          </p:nvPr>
        </p:nvSpPr>
        <p:spPr/>
        <p:txBody>
          <a:bodyPr/>
          <a:lstStyle/>
          <a:p>
            <a:fld id="{2D281CD6-FCA5-B049-908C-E775BA83D42D}" type="datetime1">
              <a:rPr lang="en-GB" smtClean="0"/>
              <a:t>08/03/2021</a:t>
            </a:fld>
            <a:endParaRPr lang="en-US"/>
          </a:p>
        </p:txBody>
      </p:sp>
      <p:sp>
        <p:nvSpPr>
          <p:cNvPr id="3" name="Footer Placeholder 2">
            <a:extLst>
              <a:ext uri="{FF2B5EF4-FFF2-40B4-BE49-F238E27FC236}">
                <a16:creationId xmlns:a16="http://schemas.microsoft.com/office/drawing/2014/main" id="{64E9DF84-E47D-344D-B9BB-02F24FBF63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8E865D-AED7-BB49-88B3-B9EFF707B188}"/>
              </a:ext>
            </a:extLst>
          </p:cNvPr>
          <p:cNvSpPr>
            <a:spLocks noGrp="1"/>
          </p:cNvSpPr>
          <p:nvPr>
            <p:ph type="sldNum" sz="quarter" idx="12"/>
          </p:nvPr>
        </p:nvSpPr>
        <p:spPr/>
        <p:txBody>
          <a:bodyPr/>
          <a:lstStyle/>
          <a:p>
            <a:fld id="{676BD0A9-7D60-F445-AEFC-503C9506AD64}" type="slidenum">
              <a:rPr lang="en-US" smtClean="0"/>
              <a:t>‹#›</a:t>
            </a:fld>
            <a:endParaRPr lang="en-US"/>
          </a:p>
        </p:txBody>
      </p:sp>
      <p:pic>
        <p:nvPicPr>
          <p:cNvPr id="5" name="Picture 4">
            <a:extLst>
              <a:ext uri="{FF2B5EF4-FFF2-40B4-BE49-F238E27FC236}">
                <a16:creationId xmlns:a16="http://schemas.microsoft.com/office/drawing/2014/main" id="{021D89E4-FBFE-8648-B9DC-0BD3AEF0546B}"/>
              </a:ext>
            </a:extLst>
          </p:cNvPr>
          <p:cNvPicPr>
            <a:picLocks noChangeAspect="1"/>
          </p:cNvPicPr>
          <p:nvPr userDrawn="1"/>
        </p:nvPicPr>
        <p:blipFill>
          <a:blip r:embed="rId2"/>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989082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E300-5745-0D4C-9ABF-E0C77BA78F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ADA7F97-169F-DA4F-B063-2EFC7A4B0E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46AB82-04FF-D34E-B447-4CE35E49F8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B2A41B-13BA-E444-AFA1-9CE05D86CABC}"/>
              </a:ext>
            </a:extLst>
          </p:cNvPr>
          <p:cNvSpPr>
            <a:spLocks noGrp="1"/>
          </p:cNvSpPr>
          <p:nvPr>
            <p:ph type="dt" sz="half" idx="10"/>
          </p:nvPr>
        </p:nvSpPr>
        <p:spPr/>
        <p:txBody>
          <a:bodyPr/>
          <a:lstStyle/>
          <a:p>
            <a:fld id="{CE7C2DD3-AE99-684E-9C67-9D1C73163482}" type="datetime1">
              <a:rPr lang="en-GB" smtClean="0"/>
              <a:t>08/03/2021</a:t>
            </a:fld>
            <a:endParaRPr lang="en-US"/>
          </a:p>
        </p:txBody>
      </p:sp>
      <p:sp>
        <p:nvSpPr>
          <p:cNvPr id="6" name="Footer Placeholder 5">
            <a:extLst>
              <a:ext uri="{FF2B5EF4-FFF2-40B4-BE49-F238E27FC236}">
                <a16:creationId xmlns:a16="http://schemas.microsoft.com/office/drawing/2014/main" id="{C9CFDA07-DF7C-F046-9359-AE4359DD3A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7CD429-BCB6-5940-AA96-EFD139F8E72D}"/>
              </a:ext>
            </a:extLst>
          </p:cNvPr>
          <p:cNvSpPr>
            <a:spLocks noGrp="1"/>
          </p:cNvSpPr>
          <p:nvPr>
            <p:ph type="sldNum" sz="quarter" idx="12"/>
          </p:nvPr>
        </p:nvSpPr>
        <p:spPr/>
        <p:txBody>
          <a:bodyPr/>
          <a:lstStyle/>
          <a:p>
            <a:fld id="{676BD0A9-7D60-F445-AEFC-503C9506AD64}" type="slidenum">
              <a:rPr lang="en-US" smtClean="0"/>
              <a:t>‹#›</a:t>
            </a:fld>
            <a:endParaRPr lang="en-US"/>
          </a:p>
        </p:txBody>
      </p:sp>
    </p:spTree>
    <p:extLst>
      <p:ext uri="{BB962C8B-B14F-4D97-AF65-F5344CB8AC3E}">
        <p14:creationId xmlns:p14="http://schemas.microsoft.com/office/powerpoint/2010/main" val="15262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5E7B0-DB12-4B40-B699-5E3A758AF5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A68AA6B-B867-9347-A8CC-D98F97B17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2FCE8D-8382-C24B-BD4C-D4F151968E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4FD571-FFF0-9342-BC2A-7AF6DCD46C65}"/>
              </a:ext>
            </a:extLst>
          </p:cNvPr>
          <p:cNvSpPr>
            <a:spLocks noGrp="1"/>
          </p:cNvSpPr>
          <p:nvPr>
            <p:ph type="dt" sz="half" idx="10"/>
          </p:nvPr>
        </p:nvSpPr>
        <p:spPr/>
        <p:txBody>
          <a:bodyPr/>
          <a:lstStyle/>
          <a:p>
            <a:fld id="{0E8B7160-B597-F74D-BFB0-5889499E7A2E}" type="datetime1">
              <a:rPr lang="en-GB" smtClean="0"/>
              <a:t>08/03/2021</a:t>
            </a:fld>
            <a:endParaRPr lang="en-US"/>
          </a:p>
        </p:txBody>
      </p:sp>
      <p:sp>
        <p:nvSpPr>
          <p:cNvPr id="6" name="Footer Placeholder 5">
            <a:extLst>
              <a:ext uri="{FF2B5EF4-FFF2-40B4-BE49-F238E27FC236}">
                <a16:creationId xmlns:a16="http://schemas.microsoft.com/office/drawing/2014/main" id="{CE38CF0F-CFA1-184E-91E5-D5545EFB18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962217-CF42-A34E-BC98-D1182CFC4714}"/>
              </a:ext>
            </a:extLst>
          </p:cNvPr>
          <p:cNvSpPr>
            <a:spLocks noGrp="1"/>
          </p:cNvSpPr>
          <p:nvPr>
            <p:ph type="sldNum" sz="quarter" idx="12"/>
          </p:nvPr>
        </p:nvSpPr>
        <p:spPr/>
        <p:txBody>
          <a:bodyPr/>
          <a:lstStyle/>
          <a:p>
            <a:fld id="{676BD0A9-7D60-F445-AEFC-503C9506AD64}" type="slidenum">
              <a:rPr lang="en-US" smtClean="0"/>
              <a:t>‹#›</a:t>
            </a:fld>
            <a:endParaRPr lang="en-US"/>
          </a:p>
        </p:txBody>
      </p:sp>
    </p:spTree>
    <p:extLst>
      <p:ext uri="{BB962C8B-B14F-4D97-AF65-F5344CB8AC3E}">
        <p14:creationId xmlns:p14="http://schemas.microsoft.com/office/powerpoint/2010/main" val="468994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4A8E-665F-8248-AB18-1AD56CBD84C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7F6A4BA-A171-C34C-8745-56D0659485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10E6A2-170E-9249-8C87-FC08FDC8C37A}"/>
              </a:ext>
            </a:extLst>
          </p:cNvPr>
          <p:cNvSpPr>
            <a:spLocks noGrp="1"/>
          </p:cNvSpPr>
          <p:nvPr>
            <p:ph type="dt" sz="half" idx="10"/>
          </p:nvPr>
        </p:nvSpPr>
        <p:spPr/>
        <p:txBody>
          <a:bodyPr/>
          <a:lstStyle/>
          <a:p>
            <a:fld id="{4C3216B9-3B7A-7941-A0D3-91C786999867}" type="datetime1">
              <a:rPr lang="en-GB" smtClean="0"/>
              <a:t>08/03/2021</a:t>
            </a:fld>
            <a:endParaRPr lang="en-US"/>
          </a:p>
        </p:txBody>
      </p:sp>
      <p:sp>
        <p:nvSpPr>
          <p:cNvPr id="5" name="Footer Placeholder 4">
            <a:extLst>
              <a:ext uri="{FF2B5EF4-FFF2-40B4-BE49-F238E27FC236}">
                <a16:creationId xmlns:a16="http://schemas.microsoft.com/office/drawing/2014/main" id="{7707AE1B-8F10-364A-A900-A8251EDC6F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1A8A9D-9999-264F-BBFE-F9AB7C460E72}"/>
              </a:ext>
            </a:extLst>
          </p:cNvPr>
          <p:cNvSpPr>
            <a:spLocks noGrp="1"/>
          </p:cNvSpPr>
          <p:nvPr>
            <p:ph type="sldNum" sz="quarter" idx="12"/>
          </p:nvPr>
        </p:nvSpPr>
        <p:spPr/>
        <p:txBody>
          <a:bodyPr/>
          <a:lstStyle/>
          <a:p>
            <a:fld id="{676BD0A9-7D60-F445-AEFC-503C9506AD64}" type="slidenum">
              <a:rPr lang="en-US" smtClean="0"/>
              <a:t>‹#›</a:t>
            </a:fld>
            <a:endParaRPr lang="en-US"/>
          </a:p>
        </p:txBody>
      </p:sp>
    </p:spTree>
    <p:extLst>
      <p:ext uri="{BB962C8B-B14F-4D97-AF65-F5344CB8AC3E}">
        <p14:creationId xmlns:p14="http://schemas.microsoft.com/office/powerpoint/2010/main" val="54900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E4731E-2B96-5343-A0AD-E64F3C0C271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0F33BF-F32B-7741-863D-CB231BE6B1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8C163-B7D6-0E4B-8A52-43E59A0D7B8F}"/>
              </a:ext>
            </a:extLst>
          </p:cNvPr>
          <p:cNvSpPr>
            <a:spLocks noGrp="1"/>
          </p:cNvSpPr>
          <p:nvPr>
            <p:ph type="dt" sz="half" idx="10"/>
          </p:nvPr>
        </p:nvSpPr>
        <p:spPr/>
        <p:txBody>
          <a:bodyPr/>
          <a:lstStyle/>
          <a:p>
            <a:fld id="{27DAC3F8-7D06-DA4F-8E5D-CDBC17C4EDB4}" type="datetime1">
              <a:rPr lang="en-GB" smtClean="0"/>
              <a:t>08/03/2021</a:t>
            </a:fld>
            <a:endParaRPr lang="en-US"/>
          </a:p>
        </p:txBody>
      </p:sp>
      <p:sp>
        <p:nvSpPr>
          <p:cNvPr id="5" name="Footer Placeholder 4">
            <a:extLst>
              <a:ext uri="{FF2B5EF4-FFF2-40B4-BE49-F238E27FC236}">
                <a16:creationId xmlns:a16="http://schemas.microsoft.com/office/drawing/2014/main" id="{6BB70CB4-6633-1A4F-B7CD-7EC1BFE2C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73C1F1-3C78-7D4E-B4FA-B162DCEBFFFD}"/>
              </a:ext>
            </a:extLst>
          </p:cNvPr>
          <p:cNvSpPr>
            <a:spLocks noGrp="1"/>
          </p:cNvSpPr>
          <p:nvPr>
            <p:ph type="sldNum" sz="quarter" idx="12"/>
          </p:nvPr>
        </p:nvSpPr>
        <p:spPr/>
        <p:txBody>
          <a:bodyPr/>
          <a:lstStyle/>
          <a:p>
            <a:fld id="{676BD0A9-7D60-F445-AEFC-503C9506AD64}" type="slidenum">
              <a:rPr lang="en-US" smtClean="0"/>
              <a:t>‹#›</a:t>
            </a:fld>
            <a:endParaRPr lang="en-US"/>
          </a:p>
        </p:txBody>
      </p:sp>
    </p:spTree>
    <p:extLst>
      <p:ext uri="{BB962C8B-B14F-4D97-AF65-F5344CB8AC3E}">
        <p14:creationId xmlns:p14="http://schemas.microsoft.com/office/powerpoint/2010/main" val="3782855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05D233C5-6EFC-434D-9C01-7931C5108C97}" type="datetimeFigureOut">
              <a:rPr lang="en-US" smtClean="0"/>
              <a:t>3/8/2021</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92167845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5D233C5-6EFC-434D-9C01-7931C5108C97}" type="datetimeFigureOut">
              <a:rPr lang="en-US" smtClean="0"/>
              <a:t>3/8/2021</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715208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05D233C5-6EFC-434D-9C01-7931C5108C97}" type="datetimeFigureOut">
              <a:rPr lang="en-US" smtClean="0"/>
              <a:t>3/8/2021</a:t>
            </a:fld>
            <a:endParaRPr lang="en-US"/>
          </a:p>
        </p:txBody>
      </p:sp>
      <p:sp>
        <p:nvSpPr>
          <p:cNvPr id="8" name="Footer Placeholder 7"/>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1562245826"/>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05D233C5-6EFC-434D-9C01-7931C5108C97}" type="datetimeFigureOut">
              <a:rPr lang="en-US" smtClean="0"/>
              <a:t>3/8/2021</a:t>
            </a:fld>
            <a:endParaRPr lang="en-US"/>
          </a:p>
        </p:txBody>
      </p:sp>
      <p:sp>
        <p:nvSpPr>
          <p:cNvPr id="9" name="Footer Placeholder 8"/>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381750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05D233C5-6EFC-434D-9C01-7931C5108C97}" type="datetimeFigureOut">
              <a:rPr lang="en-US" smtClean="0"/>
              <a:t>3/8/2021</a:t>
            </a:fld>
            <a:endParaRPr lang="en-US"/>
          </a:p>
        </p:txBody>
      </p:sp>
      <p:sp>
        <p:nvSpPr>
          <p:cNvPr id="8" name="Footer Placeholder 7"/>
          <p:cNvSpPr>
            <a:spLocks noGrp="1"/>
          </p:cNvSpPr>
          <p:nvPr>
            <p:ph type="ftr" sz="quarter" idx="11"/>
          </p:nvPr>
        </p:nvSpPr>
        <p:spPr/>
        <p:txBody>
          <a:bodyPr/>
          <a:lstStyle/>
          <a:p>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491294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5D233C5-6EFC-434D-9C01-7931C5108C97}" type="datetimeFigureOut">
              <a:rPr lang="en-US" smtClean="0"/>
              <a:t>3/8/2021</a:t>
            </a:fld>
            <a:endParaRPr lang="en-US"/>
          </a:p>
        </p:txBody>
      </p:sp>
      <p:sp>
        <p:nvSpPr>
          <p:cNvPr id="4" name="Footer Placeholder 3"/>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29609750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D233C5-6EFC-434D-9C01-7931C5108C97}" type="datetimeFigureOut">
              <a:rPr lang="en-US" smtClean="0"/>
              <a:t>3/8/2021</a:t>
            </a:fld>
            <a:endParaRPr lang="en-US"/>
          </a:p>
        </p:txBody>
      </p:sp>
      <p:sp>
        <p:nvSpPr>
          <p:cNvPr id="3" name="Footer Placeholder 2"/>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994132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05D233C5-6EFC-434D-9C01-7931C5108C97}" type="datetimeFigureOut">
              <a:rPr lang="en-US" smtClean="0"/>
              <a:t>3/8/2021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Tree>
    <p:extLst>
      <p:ext uri="{BB962C8B-B14F-4D97-AF65-F5344CB8AC3E}">
        <p14:creationId xmlns:p14="http://schemas.microsoft.com/office/powerpoint/2010/main" val="14406369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5D233C5-6EFC-434D-9C01-7931C5108C97}" type="datetimeFigureOut">
              <a:rPr lang="en-US" smtClean="0"/>
              <a:t>3/8/2021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Tree>
    <p:extLst>
      <p:ext uri="{BB962C8B-B14F-4D97-AF65-F5344CB8AC3E}">
        <p14:creationId xmlns:p14="http://schemas.microsoft.com/office/powerpoint/2010/main" val="897385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D233C5-6EFC-434D-9C01-7931C5108C97}" type="datetimeFigureOut">
              <a:rPr lang="en-US" smtClean="0"/>
              <a:t>3/8/2021</a:t>
            </a:fld>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41191174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D233C5-6EFC-434D-9C01-7931C5108C97}" type="datetimeFigureOut">
              <a:rPr lang="en-US" smtClean="0"/>
              <a:t>3/8/2021</a:t>
            </a:fld>
            <a:endParaRPr lang="en-US"/>
          </a:p>
        </p:txBody>
      </p:sp>
      <p:sp>
        <p:nvSpPr>
          <p:cNvPr id="5" name="Footer Placeholder 4"/>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6789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E02E7D-4B2A-E748-8F4C-E8D5AB7BD4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45864CE-C5B4-8A44-B56F-2B0533AD71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145433-AC69-6C4B-BEAD-F6BAB067ED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D56C4-9169-DE4B-927E-D30411EACCF7}" type="datetime1">
              <a:rPr lang="en-GB" smtClean="0"/>
              <a:t>08/03/2021</a:t>
            </a:fld>
            <a:endParaRPr lang="en-US"/>
          </a:p>
        </p:txBody>
      </p:sp>
      <p:sp>
        <p:nvSpPr>
          <p:cNvPr id="5" name="Footer Placeholder 4">
            <a:extLst>
              <a:ext uri="{FF2B5EF4-FFF2-40B4-BE49-F238E27FC236}">
                <a16:creationId xmlns:a16="http://schemas.microsoft.com/office/drawing/2014/main" id="{34D272DF-AB35-4C43-8DAC-8486BB56EE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0360111-BEEE-8846-84A0-469F4DF670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6BD0A9-7D60-F445-AEFC-503C9506AD64}" type="slidenum">
              <a:rPr lang="en-US" smtClean="0"/>
              <a:t>‹#›</a:t>
            </a:fld>
            <a:endParaRPr lang="en-US"/>
          </a:p>
        </p:txBody>
      </p:sp>
      <p:pic>
        <p:nvPicPr>
          <p:cNvPr id="7" name="Picture 6">
            <a:extLst>
              <a:ext uri="{FF2B5EF4-FFF2-40B4-BE49-F238E27FC236}">
                <a16:creationId xmlns:a16="http://schemas.microsoft.com/office/drawing/2014/main" id="{17E640DC-A679-8947-91A0-E7C124F2724C}"/>
              </a:ext>
            </a:extLst>
          </p:cNvPr>
          <p:cNvPicPr>
            <a:picLocks noChangeAspect="1"/>
          </p:cNvPicPr>
          <p:nvPr userDrawn="1"/>
        </p:nvPicPr>
        <p:blipFill>
          <a:blip r:embed="rId13"/>
          <a:stretch>
            <a:fillRect/>
          </a:stretch>
        </p:blipFill>
        <p:spPr>
          <a:xfrm rot="5400000">
            <a:off x="322227" y="5742716"/>
            <a:ext cx="774659" cy="1227268"/>
          </a:xfrm>
          <a:prstGeom prst="rect">
            <a:avLst/>
          </a:prstGeom>
        </p:spPr>
      </p:pic>
    </p:spTree>
    <p:extLst>
      <p:ext uri="{BB962C8B-B14F-4D97-AF65-F5344CB8AC3E}">
        <p14:creationId xmlns:p14="http://schemas.microsoft.com/office/powerpoint/2010/main" val="25941963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05D233C5-6EFC-434D-9C01-7931C5108C97}" type="datetimeFigureOut">
              <a:rPr lang="en-US" smtClean="0"/>
              <a:t>3/8/2021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pic>
        <p:nvPicPr>
          <p:cNvPr id="7" name="Picture 6">
            <a:extLst>
              <a:ext uri="{FF2B5EF4-FFF2-40B4-BE49-F238E27FC236}">
                <a16:creationId xmlns:a16="http://schemas.microsoft.com/office/drawing/2014/main" id="{D00DDF31-77CF-9B4E-B815-7C13EC4C4BAA}"/>
              </a:ext>
            </a:extLst>
          </p:cNvPr>
          <p:cNvPicPr>
            <a:picLocks noChangeAspect="1"/>
          </p:cNvPicPr>
          <p:nvPr userDrawn="1"/>
        </p:nvPicPr>
        <p:blipFill>
          <a:blip r:embed="rId13"/>
          <a:stretch>
            <a:fillRect/>
          </a:stretch>
        </p:blipFill>
        <p:spPr>
          <a:xfrm rot="5400000">
            <a:off x="396979" y="5671639"/>
            <a:ext cx="807347" cy="1279055"/>
          </a:xfrm>
          <a:prstGeom prst="rect">
            <a:avLst/>
          </a:prstGeom>
        </p:spPr>
      </p:pic>
    </p:spTree>
    <p:extLst>
      <p:ext uri="{BB962C8B-B14F-4D97-AF65-F5344CB8AC3E}">
        <p14:creationId xmlns:p14="http://schemas.microsoft.com/office/powerpoint/2010/main" val="75435720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12.jpe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image" Target="../media/image12.jpe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3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online.hbs.edu/blog/post/authentic-leadership"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3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4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6.jpg"/><Relationship Id="rId7" Type="http://schemas.openxmlformats.org/officeDocument/2006/relationships/diagramColors" Target="../diagrams/colors1.xml"/><Relationship Id="rId2" Type="http://schemas.openxmlformats.org/officeDocument/2006/relationships/notesSlide" Target="../notesSlides/notesSlide24.xml"/><Relationship Id="rId1" Type="http://schemas.openxmlformats.org/officeDocument/2006/relationships/slideLayout" Target="../slideLayouts/slideLayout1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37.jpeg"/></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2.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1.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436B4-05D7-8544-B60C-AB67667E7D25}"/>
              </a:ext>
            </a:extLst>
          </p:cNvPr>
          <p:cNvSpPr>
            <a:spLocks noGrp="1"/>
          </p:cNvSpPr>
          <p:nvPr>
            <p:ph type="ctrTitle"/>
          </p:nvPr>
        </p:nvSpPr>
        <p:spPr/>
        <p:txBody>
          <a:bodyPr/>
          <a:lstStyle/>
          <a:p>
            <a:r>
              <a:rPr lang="en-US" dirty="0"/>
              <a:t>Future Leaders </a:t>
            </a:r>
            <a:r>
              <a:rPr lang="en-US" dirty="0" err="1"/>
              <a:t>Programme</a:t>
            </a:r>
            <a:endParaRPr lang="en-US" dirty="0"/>
          </a:p>
        </p:txBody>
      </p:sp>
      <p:sp>
        <p:nvSpPr>
          <p:cNvPr id="3" name="Subtitle 2">
            <a:extLst>
              <a:ext uri="{FF2B5EF4-FFF2-40B4-BE49-F238E27FC236}">
                <a16:creationId xmlns:a16="http://schemas.microsoft.com/office/drawing/2014/main" id="{F7C20DFD-3305-8348-935A-53FF62790816}"/>
              </a:ext>
            </a:extLst>
          </p:cNvPr>
          <p:cNvSpPr>
            <a:spLocks noGrp="1"/>
          </p:cNvSpPr>
          <p:nvPr>
            <p:ph type="subTitle" idx="1"/>
          </p:nvPr>
        </p:nvSpPr>
        <p:spPr/>
        <p:txBody>
          <a:bodyPr>
            <a:normAutofit fontScale="92500"/>
          </a:bodyPr>
          <a:lstStyle/>
          <a:p>
            <a:r>
              <a:rPr lang="en-US" sz="6600" dirty="0"/>
              <a:t>Planning for Change</a:t>
            </a:r>
          </a:p>
        </p:txBody>
      </p:sp>
      <p:pic>
        <p:nvPicPr>
          <p:cNvPr id="5" name="Picture 4" descr="Text&#10;&#10;Description automatically generated">
            <a:extLst>
              <a:ext uri="{FF2B5EF4-FFF2-40B4-BE49-F238E27FC236}">
                <a16:creationId xmlns:a16="http://schemas.microsoft.com/office/drawing/2014/main" id="{A2544C74-4E19-AC4B-95D8-7D54CD9AF896}"/>
              </a:ext>
            </a:extLst>
          </p:cNvPr>
          <p:cNvPicPr/>
          <p:nvPr/>
        </p:nvPicPr>
        <p:blipFill>
          <a:blip r:embed="rId2">
            <a:extLst>
              <a:ext uri="{28A0092B-C50C-407E-A947-70E740481C1C}">
                <a14:useLocalDpi xmlns:a14="http://schemas.microsoft.com/office/drawing/2010/main" val="0"/>
              </a:ext>
            </a:extLst>
          </a:blip>
          <a:stretch>
            <a:fillRect/>
          </a:stretch>
        </p:blipFill>
        <p:spPr>
          <a:xfrm>
            <a:off x="9692640" y="244476"/>
            <a:ext cx="2355215" cy="989964"/>
          </a:xfrm>
          <a:prstGeom prst="rect">
            <a:avLst/>
          </a:prstGeom>
        </p:spPr>
      </p:pic>
    </p:spTree>
    <p:extLst>
      <p:ext uri="{BB962C8B-B14F-4D97-AF65-F5344CB8AC3E}">
        <p14:creationId xmlns:p14="http://schemas.microsoft.com/office/powerpoint/2010/main" val="3655472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167985-D6E9-40FF-97C0-4B6D373E85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8801362-349C-44BE-BEF6-8E926E1D3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ACBAD-E88B-E540-A7F8-3819B9E4E73C}"/>
              </a:ext>
            </a:extLst>
          </p:cNvPr>
          <p:cNvSpPr>
            <a:spLocks noGrp="1"/>
          </p:cNvSpPr>
          <p:nvPr>
            <p:ph type="title"/>
          </p:nvPr>
        </p:nvSpPr>
        <p:spPr>
          <a:xfrm>
            <a:off x="1262729" y="1289303"/>
            <a:ext cx="9638443" cy="3339303"/>
          </a:xfrm>
          <a:ln>
            <a:noFill/>
          </a:ln>
        </p:spPr>
        <p:txBody>
          <a:bodyPr vert="horz" lIns="274320" tIns="182880" rIns="274320" bIns="182880" rtlCol="0" anchor="ctr" anchorCtr="1">
            <a:normAutofit/>
          </a:bodyPr>
          <a:lstStyle/>
          <a:p>
            <a:r>
              <a:rPr lang="en-US" sz="5000" kern="1200" cap="all" spc="200" baseline="0">
                <a:solidFill>
                  <a:schemeClr val="bg1">
                    <a:lumMod val="65000"/>
                  </a:schemeClr>
                </a:solidFill>
                <a:latin typeface="+mj-lt"/>
                <a:ea typeface="+mj-ea"/>
                <a:cs typeface="+mj-cs"/>
              </a:rPr>
              <a:t>The Burke &amp; Litwin Model of Organisational Change</a:t>
            </a:r>
          </a:p>
        </p:txBody>
      </p:sp>
      <p:sp>
        <p:nvSpPr>
          <p:cNvPr id="7" name="Text Placeholder 6">
            <a:extLst>
              <a:ext uri="{FF2B5EF4-FFF2-40B4-BE49-F238E27FC236}">
                <a16:creationId xmlns:a16="http://schemas.microsoft.com/office/drawing/2014/main" id="{12BE2AB6-4A53-DE46-88C8-812A360A18F3}"/>
              </a:ext>
            </a:extLst>
          </p:cNvPr>
          <p:cNvSpPr>
            <a:spLocks noGrp="1"/>
          </p:cNvSpPr>
          <p:nvPr>
            <p:ph type="body" idx="1"/>
          </p:nvPr>
        </p:nvSpPr>
        <p:spPr/>
        <p:txBody>
          <a:bodyPr/>
          <a:lstStyle/>
          <a:p>
            <a:endParaRPr lang="en-US"/>
          </a:p>
        </p:txBody>
      </p:sp>
      <p:sp>
        <p:nvSpPr>
          <p:cNvPr id="12" name="Rectangle 11">
            <a:extLst>
              <a:ext uri="{FF2B5EF4-FFF2-40B4-BE49-F238E27FC236}">
                <a16:creationId xmlns:a16="http://schemas.microsoft.com/office/drawing/2014/main" id="{A928B997-AF53-8F44-B80D-38966B8B1BB0}"/>
              </a:ext>
            </a:extLst>
          </p:cNvPr>
          <p:cNvSpPr/>
          <p:nvPr/>
        </p:nvSpPr>
        <p:spPr>
          <a:xfrm>
            <a:off x="7255489" y="6217920"/>
            <a:ext cx="4296444" cy="397032"/>
          </a:xfrm>
          <a:prstGeom prst="rect">
            <a:avLst/>
          </a:prstGeom>
        </p:spPr>
        <p:txBody>
          <a:bodyPr wrap="square">
            <a:spAutoFit/>
          </a:bodyPr>
          <a:lstStyle/>
          <a:p>
            <a:r>
              <a:rPr lang="en-GB" sz="990" dirty="0">
                <a:latin typeface="Calibri" panose="020F0502020204030204" pitchFamily="34" charset="0"/>
                <a:ea typeface="MS Mincho" panose="02020609040205080304" pitchFamily="49" charset="-128"/>
                <a:cs typeface="Times New Roman" panose="02020603050405020304" pitchFamily="18" charset="0"/>
              </a:rPr>
              <a:t>Burke, Warner W. and Litwin George H. 1992, A Causal Model of Organizational </a:t>
            </a:r>
          </a:p>
          <a:p>
            <a:r>
              <a:rPr lang="en-GB" sz="990" dirty="0">
                <a:latin typeface="Calibri" panose="020F0502020204030204" pitchFamily="34" charset="0"/>
                <a:ea typeface="MS Mincho" panose="02020609040205080304" pitchFamily="49" charset="-128"/>
                <a:cs typeface="Times New Roman" panose="02020603050405020304" pitchFamily="18" charset="0"/>
              </a:rPr>
              <a:t>Performance and Change, Journal of Management, Vol.19, No 3. 523-545</a:t>
            </a:r>
            <a:r>
              <a:rPr lang="en-GB" sz="990" dirty="0"/>
              <a:t> </a:t>
            </a:r>
            <a:endParaRPr lang="en-US" sz="990" dirty="0"/>
          </a:p>
        </p:txBody>
      </p:sp>
    </p:spTree>
    <p:extLst>
      <p:ext uri="{BB962C8B-B14F-4D97-AF65-F5344CB8AC3E}">
        <p14:creationId xmlns:p14="http://schemas.microsoft.com/office/powerpoint/2010/main" val="1632578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4"/>
          <p:cNvSpPr>
            <a:spLocks noChangeArrowheads="1"/>
          </p:cNvSpPr>
          <p:nvPr/>
        </p:nvSpPr>
        <p:spPr bwMode="auto">
          <a:xfrm>
            <a:off x="5273040" y="771526"/>
            <a:ext cx="1508760" cy="548640"/>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lIns="82296" tIns="41148" rIns="82296" bIns="41148"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2" name="Rectangle 1">
            <a:extLst>
              <a:ext uri="{FF2B5EF4-FFF2-40B4-BE49-F238E27FC236}">
                <a16:creationId xmlns:a16="http://schemas.microsoft.com/office/drawing/2014/main" id="{1CFDA704-0E2F-5342-81AE-F37839F9C863}"/>
              </a:ext>
            </a:extLst>
          </p:cNvPr>
          <p:cNvSpPr/>
          <p:nvPr/>
        </p:nvSpPr>
        <p:spPr>
          <a:xfrm>
            <a:off x="7285956" y="6339836"/>
            <a:ext cx="4296444" cy="397032"/>
          </a:xfrm>
          <a:prstGeom prst="rect">
            <a:avLst/>
          </a:prstGeom>
        </p:spPr>
        <p:txBody>
          <a:bodyPr wrap="square">
            <a:spAutoFit/>
          </a:bodyPr>
          <a:lstStyle/>
          <a:p>
            <a:r>
              <a:rPr lang="en-GB" sz="990" dirty="0">
                <a:latin typeface="Calibri" panose="020F0502020204030204" pitchFamily="34" charset="0"/>
                <a:ea typeface="MS Mincho" panose="02020609040205080304" pitchFamily="49" charset="-128"/>
                <a:cs typeface="Times New Roman" panose="02020603050405020304" pitchFamily="18" charset="0"/>
              </a:rPr>
              <a:t>Burke, Warner W. and Litwin George H. 1992, A Causal Model of Organizational </a:t>
            </a:r>
          </a:p>
          <a:p>
            <a:r>
              <a:rPr lang="en-GB" sz="990" dirty="0">
                <a:latin typeface="Calibri" panose="020F0502020204030204" pitchFamily="34" charset="0"/>
                <a:ea typeface="MS Mincho" panose="02020609040205080304" pitchFamily="49" charset="-128"/>
                <a:cs typeface="Times New Roman" panose="02020603050405020304" pitchFamily="18" charset="0"/>
              </a:rPr>
              <a:t>Performance and Change, Journal of Management, Vol.19, No 3. 523-545</a:t>
            </a:r>
            <a:r>
              <a:rPr lang="en-GB" sz="990" dirty="0"/>
              <a:t> </a:t>
            </a:r>
            <a:endParaRPr lang="en-US" sz="990" dirty="0"/>
          </a:p>
        </p:txBody>
      </p:sp>
      <p:sp>
        <p:nvSpPr>
          <p:cNvPr id="3" name="TextBox 2">
            <a:extLst>
              <a:ext uri="{FF2B5EF4-FFF2-40B4-BE49-F238E27FC236}">
                <a16:creationId xmlns:a16="http://schemas.microsoft.com/office/drawing/2014/main" id="{989316BD-4D3D-4E4E-A422-FC761F62E871}"/>
              </a:ext>
            </a:extLst>
          </p:cNvPr>
          <p:cNvSpPr txBox="1"/>
          <p:nvPr/>
        </p:nvSpPr>
        <p:spPr>
          <a:xfrm>
            <a:off x="809781" y="487475"/>
            <a:ext cx="3781168" cy="867930"/>
          </a:xfrm>
          <a:prstGeom prst="rect">
            <a:avLst/>
          </a:prstGeom>
          <a:noFill/>
        </p:spPr>
        <p:txBody>
          <a:bodyPr wrap="square" rtlCol="0">
            <a:spAutoFit/>
          </a:bodyPr>
          <a:lstStyle/>
          <a:p>
            <a:r>
              <a:rPr lang="en-US" sz="2520" dirty="0">
                <a:solidFill>
                  <a:srgbClr val="0070C0"/>
                </a:solidFill>
              </a:rPr>
              <a:t>The Burke &amp; Litwin Model of </a:t>
            </a:r>
            <a:r>
              <a:rPr lang="en-US" sz="2520" dirty="0" err="1">
                <a:solidFill>
                  <a:srgbClr val="0070C0"/>
                </a:solidFill>
              </a:rPr>
              <a:t>Organisational</a:t>
            </a:r>
            <a:r>
              <a:rPr lang="en-US" sz="2520" dirty="0">
                <a:solidFill>
                  <a:srgbClr val="0070C0"/>
                </a:solidFill>
              </a:rPr>
              <a:t> Change</a:t>
            </a:r>
          </a:p>
        </p:txBody>
      </p:sp>
    </p:spTree>
    <p:extLst>
      <p:ext uri="{BB962C8B-B14F-4D97-AF65-F5344CB8AC3E}">
        <p14:creationId xmlns:p14="http://schemas.microsoft.com/office/powerpoint/2010/main" val="3653400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3215640" y="771526"/>
            <a:ext cx="3566160" cy="1714500"/>
            <a:chOff x="864" y="432"/>
            <a:chExt cx="2496" cy="1200"/>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sp>
        <p:nvSpPr>
          <p:cNvPr id="2" name="Rectangle 1">
            <a:extLst>
              <a:ext uri="{FF2B5EF4-FFF2-40B4-BE49-F238E27FC236}">
                <a16:creationId xmlns:a16="http://schemas.microsoft.com/office/drawing/2014/main" id="{A8A93730-84DF-584F-B6DB-995C044DE46A}"/>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2927742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3215640" y="771526"/>
            <a:ext cx="5692140" cy="1714500"/>
            <a:chOff x="864" y="432"/>
            <a:chExt cx="3984" cy="1200"/>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sp>
        <p:nvSpPr>
          <p:cNvPr id="14" name="Rectangle 13">
            <a:extLst>
              <a:ext uri="{FF2B5EF4-FFF2-40B4-BE49-F238E27FC236}">
                <a16:creationId xmlns:a16="http://schemas.microsoft.com/office/drawing/2014/main" id="{77FA0D43-A0B5-CE4E-A3F0-A1AB43DCF9B8}"/>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2389618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3215640" y="771526"/>
            <a:ext cx="5692140" cy="1714500"/>
            <a:chOff x="864" y="432"/>
            <a:chExt cx="3984" cy="1200"/>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sp>
        <p:nvSpPr>
          <p:cNvPr id="18" name="Rectangle 17">
            <a:extLst>
              <a:ext uri="{FF2B5EF4-FFF2-40B4-BE49-F238E27FC236}">
                <a16:creationId xmlns:a16="http://schemas.microsoft.com/office/drawing/2014/main" id="{321B0843-B82A-5048-8A91-3852E68E9CEA}"/>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1970920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3215640" y="771526"/>
            <a:ext cx="5692140" cy="5212080"/>
            <a:chOff x="864" y="432"/>
            <a:chExt cx="3984"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sp>
        <p:nvSpPr>
          <p:cNvPr id="21" name="Rectangle 20">
            <a:extLst>
              <a:ext uri="{FF2B5EF4-FFF2-40B4-BE49-F238E27FC236}">
                <a16:creationId xmlns:a16="http://schemas.microsoft.com/office/drawing/2014/main" id="{A9CA8764-8085-9947-8438-4D752D1B330E}"/>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1240443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ounded Rectangle 31">
            <a:extLst>
              <a:ext uri="{FF2B5EF4-FFF2-40B4-BE49-F238E27FC236}">
                <a16:creationId xmlns:a16="http://schemas.microsoft.com/office/drawing/2014/main" id="{7B1CCC15-EB34-714B-875A-0A7F60335195}"/>
              </a:ext>
            </a:extLst>
          </p:cNvPr>
          <p:cNvSpPr/>
          <p:nvPr/>
        </p:nvSpPr>
        <p:spPr>
          <a:xfrm>
            <a:off x="4880309" y="2320496"/>
            <a:ext cx="2360951" cy="2822184"/>
          </a:xfrm>
          <a:prstGeom prst="roundRect">
            <a:avLst/>
          </a:prstGeom>
          <a:solidFill>
            <a:srgbClr val="76D6FF">
              <a:alpha val="21961"/>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160" dirty="0"/>
          </a:p>
        </p:txBody>
      </p:sp>
      <p:grpSp>
        <p:nvGrpSpPr>
          <p:cNvPr id="51" name="Group 56"/>
          <p:cNvGrpSpPr>
            <a:grpSpLocks/>
          </p:cNvGrpSpPr>
          <p:nvPr/>
        </p:nvGrpSpPr>
        <p:grpSpPr bwMode="auto">
          <a:xfrm>
            <a:off x="3215640" y="771526"/>
            <a:ext cx="5692140" cy="5212080"/>
            <a:chOff x="864" y="432"/>
            <a:chExt cx="3984"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Management </a:t>
              </a:r>
            </a:p>
            <a:p>
              <a:pPr algn="ctr" eaLnBrk="0" hangingPunct="0">
                <a:defRPr/>
              </a:pPr>
              <a:r>
                <a:rPr lang="en-GB" altLang="en-GB" sz="1440" b="1" kern="0" dirty="0">
                  <a:solidFill>
                    <a:sysClr val="windowText" lastClr="000000"/>
                  </a:solidFill>
                  <a:latin typeface="Calibri"/>
                </a:rPr>
                <a:t>practices</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31" name="Rectangle 30">
            <a:extLst>
              <a:ext uri="{FF2B5EF4-FFF2-40B4-BE49-F238E27FC236}">
                <a16:creationId xmlns:a16="http://schemas.microsoft.com/office/drawing/2014/main" id="{590AA15F-6FDF-3F41-8487-9B4AD2F4FDF6}"/>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
        <p:nvSpPr>
          <p:cNvPr id="33" name="TextBox 32">
            <a:extLst>
              <a:ext uri="{FF2B5EF4-FFF2-40B4-BE49-F238E27FC236}">
                <a16:creationId xmlns:a16="http://schemas.microsoft.com/office/drawing/2014/main" id="{C7608FE7-2716-F343-80BB-7FD7D7D9A438}"/>
              </a:ext>
            </a:extLst>
          </p:cNvPr>
          <p:cNvSpPr txBox="1"/>
          <p:nvPr/>
        </p:nvSpPr>
        <p:spPr>
          <a:xfrm>
            <a:off x="7633990" y="3288390"/>
            <a:ext cx="1753850" cy="424732"/>
          </a:xfrm>
          <a:prstGeom prst="rect">
            <a:avLst/>
          </a:prstGeom>
          <a:noFill/>
        </p:spPr>
        <p:txBody>
          <a:bodyPr wrap="square" rtlCol="0">
            <a:spAutoFit/>
          </a:bodyPr>
          <a:lstStyle/>
          <a:p>
            <a:pPr algn="ctr"/>
            <a:r>
              <a:rPr lang="en-US" sz="2160" b="1" dirty="0">
                <a:solidFill>
                  <a:srgbClr val="FF0000"/>
                </a:solidFill>
              </a:rPr>
              <a:t>Back Bone</a:t>
            </a:r>
          </a:p>
        </p:txBody>
      </p:sp>
      <p:cxnSp>
        <p:nvCxnSpPr>
          <p:cNvPr id="3" name="Straight Arrow Connector 2">
            <a:extLst>
              <a:ext uri="{FF2B5EF4-FFF2-40B4-BE49-F238E27FC236}">
                <a16:creationId xmlns:a16="http://schemas.microsoft.com/office/drawing/2014/main" id="{D4C1EE6C-06E4-BD4C-B33F-707D4634E509}"/>
              </a:ext>
            </a:extLst>
          </p:cNvPr>
          <p:cNvCxnSpPr>
            <a:cxnSpLocks/>
          </p:cNvCxnSpPr>
          <p:nvPr/>
        </p:nvCxnSpPr>
        <p:spPr>
          <a:xfrm flipH="1">
            <a:off x="7241259" y="3534870"/>
            <a:ext cx="488720" cy="44704"/>
          </a:xfrm>
          <a:prstGeom prst="straightConnector1">
            <a:avLst/>
          </a:prstGeom>
          <a:ln w="3492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773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0-#ppt_w/2"/>
                                          </p:val>
                                        </p:tav>
                                        <p:tav tm="100000">
                                          <p:val>
                                            <p:strVal val="#ppt_x"/>
                                          </p:val>
                                        </p:tav>
                                      </p:tavLst>
                                    </p:anim>
                                    <p:anim calcmode="lin" valueType="num">
                                      <p:cBhvr additive="base">
                                        <p:cTn id="14" dur="500" fill="hold"/>
                                        <p:tgtEl>
                                          <p:spTgt spid="3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3215640" y="771526"/>
            <a:ext cx="5692140" cy="5212080"/>
            <a:chOff x="864" y="432"/>
            <a:chExt cx="3984"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57" name="Rectangle 8"/>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2" name="Rectangle 13"/>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Task requirement</a:t>
              </a:r>
            </a:p>
            <a:p>
              <a:pPr algn="ctr" eaLnBrk="0" hangingPunct="0">
                <a:defRPr/>
              </a:pPr>
              <a:r>
                <a:rPr lang="en-GB" altLang="en-GB" sz="1440" b="1" kern="0">
                  <a:solidFill>
                    <a:sysClr val="windowText" lastClr="000000"/>
                  </a:solidFill>
                  <a:latin typeface="Calibri"/>
                </a:rPr>
                <a:t>and individual</a:t>
              </a:r>
            </a:p>
            <a:p>
              <a:pPr algn="ctr" eaLnBrk="0" hangingPunct="0">
                <a:defRPr/>
              </a:pPr>
              <a:r>
                <a:rPr lang="en-GB" altLang="en-GB" sz="1440" b="1" kern="0">
                  <a:solidFill>
                    <a:sysClr val="windowText" lastClr="000000"/>
                  </a:solidFill>
                  <a:latin typeface="Calibri"/>
                </a:rPr>
                <a:t>skills abilities</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1" name="Line 22"/>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3" name="Line 24"/>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5" name="Line 26"/>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8" name="Line 29"/>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84" name="Line 39"/>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245798" name="AutoShape 41"/>
            <p:cNvCxnSpPr>
              <a:cxnSpLocks noChangeShapeType="1"/>
              <a:stCxn id="57" idx="2"/>
              <a:endCxn id="59"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0" name="AutoShape 43"/>
            <p:cNvCxnSpPr>
              <a:cxnSpLocks noChangeShapeType="1"/>
              <a:stCxn id="62" idx="1"/>
              <a:endCxn id="52"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40" name="Rectangle 39">
            <a:extLst>
              <a:ext uri="{FF2B5EF4-FFF2-40B4-BE49-F238E27FC236}">
                <a16:creationId xmlns:a16="http://schemas.microsoft.com/office/drawing/2014/main" id="{C420FB47-093D-F642-8A3E-C551B8FC5F10}"/>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126896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ounded Rectangle 38">
            <a:extLst>
              <a:ext uri="{FF2B5EF4-FFF2-40B4-BE49-F238E27FC236}">
                <a16:creationId xmlns:a16="http://schemas.microsoft.com/office/drawing/2014/main" id="{0F5FF01F-303F-EE43-91CF-98EC390A1346}"/>
              </a:ext>
            </a:extLst>
          </p:cNvPr>
          <p:cNvSpPr/>
          <p:nvPr/>
        </p:nvSpPr>
        <p:spPr>
          <a:xfrm>
            <a:off x="2997802" y="452159"/>
            <a:ext cx="1944438" cy="5953682"/>
          </a:xfrm>
          <a:prstGeom prst="roundRect">
            <a:avLst/>
          </a:prstGeom>
          <a:solidFill>
            <a:srgbClr val="76D6FF">
              <a:alpha val="27843"/>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160" dirty="0"/>
          </a:p>
        </p:txBody>
      </p:sp>
      <p:grpSp>
        <p:nvGrpSpPr>
          <p:cNvPr id="51" name="Group 56"/>
          <p:cNvGrpSpPr>
            <a:grpSpLocks/>
          </p:cNvGrpSpPr>
          <p:nvPr/>
        </p:nvGrpSpPr>
        <p:grpSpPr bwMode="auto">
          <a:xfrm>
            <a:off x="3215640" y="771526"/>
            <a:ext cx="5692140" cy="5212080"/>
            <a:chOff x="864" y="432"/>
            <a:chExt cx="3984"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57" name="Rectangle 8"/>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2" name="Rectangle 13"/>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Task requirement</a:t>
              </a:r>
            </a:p>
            <a:p>
              <a:pPr algn="ctr" eaLnBrk="0" hangingPunct="0">
                <a:defRPr/>
              </a:pPr>
              <a:r>
                <a:rPr lang="en-GB" altLang="en-GB" sz="1440" b="1" kern="0">
                  <a:solidFill>
                    <a:sysClr val="windowText" lastClr="000000"/>
                  </a:solidFill>
                  <a:latin typeface="Calibri"/>
                </a:rPr>
                <a:t>and individual</a:t>
              </a:r>
            </a:p>
            <a:p>
              <a:pPr algn="ctr" eaLnBrk="0" hangingPunct="0">
                <a:defRPr/>
              </a:pPr>
              <a:r>
                <a:rPr lang="en-GB" altLang="en-GB" sz="1440" b="1" kern="0">
                  <a:solidFill>
                    <a:sysClr val="windowText" lastClr="000000"/>
                  </a:solidFill>
                  <a:latin typeface="Calibri"/>
                </a:rPr>
                <a:t>skills abilities</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1" name="Line 22"/>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3" name="Line 24"/>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5" name="Line 26"/>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8" name="Line 29"/>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84" name="Line 39"/>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245798" name="AutoShape 41"/>
            <p:cNvCxnSpPr>
              <a:cxnSpLocks noChangeShapeType="1"/>
              <a:stCxn id="57" idx="2"/>
              <a:endCxn id="59"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0" name="AutoShape 43"/>
            <p:cNvCxnSpPr>
              <a:cxnSpLocks noChangeShapeType="1"/>
              <a:stCxn id="62" idx="1"/>
              <a:endCxn id="52"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40" name="TextBox 39">
            <a:extLst>
              <a:ext uri="{FF2B5EF4-FFF2-40B4-BE49-F238E27FC236}">
                <a16:creationId xmlns:a16="http://schemas.microsoft.com/office/drawing/2014/main" id="{3AA88925-685A-DE43-AAB1-230F897AB49D}"/>
              </a:ext>
            </a:extLst>
          </p:cNvPr>
          <p:cNvSpPr txBox="1"/>
          <p:nvPr/>
        </p:nvSpPr>
        <p:spPr>
          <a:xfrm>
            <a:off x="3065130" y="363680"/>
            <a:ext cx="1753850" cy="757130"/>
          </a:xfrm>
          <a:prstGeom prst="rect">
            <a:avLst/>
          </a:prstGeom>
          <a:noFill/>
        </p:spPr>
        <p:txBody>
          <a:bodyPr wrap="square" rtlCol="0">
            <a:spAutoFit/>
          </a:bodyPr>
          <a:lstStyle/>
          <a:p>
            <a:pPr algn="ctr"/>
            <a:r>
              <a:rPr lang="en-US" sz="2160" b="1" dirty="0">
                <a:solidFill>
                  <a:srgbClr val="FF0000"/>
                </a:solidFill>
              </a:rPr>
              <a:t>Hard Elements</a:t>
            </a:r>
          </a:p>
        </p:txBody>
      </p:sp>
    </p:spTree>
    <p:extLst>
      <p:ext uri="{BB962C8B-B14F-4D97-AF65-F5344CB8AC3E}">
        <p14:creationId xmlns:p14="http://schemas.microsoft.com/office/powerpoint/2010/main" val="7803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 calcmode="lin" valueType="num">
                                      <p:cBhvr additive="base">
                                        <p:cTn id="7" dur="500" fill="hold"/>
                                        <p:tgtEl>
                                          <p:spTgt spid="39"/>
                                        </p:tgtEl>
                                        <p:attrNameLst>
                                          <p:attrName>ppt_x</p:attrName>
                                        </p:attrNameLst>
                                      </p:cBhvr>
                                      <p:tavLst>
                                        <p:tav tm="0">
                                          <p:val>
                                            <p:strVal val="0-#ppt_w/2"/>
                                          </p:val>
                                        </p:tav>
                                        <p:tav tm="100000">
                                          <p:val>
                                            <p:strVal val="#ppt_x"/>
                                          </p:val>
                                        </p:tav>
                                      </p:tavLst>
                                    </p:anim>
                                    <p:anim calcmode="lin" valueType="num">
                                      <p:cBhvr additive="base">
                                        <p:cTn id="8" dur="500" fill="hold"/>
                                        <p:tgtEl>
                                          <p:spTgt spid="3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
                                        </p:tgtEl>
                                        <p:attrNameLst>
                                          <p:attrName>style.visibility</p:attrName>
                                        </p:attrNameLst>
                                      </p:cBhvr>
                                      <p:to>
                                        <p:strVal val="visible"/>
                                      </p:to>
                                    </p:set>
                                    <p:anim calcmode="lin" valueType="num">
                                      <p:cBhvr additive="base">
                                        <p:cTn id="13" dur="500" fill="hold"/>
                                        <p:tgtEl>
                                          <p:spTgt spid="40"/>
                                        </p:tgtEl>
                                        <p:attrNameLst>
                                          <p:attrName>ppt_x</p:attrName>
                                        </p:attrNameLst>
                                      </p:cBhvr>
                                      <p:tavLst>
                                        <p:tav tm="0">
                                          <p:val>
                                            <p:strVal val="0-#ppt_w/2"/>
                                          </p:val>
                                        </p:tav>
                                        <p:tav tm="100000">
                                          <p:val>
                                            <p:strVal val="#ppt_x"/>
                                          </p:val>
                                        </p:tav>
                                      </p:tavLst>
                                    </p:anim>
                                    <p:anim calcmode="lin" valueType="num">
                                      <p:cBhvr additive="base">
                                        <p:cTn id="14" dur="500" fill="hold"/>
                                        <p:tgtEl>
                                          <p:spTgt spid="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4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7291354B-B080-CD48-BC6C-4D5967C367BE}"/>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grpSp>
        <p:nvGrpSpPr>
          <p:cNvPr id="64" name="Group 56">
            <a:extLst>
              <a:ext uri="{FF2B5EF4-FFF2-40B4-BE49-F238E27FC236}">
                <a16:creationId xmlns:a16="http://schemas.microsoft.com/office/drawing/2014/main" id="{5A81ED3F-A444-E543-9251-7C2B950E5A7F}"/>
              </a:ext>
            </a:extLst>
          </p:cNvPr>
          <p:cNvGrpSpPr>
            <a:grpSpLocks/>
          </p:cNvGrpSpPr>
          <p:nvPr/>
        </p:nvGrpSpPr>
        <p:grpSpPr bwMode="auto">
          <a:xfrm>
            <a:off x="3215642" y="771526"/>
            <a:ext cx="5693569" cy="5212080"/>
            <a:chOff x="864" y="432"/>
            <a:chExt cx="3985" cy="3648"/>
          </a:xfrm>
        </p:grpSpPr>
        <p:sp>
          <p:nvSpPr>
            <p:cNvPr id="65" name="Rectangle 3">
              <a:extLst>
                <a:ext uri="{FF2B5EF4-FFF2-40B4-BE49-F238E27FC236}">
                  <a16:creationId xmlns:a16="http://schemas.microsoft.com/office/drawing/2014/main" id="{AC4E7898-1D59-A149-89F0-2E0C1A4F8D6E}"/>
                </a:ext>
              </a:extLst>
            </p:cNvPr>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81" name="Rectangle 4">
              <a:extLst>
                <a:ext uri="{FF2B5EF4-FFF2-40B4-BE49-F238E27FC236}">
                  <a16:creationId xmlns:a16="http://schemas.microsoft.com/office/drawing/2014/main" id="{D4A08DE8-6D75-FD47-97FB-1E4F314946D2}"/>
                </a:ext>
              </a:extLst>
            </p:cNvPr>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82" name="Rectangle 5">
              <a:extLst>
                <a:ext uri="{FF2B5EF4-FFF2-40B4-BE49-F238E27FC236}">
                  <a16:creationId xmlns:a16="http://schemas.microsoft.com/office/drawing/2014/main" id="{CCD9050D-8BA2-2940-81B4-A42EA1231501}"/>
                </a:ext>
              </a:extLst>
            </p:cNvPr>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86" name="Rectangle 6">
              <a:extLst>
                <a:ext uri="{FF2B5EF4-FFF2-40B4-BE49-F238E27FC236}">
                  <a16:creationId xmlns:a16="http://schemas.microsoft.com/office/drawing/2014/main" id="{FDEE977D-E712-384F-9C2E-EF8A52525A88}"/>
                </a:ext>
              </a:extLst>
            </p:cNvPr>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87" name="Rectangle 7">
              <a:extLst>
                <a:ext uri="{FF2B5EF4-FFF2-40B4-BE49-F238E27FC236}">
                  <a16:creationId xmlns:a16="http://schemas.microsoft.com/office/drawing/2014/main" id="{ED95E1B6-5B20-E746-8753-E9CFD43F1AD9}"/>
                </a:ext>
              </a:extLst>
            </p:cNvPr>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88" name="Rectangle 8">
              <a:extLst>
                <a:ext uri="{FF2B5EF4-FFF2-40B4-BE49-F238E27FC236}">
                  <a16:creationId xmlns:a16="http://schemas.microsoft.com/office/drawing/2014/main" id="{9684E54C-8233-E94B-B59A-0AE367CE0C23}"/>
                </a:ext>
              </a:extLst>
            </p:cNvPr>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89" name="Rectangle 9">
              <a:extLst>
                <a:ext uri="{FF2B5EF4-FFF2-40B4-BE49-F238E27FC236}">
                  <a16:creationId xmlns:a16="http://schemas.microsoft.com/office/drawing/2014/main" id="{49987B7E-7E9D-114A-B41D-99405FB4BB5A}"/>
                </a:ext>
              </a:extLst>
            </p:cNvPr>
            <p:cNvSpPr>
              <a:spLocks noChangeArrowheads="1"/>
            </p:cNvSpPr>
            <p:nvPr/>
          </p:nvSpPr>
          <p:spPr bwMode="auto">
            <a:xfrm>
              <a:off x="3792"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Systems (policies</a:t>
              </a:r>
            </a:p>
            <a:p>
              <a:pPr algn="ctr" eaLnBrk="0" hangingPunct="0">
                <a:defRPr/>
              </a:pPr>
              <a:r>
                <a:rPr lang="en-GB" altLang="en-GB" sz="1440" b="1" kern="0">
                  <a:solidFill>
                    <a:sysClr val="windowText" lastClr="000000"/>
                  </a:solidFill>
                  <a:latin typeface="Calibri"/>
                </a:rPr>
                <a:t>and procedures)</a:t>
              </a:r>
            </a:p>
          </p:txBody>
        </p:sp>
        <p:sp>
          <p:nvSpPr>
            <p:cNvPr id="97" name="Rectangle 10">
              <a:extLst>
                <a:ext uri="{FF2B5EF4-FFF2-40B4-BE49-F238E27FC236}">
                  <a16:creationId xmlns:a16="http://schemas.microsoft.com/office/drawing/2014/main" id="{58ECC2CE-2509-524F-9483-053CF45B18C6}"/>
                </a:ext>
              </a:extLst>
            </p:cNvPr>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98" name="Rectangle 11">
              <a:extLst>
                <a:ext uri="{FF2B5EF4-FFF2-40B4-BE49-F238E27FC236}">
                  <a16:creationId xmlns:a16="http://schemas.microsoft.com/office/drawing/2014/main" id="{EE227409-9FDE-D044-AF9B-B35506B83494}"/>
                </a:ext>
              </a:extLst>
            </p:cNvPr>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99" name="Rectangle 12">
              <a:extLst>
                <a:ext uri="{FF2B5EF4-FFF2-40B4-BE49-F238E27FC236}">
                  <a16:creationId xmlns:a16="http://schemas.microsoft.com/office/drawing/2014/main" id="{68EB1B08-60B6-0B4F-AD98-61D336B9E960}"/>
                </a:ext>
              </a:extLst>
            </p:cNvPr>
            <p:cNvSpPr>
              <a:spLocks noChangeArrowheads="1"/>
            </p:cNvSpPr>
            <p:nvPr/>
          </p:nvSpPr>
          <p:spPr bwMode="auto">
            <a:xfrm>
              <a:off x="3792" y="3024"/>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needs</a:t>
              </a:r>
            </a:p>
            <a:p>
              <a:pPr algn="ctr" eaLnBrk="0" hangingPunct="0">
                <a:defRPr/>
              </a:pPr>
              <a:r>
                <a:rPr lang="en-GB" altLang="en-GB" sz="1440" b="1" kern="0">
                  <a:solidFill>
                    <a:sysClr val="windowText" lastClr="000000"/>
                  </a:solidFill>
                  <a:latin typeface="Calibri"/>
                </a:rPr>
                <a:t>and values</a:t>
              </a:r>
            </a:p>
          </p:txBody>
        </p:sp>
        <p:sp>
          <p:nvSpPr>
            <p:cNvPr id="100" name="Rectangle 13">
              <a:extLst>
                <a:ext uri="{FF2B5EF4-FFF2-40B4-BE49-F238E27FC236}">
                  <a16:creationId xmlns:a16="http://schemas.microsoft.com/office/drawing/2014/main" id="{AC356C63-D962-4641-AD12-F70A7A293871}"/>
                </a:ext>
              </a:extLst>
            </p:cNvPr>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Task requirement</a:t>
              </a:r>
            </a:p>
            <a:p>
              <a:pPr algn="ctr" eaLnBrk="0" hangingPunct="0">
                <a:defRPr/>
              </a:pPr>
              <a:r>
                <a:rPr lang="en-GB" altLang="en-GB" sz="1440" b="1" kern="0">
                  <a:solidFill>
                    <a:sysClr val="windowText" lastClr="000000"/>
                  </a:solidFill>
                  <a:latin typeface="Calibri"/>
                </a:rPr>
                <a:t>and individual</a:t>
              </a:r>
            </a:p>
            <a:p>
              <a:pPr algn="ctr" eaLnBrk="0" hangingPunct="0">
                <a:defRPr/>
              </a:pPr>
              <a:r>
                <a:rPr lang="en-GB" altLang="en-GB" sz="1440" b="1" kern="0">
                  <a:solidFill>
                    <a:sysClr val="windowText" lastClr="000000"/>
                  </a:solidFill>
                  <a:latin typeface="Calibri"/>
                </a:rPr>
                <a:t>skills abilities</a:t>
              </a:r>
            </a:p>
          </p:txBody>
        </p:sp>
        <p:sp>
          <p:nvSpPr>
            <p:cNvPr id="101" name="Rectangle 14">
              <a:extLst>
                <a:ext uri="{FF2B5EF4-FFF2-40B4-BE49-F238E27FC236}">
                  <a16:creationId xmlns:a16="http://schemas.microsoft.com/office/drawing/2014/main" id="{D07D5C5D-89CB-0C4A-A27C-C79DC62D8988}"/>
                </a:ext>
              </a:extLst>
            </p:cNvPr>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102" name="AutoShape 15">
              <a:extLst>
                <a:ext uri="{FF2B5EF4-FFF2-40B4-BE49-F238E27FC236}">
                  <a16:creationId xmlns:a16="http://schemas.microsoft.com/office/drawing/2014/main" id="{B868D134-AD42-D74F-9A04-777CD0C9F82E}"/>
                </a:ext>
              </a:extLst>
            </p:cNvPr>
            <p:cNvCxnSpPr>
              <a:cxnSpLocks noChangeShapeType="1"/>
              <a:stCxn id="101" idx="1"/>
              <a:endCxn id="81"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103" name="AutoShape 16">
              <a:extLst>
                <a:ext uri="{FF2B5EF4-FFF2-40B4-BE49-F238E27FC236}">
                  <a16:creationId xmlns:a16="http://schemas.microsoft.com/office/drawing/2014/main" id="{799F7304-BE19-F742-A869-7AC807402F89}"/>
                </a:ext>
              </a:extLst>
            </p:cNvPr>
            <p:cNvCxnSpPr>
              <a:cxnSpLocks noChangeShapeType="1"/>
              <a:stCxn id="101" idx="3"/>
              <a:endCxn id="81"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104" name="Line 17">
              <a:extLst>
                <a:ext uri="{FF2B5EF4-FFF2-40B4-BE49-F238E27FC236}">
                  <a16:creationId xmlns:a16="http://schemas.microsoft.com/office/drawing/2014/main" id="{7BE6DB8D-0C13-984B-BAA5-4003EB276DC2}"/>
                </a:ext>
              </a:extLst>
            </p:cNvPr>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05" name="Line 18">
              <a:extLst>
                <a:ext uri="{FF2B5EF4-FFF2-40B4-BE49-F238E27FC236}">
                  <a16:creationId xmlns:a16="http://schemas.microsoft.com/office/drawing/2014/main" id="{9351A18D-5917-2644-BAA2-21EB4300C944}"/>
                </a:ext>
              </a:extLst>
            </p:cNvPr>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06" name="Line 19">
              <a:extLst>
                <a:ext uri="{FF2B5EF4-FFF2-40B4-BE49-F238E27FC236}">
                  <a16:creationId xmlns:a16="http://schemas.microsoft.com/office/drawing/2014/main" id="{B88DEFF2-197B-B44A-90C8-7414E35BC3E6}"/>
                </a:ext>
              </a:extLst>
            </p:cNvPr>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07" name="Line 20">
              <a:extLst>
                <a:ext uri="{FF2B5EF4-FFF2-40B4-BE49-F238E27FC236}">
                  <a16:creationId xmlns:a16="http://schemas.microsoft.com/office/drawing/2014/main" id="{AC391245-7DD4-9941-9A6C-65ECC8CEE715}"/>
                </a:ext>
              </a:extLst>
            </p:cNvPr>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08" name="Line 21">
              <a:extLst>
                <a:ext uri="{FF2B5EF4-FFF2-40B4-BE49-F238E27FC236}">
                  <a16:creationId xmlns:a16="http://schemas.microsoft.com/office/drawing/2014/main" id="{83DDCEB4-5374-2A40-95EC-7C97163A582C}"/>
                </a:ext>
              </a:extLst>
            </p:cNvPr>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09" name="Line 22">
              <a:extLst>
                <a:ext uri="{FF2B5EF4-FFF2-40B4-BE49-F238E27FC236}">
                  <a16:creationId xmlns:a16="http://schemas.microsoft.com/office/drawing/2014/main" id="{1F5F7E20-91F3-8B4D-B9F2-E6FD6B7A70AB}"/>
                </a:ext>
              </a:extLst>
            </p:cNvPr>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0" name="Line 23">
              <a:extLst>
                <a:ext uri="{FF2B5EF4-FFF2-40B4-BE49-F238E27FC236}">
                  <a16:creationId xmlns:a16="http://schemas.microsoft.com/office/drawing/2014/main" id="{46473B5A-237A-8F40-A0D0-F2EADBC37A67}"/>
                </a:ext>
              </a:extLst>
            </p:cNvPr>
            <p:cNvSpPr>
              <a:spLocks noChangeShapeType="1"/>
            </p:cNvSpPr>
            <p:nvPr/>
          </p:nvSpPr>
          <p:spPr bwMode="auto">
            <a:xfrm>
              <a:off x="3408"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1" name="Line 24">
              <a:extLst>
                <a:ext uri="{FF2B5EF4-FFF2-40B4-BE49-F238E27FC236}">
                  <a16:creationId xmlns:a16="http://schemas.microsoft.com/office/drawing/2014/main" id="{035362A4-1913-A745-A11D-581C6D3D25F1}"/>
                </a:ext>
              </a:extLst>
            </p:cNvPr>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2" name="Line 25">
              <a:extLst>
                <a:ext uri="{FF2B5EF4-FFF2-40B4-BE49-F238E27FC236}">
                  <a16:creationId xmlns:a16="http://schemas.microsoft.com/office/drawing/2014/main" id="{8F51113C-168D-8F46-93D6-124228B099B8}"/>
                </a:ext>
              </a:extLst>
            </p:cNvPr>
            <p:cNvSpPr>
              <a:spLocks noChangeShapeType="1"/>
            </p:cNvSpPr>
            <p:nvPr/>
          </p:nvSpPr>
          <p:spPr bwMode="auto">
            <a:xfrm>
              <a:off x="4416" y="2400"/>
              <a:ext cx="0" cy="62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3" name="Line 26">
              <a:extLst>
                <a:ext uri="{FF2B5EF4-FFF2-40B4-BE49-F238E27FC236}">
                  <a16:creationId xmlns:a16="http://schemas.microsoft.com/office/drawing/2014/main" id="{4A5F9287-B110-8A4E-9284-B45020559E52}"/>
                </a:ext>
              </a:extLst>
            </p:cNvPr>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4" name="Line 27">
              <a:extLst>
                <a:ext uri="{FF2B5EF4-FFF2-40B4-BE49-F238E27FC236}">
                  <a16:creationId xmlns:a16="http://schemas.microsoft.com/office/drawing/2014/main" id="{FD8C030E-0A42-6C49-835F-F17E6D4F04AA}"/>
                </a:ext>
              </a:extLst>
            </p:cNvPr>
            <p:cNvSpPr>
              <a:spLocks noChangeShapeType="1"/>
            </p:cNvSpPr>
            <p:nvPr/>
          </p:nvSpPr>
          <p:spPr bwMode="auto">
            <a:xfrm>
              <a:off x="4320" y="1632"/>
              <a:ext cx="0" cy="38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5" name="Line 28">
              <a:extLst>
                <a:ext uri="{FF2B5EF4-FFF2-40B4-BE49-F238E27FC236}">
                  <a16:creationId xmlns:a16="http://schemas.microsoft.com/office/drawing/2014/main" id="{427F719C-24D7-214E-9DDB-E1CC5548045E}"/>
                </a:ext>
              </a:extLst>
            </p:cNvPr>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6" name="Line 29">
              <a:extLst>
                <a:ext uri="{FF2B5EF4-FFF2-40B4-BE49-F238E27FC236}">
                  <a16:creationId xmlns:a16="http://schemas.microsoft.com/office/drawing/2014/main" id="{73C6C2A5-807F-4445-BA93-05D46A60FF6D}"/>
                </a:ext>
              </a:extLst>
            </p:cNvPr>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7" name="Line 30">
              <a:extLst>
                <a:ext uri="{FF2B5EF4-FFF2-40B4-BE49-F238E27FC236}">
                  <a16:creationId xmlns:a16="http://schemas.microsoft.com/office/drawing/2014/main" id="{8F9A029D-031C-6846-A413-FCF31B8ED34C}"/>
                </a:ext>
              </a:extLst>
            </p:cNvPr>
            <p:cNvSpPr>
              <a:spLocks noChangeShapeType="1"/>
            </p:cNvSpPr>
            <p:nvPr/>
          </p:nvSpPr>
          <p:spPr bwMode="auto">
            <a:xfrm>
              <a:off x="3360" y="2064"/>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18" name="Line 31">
              <a:extLst>
                <a:ext uri="{FF2B5EF4-FFF2-40B4-BE49-F238E27FC236}">
                  <a16:creationId xmlns:a16="http://schemas.microsoft.com/office/drawing/2014/main" id="{F3220F0A-FCD5-8940-A524-9B298A20C84F}"/>
                </a:ext>
              </a:extLst>
            </p:cNvPr>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119" name="Group 32">
              <a:extLst>
                <a:ext uri="{FF2B5EF4-FFF2-40B4-BE49-F238E27FC236}">
                  <a16:creationId xmlns:a16="http://schemas.microsoft.com/office/drawing/2014/main" id="{A8D83209-B51B-D247-A7D8-E7D69AAA64F7}"/>
                </a:ext>
              </a:extLst>
            </p:cNvPr>
            <p:cNvGrpSpPr>
              <a:grpSpLocks/>
            </p:cNvGrpSpPr>
            <p:nvPr/>
          </p:nvGrpSpPr>
          <p:grpSpPr bwMode="auto">
            <a:xfrm>
              <a:off x="1296" y="720"/>
              <a:ext cx="960" cy="528"/>
              <a:chOff x="1152" y="624"/>
              <a:chExt cx="960" cy="336"/>
            </a:xfrm>
          </p:grpSpPr>
          <p:sp>
            <p:nvSpPr>
              <p:cNvPr id="133" name="Line 33">
                <a:extLst>
                  <a:ext uri="{FF2B5EF4-FFF2-40B4-BE49-F238E27FC236}">
                    <a16:creationId xmlns:a16="http://schemas.microsoft.com/office/drawing/2014/main" id="{9F4ADF4E-9AAB-0E42-B1F4-7890965498B9}"/>
                  </a:ext>
                </a:extLst>
              </p:cNvPr>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34" name="Line 34">
                <a:extLst>
                  <a:ext uri="{FF2B5EF4-FFF2-40B4-BE49-F238E27FC236}">
                    <a16:creationId xmlns:a16="http://schemas.microsoft.com/office/drawing/2014/main" id="{B776BCBA-B54F-0E4D-B408-D99A59065D9B}"/>
                  </a:ext>
                </a:extLst>
              </p:cNvPr>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120" name="Group 35">
              <a:extLst>
                <a:ext uri="{FF2B5EF4-FFF2-40B4-BE49-F238E27FC236}">
                  <a16:creationId xmlns:a16="http://schemas.microsoft.com/office/drawing/2014/main" id="{081C94C7-5831-D342-9688-EBB11A5C5E8C}"/>
                </a:ext>
              </a:extLst>
            </p:cNvPr>
            <p:cNvGrpSpPr>
              <a:grpSpLocks/>
            </p:cNvGrpSpPr>
            <p:nvPr/>
          </p:nvGrpSpPr>
          <p:grpSpPr bwMode="auto">
            <a:xfrm flipH="1">
              <a:off x="3360" y="720"/>
              <a:ext cx="960" cy="480"/>
              <a:chOff x="1152" y="624"/>
              <a:chExt cx="960" cy="336"/>
            </a:xfrm>
          </p:grpSpPr>
          <p:sp>
            <p:nvSpPr>
              <p:cNvPr id="131" name="Line 36">
                <a:extLst>
                  <a:ext uri="{FF2B5EF4-FFF2-40B4-BE49-F238E27FC236}">
                    <a16:creationId xmlns:a16="http://schemas.microsoft.com/office/drawing/2014/main" id="{3C6A5171-2393-EA45-8CBE-F5DF11422993}"/>
                  </a:ext>
                </a:extLst>
              </p:cNvPr>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32" name="Line 37">
                <a:extLst>
                  <a:ext uri="{FF2B5EF4-FFF2-40B4-BE49-F238E27FC236}">
                    <a16:creationId xmlns:a16="http://schemas.microsoft.com/office/drawing/2014/main" id="{870C9A9D-92BD-5F42-9A67-D9172D6B5445}"/>
                  </a:ext>
                </a:extLst>
              </p:cNvPr>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121" name="Line 38">
              <a:extLst>
                <a:ext uri="{FF2B5EF4-FFF2-40B4-BE49-F238E27FC236}">
                  <a16:creationId xmlns:a16="http://schemas.microsoft.com/office/drawing/2014/main" id="{6A9CE402-7EC8-204A-A6AE-3CF277EB06E6}"/>
                </a:ext>
              </a:extLst>
            </p:cNvPr>
            <p:cNvSpPr>
              <a:spLocks noChangeShapeType="1"/>
            </p:cNvSpPr>
            <p:nvPr/>
          </p:nvSpPr>
          <p:spPr bwMode="auto">
            <a:xfrm>
              <a:off x="3360" y="1440"/>
              <a:ext cx="432"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22" name="Line 39">
              <a:extLst>
                <a:ext uri="{FF2B5EF4-FFF2-40B4-BE49-F238E27FC236}">
                  <a16:creationId xmlns:a16="http://schemas.microsoft.com/office/drawing/2014/main" id="{4B77881D-168A-2A4A-BE84-FC42135D6F77}"/>
                </a:ext>
              </a:extLst>
            </p:cNvPr>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23" name="Line 40">
              <a:extLst>
                <a:ext uri="{FF2B5EF4-FFF2-40B4-BE49-F238E27FC236}">
                  <a16:creationId xmlns:a16="http://schemas.microsoft.com/office/drawing/2014/main" id="{4AC4F1FF-40F8-EA47-81F8-B6B4BBDC55B4}"/>
                </a:ext>
              </a:extLst>
            </p:cNvPr>
            <p:cNvSpPr>
              <a:spLocks noChangeShapeType="1"/>
            </p:cNvSpPr>
            <p:nvPr/>
          </p:nvSpPr>
          <p:spPr bwMode="auto">
            <a:xfrm>
              <a:off x="1920" y="2256"/>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124" name="AutoShape 41">
              <a:extLst>
                <a:ext uri="{FF2B5EF4-FFF2-40B4-BE49-F238E27FC236}">
                  <a16:creationId xmlns:a16="http://schemas.microsoft.com/office/drawing/2014/main" id="{55A9B977-A648-C54D-803C-D17726A21036}"/>
                </a:ext>
              </a:extLst>
            </p:cNvPr>
            <p:cNvCxnSpPr>
              <a:cxnSpLocks noChangeShapeType="1"/>
              <a:stCxn id="88" idx="2"/>
              <a:endCxn id="97"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125" name="AutoShape 42">
              <a:extLst>
                <a:ext uri="{FF2B5EF4-FFF2-40B4-BE49-F238E27FC236}">
                  <a16:creationId xmlns:a16="http://schemas.microsoft.com/office/drawing/2014/main" id="{FDF49A78-E677-9E44-B295-0AB7BED66355}"/>
                </a:ext>
              </a:extLst>
            </p:cNvPr>
            <p:cNvCxnSpPr>
              <a:cxnSpLocks noChangeShapeType="1"/>
              <a:stCxn id="89" idx="2"/>
              <a:endCxn id="97" idx="3"/>
            </p:cNvCxnSpPr>
            <p:nvPr/>
          </p:nvCxnSpPr>
          <p:spPr bwMode="auto">
            <a:xfrm rot="5400000">
              <a:off x="3744" y="2016"/>
              <a:ext cx="192" cy="960"/>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126" name="AutoShape 43">
              <a:extLst>
                <a:ext uri="{FF2B5EF4-FFF2-40B4-BE49-F238E27FC236}">
                  <a16:creationId xmlns:a16="http://schemas.microsoft.com/office/drawing/2014/main" id="{465CA7C9-672D-D141-948D-F59FF65D3C24}"/>
                </a:ext>
              </a:extLst>
            </p:cNvPr>
            <p:cNvCxnSpPr>
              <a:cxnSpLocks noChangeShapeType="1"/>
              <a:stCxn id="100" idx="1"/>
              <a:endCxn id="65"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127" name="AutoShape 44">
              <a:extLst>
                <a:ext uri="{FF2B5EF4-FFF2-40B4-BE49-F238E27FC236}">
                  <a16:creationId xmlns:a16="http://schemas.microsoft.com/office/drawing/2014/main" id="{AB7D1A7C-3526-C448-AAB6-948FFF19AC40}"/>
                </a:ext>
              </a:extLst>
            </p:cNvPr>
            <p:cNvCxnSpPr>
              <a:cxnSpLocks noChangeShapeType="1"/>
              <a:stCxn id="99" idx="3"/>
              <a:endCxn id="86" idx="3"/>
            </p:cNvCxnSpPr>
            <p:nvPr/>
          </p:nvCxnSpPr>
          <p:spPr bwMode="auto">
            <a:xfrm flipV="1">
              <a:off x="4848" y="1440"/>
              <a:ext cx="1" cy="1776"/>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128" name="Line 45">
              <a:extLst>
                <a:ext uri="{FF2B5EF4-FFF2-40B4-BE49-F238E27FC236}">
                  <a16:creationId xmlns:a16="http://schemas.microsoft.com/office/drawing/2014/main" id="{4FA6A1FD-AFC2-674C-B3A9-8A33FDA2ADC9}"/>
                </a:ext>
              </a:extLst>
            </p:cNvPr>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29" name="Line 46">
              <a:extLst>
                <a:ext uri="{FF2B5EF4-FFF2-40B4-BE49-F238E27FC236}">
                  <a16:creationId xmlns:a16="http://schemas.microsoft.com/office/drawing/2014/main" id="{9FE478D1-1F10-E54F-858D-82856DDE8F57}"/>
                </a:ext>
              </a:extLst>
            </p:cNvPr>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130" name="Line 47">
              <a:extLst>
                <a:ext uri="{FF2B5EF4-FFF2-40B4-BE49-F238E27FC236}">
                  <a16:creationId xmlns:a16="http://schemas.microsoft.com/office/drawing/2014/main" id="{E09C757F-FCFF-1049-B71E-B1586391DB88}"/>
                </a:ext>
              </a:extLst>
            </p:cNvPr>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Tree>
    <p:extLst>
      <p:ext uri="{BB962C8B-B14F-4D97-AF65-F5344CB8AC3E}">
        <p14:creationId xmlns:p14="http://schemas.microsoft.com/office/powerpoint/2010/main" val="654745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ounded Rectangle 48">
            <a:extLst>
              <a:ext uri="{FF2B5EF4-FFF2-40B4-BE49-F238E27FC236}">
                <a16:creationId xmlns:a16="http://schemas.microsoft.com/office/drawing/2014/main" id="{57E29E2B-3781-4E49-8E31-9175A761C582}"/>
              </a:ext>
            </a:extLst>
          </p:cNvPr>
          <p:cNvSpPr/>
          <p:nvPr/>
        </p:nvSpPr>
        <p:spPr>
          <a:xfrm>
            <a:off x="7248333" y="452159"/>
            <a:ext cx="1944438" cy="5953682"/>
          </a:xfrm>
          <a:prstGeom prst="roundRect">
            <a:avLst/>
          </a:prstGeom>
          <a:solidFill>
            <a:srgbClr val="76D6FF">
              <a:alpha val="27843"/>
            </a:srgb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160" dirty="0"/>
          </a:p>
        </p:txBody>
      </p:sp>
      <p:grpSp>
        <p:nvGrpSpPr>
          <p:cNvPr id="51" name="Group 56"/>
          <p:cNvGrpSpPr>
            <a:grpSpLocks/>
          </p:cNvGrpSpPr>
          <p:nvPr/>
        </p:nvGrpSpPr>
        <p:grpSpPr bwMode="auto">
          <a:xfrm>
            <a:off x="3215642" y="771526"/>
            <a:ext cx="5693569" cy="5212080"/>
            <a:chOff x="864" y="432"/>
            <a:chExt cx="3985"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57" name="Rectangle 8"/>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58" name="Rectangle 9"/>
            <p:cNvSpPr>
              <a:spLocks noChangeArrowheads="1"/>
            </p:cNvSpPr>
            <p:nvPr/>
          </p:nvSpPr>
          <p:spPr bwMode="auto">
            <a:xfrm>
              <a:off x="3792"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Systems (policies</a:t>
              </a:r>
            </a:p>
            <a:p>
              <a:pPr algn="ctr" eaLnBrk="0" hangingPunct="0">
                <a:defRPr/>
              </a:pPr>
              <a:r>
                <a:rPr lang="en-GB" altLang="en-GB" sz="1440" b="1" kern="0">
                  <a:solidFill>
                    <a:sysClr val="windowText" lastClr="000000"/>
                  </a:solidFill>
                  <a:latin typeface="Calibri"/>
                </a:rPr>
                <a:t>and procedures)</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1" name="Rectangle 12"/>
            <p:cNvSpPr>
              <a:spLocks noChangeArrowheads="1"/>
            </p:cNvSpPr>
            <p:nvPr/>
          </p:nvSpPr>
          <p:spPr bwMode="auto">
            <a:xfrm>
              <a:off x="3792" y="3024"/>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needs</a:t>
              </a:r>
            </a:p>
            <a:p>
              <a:pPr algn="ctr" eaLnBrk="0" hangingPunct="0">
                <a:defRPr/>
              </a:pPr>
              <a:r>
                <a:rPr lang="en-GB" altLang="en-GB" sz="1440" b="1" kern="0">
                  <a:solidFill>
                    <a:sysClr val="windowText" lastClr="000000"/>
                  </a:solidFill>
                  <a:latin typeface="Calibri"/>
                </a:rPr>
                <a:t>and values</a:t>
              </a:r>
            </a:p>
          </p:txBody>
        </p:sp>
        <p:sp>
          <p:nvSpPr>
            <p:cNvPr id="62" name="Rectangle 13"/>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Task requirement</a:t>
              </a:r>
            </a:p>
            <a:p>
              <a:pPr algn="ctr" eaLnBrk="0" hangingPunct="0">
                <a:defRPr/>
              </a:pPr>
              <a:r>
                <a:rPr lang="en-GB" altLang="en-GB" sz="1440" b="1" kern="0">
                  <a:solidFill>
                    <a:sysClr val="windowText" lastClr="000000"/>
                  </a:solidFill>
                  <a:latin typeface="Calibri"/>
                </a:rPr>
                <a:t>and individual</a:t>
              </a:r>
            </a:p>
            <a:p>
              <a:pPr algn="ctr" eaLnBrk="0" hangingPunct="0">
                <a:defRPr/>
              </a:pPr>
              <a:r>
                <a:rPr lang="en-GB" altLang="en-GB" sz="1440" b="1" kern="0">
                  <a:solidFill>
                    <a:sysClr val="windowText" lastClr="000000"/>
                  </a:solidFill>
                  <a:latin typeface="Calibri"/>
                </a:rPr>
                <a:t>skills abilities</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1" name="Line 22"/>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2" name="Line 23"/>
            <p:cNvSpPr>
              <a:spLocks noChangeShapeType="1"/>
            </p:cNvSpPr>
            <p:nvPr/>
          </p:nvSpPr>
          <p:spPr bwMode="auto">
            <a:xfrm>
              <a:off x="3408"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3" name="Line 24"/>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4" name="Line 25"/>
            <p:cNvSpPr>
              <a:spLocks noChangeShapeType="1"/>
            </p:cNvSpPr>
            <p:nvPr/>
          </p:nvSpPr>
          <p:spPr bwMode="auto">
            <a:xfrm>
              <a:off x="4416" y="2400"/>
              <a:ext cx="0" cy="62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5" name="Line 26"/>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6" name="Line 27"/>
            <p:cNvSpPr>
              <a:spLocks noChangeShapeType="1"/>
            </p:cNvSpPr>
            <p:nvPr/>
          </p:nvSpPr>
          <p:spPr bwMode="auto">
            <a:xfrm>
              <a:off x="4320" y="1632"/>
              <a:ext cx="0" cy="38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8" name="Line 29"/>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9" name="Line 30"/>
            <p:cNvSpPr>
              <a:spLocks noChangeShapeType="1"/>
            </p:cNvSpPr>
            <p:nvPr/>
          </p:nvSpPr>
          <p:spPr bwMode="auto">
            <a:xfrm>
              <a:off x="3360" y="2064"/>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83" name="Line 38"/>
            <p:cNvSpPr>
              <a:spLocks noChangeShapeType="1"/>
            </p:cNvSpPr>
            <p:nvPr/>
          </p:nvSpPr>
          <p:spPr bwMode="auto">
            <a:xfrm>
              <a:off x="3360" y="1440"/>
              <a:ext cx="432"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4" name="Line 39"/>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5" name="Line 40"/>
            <p:cNvSpPr>
              <a:spLocks noChangeShapeType="1"/>
            </p:cNvSpPr>
            <p:nvPr/>
          </p:nvSpPr>
          <p:spPr bwMode="auto">
            <a:xfrm>
              <a:off x="1920" y="2256"/>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245798" name="AutoShape 41"/>
            <p:cNvCxnSpPr>
              <a:cxnSpLocks noChangeShapeType="1"/>
              <a:stCxn id="57" idx="2"/>
              <a:endCxn id="59"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99" name="AutoShape 42"/>
            <p:cNvCxnSpPr>
              <a:cxnSpLocks noChangeShapeType="1"/>
              <a:stCxn id="58" idx="2"/>
              <a:endCxn id="59" idx="3"/>
            </p:cNvCxnSpPr>
            <p:nvPr/>
          </p:nvCxnSpPr>
          <p:spPr bwMode="auto">
            <a:xfrm rot="5400000">
              <a:off x="3744" y="2016"/>
              <a:ext cx="192" cy="960"/>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0" name="AutoShape 43"/>
            <p:cNvCxnSpPr>
              <a:cxnSpLocks noChangeShapeType="1"/>
              <a:stCxn id="62" idx="1"/>
              <a:endCxn id="52"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1" name="AutoShape 44"/>
            <p:cNvCxnSpPr>
              <a:cxnSpLocks noChangeShapeType="1"/>
              <a:stCxn id="61" idx="3"/>
              <a:endCxn id="55" idx="3"/>
            </p:cNvCxnSpPr>
            <p:nvPr/>
          </p:nvCxnSpPr>
          <p:spPr bwMode="auto">
            <a:xfrm flipV="1">
              <a:off x="4848" y="1440"/>
              <a:ext cx="1" cy="1776"/>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50" name="TextBox 49">
            <a:extLst>
              <a:ext uri="{FF2B5EF4-FFF2-40B4-BE49-F238E27FC236}">
                <a16:creationId xmlns:a16="http://schemas.microsoft.com/office/drawing/2014/main" id="{BA364D1A-7A53-6A45-A4CD-E96E9E9C261D}"/>
              </a:ext>
            </a:extLst>
          </p:cNvPr>
          <p:cNvSpPr txBox="1"/>
          <p:nvPr/>
        </p:nvSpPr>
        <p:spPr>
          <a:xfrm>
            <a:off x="7276476" y="362510"/>
            <a:ext cx="1753850" cy="757130"/>
          </a:xfrm>
          <a:prstGeom prst="rect">
            <a:avLst/>
          </a:prstGeom>
          <a:noFill/>
        </p:spPr>
        <p:txBody>
          <a:bodyPr wrap="square" rtlCol="0">
            <a:spAutoFit/>
          </a:bodyPr>
          <a:lstStyle/>
          <a:p>
            <a:pPr algn="ctr"/>
            <a:r>
              <a:rPr lang="en-US" sz="2160" b="1" dirty="0">
                <a:solidFill>
                  <a:srgbClr val="FF0000"/>
                </a:solidFill>
              </a:rPr>
              <a:t>Soft Elements</a:t>
            </a:r>
          </a:p>
        </p:txBody>
      </p:sp>
      <p:sp>
        <p:nvSpPr>
          <p:cNvPr id="64" name="Rectangle 63">
            <a:extLst>
              <a:ext uri="{FF2B5EF4-FFF2-40B4-BE49-F238E27FC236}">
                <a16:creationId xmlns:a16="http://schemas.microsoft.com/office/drawing/2014/main" id="{7D5ED516-5438-BD48-9956-3B1CEC77352B}"/>
              </a:ext>
            </a:extLst>
          </p:cNvPr>
          <p:cNvSpPr/>
          <p:nvPr/>
        </p:nvSpPr>
        <p:spPr>
          <a:xfrm>
            <a:off x="690656" y="428627"/>
            <a:ext cx="3166957" cy="424732"/>
          </a:xfrm>
          <a:prstGeom prst="rect">
            <a:avLst/>
          </a:prstGeom>
        </p:spPr>
        <p:txBody>
          <a:bodyPr wrap="none">
            <a:spAutoFit/>
          </a:bodyPr>
          <a:lstStyle/>
          <a:p>
            <a:r>
              <a:rPr lang="en-US" sz="2160" dirty="0">
                <a:solidFill>
                  <a:srgbClr val="0070C0"/>
                </a:solidFill>
              </a:rPr>
              <a:t>The Burke &amp; Litwin Model </a:t>
            </a:r>
            <a:endParaRPr lang="en-US" sz="2160" dirty="0"/>
          </a:p>
        </p:txBody>
      </p:sp>
    </p:spTree>
    <p:extLst>
      <p:ext uri="{BB962C8B-B14F-4D97-AF65-F5344CB8AC3E}">
        <p14:creationId xmlns:p14="http://schemas.microsoft.com/office/powerpoint/2010/main" val="309521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0-#ppt_w/2"/>
                                          </p:val>
                                        </p:tav>
                                        <p:tav tm="100000">
                                          <p:val>
                                            <p:strVal val="#ppt_x"/>
                                          </p:val>
                                        </p:tav>
                                      </p:tavLst>
                                    </p:anim>
                                    <p:anim calcmode="lin" valueType="num">
                                      <p:cBhvr additive="base">
                                        <p:cTn id="8" dur="500" fill="hold"/>
                                        <p:tgtEl>
                                          <p:spTgt spid="49"/>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anim calcmode="lin" valueType="num">
                                      <p:cBhvr additive="base">
                                        <p:cTn id="11" dur="500" fill="hold"/>
                                        <p:tgtEl>
                                          <p:spTgt spid="50"/>
                                        </p:tgtEl>
                                        <p:attrNameLst>
                                          <p:attrName>ppt_x</p:attrName>
                                        </p:attrNameLst>
                                      </p:cBhvr>
                                      <p:tavLst>
                                        <p:tav tm="0">
                                          <p:val>
                                            <p:strVal val="1+#ppt_w/2"/>
                                          </p:val>
                                        </p:tav>
                                        <p:tav tm="100000">
                                          <p:val>
                                            <p:strVal val="#ppt_x"/>
                                          </p:val>
                                        </p:tav>
                                      </p:tavLst>
                                    </p:anim>
                                    <p:anim calcmode="lin" valueType="num">
                                      <p:cBhvr additive="base">
                                        <p:cTn id="12" dur="500" fill="hold"/>
                                        <p:tgtEl>
                                          <p:spTgt spid="5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1513651" y="761611"/>
            <a:ext cx="5693569" cy="5327813"/>
            <a:chOff x="864" y="432"/>
            <a:chExt cx="3985" cy="3729"/>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57" name="Rectangle 8"/>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58" name="Rectangle 9"/>
            <p:cNvSpPr>
              <a:spLocks noChangeArrowheads="1"/>
            </p:cNvSpPr>
            <p:nvPr/>
          </p:nvSpPr>
          <p:spPr bwMode="auto">
            <a:xfrm>
              <a:off x="3792"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Systems (policies</a:t>
              </a:r>
            </a:p>
            <a:p>
              <a:pPr algn="ctr" eaLnBrk="0" hangingPunct="0">
                <a:defRPr/>
              </a:pPr>
              <a:r>
                <a:rPr lang="en-GB" altLang="en-GB" sz="1440" b="1" kern="0">
                  <a:solidFill>
                    <a:sysClr val="windowText" lastClr="000000"/>
                  </a:solidFill>
                  <a:latin typeface="Calibri"/>
                </a:rPr>
                <a:t>and procedures)</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1" name="Rectangle 12"/>
            <p:cNvSpPr>
              <a:spLocks noChangeArrowheads="1"/>
            </p:cNvSpPr>
            <p:nvPr/>
          </p:nvSpPr>
          <p:spPr bwMode="auto">
            <a:xfrm>
              <a:off x="3792" y="3024"/>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needs</a:t>
              </a:r>
            </a:p>
            <a:p>
              <a:pPr algn="ctr" eaLnBrk="0" hangingPunct="0">
                <a:defRPr/>
              </a:pPr>
              <a:r>
                <a:rPr lang="en-GB" altLang="en-GB" sz="1440" b="1" kern="0">
                  <a:solidFill>
                    <a:sysClr val="windowText" lastClr="000000"/>
                  </a:solidFill>
                  <a:latin typeface="Calibri"/>
                </a:rPr>
                <a:t>and values</a:t>
              </a:r>
            </a:p>
          </p:txBody>
        </p:sp>
        <p:sp>
          <p:nvSpPr>
            <p:cNvPr id="62" name="Rectangle 13"/>
            <p:cNvSpPr>
              <a:spLocks noChangeArrowheads="1"/>
            </p:cNvSpPr>
            <p:nvPr/>
          </p:nvSpPr>
          <p:spPr bwMode="auto">
            <a:xfrm>
              <a:off x="864" y="2949"/>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Task requirement</a:t>
              </a:r>
            </a:p>
            <a:p>
              <a:pPr algn="ctr" eaLnBrk="0" hangingPunct="0">
                <a:defRPr/>
              </a:pPr>
              <a:r>
                <a:rPr lang="en-GB" altLang="en-GB" sz="1440" b="1" kern="0" dirty="0">
                  <a:solidFill>
                    <a:sysClr val="windowText" lastClr="000000"/>
                  </a:solidFill>
                  <a:latin typeface="Calibri"/>
                </a:rPr>
                <a:t>and individual</a:t>
              </a:r>
            </a:p>
            <a:p>
              <a:pPr algn="ctr" eaLnBrk="0" hangingPunct="0">
                <a:defRPr/>
              </a:pPr>
              <a:r>
                <a:rPr lang="en-GB" altLang="en-GB" sz="1440" b="1" kern="0" dirty="0">
                  <a:solidFill>
                    <a:sysClr val="windowText" lastClr="000000"/>
                  </a:solidFill>
                  <a:latin typeface="Calibri"/>
                </a:rPr>
                <a:t>skills abilities</a:t>
              </a:r>
            </a:p>
          </p:txBody>
        </p:sp>
        <p:sp>
          <p:nvSpPr>
            <p:cNvPr id="63" name="Rectangle 14"/>
            <p:cNvSpPr>
              <a:spLocks noChangeArrowheads="1"/>
            </p:cNvSpPr>
            <p:nvPr/>
          </p:nvSpPr>
          <p:spPr bwMode="auto">
            <a:xfrm>
              <a:off x="2304" y="3633"/>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a:off x="2304" y="624"/>
              <a:ext cx="8" cy="3273"/>
            </a:xfrm>
            <a:prstGeom prst="bentConnector3">
              <a:avLst>
                <a:gd name="adj1" fmla="val 18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8" cy="3273"/>
            </a:xfrm>
            <a:prstGeom prst="bentConnector3">
              <a:avLst>
                <a:gd name="adj1" fmla="val 18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273"/>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1" name="Line 22"/>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2" name="Line 23"/>
            <p:cNvSpPr>
              <a:spLocks noChangeShapeType="1"/>
            </p:cNvSpPr>
            <p:nvPr/>
          </p:nvSpPr>
          <p:spPr bwMode="auto">
            <a:xfrm>
              <a:off x="3408"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3" name="Line 24"/>
            <p:cNvSpPr>
              <a:spLocks noChangeShapeType="1"/>
            </p:cNvSpPr>
            <p:nvPr/>
          </p:nvSpPr>
          <p:spPr bwMode="auto">
            <a:xfrm>
              <a:off x="1296" y="2400"/>
              <a:ext cx="0" cy="549"/>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4" name="Line 25"/>
            <p:cNvSpPr>
              <a:spLocks noChangeShapeType="1"/>
            </p:cNvSpPr>
            <p:nvPr/>
          </p:nvSpPr>
          <p:spPr bwMode="auto">
            <a:xfrm>
              <a:off x="4416" y="2400"/>
              <a:ext cx="0" cy="62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5" name="Line 26"/>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6" name="Line 27"/>
            <p:cNvSpPr>
              <a:spLocks noChangeShapeType="1"/>
            </p:cNvSpPr>
            <p:nvPr/>
          </p:nvSpPr>
          <p:spPr bwMode="auto">
            <a:xfrm>
              <a:off x="4320" y="1632"/>
              <a:ext cx="0" cy="38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8" name="Line 29"/>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9" name="Line 30"/>
            <p:cNvSpPr>
              <a:spLocks noChangeShapeType="1"/>
            </p:cNvSpPr>
            <p:nvPr/>
          </p:nvSpPr>
          <p:spPr bwMode="auto">
            <a:xfrm>
              <a:off x="3360" y="2064"/>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83" name="Line 38"/>
            <p:cNvSpPr>
              <a:spLocks noChangeShapeType="1"/>
            </p:cNvSpPr>
            <p:nvPr/>
          </p:nvSpPr>
          <p:spPr bwMode="auto">
            <a:xfrm>
              <a:off x="3360" y="1440"/>
              <a:ext cx="432"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4" name="Line 39"/>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5" name="Line 40"/>
            <p:cNvSpPr>
              <a:spLocks noChangeShapeType="1"/>
            </p:cNvSpPr>
            <p:nvPr/>
          </p:nvSpPr>
          <p:spPr bwMode="auto">
            <a:xfrm>
              <a:off x="1920" y="2256"/>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245798" name="AutoShape 41"/>
            <p:cNvCxnSpPr>
              <a:cxnSpLocks noChangeShapeType="1"/>
              <a:stCxn id="57" idx="2"/>
              <a:endCxn id="59"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99" name="AutoShape 42"/>
            <p:cNvCxnSpPr>
              <a:cxnSpLocks noChangeShapeType="1"/>
              <a:stCxn id="58" idx="2"/>
              <a:endCxn id="59" idx="3"/>
            </p:cNvCxnSpPr>
            <p:nvPr/>
          </p:nvCxnSpPr>
          <p:spPr bwMode="auto">
            <a:xfrm rot="5400000">
              <a:off x="3744" y="2016"/>
              <a:ext cx="192" cy="960"/>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0" name="AutoShape 43"/>
            <p:cNvCxnSpPr>
              <a:cxnSpLocks noChangeShapeType="1"/>
              <a:stCxn id="62" idx="1"/>
              <a:endCxn id="52" idx="1"/>
            </p:cNvCxnSpPr>
            <p:nvPr/>
          </p:nvCxnSpPr>
          <p:spPr bwMode="auto">
            <a:xfrm rot="10800000">
              <a:off x="864" y="1440"/>
              <a:ext cx="8" cy="1797"/>
            </a:xfrm>
            <a:prstGeom prst="bentConnector3">
              <a:avLst>
                <a:gd name="adj1" fmla="val 18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1" name="AutoShape 44"/>
            <p:cNvCxnSpPr>
              <a:cxnSpLocks noChangeShapeType="1"/>
              <a:stCxn id="61" idx="3"/>
              <a:endCxn id="55" idx="3"/>
            </p:cNvCxnSpPr>
            <p:nvPr/>
          </p:nvCxnSpPr>
          <p:spPr bwMode="auto">
            <a:xfrm flipV="1">
              <a:off x="4848" y="1440"/>
              <a:ext cx="1" cy="1776"/>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2" name="TextBox 1">
            <a:extLst>
              <a:ext uri="{FF2B5EF4-FFF2-40B4-BE49-F238E27FC236}">
                <a16:creationId xmlns:a16="http://schemas.microsoft.com/office/drawing/2014/main" id="{460FF44A-85AE-C549-B6CD-98D184AE37AC}"/>
              </a:ext>
            </a:extLst>
          </p:cNvPr>
          <p:cNvSpPr txBox="1"/>
          <p:nvPr/>
        </p:nvSpPr>
        <p:spPr>
          <a:xfrm>
            <a:off x="7903552" y="1173092"/>
            <a:ext cx="3242080" cy="757130"/>
          </a:xfrm>
          <a:prstGeom prst="rect">
            <a:avLst/>
          </a:prstGeom>
          <a:noFill/>
        </p:spPr>
        <p:txBody>
          <a:bodyPr wrap="square" rtlCol="0">
            <a:spAutoFit/>
          </a:bodyPr>
          <a:lstStyle/>
          <a:p>
            <a:pPr algn="ctr"/>
            <a:r>
              <a:rPr lang="en-US" sz="2160" b="1" dirty="0">
                <a:solidFill>
                  <a:schemeClr val="accent2"/>
                </a:solidFill>
              </a:rPr>
              <a:t>Transformational Factors</a:t>
            </a:r>
          </a:p>
          <a:p>
            <a:pPr algn="ctr"/>
            <a:r>
              <a:rPr lang="en-US" sz="2160" b="1" dirty="0">
                <a:solidFill>
                  <a:schemeClr val="accent2"/>
                </a:solidFill>
              </a:rPr>
              <a:t>(long term levers)</a:t>
            </a:r>
          </a:p>
        </p:txBody>
      </p:sp>
      <p:cxnSp>
        <p:nvCxnSpPr>
          <p:cNvPr id="4" name="Straight Connector 3">
            <a:extLst>
              <a:ext uri="{FF2B5EF4-FFF2-40B4-BE49-F238E27FC236}">
                <a16:creationId xmlns:a16="http://schemas.microsoft.com/office/drawing/2014/main" id="{235F089D-E2CD-1647-84AA-70ED7DD6C3A9}"/>
              </a:ext>
            </a:extLst>
          </p:cNvPr>
          <p:cNvCxnSpPr/>
          <p:nvPr/>
        </p:nvCxnSpPr>
        <p:spPr>
          <a:xfrm>
            <a:off x="936801" y="2533949"/>
            <a:ext cx="10093654"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C86AD81B-7C2A-E044-B161-67D2752B6619}"/>
              </a:ext>
            </a:extLst>
          </p:cNvPr>
          <p:cNvSpPr txBox="1"/>
          <p:nvPr/>
        </p:nvSpPr>
        <p:spPr>
          <a:xfrm>
            <a:off x="8085901" y="3282543"/>
            <a:ext cx="2984470" cy="757130"/>
          </a:xfrm>
          <a:prstGeom prst="rect">
            <a:avLst/>
          </a:prstGeom>
          <a:noFill/>
        </p:spPr>
        <p:txBody>
          <a:bodyPr wrap="square" rtlCol="0">
            <a:spAutoFit/>
          </a:bodyPr>
          <a:lstStyle/>
          <a:p>
            <a:pPr algn="ctr"/>
            <a:r>
              <a:rPr lang="en-US" sz="2160" b="1" dirty="0">
                <a:solidFill>
                  <a:schemeClr val="accent2"/>
                </a:solidFill>
              </a:rPr>
              <a:t>Transactional Factors</a:t>
            </a:r>
          </a:p>
          <a:p>
            <a:pPr algn="ctr"/>
            <a:r>
              <a:rPr lang="en-US" sz="2160" b="1" dirty="0">
                <a:solidFill>
                  <a:schemeClr val="accent2"/>
                </a:solidFill>
              </a:rPr>
              <a:t>(operational levers)</a:t>
            </a:r>
          </a:p>
        </p:txBody>
      </p:sp>
      <p:sp>
        <p:nvSpPr>
          <p:cNvPr id="6" name="TextBox 5">
            <a:extLst>
              <a:ext uri="{FF2B5EF4-FFF2-40B4-BE49-F238E27FC236}">
                <a16:creationId xmlns:a16="http://schemas.microsoft.com/office/drawing/2014/main" id="{324C18E4-E675-854F-BBF8-B6631B4CBDDE}"/>
              </a:ext>
            </a:extLst>
          </p:cNvPr>
          <p:cNvSpPr txBox="1"/>
          <p:nvPr/>
        </p:nvSpPr>
        <p:spPr>
          <a:xfrm>
            <a:off x="1262797" y="434310"/>
            <a:ext cx="1753850" cy="757130"/>
          </a:xfrm>
          <a:prstGeom prst="rect">
            <a:avLst/>
          </a:prstGeom>
          <a:noFill/>
        </p:spPr>
        <p:txBody>
          <a:bodyPr wrap="square" rtlCol="0">
            <a:spAutoFit/>
          </a:bodyPr>
          <a:lstStyle/>
          <a:p>
            <a:pPr algn="ctr"/>
            <a:r>
              <a:rPr lang="en-US" sz="2160" b="1" dirty="0">
                <a:solidFill>
                  <a:srgbClr val="C00000"/>
                </a:solidFill>
              </a:rPr>
              <a:t>Hard Elements</a:t>
            </a:r>
          </a:p>
        </p:txBody>
      </p:sp>
      <p:sp>
        <p:nvSpPr>
          <p:cNvPr id="88" name="TextBox 87">
            <a:extLst>
              <a:ext uri="{FF2B5EF4-FFF2-40B4-BE49-F238E27FC236}">
                <a16:creationId xmlns:a16="http://schemas.microsoft.com/office/drawing/2014/main" id="{62EEA85F-8932-964C-929B-AE81D5233C7E}"/>
              </a:ext>
            </a:extLst>
          </p:cNvPr>
          <p:cNvSpPr txBox="1"/>
          <p:nvPr/>
        </p:nvSpPr>
        <p:spPr>
          <a:xfrm>
            <a:off x="5674743" y="440142"/>
            <a:ext cx="1753850" cy="757130"/>
          </a:xfrm>
          <a:prstGeom prst="rect">
            <a:avLst/>
          </a:prstGeom>
          <a:noFill/>
        </p:spPr>
        <p:txBody>
          <a:bodyPr wrap="square" rtlCol="0">
            <a:spAutoFit/>
          </a:bodyPr>
          <a:lstStyle/>
          <a:p>
            <a:pPr algn="ctr"/>
            <a:r>
              <a:rPr lang="en-US" sz="2160" b="1" dirty="0">
                <a:solidFill>
                  <a:srgbClr val="C00000"/>
                </a:solidFill>
              </a:rPr>
              <a:t>Soft Elements</a:t>
            </a:r>
          </a:p>
        </p:txBody>
      </p:sp>
      <p:sp>
        <p:nvSpPr>
          <p:cNvPr id="97" name="TextBox 96">
            <a:extLst>
              <a:ext uri="{FF2B5EF4-FFF2-40B4-BE49-F238E27FC236}">
                <a16:creationId xmlns:a16="http://schemas.microsoft.com/office/drawing/2014/main" id="{034A6FD7-831B-C84E-8140-01F9FB6633E8}"/>
              </a:ext>
            </a:extLst>
          </p:cNvPr>
          <p:cNvSpPr txBox="1"/>
          <p:nvPr/>
        </p:nvSpPr>
        <p:spPr>
          <a:xfrm>
            <a:off x="3448505" y="289471"/>
            <a:ext cx="1753850" cy="424732"/>
          </a:xfrm>
          <a:prstGeom prst="rect">
            <a:avLst/>
          </a:prstGeom>
          <a:noFill/>
        </p:spPr>
        <p:txBody>
          <a:bodyPr wrap="square" rtlCol="0">
            <a:spAutoFit/>
          </a:bodyPr>
          <a:lstStyle/>
          <a:p>
            <a:pPr algn="ctr"/>
            <a:r>
              <a:rPr lang="en-US" sz="2160" b="1" dirty="0">
                <a:solidFill>
                  <a:srgbClr val="C00000"/>
                </a:solidFill>
              </a:rPr>
              <a:t>Backbone</a:t>
            </a:r>
          </a:p>
        </p:txBody>
      </p:sp>
    </p:spTree>
    <p:extLst>
      <p:ext uri="{BB962C8B-B14F-4D97-AF65-F5344CB8AC3E}">
        <p14:creationId xmlns:p14="http://schemas.microsoft.com/office/powerpoint/2010/main" val="12280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738753" y="21195"/>
            <a:ext cx="9464040" cy="1193006"/>
          </a:xfrm>
        </p:spPr>
        <p:txBody>
          <a:bodyPr>
            <a:noAutofit/>
          </a:bodyPr>
          <a:lstStyle/>
          <a:p>
            <a:r>
              <a:rPr lang="en-GB" altLang="x-none" sz="3360" b="1" dirty="0">
                <a:solidFill>
                  <a:srgbClr val="0070C0"/>
                </a:solidFill>
              </a:rPr>
              <a:t>The Burke &amp; Litwin Model: key attributes</a:t>
            </a:r>
            <a:endParaRPr lang="en-US" altLang="x-none" sz="3360" b="1" dirty="0">
              <a:solidFill>
                <a:srgbClr val="0070C0"/>
              </a:solidFill>
            </a:endParaRPr>
          </a:p>
        </p:txBody>
      </p:sp>
      <p:sp>
        <p:nvSpPr>
          <p:cNvPr id="81924" name="Rectangle 4"/>
          <p:cNvSpPr>
            <a:spLocks noChangeArrowheads="1"/>
          </p:cNvSpPr>
          <p:nvPr/>
        </p:nvSpPr>
        <p:spPr bwMode="auto">
          <a:xfrm>
            <a:off x="3191970" y="2047174"/>
            <a:ext cx="5572126" cy="3110389"/>
          </a:xfrm>
          <a:prstGeom prst="rect">
            <a:avLst/>
          </a:prstGeom>
          <a:solidFill>
            <a:srgbClr val="CCCCFF"/>
          </a:solidFill>
          <a:ln>
            <a:noFill/>
          </a:ln>
          <a:effectLst>
            <a:outerShdw blurRad="63500" dist="107763" dir="2700000" algn="ctr" rotWithShape="0">
              <a:schemeClr val="bg2">
                <a:alpha val="50000"/>
              </a:schemeClr>
            </a:outerShdw>
          </a:effectLst>
          <a:extLst>
            <a:ext uri="{91240B29-F687-4f45-9708-019B960494DF}">
              <a14:hiddenLine xmlns:a14="http://schemas.microsoft.com/office/drawing/2010/main" xmlns="" w="9525">
                <a:solidFill>
                  <a:schemeClr val="tx1"/>
                </a:solidFill>
                <a:miter lim="800000"/>
                <a:headEnd/>
                <a:tailEnd/>
              </a14:hiddenLine>
            </a:ext>
          </a:extLst>
        </p:spPr>
        <p:txBody>
          <a:bodyPr wrap="none" lIns="82296" tIns="41148" rIns="82296" bIns="41148" anchor="ctr"/>
          <a:lstStyle/>
          <a:p>
            <a:endParaRPr lang="en-US" sz="2160"/>
          </a:p>
        </p:txBody>
      </p:sp>
      <p:sp>
        <p:nvSpPr>
          <p:cNvPr id="81930" name="Rectangle 10"/>
          <p:cNvSpPr>
            <a:spLocks noChangeArrowheads="1"/>
          </p:cNvSpPr>
          <p:nvPr/>
        </p:nvSpPr>
        <p:spPr bwMode="auto">
          <a:xfrm>
            <a:off x="762326" y="1351381"/>
            <a:ext cx="2980373" cy="1750218"/>
          </a:xfrm>
          <a:prstGeom prst="rect">
            <a:avLst/>
          </a:prstGeom>
          <a:solidFill>
            <a:schemeClr val="accent1"/>
          </a:solidFill>
          <a:ln>
            <a:noFill/>
          </a:ln>
          <a:effectLst>
            <a:outerShdw blurRad="63500" dist="107763" dir="8100000" algn="ctr" rotWithShape="0">
              <a:schemeClr val="bg2">
                <a:alpha val="50000"/>
              </a:schemeClr>
            </a:outerShdw>
          </a:effectLst>
          <a:extLst>
            <a:ext uri="{91240B29-F687-4f45-9708-019B960494DF}">
              <a14:hiddenLine xmlns:a14="http://schemas.microsoft.com/office/drawing/2010/main" xmlns="" w="9525">
                <a:solidFill>
                  <a:schemeClr val="tx1"/>
                </a:solidFill>
                <a:miter lim="800000"/>
                <a:headEnd/>
                <a:tailEnd/>
              </a14:hiddenLine>
            </a:ext>
          </a:extLst>
        </p:spPr>
        <p:txBody>
          <a:bodyPr lIns="82296" tIns="41148" rIns="82296" bIns="41148" anchor="ctr"/>
          <a:lstStyle/>
          <a:p>
            <a:pPr algn="ctr">
              <a:spcAft>
                <a:spcPct val="50000"/>
              </a:spcAft>
            </a:pPr>
            <a:endParaRPr lang="en-GB" altLang="x-none" sz="1680" b="1" dirty="0">
              <a:solidFill>
                <a:schemeClr val="bg1"/>
              </a:solidFill>
            </a:endParaRPr>
          </a:p>
          <a:p>
            <a:pPr algn="ctr">
              <a:spcAft>
                <a:spcPct val="50000"/>
              </a:spcAft>
            </a:pPr>
            <a:r>
              <a:rPr lang="en-GB" altLang="x-none" sz="1680" b="1" dirty="0">
                <a:solidFill>
                  <a:schemeClr val="bg1"/>
                </a:solidFill>
              </a:rPr>
              <a:t>1. There are two sets of dynamics in organisations – transformational  and transactional – one set is more weighty than the other.</a:t>
            </a:r>
          </a:p>
          <a:p>
            <a:pPr algn="ctr"/>
            <a:endParaRPr lang="en-US" altLang="x-none" sz="1260" b="1" dirty="0"/>
          </a:p>
        </p:txBody>
      </p:sp>
      <p:sp>
        <p:nvSpPr>
          <p:cNvPr id="81932" name="Rectangle 12"/>
          <p:cNvSpPr>
            <a:spLocks noChangeArrowheads="1"/>
          </p:cNvSpPr>
          <p:nvPr/>
        </p:nvSpPr>
        <p:spPr bwMode="auto">
          <a:xfrm>
            <a:off x="8560997" y="1350775"/>
            <a:ext cx="2980373" cy="1750218"/>
          </a:xfrm>
          <a:prstGeom prst="rect">
            <a:avLst/>
          </a:prstGeom>
          <a:solidFill>
            <a:schemeClr val="accent1"/>
          </a:solidFill>
          <a:ln>
            <a:noFill/>
          </a:ln>
          <a:effectLst>
            <a:outerShdw blurRad="63500" dist="107763" dir="8100000" algn="ctr" rotWithShape="0">
              <a:schemeClr val="bg2">
                <a:alpha val="50000"/>
              </a:schemeClr>
            </a:outerShdw>
          </a:effectLst>
          <a:extLst>
            <a:ext uri="{91240B29-F687-4f45-9708-019B960494DF}">
              <a14:hiddenLine xmlns:a14="http://schemas.microsoft.com/office/drawing/2010/main" xmlns="" w="9525">
                <a:solidFill>
                  <a:schemeClr val="tx1"/>
                </a:solidFill>
                <a:miter lim="800000"/>
                <a:headEnd/>
                <a:tailEnd/>
              </a14:hiddenLine>
            </a:ext>
          </a:extLst>
        </p:spPr>
        <p:txBody>
          <a:bodyPr lIns="82296" tIns="41148" rIns="82296" bIns="41148" anchor="ctr"/>
          <a:lstStyle/>
          <a:p>
            <a:pPr algn="ctr"/>
            <a:r>
              <a:rPr lang="en-GB" altLang="x-none" b="1" dirty="0">
                <a:solidFill>
                  <a:schemeClr val="bg1"/>
                </a:solidFill>
              </a:rPr>
              <a:t>2. There is a “spinal cord” that requires special attention if strategic intention is to be translated into results</a:t>
            </a:r>
            <a:endParaRPr lang="en-US" altLang="x-none" b="1" dirty="0">
              <a:solidFill>
                <a:schemeClr val="bg1"/>
              </a:solidFill>
            </a:endParaRPr>
          </a:p>
        </p:txBody>
      </p:sp>
      <p:sp>
        <p:nvSpPr>
          <p:cNvPr id="9" name="Rectangle 11"/>
          <p:cNvSpPr>
            <a:spLocks noChangeArrowheads="1"/>
          </p:cNvSpPr>
          <p:nvPr/>
        </p:nvSpPr>
        <p:spPr bwMode="auto">
          <a:xfrm>
            <a:off x="759479" y="3906092"/>
            <a:ext cx="2980373" cy="1750218"/>
          </a:xfrm>
          <a:prstGeom prst="rect">
            <a:avLst/>
          </a:prstGeom>
          <a:solidFill>
            <a:schemeClr val="accent1"/>
          </a:solidFill>
          <a:ln>
            <a:noFill/>
          </a:ln>
          <a:effectLst>
            <a:outerShdw blurRad="63500" dist="107763" dir="8100000" algn="ctr" rotWithShape="0">
              <a:schemeClr val="bg2">
                <a:alpha val="50000"/>
              </a:schemeClr>
            </a:outerShdw>
          </a:effectLst>
          <a:extLst>
            <a:ext uri="{91240B29-F687-4f45-9708-019B960494DF}">
              <a14:hiddenLine xmlns:a14="http://schemas.microsoft.com/office/drawing/2010/main" xmlns="" w="9525">
                <a:solidFill>
                  <a:schemeClr val="tx1"/>
                </a:solidFill>
                <a:miter lim="800000"/>
                <a:headEnd/>
                <a:tailEnd/>
              </a14:hiddenLine>
            </a:ext>
          </a:extLst>
        </p:spPr>
        <p:txBody>
          <a:bodyPr lIns="82296" tIns="41148" rIns="82296" bIns="41148" anchor="ctr"/>
          <a:lstStyle/>
          <a:p>
            <a:pPr algn="ctr"/>
            <a:r>
              <a:rPr lang="en-GB" altLang="x-none" b="1" dirty="0">
                <a:solidFill>
                  <a:schemeClr val="bg1"/>
                </a:solidFill>
              </a:rPr>
              <a:t>4. In generating strategic change a “tipping point” in variables will  usually be needed</a:t>
            </a:r>
            <a:endParaRPr lang="en-US" altLang="x-none" b="1" dirty="0">
              <a:solidFill>
                <a:schemeClr val="bg1"/>
              </a:solidFill>
            </a:endParaRPr>
          </a:p>
          <a:p>
            <a:pPr algn="ctr"/>
            <a:endParaRPr lang="en-US" altLang="x-none" sz="2160" b="1" dirty="0"/>
          </a:p>
        </p:txBody>
      </p:sp>
      <p:sp>
        <p:nvSpPr>
          <p:cNvPr id="81931" name="Rectangle 11"/>
          <p:cNvSpPr>
            <a:spLocks noChangeArrowheads="1"/>
          </p:cNvSpPr>
          <p:nvPr/>
        </p:nvSpPr>
        <p:spPr bwMode="auto">
          <a:xfrm>
            <a:off x="8562338" y="3906091"/>
            <a:ext cx="2980373" cy="1750218"/>
          </a:xfrm>
          <a:prstGeom prst="rect">
            <a:avLst/>
          </a:prstGeom>
          <a:solidFill>
            <a:schemeClr val="accent1"/>
          </a:solidFill>
          <a:ln>
            <a:noFill/>
          </a:ln>
          <a:effectLst>
            <a:outerShdw blurRad="63500" dist="107763" dir="8100000" algn="ctr" rotWithShape="0">
              <a:schemeClr val="bg2">
                <a:alpha val="50000"/>
              </a:schemeClr>
            </a:outerShdw>
          </a:effectLst>
          <a:extLst>
            <a:ext uri="{91240B29-F687-4f45-9708-019B960494DF}">
              <a14:hiddenLine xmlns:a14="http://schemas.microsoft.com/office/drawing/2010/main" xmlns="" w="9525">
                <a:solidFill>
                  <a:schemeClr val="tx1"/>
                </a:solidFill>
                <a:miter lim="800000"/>
                <a:headEnd/>
                <a:tailEnd/>
              </a14:hiddenLine>
            </a:ext>
          </a:extLst>
        </p:spPr>
        <p:txBody>
          <a:bodyPr lIns="82296" tIns="41148" rIns="82296" bIns="41148" anchor="ctr"/>
          <a:lstStyle/>
          <a:p>
            <a:pPr algn="ctr"/>
            <a:r>
              <a:rPr lang="en-GB" altLang="x-none" b="1" dirty="0">
                <a:solidFill>
                  <a:schemeClr val="bg1"/>
                </a:solidFill>
              </a:rPr>
              <a:t>3. Alignment between variables creates momentum and a healthy organisation.</a:t>
            </a:r>
            <a:endParaRPr lang="en-US" altLang="x-none" b="1" dirty="0">
              <a:solidFill>
                <a:schemeClr val="bg1"/>
              </a:solidFill>
            </a:endParaRPr>
          </a:p>
          <a:p>
            <a:pPr algn="ctr"/>
            <a:endParaRPr lang="en-US" altLang="x-none" sz="2160" b="1" dirty="0"/>
          </a:p>
        </p:txBody>
      </p:sp>
      <p:grpSp>
        <p:nvGrpSpPr>
          <p:cNvPr id="10" name="Group 56">
            <a:extLst>
              <a:ext uri="{FF2B5EF4-FFF2-40B4-BE49-F238E27FC236}">
                <a16:creationId xmlns:a16="http://schemas.microsoft.com/office/drawing/2014/main" id="{5E4352D6-222C-234F-B8FF-27314CE59AED}"/>
              </a:ext>
            </a:extLst>
          </p:cNvPr>
          <p:cNvGrpSpPr>
            <a:grpSpLocks/>
          </p:cNvGrpSpPr>
          <p:nvPr/>
        </p:nvGrpSpPr>
        <p:grpSpPr bwMode="auto">
          <a:xfrm>
            <a:off x="4113323" y="1872437"/>
            <a:ext cx="3965354" cy="3459862"/>
            <a:chOff x="864" y="432"/>
            <a:chExt cx="3985" cy="3648"/>
          </a:xfrm>
        </p:grpSpPr>
        <p:sp>
          <p:nvSpPr>
            <p:cNvPr id="11" name="Rectangle 3">
              <a:extLst>
                <a:ext uri="{FF2B5EF4-FFF2-40B4-BE49-F238E27FC236}">
                  <a16:creationId xmlns:a16="http://schemas.microsoft.com/office/drawing/2014/main" id="{DAC17E33-2611-454F-928F-16DB3B5E1C21}"/>
                </a:ext>
              </a:extLst>
            </p:cNvPr>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Mission and</a:t>
              </a:r>
            </a:p>
            <a:p>
              <a:pPr algn="ctr" eaLnBrk="0" hangingPunct="0">
                <a:defRPr/>
              </a:pPr>
              <a:r>
                <a:rPr lang="en-GB" altLang="en-GB" sz="960" b="1" kern="0">
                  <a:solidFill>
                    <a:sysClr val="windowText" lastClr="000000"/>
                  </a:solidFill>
                  <a:latin typeface="Calibri"/>
                </a:rPr>
                <a:t>strategy</a:t>
              </a:r>
            </a:p>
          </p:txBody>
        </p:sp>
        <p:sp>
          <p:nvSpPr>
            <p:cNvPr id="12" name="Rectangle 4">
              <a:extLst>
                <a:ext uri="{FF2B5EF4-FFF2-40B4-BE49-F238E27FC236}">
                  <a16:creationId xmlns:a16="http://schemas.microsoft.com/office/drawing/2014/main" id="{EA970193-E19E-8843-A67E-5A98DBFD4FAE}"/>
                </a:ext>
              </a:extLst>
            </p:cNvPr>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dirty="0">
                  <a:solidFill>
                    <a:sysClr val="windowText" lastClr="000000"/>
                  </a:solidFill>
                  <a:latin typeface="Calibri"/>
                </a:rPr>
                <a:t>External </a:t>
              </a:r>
            </a:p>
            <a:p>
              <a:pPr algn="ctr" eaLnBrk="0" hangingPunct="0">
                <a:defRPr/>
              </a:pPr>
              <a:r>
                <a:rPr lang="en-GB" altLang="en-GB" sz="960" b="1" kern="0" dirty="0">
                  <a:solidFill>
                    <a:sysClr val="windowText" lastClr="000000"/>
                  </a:solidFill>
                  <a:latin typeface="Calibri"/>
                </a:rPr>
                <a:t>environment</a:t>
              </a:r>
            </a:p>
          </p:txBody>
        </p:sp>
        <p:sp>
          <p:nvSpPr>
            <p:cNvPr id="13" name="Rectangle 5">
              <a:extLst>
                <a:ext uri="{FF2B5EF4-FFF2-40B4-BE49-F238E27FC236}">
                  <a16:creationId xmlns:a16="http://schemas.microsoft.com/office/drawing/2014/main" id="{8D61D780-13B3-8643-B4F8-33BF44F0B81D}"/>
                </a:ext>
              </a:extLst>
            </p:cNvPr>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Leadership</a:t>
              </a:r>
            </a:p>
          </p:txBody>
        </p:sp>
        <p:sp>
          <p:nvSpPr>
            <p:cNvPr id="14" name="Rectangle 6">
              <a:extLst>
                <a:ext uri="{FF2B5EF4-FFF2-40B4-BE49-F238E27FC236}">
                  <a16:creationId xmlns:a16="http://schemas.microsoft.com/office/drawing/2014/main" id="{5B9CEAC7-3CD9-D648-A658-5B64F486E658}"/>
                </a:ext>
              </a:extLst>
            </p:cNvPr>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Organisation </a:t>
              </a:r>
            </a:p>
            <a:p>
              <a:pPr algn="ctr" eaLnBrk="0" hangingPunct="0">
                <a:defRPr/>
              </a:pPr>
              <a:r>
                <a:rPr lang="en-GB" altLang="en-GB" sz="960" b="1" kern="0">
                  <a:solidFill>
                    <a:sysClr val="windowText" lastClr="000000"/>
                  </a:solidFill>
                  <a:latin typeface="Calibri"/>
                </a:rPr>
                <a:t>culture</a:t>
              </a:r>
            </a:p>
          </p:txBody>
        </p:sp>
        <p:sp>
          <p:nvSpPr>
            <p:cNvPr id="15" name="Rectangle 7">
              <a:extLst>
                <a:ext uri="{FF2B5EF4-FFF2-40B4-BE49-F238E27FC236}">
                  <a16:creationId xmlns:a16="http://schemas.microsoft.com/office/drawing/2014/main" id="{D9A74087-68D1-D843-AB3E-BF43BE4D651C}"/>
                </a:ext>
              </a:extLst>
            </p:cNvPr>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Management </a:t>
              </a:r>
            </a:p>
            <a:p>
              <a:pPr algn="ctr" eaLnBrk="0" hangingPunct="0">
                <a:defRPr/>
              </a:pPr>
              <a:r>
                <a:rPr lang="en-GB" altLang="en-GB" sz="960" b="1" kern="0">
                  <a:solidFill>
                    <a:sysClr val="windowText" lastClr="000000"/>
                  </a:solidFill>
                  <a:latin typeface="Calibri"/>
                </a:rPr>
                <a:t>practices</a:t>
              </a:r>
            </a:p>
          </p:txBody>
        </p:sp>
        <p:sp>
          <p:nvSpPr>
            <p:cNvPr id="16" name="Rectangle 8">
              <a:extLst>
                <a:ext uri="{FF2B5EF4-FFF2-40B4-BE49-F238E27FC236}">
                  <a16:creationId xmlns:a16="http://schemas.microsoft.com/office/drawing/2014/main" id="{5256E9DD-DEE9-1945-9EF6-7AE330B99B42}"/>
                </a:ext>
              </a:extLst>
            </p:cNvPr>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 Structure</a:t>
              </a:r>
            </a:p>
          </p:txBody>
        </p:sp>
        <p:sp>
          <p:nvSpPr>
            <p:cNvPr id="17" name="Rectangle 9">
              <a:extLst>
                <a:ext uri="{FF2B5EF4-FFF2-40B4-BE49-F238E27FC236}">
                  <a16:creationId xmlns:a16="http://schemas.microsoft.com/office/drawing/2014/main" id="{1B4AF06C-823F-C64A-A260-D61FFAC4E733}"/>
                </a:ext>
              </a:extLst>
            </p:cNvPr>
            <p:cNvSpPr>
              <a:spLocks noChangeArrowheads="1"/>
            </p:cNvSpPr>
            <p:nvPr/>
          </p:nvSpPr>
          <p:spPr bwMode="auto">
            <a:xfrm>
              <a:off x="3792"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Systems (policies</a:t>
              </a:r>
            </a:p>
            <a:p>
              <a:pPr algn="ctr" eaLnBrk="0" hangingPunct="0">
                <a:defRPr/>
              </a:pPr>
              <a:r>
                <a:rPr lang="en-GB" altLang="en-GB" sz="960" b="1" kern="0">
                  <a:solidFill>
                    <a:sysClr val="windowText" lastClr="000000"/>
                  </a:solidFill>
                  <a:latin typeface="Calibri"/>
                </a:rPr>
                <a:t>and procedures)</a:t>
              </a:r>
            </a:p>
          </p:txBody>
        </p:sp>
        <p:sp>
          <p:nvSpPr>
            <p:cNvPr id="18" name="Rectangle 10">
              <a:extLst>
                <a:ext uri="{FF2B5EF4-FFF2-40B4-BE49-F238E27FC236}">
                  <a16:creationId xmlns:a16="http://schemas.microsoft.com/office/drawing/2014/main" id="{DC3A79F3-8258-7145-A31A-A9412C15824E}"/>
                </a:ext>
              </a:extLst>
            </p:cNvPr>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Work unit</a:t>
              </a:r>
            </a:p>
            <a:p>
              <a:pPr algn="ctr" eaLnBrk="0" hangingPunct="0">
                <a:defRPr/>
              </a:pPr>
              <a:r>
                <a:rPr lang="en-GB" altLang="en-GB" sz="960" b="1" kern="0">
                  <a:solidFill>
                    <a:sysClr val="windowText" lastClr="000000"/>
                  </a:solidFill>
                  <a:latin typeface="Calibri"/>
                </a:rPr>
                <a:t>climate</a:t>
              </a:r>
            </a:p>
          </p:txBody>
        </p:sp>
        <p:sp>
          <p:nvSpPr>
            <p:cNvPr id="19" name="Rectangle 11">
              <a:extLst>
                <a:ext uri="{FF2B5EF4-FFF2-40B4-BE49-F238E27FC236}">
                  <a16:creationId xmlns:a16="http://schemas.microsoft.com/office/drawing/2014/main" id="{1C785B59-8E0D-DB4E-B03C-F2733112CFE7}"/>
                </a:ext>
              </a:extLst>
            </p:cNvPr>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Motivation</a:t>
              </a:r>
            </a:p>
          </p:txBody>
        </p:sp>
        <p:sp>
          <p:nvSpPr>
            <p:cNvPr id="20" name="Rectangle 12">
              <a:extLst>
                <a:ext uri="{FF2B5EF4-FFF2-40B4-BE49-F238E27FC236}">
                  <a16:creationId xmlns:a16="http://schemas.microsoft.com/office/drawing/2014/main" id="{B36498BC-9D9B-A94E-B5EA-0F115B9867E6}"/>
                </a:ext>
              </a:extLst>
            </p:cNvPr>
            <p:cNvSpPr>
              <a:spLocks noChangeArrowheads="1"/>
            </p:cNvSpPr>
            <p:nvPr/>
          </p:nvSpPr>
          <p:spPr bwMode="auto">
            <a:xfrm>
              <a:off x="3792" y="3024"/>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Individual needs</a:t>
              </a:r>
            </a:p>
            <a:p>
              <a:pPr algn="ctr" eaLnBrk="0" hangingPunct="0">
                <a:defRPr/>
              </a:pPr>
              <a:r>
                <a:rPr lang="en-GB" altLang="en-GB" sz="960" b="1" kern="0">
                  <a:solidFill>
                    <a:sysClr val="windowText" lastClr="000000"/>
                  </a:solidFill>
                  <a:latin typeface="Calibri"/>
                </a:rPr>
                <a:t>and values</a:t>
              </a:r>
            </a:p>
          </p:txBody>
        </p:sp>
        <p:sp>
          <p:nvSpPr>
            <p:cNvPr id="21" name="Rectangle 13">
              <a:extLst>
                <a:ext uri="{FF2B5EF4-FFF2-40B4-BE49-F238E27FC236}">
                  <a16:creationId xmlns:a16="http://schemas.microsoft.com/office/drawing/2014/main" id="{8CE83EBD-D873-344A-9D34-97641E13A467}"/>
                </a:ext>
              </a:extLst>
            </p:cNvPr>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Task requirement</a:t>
              </a:r>
            </a:p>
            <a:p>
              <a:pPr algn="ctr" eaLnBrk="0" hangingPunct="0">
                <a:defRPr/>
              </a:pPr>
              <a:r>
                <a:rPr lang="en-GB" altLang="en-GB" sz="960" b="1" kern="0">
                  <a:solidFill>
                    <a:sysClr val="windowText" lastClr="000000"/>
                  </a:solidFill>
                  <a:latin typeface="Calibri"/>
                </a:rPr>
                <a:t>and individual</a:t>
              </a:r>
            </a:p>
            <a:p>
              <a:pPr algn="ctr" eaLnBrk="0" hangingPunct="0">
                <a:defRPr/>
              </a:pPr>
              <a:r>
                <a:rPr lang="en-GB" altLang="en-GB" sz="960" b="1" kern="0">
                  <a:solidFill>
                    <a:sysClr val="windowText" lastClr="000000"/>
                  </a:solidFill>
                  <a:latin typeface="Calibri"/>
                </a:rPr>
                <a:t>skills abilities</a:t>
              </a:r>
            </a:p>
          </p:txBody>
        </p:sp>
        <p:sp>
          <p:nvSpPr>
            <p:cNvPr id="22" name="Rectangle 14">
              <a:extLst>
                <a:ext uri="{FF2B5EF4-FFF2-40B4-BE49-F238E27FC236}">
                  <a16:creationId xmlns:a16="http://schemas.microsoft.com/office/drawing/2014/main" id="{094019E1-E251-F041-B4D8-5A7193AC1AA7}"/>
                </a:ext>
              </a:extLst>
            </p:cNvPr>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960" b="1" kern="0">
                  <a:solidFill>
                    <a:sysClr val="windowText" lastClr="000000"/>
                  </a:solidFill>
                  <a:latin typeface="Calibri"/>
                </a:rPr>
                <a:t>Individual and</a:t>
              </a:r>
            </a:p>
            <a:p>
              <a:pPr algn="ctr" eaLnBrk="0" hangingPunct="0">
                <a:defRPr/>
              </a:pPr>
              <a:r>
                <a:rPr lang="en-GB" altLang="en-GB" sz="960" b="1" kern="0">
                  <a:solidFill>
                    <a:sysClr val="windowText" lastClr="000000"/>
                  </a:solidFill>
                  <a:latin typeface="Calibri"/>
                </a:rPr>
                <a:t>organisational</a:t>
              </a:r>
            </a:p>
            <a:p>
              <a:pPr algn="ctr" eaLnBrk="0" hangingPunct="0">
                <a:defRPr/>
              </a:pPr>
              <a:r>
                <a:rPr lang="en-GB" altLang="en-GB" sz="960" b="1" kern="0">
                  <a:solidFill>
                    <a:sysClr val="windowText" lastClr="000000"/>
                  </a:solidFill>
                  <a:latin typeface="Calibri"/>
                </a:rPr>
                <a:t>performance</a:t>
              </a:r>
            </a:p>
          </p:txBody>
        </p:sp>
        <p:cxnSp>
          <p:nvCxnSpPr>
            <p:cNvPr id="23" name="AutoShape 15">
              <a:extLst>
                <a:ext uri="{FF2B5EF4-FFF2-40B4-BE49-F238E27FC236}">
                  <a16:creationId xmlns:a16="http://schemas.microsoft.com/office/drawing/2014/main" id="{BF50D8BE-D856-3247-AEFE-69779236FEA0}"/>
                </a:ext>
              </a:extLst>
            </p:cNvPr>
            <p:cNvCxnSpPr>
              <a:cxnSpLocks noChangeShapeType="1"/>
              <a:stCxn id="22" idx="1"/>
              <a:endCxn id="12"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 name="AutoShape 16">
              <a:extLst>
                <a:ext uri="{FF2B5EF4-FFF2-40B4-BE49-F238E27FC236}">
                  <a16:creationId xmlns:a16="http://schemas.microsoft.com/office/drawing/2014/main" id="{F1CB1E28-A3B7-3342-ACA9-F5C41E6377AD}"/>
                </a:ext>
              </a:extLst>
            </p:cNvPr>
            <p:cNvCxnSpPr>
              <a:cxnSpLocks noChangeShapeType="1"/>
              <a:stCxn id="22" idx="3"/>
              <a:endCxn id="12"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25" name="Line 17">
              <a:extLst>
                <a:ext uri="{FF2B5EF4-FFF2-40B4-BE49-F238E27FC236}">
                  <a16:creationId xmlns:a16="http://schemas.microsoft.com/office/drawing/2014/main" id="{C18F187B-BF0A-4C4D-B54F-12156DBBA621}"/>
                </a:ext>
              </a:extLst>
            </p:cNvPr>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26" name="Line 18">
              <a:extLst>
                <a:ext uri="{FF2B5EF4-FFF2-40B4-BE49-F238E27FC236}">
                  <a16:creationId xmlns:a16="http://schemas.microsoft.com/office/drawing/2014/main" id="{F4C1C5F3-DEB2-3F46-9E6F-F44D461CE3EA}"/>
                </a:ext>
              </a:extLst>
            </p:cNvPr>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27" name="Line 19">
              <a:extLst>
                <a:ext uri="{FF2B5EF4-FFF2-40B4-BE49-F238E27FC236}">
                  <a16:creationId xmlns:a16="http://schemas.microsoft.com/office/drawing/2014/main" id="{31C63E6E-85CD-194B-8941-324576D33476}"/>
                </a:ext>
              </a:extLst>
            </p:cNvPr>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28" name="Line 20">
              <a:extLst>
                <a:ext uri="{FF2B5EF4-FFF2-40B4-BE49-F238E27FC236}">
                  <a16:creationId xmlns:a16="http://schemas.microsoft.com/office/drawing/2014/main" id="{1B7DD4D2-1545-0B4B-82E5-B347C7DD4CA5}"/>
                </a:ext>
              </a:extLst>
            </p:cNvPr>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29" name="Line 21">
              <a:extLst>
                <a:ext uri="{FF2B5EF4-FFF2-40B4-BE49-F238E27FC236}">
                  <a16:creationId xmlns:a16="http://schemas.microsoft.com/office/drawing/2014/main" id="{9D150D5D-B0AF-6A45-9B05-4E90C2EE2CE0}"/>
                </a:ext>
              </a:extLst>
            </p:cNvPr>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0" name="Line 22">
              <a:extLst>
                <a:ext uri="{FF2B5EF4-FFF2-40B4-BE49-F238E27FC236}">
                  <a16:creationId xmlns:a16="http://schemas.microsoft.com/office/drawing/2014/main" id="{38F288F6-00EA-1942-9068-36D2563B9751}"/>
                </a:ext>
              </a:extLst>
            </p:cNvPr>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1" name="Line 23">
              <a:extLst>
                <a:ext uri="{FF2B5EF4-FFF2-40B4-BE49-F238E27FC236}">
                  <a16:creationId xmlns:a16="http://schemas.microsoft.com/office/drawing/2014/main" id="{686D1587-80A1-8943-8A87-0E89770203EF}"/>
                </a:ext>
              </a:extLst>
            </p:cNvPr>
            <p:cNvSpPr>
              <a:spLocks noChangeShapeType="1"/>
            </p:cNvSpPr>
            <p:nvPr/>
          </p:nvSpPr>
          <p:spPr bwMode="auto">
            <a:xfrm>
              <a:off x="3408"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2" name="Line 24">
              <a:extLst>
                <a:ext uri="{FF2B5EF4-FFF2-40B4-BE49-F238E27FC236}">
                  <a16:creationId xmlns:a16="http://schemas.microsoft.com/office/drawing/2014/main" id="{65F66144-F732-6C42-81FF-8E77C34955F2}"/>
                </a:ext>
              </a:extLst>
            </p:cNvPr>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3" name="Line 25">
              <a:extLst>
                <a:ext uri="{FF2B5EF4-FFF2-40B4-BE49-F238E27FC236}">
                  <a16:creationId xmlns:a16="http://schemas.microsoft.com/office/drawing/2014/main" id="{4DD62FA7-3A74-BE4C-9E5B-DC91C454B6F8}"/>
                </a:ext>
              </a:extLst>
            </p:cNvPr>
            <p:cNvSpPr>
              <a:spLocks noChangeShapeType="1"/>
            </p:cNvSpPr>
            <p:nvPr/>
          </p:nvSpPr>
          <p:spPr bwMode="auto">
            <a:xfrm>
              <a:off x="4416" y="2400"/>
              <a:ext cx="0" cy="62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4" name="Line 26">
              <a:extLst>
                <a:ext uri="{FF2B5EF4-FFF2-40B4-BE49-F238E27FC236}">
                  <a16:creationId xmlns:a16="http://schemas.microsoft.com/office/drawing/2014/main" id="{59D91697-7108-8B46-8F2F-672C382521A5}"/>
                </a:ext>
              </a:extLst>
            </p:cNvPr>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5" name="Line 27">
              <a:extLst>
                <a:ext uri="{FF2B5EF4-FFF2-40B4-BE49-F238E27FC236}">
                  <a16:creationId xmlns:a16="http://schemas.microsoft.com/office/drawing/2014/main" id="{AB014010-6E81-3244-8954-40A9FB7D563C}"/>
                </a:ext>
              </a:extLst>
            </p:cNvPr>
            <p:cNvSpPr>
              <a:spLocks noChangeShapeType="1"/>
            </p:cNvSpPr>
            <p:nvPr/>
          </p:nvSpPr>
          <p:spPr bwMode="auto">
            <a:xfrm>
              <a:off x="4320" y="1632"/>
              <a:ext cx="0" cy="38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6" name="Line 28">
              <a:extLst>
                <a:ext uri="{FF2B5EF4-FFF2-40B4-BE49-F238E27FC236}">
                  <a16:creationId xmlns:a16="http://schemas.microsoft.com/office/drawing/2014/main" id="{E5BAD0E6-FEC2-7846-A162-544D5040DE44}"/>
                </a:ext>
              </a:extLst>
            </p:cNvPr>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7" name="Line 29">
              <a:extLst>
                <a:ext uri="{FF2B5EF4-FFF2-40B4-BE49-F238E27FC236}">
                  <a16:creationId xmlns:a16="http://schemas.microsoft.com/office/drawing/2014/main" id="{43D5BD3E-C0FC-D24E-A867-970D9EE24A27}"/>
                </a:ext>
              </a:extLst>
            </p:cNvPr>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8" name="Line 30">
              <a:extLst>
                <a:ext uri="{FF2B5EF4-FFF2-40B4-BE49-F238E27FC236}">
                  <a16:creationId xmlns:a16="http://schemas.microsoft.com/office/drawing/2014/main" id="{C3D42BEB-6BC0-1B4F-8F2F-3353567EA52C}"/>
                </a:ext>
              </a:extLst>
            </p:cNvPr>
            <p:cNvSpPr>
              <a:spLocks noChangeShapeType="1"/>
            </p:cNvSpPr>
            <p:nvPr/>
          </p:nvSpPr>
          <p:spPr bwMode="auto">
            <a:xfrm>
              <a:off x="3360" y="2064"/>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39" name="Line 31">
              <a:extLst>
                <a:ext uri="{FF2B5EF4-FFF2-40B4-BE49-F238E27FC236}">
                  <a16:creationId xmlns:a16="http://schemas.microsoft.com/office/drawing/2014/main" id="{5F919AEA-5999-1047-A81D-74707994DCB8}"/>
                </a:ext>
              </a:extLst>
            </p:cNvPr>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grpSp>
          <p:nvGrpSpPr>
            <p:cNvPr id="40" name="Group 32">
              <a:extLst>
                <a:ext uri="{FF2B5EF4-FFF2-40B4-BE49-F238E27FC236}">
                  <a16:creationId xmlns:a16="http://schemas.microsoft.com/office/drawing/2014/main" id="{1A5D4F98-5A1F-0F41-8D6E-355B299A2F6E}"/>
                </a:ext>
              </a:extLst>
            </p:cNvPr>
            <p:cNvGrpSpPr>
              <a:grpSpLocks/>
            </p:cNvGrpSpPr>
            <p:nvPr/>
          </p:nvGrpSpPr>
          <p:grpSpPr bwMode="auto">
            <a:xfrm>
              <a:off x="1296" y="720"/>
              <a:ext cx="960" cy="528"/>
              <a:chOff x="1152" y="624"/>
              <a:chExt cx="960" cy="336"/>
            </a:xfrm>
          </p:grpSpPr>
          <p:sp>
            <p:nvSpPr>
              <p:cNvPr id="54" name="Line 33">
                <a:extLst>
                  <a:ext uri="{FF2B5EF4-FFF2-40B4-BE49-F238E27FC236}">
                    <a16:creationId xmlns:a16="http://schemas.microsoft.com/office/drawing/2014/main" id="{9BB2E001-7944-5143-9189-ECAE93770F68}"/>
                  </a:ext>
                </a:extLst>
              </p:cNvPr>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55" name="Line 34">
                <a:extLst>
                  <a:ext uri="{FF2B5EF4-FFF2-40B4-BE49-F238E27FC236}">
                    <a16:creationId xmlns:a16="http://schemas.microsoft.com/office/drawing/2014/main" id="{89B25D95-70EC-CA46-AE6B-91E1123730F7}"/>
                  </a:ext>
                </a:extLst>
              </p:cNvPr>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grpSp>
        <p:grpSp>
          <p:nvGrpSpPr>
            <p:cNvPr id="41" name="Group 35">
              <a:extLst>
                <a:ext uri="{FF2B5EF4-FFF2-40B4-BE49-F238E27FC236}">
                  <a16:creationId xmlns:a16="http://schemas.microsoft.com/office/drawing/2014/main" id="{4AF44470-2922-7947-840F-D9160B080158}"/>
                </a:ext>
              </a:extLst>
            </p:cNvPr>
            <p:cNvGrpSpPr>
              <a:grpSpLocks/>
            </p:cNvGrpSpPr>
            <p:nvPr/>
          </p:nvGrpSpPr>
          <p:grpSpPr bwMode="auto">
            <a:xfrm flipH="1">
              <a:off x="3360" y="720"/>
              <a:ext cx="960" cy="480"/>
              <a:chOff x="1152" y="624"/>
              <a:chExt cx="960" cy="336"/>
            </a:xfrm>
          </p:grpSpPr>
          <p:sp>
            <p:nvSpPr>
              <p:cNvPr id="52" name="Line 36">
                <a:extLst>
                  <a:ext uri="{FF2B5EF4-FFF2-40B4-BE49-F238E27FC236}">
                    <a16:creationId xmlns:a16="http://schemas.microsoft.com/office/drawing/2014/main" id="{A524398F-C4DC-434C-B8F3-03D84B76233D}"/>
                  </a:ext>
                </a:extLst>
              </p:cNvPr>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53" name="Line 37">
                <a:extLst>
                  <a:ext uri="{FF2B5EF4-FFF2-40B4-BE49-F238E27FC236}">
                    <a16:creationId xmlns:a16="http://schemas.microsoft.com/office/drawing/2014/main" id="{502A16E4-315A-A446-A48A-81E663236640}"/>
                  </a:ext>
                </a:extLst>
              </p:cNvPr>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grpSp>
        <p:sp>
          <p:nvSpPr>
            <p:cNvPr id="42" name="Line 38">
              <a:extLst>
                <a:ext uri="{FF2B5EF4-FFF2-40B4-BE49-F238E27FC236}">
                  <a16:creationId xmlns:a16="http://schemas.microsoft.com/office/drawing/2014/main" id="{CB273E75-4EE8-6746-884D-175E3E3BE3E4}"/>
                </a:ext>
              </a:extLst>
            </p:cNvPr>
            <p:cNvSpPr>
              <a:spLocks noChangeShapeType="1"/>
            </p:cNvSpPr>
            <p:nvPr/>
          </p:nvSpPr>
          <p:spPr bwMode="auto">
            <a:xfrm>
              <a:off x="3360" y="1440"/>
              <a:ext cx="432"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43" name="Line 39">
              <a:extLst>
                <a:ext uri="{FF2B5EF4-FFF2-40B4-BE49-F238E27FC236}">
                  <a16:creationId xmlns:a16="http://schemas.microsoft.com/office/drawing/2014/main" id="{65A92BA1-B0EF-ED43-9964-6B02DB5D2D92}"/>
                </a:ext>
              </a:extLst>
            </p:cNvPr>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44" name="Line 40">
              <a:extLst>
                <a:ext uri="{FF2B5EF4-FFF2-40B4-BE49-F238E27FC236}">
                  <a16:creationId xmlns:a16="http://schemas.microsoft.com/office/drawing/2014/main" id="{71D73B20-8A50-9D49-B468-F8EE0B8ECF3A}"/>
                </a:ext>
              </a:extLst>
            </p:cNvPr>
            <p:cNvSpPr>
              <a:spLocks noChangeShapeType="1"/>
            </p:cNvSpPr>
            <p:nvPr/>
          </p:nvSpPr>
          <p:spPr bwMode="auto">
            <a:xfrm>
              <a:off x="1920" y="2256"/>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cxnSp>
          <p:nvCxnSpPr>
            <p:cNvPr id="45" name="AutoShape 41">
              <a:extLst>
                <a:ext uri="{FF2B5EF4-FFF2-40B4-BE49-F238E27FC236}">
                  <a16:creationId xmlns:a16="http://schemas.microsoft.com/office/drawing/2014/main" id="{92B03638-18E4-6044-AE2C-7B08746BC7E0}"/>
                </a:ext>
              </a:extLst>
            </p:cNvPr>
            <p:cNvCxnSpPr>
              <a:cxnSpLocks noChangeShapeType="1"/>
              <a:stCxn id="16" idx="2"/>
              <a:endCxn id="18"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46" name="AutoShape 42">
              <a:extLst>
                <a:ext uri="{FF2B5EF4-FFF2-40B4-BE49-F238E27FC236}">
                  <a16:creationId xmlns:a16="http://schemas.microsoft.com/office/drawing/2014/main" id="{C96B974C-A3A1-1649-8720-DBCE7B415A44}"/>
                </a:ext>
              </a:extLst>
            </p:cNvPr>
            <p:cNvCxnSpPr>
              <a:cxnSpLocks noChangeShapeType="1"/>
              <a:stCxn id="17" idx="2"/>
              <a:endCxn id="18" idx="3"/>
            </p:cNvCxnSpPr>
            <p:nvPr/>
          </p:nvCxnSpPr>
          <p:spPr bwMode="auto">
            <a:xfrm rot="5400000">
              <a:off x="3744" y="2016"/>
              <a:ext cx="192" cy="960"/>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47" name="AutoShape 43">
              <a:extLst>
                <a:ext uri="{FF2B5EF4-FFF2-40B4-BE49-F238E27FC236}">
                  <a16:creationId xmlns:a16="http://schemas.microsoft.com/office/drawing/2014/main" id="{291D70CC-AE7C-984D-80ED-0DD2DD209E92}"/>
                </a:ext>
              </a:extLst>
            </p:cNvPr>
            <p:cNvCxnSpPr>
              <a:cxnSpLocks noChangeShapeType="1"/>
              <a:stCxn id="21" idx="1"/>
              <a:endCxn id="11"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48" name="AutoShape 44">
              <a:extLst>
                <a:ext uri="{FF2B5EF4-FFF2-40B4-BE49-F238E27FC236}">
                  <a16:creationId xmlns:a16="http://schemas.microsoft.com/office/drawing/2014/main" id="{E2264DE8-DB9A-4449-901C-03A1FD7602CC}"/>
                </a:ext>
              </a:extLst>
            </p:cNvPr>
            <p:cNvCxnSpPr>
              <a:cxnSpLocks noChangeShapeType="1"/>
              <a:stCxn id="20" idx="3"/>
              <a:endCxn id="14" idx="3"/>
            </p:cNvCxnSpPr>
            <p:nvPr/>
          </p:nvCxnSpPr>
          <p:spPr bwMode="auto">
            <a:xfrm flipV="1">
              <a:off x="4848" y="1440"/>
              <a:ext cx="1" cy="1776"/>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49" name="Line 45">
              <a:extLst>
                <a:ext uri="{FF2B5EF4-FFF2-40B4-BE49-F238E27FC236}">
                  <a16:creationId xmlns:a16="http://schemas.microsoft.com/office/drawing/2014/main" id="{9947DAE5-B85C-4948-96F7-7345CA965A5B}"/>
                </a:ext>
              </a:extLst>
            </p:cNvPr>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50" name="Line 46">
              <a:extLst>
                <a:ext uri="{FF2B5EF4-FFF2-40B4-BE49-F238E27FC236}">
                  <a16:creationId xmlns:a16="http://schemas.microsoft.com/office/drawing/2014/main" id="{934C33BB-3DA1-C344-88B8-54CF91E368BA}"/>
                </a:ext>
              </a:extLst>
            </p:cNvPr>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sp>
          <p:nvSpPr>
            <p:cNvPr id="51" name="Line 47">
              <a:extLst>
                <a:ext uri="{FF2B5EF4-FFF2-40B4-BE49-F238E27FC236}">
                  <a16:creationId xmlns:a16="http://schemas.microsoft.com/office/drawing/2014/main" id="{EB5D058B-7B16-DB47-B982-355B3C21D3C7}"/>
                </a:ext>
              </a:extLst>
            </p:cNvPr>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1260" b="1" kern="0">
                <a:solidFill>
                  <a:sysClr val="windowText" lastClr="000000"/>
                </a:solidFill>
                <a:ea typeface="ＭＳ Ｐゴシック" charset="0"/>
                <a:cs typeface="ＭＳ Ｐゴシック" charset="0"/>
              </a:endParaRPr>
            </a:p>
          </p:txBody>
        </p:sp>
      </p:grpSp>
    </p:spTree>
    <p:extLst>
      <p:ext uri="{BB962C8B-B14F-4D97-AF65-F5344CB8AC3E}">
        <p14:creationId xmlns:p14="http://schemas.microsoft.com/office/powerpoint/2010/main" val="4159409455"/>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1930"/>
                                        </p:tgtEl>
                                        <p:attrNameLst>
                                          <p:attrName>style.visibility</p:attrName>
                                        </p:attrNameLst>
                                      </p:cBhvr>
                                      <p:to>
                                        <p:strVal val="visible"/>
                                      </p:to>
                                    </p:set>
                                    <p:animEffect transition="in" filter="dissolve">
                                      <p:cBhvr>
                                        <p:cTn id="7" dur="500"/>
                                        <p:tgtEl>
                                          <p:spTgt spid="8193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1932"/>
                                        </p:tgtEl>
                                        <p:attrNameLst>
                                          <p:attrName>style.visibility</p:attrName>
                                        </p:attrNameLst>
                                      </p:cBhvr>
                                      <p:to>
                                        <p:strVal val="visible"/>
                                      </p:to>
                                    </p:set>
                                    <p:animEffect transition="in" filter="dissolve">
                                      <p:cBhvr>
                                        <p:cTn id="12" dur="500"/>
                                        <p:tgtEl>
                                          <p:spTgt spid="8193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81931"/>
                                        </p:tgtEl>
                                        <p:attrNameLst>
                                          <p:attrName>style.visibility</p:attrName>
                                        </p:attrNameLst>
                                      </p:cBhvr>
                                      <p:to>
                                        <p:strVal val="visible"/>
                                      </p:to>
                                    </p:set>
                                    <p:animEffect transition="in" filter="dissolve">
                                      <p:cBhvr>
                                        <p:cTn id="17" dur="500"/>
                                        <p:tgtEl>
                                          <p:spTgt spid="8193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dissolv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30" grpId="0" animBg="1"/>
      <p:bldP spid="81932" grpId="0" animBg="1"/>
      <p:bldP spid="9" grpId="0" animBg="1"/>
      <p:bldP spid="8193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6"/>
          <p:cNvGrpSpPr>
            <a:grpSpLocks/>
          </p:cNvGrpSpPr>
          <p:nvPr/>
        </p:nvGrpSpPr>
        <p:grpSpPr bwMode="auto">
          <a:xfrm>
            <a:off x="1245938" y="771526"/>
            <a:ext cx="5693569" cy="5212080"/>
            <a:chOff x="864" y="432"/>
            <a:chExt cx="3985" cy="3648"/>
          </a:xfrm>
        </p:grpSpPr>
        <p:sp>
          <p:nvSpPr>
            <p:cNvPr id="52" name="Rectangle 3"/>
            <p:cNvSpPr>
              <a:spLocks noChangeArrowheads="1"/>
            </p:cNvSpPr>
            <p:nvPr/>
          </p:nvSpPr>
          <p:spPr bwMode="auto">
            <a:xfrm>
              <a:off x="864"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Mission and</a:t>
              </a:r>
            </a:p>
            <a:p>
              <a:pPr algn="ctr" eaLnBrk="0" hangingPunct="0">
                <a:defRPr/>
              </a:pPr>
              <a:r>
                <a:rPr lang="en-GB" altLang="en-GB" sz="1440" b="1" kern="0">
                  <a:solidFill>
                    <a:sysClr val="windowText" lastClr="000000"/>
                  </a:solidFill>
                  <a:latin typeface="Calibri"/>
                </a:rPr>
                <a:t>strategy</a:t>
              </a:r>
            </a:p>
          </p:txBody>
        </p:sp>
        <p:sp>
          <p:nvSpPr>
            <p:cNvPr id="53" name="Rectangle 4"/>
            <p:cNvSpPr>
              <a:spLocks noChangeArrowheads="1"/>
            </p:cNvSpPr>
            <p:nvPr/>
          </p:nvSpPr>
          <p:spPr bwMode="auto">
            <a:xfrm>
              <a:off x="2304" y="432"/>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dirty="0">
                  <a:solidFill>
                    <a:sysClr val="windowText" lastClr="000000"/>
                  </a:solidFill>
                  <a:latin typeface="Calibri"/>
                </a:rPr>
                <a:t>External </a:t>
              </a:r>
            </a:p>
            <a:p>
              <a:pPr algn="ctr" eaLnBrk="0" hangingPunct="0">
                <a:defRPr/>
              </a:pPr>
              <a:r>
                <a:rPr lang="en-GB" altLang="en-GB" sz="1440" b="1" kern="0" dirty="0">
                  <a:solidFill>
                    <a:sysClr val="windowText" lastClr="000000"/>
                  </a:solidFill>
                  <a:latin typeface="Calibri"/>
                </a:rPr>
                <a:t>environment</a:t>
              </a:r>
            </a:p>
          </p:txBody>
        </p:sp>
        <p:sp>
          <p:nvSpPr>
            <p:cNvPr id="54" name="Rectangle 5"/>
            <p:cNvSpPr>
              <a:spLocks noChangeArrowheads="1"/>
            </p:cNvSpPr>
            <p:nvPr/>
          </p:nvSpPr>
          <p:spPr bwMode="auto">
            <a:xfrm>
              <a:off x="2304" y="1056"/>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Leadership</a:t>
              </a:r>
            </a:p>
          </p:txBody>
        </p:sp>
        <p:sp>
          <p:nvSpPr>
            <p:cNvPr id="55" name="Rectangle 6"/>
            <p:cNvSpPr>
              <a:spLocks noChangeArrowheads="1"/>
            </p:cNvSpPr>
            <p:nvPr/>
          </p:nvSpPr>
          <p:spPr bwMode="auto">
            <a:xfrm>
              <a:off x="3792" y="1248"/>
              <a:ext cx="1056" cy="384"/>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Organisation </a:t>
              </a:r>
            </a:p>
            <a:p>
              <a:pPr algn="ctr" eaLnBrk="0" hangingPunct="0">
                <a:defRPr/>
              </a:pPr>
              <a:r>
                <a:rPr lang="en-GB" altLang="en-GB" sz="1440" b="1" kern="0">
                  <a:solidFill>
                    <a:sysClr val="windowText" lastClr="000000"/>
                  </a:solidFill>
                  <a:latin typeface="Calibri"/>
                </a:rPr>
                <a:t>culture</a:t>
              </a:r>
            </a:p>
          </p:txBody>
        </p:sp>
        <p:sp>
          <p:nvSpPr>
            <p:cNvPr id="56" name="Rectangle 7"/>
            <p:cNvSpPr>
              <a:spLocks noChangeArrowheads="1"/>
            </p:cNvSpPr>
            <p:nvPr/>
          </p:nvSpPr>
          <p:spPr bwMode="auto">
            <a:xfrm>
              <a:off x="2304" y="1728"/>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Management </a:t>
              </a:r>
            </a:p>
            <a:p>
              <a:pPr algn="ctr" eaLnBrk="0" hangingPunct="0">
                <a:defRPr/>
              </a:pPr>
              <a:r>
                <a:rPr lang="en-GB" altLang="en-GB" sz="1440" b="1" kern="0">
                  <a:solidFill>
                    <a:sysClr val="windowText" lastClr="000000"/>
                  </a:solidFill>
                  <a:latin typeface="Calibri"/>
                </a:rPr>
                <a:t>practices</a:t>
              </a:r>
            </a:p>
          </p:txBody>
        </p:sp>
        <p:sp>
          <p:nvSpPr>
            <p:cNvPr id="57" name="Rectangle 8"/>
            <p:cNvSpPr>
              <a:spLocks noChangeArrowheads="1"/>
            </p:cNvSpPr>
            <p:nvPr/>
          </p:nvSpPr>
          <p:spPr bwMode="auto">
            <a:xfrm>
              <a:off x="864"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 Structure</a:t>
              </a:r>
            </a:p>
          </p:txBody>
        </p:sp>
        <p:sp>
          <p:nvSpPr>
            <p:cNvPr id="58" name="Rectangle 9"/>
            <p:cNvSpPr>
              <a:spLocks noChangeArrowheads="1"/>
            </p:cNvSpPr>
            <p:nvPr/>
          </p:nvSpPr>
          <p:spPr bwMode="auto">
            <a:xfrm>
              <a:off x="3792" y="201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Systems (policies</a:t>
              </a:r>
            </a:p>
            <a:p>
              <a:pPr algn="ctr" eaLnBrk="0" hangingPunct="0">
                <a:defRPr/>
              </a:pPr>
              <a:r>
                <a:rPr lang="en-GB" altLang="en-GB" sz="1440" b="1" kern="0">
                  <a:solidFill>
                    <a:sysClr val="windowText" lastClr="000000"/>
                  </a:solidFill>
                  <a:latin typeface="Calibri"/>
                </a:rPr>
                <a:t>and procedures)</a:t>
              </a:r>
            </a:p>
          </p:txBody>
        </p:sp>
        <p:sp>
          <p:nvSpPr>
            <p:cNvPr id="59" name="Rectangle 10"/>
            <p:cNvSpPr>
              <a:spLocks noChangeArrowheads="1"/>
            </p:cNvSpPr>
            <p:nvPr/>
          </p:nvSpPr>
          <p:spPr bwMode="auto">
            <a:xfrm>
              <a:off x="2304" y="2400"/>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Work unit</a:t>
              </a:r>
            </a:p>
            <a:p>
              <a:pPr algn="ctr" eaLnBrk="0" hangingPunct="0">
                <a:defRPr/>
              </a:pPr>
              <a:r>
                <a:rPr lang="en-GB" altLang="en-GB" sz="1440" b="1" kern="0">
                  <a:solidFill>
                    <a:sysClr val="windowText" lastClr="000000"/>
                  </a:solidFill>
                  <a:latin typeface="Calibri"/>
                </a:rPr>
                <a:t>climate</a:t>
              </a:r>
            </a:p>
          </p:txBody>
        </p:sp>
        <p:sp>
          <p:nvSpPr>
            <p:cNvPr id="60" name="Rectangle 11"/>
            <p:cNvSpPr>
              <a:spLocks noChangeArrowheads="1"/>
            </p:cNvSpPr>
            <p:nvPr/>
          </p:nvSpPr>
          <p:spPr bwMode="auto">
            <a:xfrm>
              <a:off x="2304" y="2976"/>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Motivation</a:t>
              </a:r>
            </a:p>
          </p:txBody>
        </p:sp>
        <p:sp>
          <p:nvSpPr>
            <p:cNvPr id="61" name="Rectangle 12"/>
            <p:cNvSpPr>
              <a:spLocks noChangeArrowheads="1"/>
            </p:cNvSpPr>
            <p:nvPr/>
          </p:nvSpPr>
          <p:spPr bwMode="auto">
            <a:xfrm>
              <a:off x="3792" y="3024"/>
              <a:ext cx="1056" cy="384"/>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needs</a:t>
              </a:r>
            </a:p>
            <a:p>
              <a:pPr algn="ctr" eaLnBrk="0" hangingPunct="0">
                <a:defRPr/>
              </a:pPr>
              <a:r>
                <a:rPr lang="en-GB" altLang="en-GB" sz="1440" b="1" kern="0">
                  <a:solidFill>
                    <a:sysClr val="windowText" lastClr="000000"/>
                  </a:solidFill>
                  <a:latin typeface="Calibri"/>
                </a:rPr>
                <a:t>and values</a:t>
              </a:r>
            </a:p>
          </p:txBody>
        </p:sp>
        <p:sp>
          <p:nvSpPr>
            <p:cNvPr id="62" name="Rectangle 13"/>
            <p:cNvSpPr>
              <a:spLocks noChangeArrowheads="1"/>
            </p:cNvSpPr>
            <p:nvPr/>
          </p:nvSpPr>
          <p:spPr bwMode="auto">
            <a:xfrm>
              <a:off x="864" y="2976"/>
              <a:ext cx="1056" cy="576"/>
            </a:xfrm>
            <a:prstGeom prst="rect">
              <a:avLst/>
            </a:prstGeom>
            <a:solidFill>
              <a:srgbClr val="DDDDDD"/>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Task requirement</a:t>
              </a:r>
            </a:p>
            <a:p>
              <a:pPr algn="ctr" eaLnBrk="0" hangingPunct="0">
                <a:defRPr/>
              </a:pPr>
              <a:r>
                <a:rPr lang="en-GB" altLang="en-GB" sz="1440" b="1" kern="0">
                  <a:solidFill>
                    <a:sysClr val="windowText" lastClr="000000"/>
                  </a:solidFill>
                  <a:latin typeface="Calibri"/>
                </a:rPr>
                <a:t>and individual</a:t>
              </a:r>
            </a:p>
            <a:p>
              <a:pPr algn="ctr" eaLnBrk="0" hangingPunct="0">
                <a:defRPr/>
              </a:pPr>
              <a:r>
                <a:rPr lang="en-GB" altLang="en-GB" sz="1440" b="1" kern="0">
                  <a:solidFill>
                    <a:sysClr val="windowText" lastClr="000000"/>
                  </a:solidFill>
                  <a:latin typeface="Calibri"/>
                </a:rPr>
                <a:t>skills abilities</a:t>
              </a:r>
            </a:p>
          </p:txBody>
        </p:sp>
        <p:sp>
          <p:nvSpPr>
            <p:cNvPr id="63" name="Rectangle 14"/>
            <p:cNvSpPr>
              <a:spLocks noChangeArrowheads="1"/>
            </p:cNvSpPr>
            <p:nvPr/>
          </p:nvSpPr>
          <p:spPr bwMode="auto">
            <a:xfrm>
              <a:off x="2304" y="3552"/>
              <a:ext cx="1056" cy="528"/>
            </a:xfrm>
            <a:prstGeom prst="rect">
              <a:avLst/>
            </a:prstGeom>
            <a:solidFill>
              <a:srgbClr val="6699FF"/>
            </a:solidFill>
            <a:ln w="12700">
              <a:solidFill>
                <a:srgbClr val="000000"/>
              </a:solidFill>
              <a:miter lim="800000"/>
              <a:headEnd/>
              <a:tailEnd/>
            </a:ln>
            <a:effectLst>
              <a:outerShdw dist="107763" dir="2700000" algn="ctr" rotWithShape="0">
                <a:srgbClr val="EEECE1"/>
              </a:outerShdw>
            </a:effectLst>
          </p:spPr>
          <p:txBody>
            <a:bodyPr wrap="none" anchor="ctr"/>
            <a:lstStyle/>
            <a:p>
              <a:pPr algn="ctr" eaLnBrk="0" hangingPunct="0">
                <a:defRPr/>
              </a:pPr>
              <a:r>
                <a:rPr lang="en-GB" altLang="en-GB" sz="1440" b="1" kern="0">
                  <a:solidFill>
                    <a:sysClr val="windowText" lastClr="000000"/>
                  </a:solidFill>
                  <a:latin typeface="Calibri"/>
                </a:rPr>
                <a:t>Individual and</a:t>
              </a:r>
            </a:p>
            <a:p>
              <a:pPr algn="ctr" eaLnBrk="0" hangingPunct="0">
                <a:defRPr/>
              </a:pPr>
              <a:r>
                <a:rPr lang="en-GB" altLang="en-GB" sz="1440" b="1" kern="0">
                  <a:solidFill>
                    <a:sysClr val="windowText" lastClr="000000"/>
                  </a:solidFill>
                  <a:latin typeface="Calibri"/>
                </a:rPr>
                <a:t>organisational</a:t>
              </a:r>
            </a:p>
            <a:p>
              <a:pPr algn="ctr" eaLnBrk="0" hangingPunct="0">
                <a:defRPr/>
              </a:pPr>
              <a:r>
                <a:rPr lang="en-GB" altLang="en-GB" sz="1440" b="1" kern="0">
                  <a:solidFill>
                    <a:sysClr val="windowText" lastClr="000000"/>
                  </a:solidFill>
                  <a:latin typeface="Calibri"/>
                </a:rPr>
                <a:t>performance</a:t>
              </a:r>
            </a:p>
          </p:txBody>
        </p:sp>
        <p:cxnSp>
          <p:nvCxnSpPr>
            <p:cNvPr id="245776" name="AutoShape 15"/>
            <p:cNvCxnSpPr>
              <a:cxnSpLocks noChangeShapeType="1"/>
              <a:stCxn id="63" idx="1"/>
              <a:endCxn id="53" idx="1"/>
            </p:cNvCxnSpPr>
            <p:nvPr/>
          </p:nvCxnSpPr>
          <p:spPr bwMode="auto">
            <a:xfrm rot="10800000" flipH="1">
              <a:off x="2304" y="624"/>
              <a:ext cx="1" cy="3192"/>
            </a:xfrm>
            <a:prstGeom prst="bentConnector3">
              <a:avLst>
                <a:gd name="adj1" fmla="val -1802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77" name="AutoShape 16"/>
            <p:cNvCxnSpPr>
              <a:cxnSpLocks noChangeShapeType="1"/>
              <a:stCxn id="63" idx="3"/>
              <a:endCxn id="53" idx="3"/>
            </p:cNvCxnSpPr>
            <p:nvPr/>
          </p:nvCxnSpPr>
          <p:spPr bwMode="auto">
            <a:xfrm flipV="1">
              <a:off x="3360" y="624"/>
              <a:ext cx="1" cy="3192"/>
            </a:xfrm>
            <a:prstGeom prst="bentConnector3">
              <a:avLst>
                <a:gd name="adj1" fmla="val 194600000"/>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66" name="Line 17"/>
            <p:cNvSpPr>
              <a:spLocks noChangeShapeType="1"/>
            </p:cNvSpPr>
            <p:nvPr/>
          </p:nvSpPr>
          <p:spPr bwMode="auto">
            <a:xfrm>
              <a:off x="2832" y="816"/>
              <a:ext cx="0" cy="24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7" name="Line 18"/>
            <p:cNvSpPr>
              <a:spLocks noChangeShapeType="1"/>
            </p:cNvSpPr>
            <p:nvPr/>
          </p:nvSpPr>
          <p:spPr bwMode="auto">
            <a:xfrm>
              <a:off x="2832" y="1440"/>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8" name="Line 19"/>
            <p:cNvSpPr>
              <a:spLocks noChangeShapeType="1"/>
            </p:cNvSpPr>
            <p:nvPr/>
          </p:nvSpPr>
          <p:spPr bwMode="auto">
            <a:xfrm>
              <a:off x="2832" y="2112"/>
              <a:ext cx="0"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69" name="Line 20"/>
            <p:cNvSpPr>
              <a:spLocks noChangeShapeType="1"/>
            </p:cNvSpPr>
            <p:nvPr/>
          </p:nvSpPr>
          <p:spPr bwMode="auto">
            <a:xfrm>
              <a:off x="2832" y="2784"/>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0" name="Line 21"/>
            <p:cNvSpPr>
              <a:spLocks noChangeShapeType="1"/>
            </p:cNvSpPr>
            <p:nvPr/>
          </p:nvSpPr>
          <p:spPr bwMode="auto">
            <a:xfrm>
              <a:off x="2832" y="3360"/>
              <a:ext cx="0" cy="192"/>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1" name="Line 22"/>
            <p:cNvSpPr>
              <a:spLocks noChangeShapeType="1"/>
            </p:cNvSpPr>
            <p:nvPr/>
          </p:nvSpPr>
          <p:spPr bwMode="auto">
            <a:xfrm>
              <a:off x="1920"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2" name="Line 23"/>
            <p:cNvSpPr>
              <a:spLocks noChangeShapeType="1"/>
            </p:cNvSpPr>
            <p:nvPr/>
          </p:nvSpPr>
          <p:spPr bwMode="auto">
            <a:xfrm>
              <a:off x="3408" y="316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3" name="Line 24"/>
            <p:cNvSpPr>
              <a:spLocks noChangeShapeType="1"/>
            </p:cNvSpPr>
            <p:nvPr/>
          </p:nvSpPr>
          <p:spPr bwMode="auto">
            <a:xfrm>
              <a:off x="1296" y="2400"/>
              <a:ext cx="0"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4" name="Line 25"/>
            <p:cNvSpPr>
              <a:spLocks noChangeShapeType="1"/>
            </p:cNvSpPr>
            <p:nvPr/>
          </p:nvSpPr>
          <p:spPr bwMode="auto">
            <a:xfrm>
              <a:off x="4416" y="2400"/>
              <a:ext cx="0" cy="62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5" name="Line 26"/>
            <p:cNvSpPr>
              <a:spLocks noChangeShapeType="1"/>
            </p:cNvSpPr>
            <p:nvPr/>
          </p:nvSpPr>
          <p:spPr bwMode="auto">
            <a:xfrm>
              <a:off x="1296" y="1632"/>
              <a:ext cx="0" cy="33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6" name="Line 27"/>
            <p:cNvSpPr>
              <a:spLocks noChangeShapeType="1"/>
            </p:cNvSpPr>
            <p:nvPr/>
          </p:nvSpPr>
          <p:spPr bwMode="auto">
            <a:xfrm>
              <a:off x="4320" y="1632"/>
              <a:ext cx="0" cy="384"/>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7" name="Line 28"/>
            <p:cNvSpPr>
              <a:spLocks noChangeShapeType="1"/>
            </p:cNvSpPr>
            <p:nvPr/>
          </p:nvSpPr>
          <p:spPr bwMode="auto">
            <a:xfrm>
              <a:off x="1920" y="1248"/>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8" name="Line 29"/>
            <p:cNvSpPr>
              <a:spLocks noChangeShapeType="1"/>
            </p:cNvSpPr>
            <p:nvPr/>
          </p:nvSpPr>
          <p:spPr bwMode="auto">
            <a:xfrm>
              <a:off x="1920" y="2064"/>
              <a:ext cx="384"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79" name="Line 30"/>
            <p:cNvSpPr>
              <a:spLocks noChangeShapeType="1"/>
            </p:cNvSpPr>
            <p:nvPr/>
          </p:nvSpPr>
          <p:spPr bwMode="auto">
            <a:xfrm>
              <a:off x="3360" y="2064"/>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0" name="Line 31"/>
            <p:cNvSpPr>
              <a:spLocks noChangeShapeType="1"/>
            </p:cNvSpPr>
            <p:nvPr/>
          </p:nvSpPr>
          <p:spPr bwMode="auto">
            <a:xfrm>
              <a:off x="3360" y="1248"/>
              <a:ext cx="43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nvGrpSpPr>
            <p:cNvPr id="245793" name="Group 32"/>
            <p:cNvGrpSpPr>
              <a:grpSpLocks/>
            </p:cNvGrpSpPr>
            <p:nvPr/>
          </p:nvGrpSpPr>
          <p:grpSpPr bwMode="auto">
            <a:xfrm>
              <a:off x="1296" y="720"/>
              <a:ext cx="960" cy="528"/>
              <a:chOff x="1152" y="624"/>
              <a:chExt cx="960" cy="336"/>
            </a:xfrm>
          </p:grpSpPr>
          <p:sp>
            <p:nvSpPr>
              <p:cNvPr id="95" name="Line 33"/>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6" name="Line 34"/>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grpSp>
          <p:nvGrpSpPr>
            <p:cNvPr id="245794" name="Group 35"/>
            <p:cNvGrpSpPr>
              <a:grpSpLocks/>
            </p:cNvGrpSpPr>
            <p:nvPr/>
          </p:nvGrpSpPr>
          <p:grpSpPr bwMode="auto">
            <a:xfrm flipH="1">
              <a:off x="3360" y="720"/>
              <a:ext cx="960" cy="480"/>
              <a:chOff x="1152" y="624"/>
              <a:chExt cx="960" cy="336"/>
            </a:xfrm>
          </p:grpSpPr>
          <p:sp>
            <p:nvSpPr>
              <p:cNvPr id="93" name="Line 36"/>
              <p:cNvSpPr>
                <a:spLocks noChangeShapeType="1"/>
              </p:cNvSpPr>
              <p:nvPr/>
            </p:nvSpPr>
            <p:spPr bwMode="auto">
              <a:xfrm flipH="1">
                <a:off x="1152" y="624"/>
                <a:ext cx="960" cy="0"/>
              </a:xfrm>
              <a:prstGeom prst="line">
                <a:avLst/>
              </a:prstGeom>
              <a:noFill/>
              <a:ln w="12700">
                <a:solidFill>
                  <a:srgbClr val="C0504D"/>
                </a:solidFill>
                <a:round/>
                <a:headEnd type="triangle" w="med" len="med"/>
                <a:tailEn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4" name="Line 37"/>
              <p:cNvSpPr>
                <a:spLocks noChangeShapeType="1"/>
              </p:cNvSpPr>
              <p:nvPr/>
            </p:nvSpPr>
            <p:spPr bwMode="auto">
              <a:xfrm>
                <a:off x="1152" y="624"/>
                <a:ext cx="0" cy="336"/>
              </a:xfrm>
              <a:prstGeom prst="line">
                <a:avLst/>
              </a:prstGeom>
              <a:noFill/>
              <a:ln w="12700">
                <a:solidFill>
                  <a:srgbClr val="C0504D"/>
                </a:solidFill>
                <a:round/>
                <a:headEn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83" name="Line 38"/>
            <p:cNvSpPr>
              <a:spLocks noChangeShapeType="1"/>
            </p:cNvSpPr>
            <p:nvPr/>
          </p:nvSpPr>
          <p:spPr bwMode="auto">
            <a:xfrm>
              <a:off x="3360" y="1440"/>
              <a:ext cx="432"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4" name="Line 39"/>
            <p:cNvSpPr>
              <a:spLocks noChangeShapeType="1"/>
            </p:cNvSpPr>
            <p:nvPr/>
          </p:nvSpPr>
          <p:spPr bwMode="auto">
            <a:xfrm flipV="1">
              <a:off x="1920" y="1440"/>
              <a:ext cx="384" cy="576"/>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85" name="Line 40"/>
            <p:cNvSpPr>
              <a:spLocks noChangeShapeType="1"/>
            </p:cNvSpPr>
            <p:nvPr/>
          </p:nvSpPr>
          <p:spPr bwMode="auto">
            <a:xfrm>
              <a:off x="1920" y="2256"/>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cxnSp>
          <p:nvCxnSpPr>
            <p:cNvPr id="245798" name="AutoShape 41"/>
            <p:cNvCxnSpPr>
              <a:cxnSpLocks noChangeShapeType="1"/>
              <a:stCxn id="57" idx="2"/>
              <a:endCxn id="59" idx="1"/>
            </p:cNvCxnSpPr>
            <p:nvPr/>
          </p:nvCxnSpPr>
          <p:spPr bwMode="auto">
            <a:xfrm rot="16200000" flipH="1">
              <a:off x="1752" y="2040"/>
              <a:ext cx="192" cy="912"/>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799" name="AutoShape 42"/>
            <p:cNvCxnSpPr>
              <a:cxnSpLocks noChangeShapeType="1"/>
              <a:stCxn id="58" idx="2"/>
              <a:endCxn id="59" idx="3"/>
            </p:cNvCxnSpPr>
            <p:nvPr/>
          </p:nvCxnSpPr>
          <p:spPr bwMode="auto">
            <a:xfrm rot="5400000">
              <a:off x="3744" y="2016"/>
              <a:ext cx="192" cy="960"/>
            </a:xfrm>
            <a:prstGeom prst="bentConnector2">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0" name="AutoShape 43"/>
            <p:cNvCxnSpPr>
              <a:cxnSpLocks noChangeShapeType="1"/>
              <a:stCxn id="62" idx="1"/>
              <a:endCxn id="52" idx="1"/>
            </p:cNvCxnSpPr>
            <p:nvPr/>
          </p:nvCxnSpPr>
          <p:spPr bwMode="auto">
            <a:xfrm rot="10800000" flipH="1">
              <a:off x="864" y="1440"/>
              <a:ext cx="1" cy="1824"/>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cxnSp>
          <p:nvCxnSpPr>
            <p:cNvPr id="245801" name="AutoShape 44"/>
            <p:cNvCxnSpPr>
              <a:cxnSpLocks noChangeShapeType="1"/>
              <a:stCxn id="61" idx="3"/>
              <a:endCxn id="55" idx="3"/>
            </p:cNvCxnSpPr>
            <p:nvPr/>
          </p:nvCxnSpPr>
          <p:spPr bwMode="auto">
            <a:xfrm flipV="1">
              <a:off x="4848" y="1440"/>
              <a:ext cx="1" cy="1776"/>
            </a:xfrm>
            <a:prstGeom prst="bentConnector3">
              <a:avLst>
                <a:gd name="adj1" fmla="val 14400005"/>
              </a:avLst>
            </a:prstGeom>
            <a:noFill/>
            <a:ln w="12700">
              <a:solidFill>
                <a:srgbClr val="C0504D"/>
              </a:solidFill>
              <a:miter lim="800000"/>
              <a:headEnd type="triangle" w="med" len="med"/>
              <a:tailEnd type="triangle" w="med" len="med"/>
            </a:ln>
            <a:extLst>
              <a:ext uri="{909E8E84-426E-40dd-AFC4-6F175D3DCCD1}">
                <a14:hiddenFill xmlns:a14="http://schemas.microsoft.com/office/drawing/2010/main" xmlns="">
                  <a:noFill/>
                </a14:hiddenFill>
              </a:ext>
            </a:extLst>
          </p:spPr>
        </p:cxnSp>
        <p:sp>
          <p:nvSpPr>
            <p:cNvPr id="90" name="Line 45"/>
            <p:cNvSpPr>
              <a:spLocks noChangeShapeType="1"/>
            </p:cNvSpPr>
            <p:nvPr/>
          </p:nvSpPr>
          <p:spPr bwMode="auto">
            <a:xfrm flipH="1" flipV="1">
              <a:off x="1920" y="1440"/>
              <a:ext cx="384"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1" name="Line 46"/>
            <p:cNvSpPr>
              <a:spLocks noChangeShapeType="1"/>
            </p:cNvSpPr>
            <p:nvPr/>
          </p:nvSpPr>
          <p:spPr bwMode="auto">
            <a:xfrm flipV="1">
              <a:off x="3360" y="1440"/>
              <a:ext cx="432" cy="288"/>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sp>
          <p:nvSpPr>
            <p:cNvPr id="92" name="Line 47"/>
            <p:cNvSpPr>
              <a:spLocks noChangeShapeType="1"/>
            </p:cNvSpPr>
            <p:nvPr/>
          </p:nvSpPr>
          <p:spPr bwMode="auto">
            <a:xfrm>
              <a:off x="1920" y="1584"/>
              <a:ext cx="1872" cy="0"/>
            </a:xfrm>
            <a:prstGeom prst="line">
              <a:avLst/>
            </a:prstGeom>
            <a:noFill/>
            <a:ln w="12700">
              <a:solidFill>
                <a:srgbClr val="C0504D"/>
              </a:solidFill>
              <a:round/>
              <a:headEnd type="triangle" w="med" len="med"/>
              <a:tailEnd type="triangle" w="med" len="med"/>
            </a:ln>
            <a:extLst>
              <a:ext uri="{909E8E84-426E-40dd-AFC4-6F175D3DCCD1}">
                <a14:hiddenFill xmlns:a14="http://schemas.microsoft.com/office/drawing/2010/main" xmlns="">
                  <a:noFill/>
                </a14:hiddenFill>
              </a:ext>
            </a:extLst>
          </p:spPr>
          <p:txBody>
            <a:bodyPr wrap="none" anchor="ctr"/>
            <a:lstStyle/>
            <a:p>
              <a:pPr>
                <a:defRPr/>
              </a:pPr>
              <a:endParaRPr lang="en-US" sz="2160" b="1" kern="0">
                <a:solidFill>
                  <a:sysClr val="windowText" lastClr="000000"/>
                </a:solidFill>
                <a:ea typeface="ＭＳ Ｐゴシック" charset="0"/>
                <a:cs typeface="ＭＳ Ｐゴシック" charset="0"/>
              </a:endParaRPr>
            </a:p>
          </p:txBody>
        </p:sp>
      </p:grpSp>
      <p:sp>
        <p:nvSpPr>
          <p:cNvPr id="245763" name="TextBox 1"/>
          <p:cNvSpPr txBox="1">
            <a:spLocks noChangeArrowheads="1"/>
          </p:cNvSpPr>
          <p:nvPr/>
        </p:nvSpPr>
        <p:spPr bwMode="auto">
          <a:xfrm>
            <a:off x="5929614" y="6150553"/>
            <a:ext cx="3327321" cy="3970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2296" tIns="41148" rIns="82296" bIns="41148">
            <a:spAutoFit/>
          </a:bodyPr>
          <a:lstStyle>
            <a:lvl1pPr eaLnBrk="0" hangingPunct="0">
              <a:defRPr sz="2400">
                <a:solidFill>
                  <a:schemeClr val="tx1"/>
                </a:solidFill>
                <a:latin typeface="Calibri" charset="0"/>
                <a:ea typeface="ＭＳ Ｐゴシック" charset="-128"/>
              </a:defRPr>
            </a:lvl1pPr>
            <a:lvl2pPr marL="742950" indent="-285750" eaLnBrk="0" hangingPunct="0">
              <a:defRPr sz="2400">
                <a:solidFill>
                  <a:schemeClr val="tx1"/>
                </a:solidFill>
                <a:latin typeface="Calibri" charset="0"/>
                <a:ea typeface="ＭＳ Ｐゴシック" charset="-128"/>
              </a:defRPr>
            </a:lvl2pPr>
            <a:lvl3pPr marL="1143000" indent="-228600" eaLnBrk="0" hangingPunct="0">
              <a:defRPr sz="2400">
                <a:solidFill>
                  <a:schemeClr val="tx1"/>
                </a:solidFill>
                <a:latin typeface="Calibri" charset="0"/>
                <a:ea typeface="ＭＳ Ｐゴシック" charset="-128"/>
              </a:defRPr>
            </a:lvl3pPr>
            <a:lvl4pPr marL="1600200" indent="-228600" eaLnBrk="0" hangingPunct="0">
              <a:defRPr sz="2400">
                <a:solidFill>
                  <a:schemeClr val="tx1"/>
                </a:solidFill>
                <a:latin typeface="Calibri" charset="0"/>
                <a:ea typeface="ＭＳ Ｐゴシック" charset="-128"/>
              </a:defRPr>
            </a:lvl4pPr>
            <a:lvl5pPr marL="2057400" indent="-228600" eaLnBrk="0" hangingPunct="0">
              <a:defRPr sz="2400">
                <a:solidFill>
                  <a:schemeClr val="tx1"/>
                </a:solidFill>
                <a:latin typeface="Calibri" charset="0"/>
                <a:ea typeface="ＭＳ Ｐゴシック" charset="-128"/>
              </a:defRPr>
            </a:lvl5pPr>
            <a:lvl6pPr marL="2514600" indent="-228600" defTabSz="457200" eaLnBrk="0" fontAlgn="base" hangingPunct="0">
              <a:spcBef>
                <a:spcPct val="0"/>
              </a:spcBef>
              <a:spcAft>
                <a:spcPct val="0"/>
              </a:spcAft>
              <a:defRPr sz="2400">
                <a:solidFill>
                  <a:schemeClr val="tx1"/>
                </a:solidFill>
                <a:latin typeface="Calibri" charset="0"/>
                <a:ea typeface="ＭＳ Ｐゴシック" charset="-128"/>
              </a:defRPr>
            </a:lvl6pPr>
            <a:lvl7pPr marL="2971800" indent="-228600" defTabSz="457200" eaLnBrk="0" fontAlgn="base" hangingPunct="0">
              <a:spcBef>
                <a:spcPct val="0"/>
              </a:spcBef>
              <a:spcAft>
                <a:spcPct val="0"/>
              </a:spcAft>
              <a:defRPr sz="2400">
                <a:solidFill>
                  <a:schemeClr val="tx1"/>
                </a:solidFill>
                <a:latin typeface="Calibri" charset="0"/>
                <a:ea typeface="ＭＳ Ｐゴシック" charset="-128"/>
              </a:defRPr>
            </a:lvl7pPr>
            <a:lvl8pPr marL="3429000" indent="-228600" defTabSz="457200" eaLnBrk="0" fontAlgn="base" hangingPunct="0">
              <a:spcBef>
                <a:spcPct val="0"/>
              </a:spcBef>
              <a:spcAft>
                <a:spcPct val="0"/>
              </a:spcAft>
              <a:defRPr sz="2400">
                <a:solidFill>
                  <a:schemeClr val="tx1"/>
                </a:solidFill>
                <a:latin typeface="Calibri" charset="0"/>
                <a:ea typeface="ＭＳ Ｐゴシック" charset="-128"/>
              </a:defRPr>
            </a:lvl8pPr>
            <a:lvl9pPr marL="3886200" indent="-228600" defTabSz="457200" eaLnBrk="0" fontAlgn="base" hangingPunct="0">
              <a:spcBef>
                <a:spcPct val="0"/>
              </a:spcBef>
              <a:spcAft>
                <a:spcPct val="0"/>
              </a:spcAft>
              <a:defRPr sz="2400">
                <a:solidFill>
                  <a:schemeClr val="tx1"/>
                </a:solidFill>
                <a:latin typeface="Calibri" charset="0"/>
                <a:ea typeface="ＭＳ Ｐゴシック" charset="-128"/>
              </a:defRPr>
            </a:lvl9pPr>
          </a:lstStyle>
          <a:p>
            <a:pPr eaLnBrk="1" hangingPunct="1"/>
            <a:r>
              <a:rPr lang="en-US" altLang="x-none" sz="2040" b="1" dirty="0">
                <a:solidFill>
                  <a:schemeClr val="bg1"/>
                </a:solidFill>
              </a:rPr>
              <a:t>THE </a:t>
            </a:r>
            <a:r>
              <a:rPr lang="en-US" altLang="en-US" sz="2040" b="1" dirty="0">
                <a:solidFill>
                  <a:schemeClr val="bg1"/>
                </a:solidFill>
              </a:rPr>
              <a:t>“</a:t>
            </a:r>
            <a:r>
              <a:rPr lang="en-US" altLang="x-none" sz="2040" b="1" dirty="0">
                <a:solidFill>
                  <a:schemeClr val="bg1"/>
                </a:solidFill>
              </a:rPr>
              <a:t>BURKE-LITWIN MODEL</a:t>
            </a:r>
            <a:r>
              <a:rPr lang="en-US" altLang="en-US" sz="2040" b="1" dirty="0">
                <a:solidFill>
                  <a:schemeClr val="bg1"/>
                </a:solidFill>
              </a:rPr>
              <a:t>”</a:t>
            </a:r>
            <a:endParaRPr lang="en-US" altLang="x-none" sz="2040" b="1" dirty="0">
              <a:solidFill>
                <a:schemeClr val="bg1"/>
              </a:solidFill>
            </a:endParaRPr>
          </a:p>
        </p:txBody>
      </p:sp>
      <p:sp>
        <p:nvSpPr>
          <p:cNvPr id="64" name="TextBox 63"/>
          <p:cNvSpPr txBox="1"/>
          <p:nvPr/>
        </p:nvSpPr>
        <p:spPr>
          <a:xfrm>
            <a:off x="7949863" y="70034"/>
            <a:ext cx="3947659" cy="6435608"/>
          </a:xfrm>
          <a:prstGeom prst="rect">
            <a:avLst/>
          </a:prstGeom>
          <a:noFill/>
        </p:spPr>
        <p:txBody>
          <a:bodyPr wrap="square" lIns="82296" tIns="41148" rIns="82296" bIns="41148" rtlCol="0">
            <a:spAutoFit/>
          </a:bodyPr>
          <a:lstStyle/>
          <a:p>
            <a:r>
              <a:rPr lang="en-US" sz="2880" b="1" dirty="0">
                <a:solidFill>
                  <a:srgbClr val="0070C0"/>
                </a:solidFill>
              </a:rPr>
              <a:t>Breakout #1</a:t>
            </a:r>
          </a:p>
          <a:p>
            <a:endParaRPr lang="en-US" dirty="0"/>
          </a:p>
          <a:p>
            <a:endParaRPr lang="en-US" dirty="0"/>
          </a:p>
          <a:p>
            <a:r>
              <a:rPr lang="en-US" sz="2800" dirty="0"/>
              <a:t>Using the Burke &amp; Litwin model, consider how the levers can be </a:t>
            </a:r>
            <a:r>
              <a:rPr lang="en-US" sz="2800" dirty="0" err="1"/>
              <a:t>utilised</a:t>
            </a:r>
            <a:r>
              <a:rPr lang="en-US" sz="2800" dirty="0"/>
              <a:t> to support the ‘Flipped Campus Strategy’. </a:t>
            </a:r>
          </a:p>
          <a:p>
            <a:endParaRPr lang="en-US" dirty="0"/>
          </a:p>
          <a:p>
            <a:pPr marL="257170" indent="-257170">
              <a:buFont typeface="Arial" charset="0"/>
              <a:buChar char="•"/>
            </a:pPr>
            <a:r>
              <a:rPr lang="en-US" sz="2000" b="1" dirty="0">
                <a:solidFill>
                  <a:srgbClr val="0070C0"/>
                </a:solidFill>
              </a:rPr>
              <a:t>Where are you performing well?</a:t>
            </a:r>
          </a:p>
          <a:p>
            <a:pPr marL="257170" indent="-257170">
              <a:buFont typeface="Arial" charset="0"/>
              <a:buChar char="•"/>
            </a:pPr>
            <a:endParaRPr lang="en-US" sz="2000" b="1" dirty="0">
              <a:solidFill>
                <a:srgbClr val="0070C0"/>
              </a:solidFill>
            </a:endParaRPr>
          </a:p>
          <a:p>
            <a:pPr marL="257170" indent="-257170">
              <a:buFont typeface="Arial" charset="0"/>
              <a:buChar char="•"/>
            </a:pPr>
            <a:r>
              <a:rPr lang="en-US" sz="2000" b="1" dirty="0">
                <a:solidFill>
                  <a:srgbClr val="0070C0"/>
                </a:solidFill>
              </a:rPr>
              <a:t>Where do you need to focus leadership attention?</a:t>
            </a:r>
          </a:p>
          <a:p>
            <a:pPr marL="257170" indent="-257170">
              <a:buFont typeface="Arial" charset="0"/>
              <a:buChar char="•"/>
            </a:pPr>
            <a:endParaRPr lang="en-US" sz="2000" b="1" dirty="0">
              <a:solidFill>
                <a:srgbClr val="0070C0"/>
              </a:solidFill>
            </a:endParaRPr>
          </a:p>
          <a:p>
            <a:pPr marL="257170" indent="-257170">
              <a:buFont typeface="Arial" charset="0"/>
              <a:buChar char="•"/>
            </a:pPr>
            <a:r>
              <a:rPr lang="en-US" sz="2000" b="1" dirty="0">
                <a:solidFill>
                  <a:srgbClr val="0070C0"/>
                </a:solidFill>
              </a:rPr>
              <a:t>What’s your biggest ‘take-way’ from this model?</a:t>
            </a:r>
          </a:p>
          <a:p>
            <a:pPr marL="257170" indent="-257170">
              <a:buFont typeface="Arial" charset="0"/>
              <a:buChar char="•"/>
            </a:pPr>
            <a:endParaRPr lang="en-US" dirty="0"/>
          </a:p>
          <a:p>
            <a:endParaRPr lang="en-US" dirty="0"/>
          </a:p>
          <a:p>
            <a:endParaRPr lang="en-US" dirty="0"/>
          </a:p>
        </p:txBody>
      </p:sp>
      <p:sp>
        <p:nvSpPr>
          <p:cNvPr id="50" name="TextBox 49">
            <a:extLst>
              <a:ext uri="{FF2B5EF4-FFF2-40B4-BE49-F238E27FC236}">
                <a16:creationId xmlns:a16="http://schemas.microsoft.com/office/drawing/2014/main" id="{1AB5A3A6-8031-464F-9ED3-05FD18655451}"/>
              </a:ext>
            </a:extLst>
          </p:cNvPr>
          <p:cNvSpPr txBox="1"/>
          <p:nvPr/>
        </p:nvSpPr>
        <p:spPr>
          <a:xfrm>
            <a:off x="986232" y="75602"/>
            <a:ext cx="1753850" cy="757130"/>
          </a:xfrm>
          <a:prstGeom prst="rect">
            <a:avLst/>
          </a:prstGeom>
          <a:noFill/>
        </p:spPr>
        <p:txBody>
          <a:bodyPr wrap="square" rtlCol="0">
            <a:spAutoFit/>
          </a:bodyPr>
          <a:lstStyle/>
          <a:p>
            <a:pPr algn="ctr"/>
            <a:r>
              <a:rPr lang="en-US" sz="2160" b="1" dirty="0">
                <a:solidFill>
                  <a:srgbClr val="C00000"/>
                </a:solidFill>
              </a:rPr>
              <a:t>Hard Elements</a:t>
            </a:r>
          </a:p>
        </p:txBody>
      </p:sp>
      <p:sp>
        <p:nvSpPr>
          <p:cNvPr id="65" name="TextBox 64">
            <a:extLst>
              <a:ext uri="{FF2B5EF4-FFF2-40B4-BE49-F238E27FC236}">
                <a16:creationId xmlns:a16="http://schemas.microsoft.com/office/drawing/2014/main" id="{5D62FEEE-935C-FF44-8DF4-7624D29B9834}"/>
              </a:ext>
            </a:extLst>
          </p:cNvPr>
          <p:cNvSpPr txBox="1"/>
          <p:nvPr/>
        </p:nvSpPr>
        <p:spPr>
          <a:xfrm>
            <a:off x="5398177" y="81434"/>
            <a:ext cx="1753850" cy="757130"/>
          </a:xfrm>
          <a:prstGeom prst="rect">
            <a:avLst/>
          </a:prstGeom>
          <a:noFill/>
        </p:spPr>
        <p:txBody>
          <a:bodyPr wrap="square" rtlCol="0">
            <a:spAutoFit/>
          </a:bodyPr>
          <a:lstStyle/>
          <a:p>
            <a:pPr algn="ctr"/>
            <a:r>
              <a:rPr lang="en-US" sz="2160" b="1" dirty="0">
                <a:solidFill>
                  <a:srgbClr val="C00000"/>
                </a:solidFill>
              </a:rPr>
              <a:t>Soft Elements</a:t>
            </a:r>
          </a:p>
        </p:txBody>
      </p:sp>
      <p:sp>
        <p:nvSpPr>
          <p:cNvPr id="81" name="TextBox 80">
            <a:extLst>
              <a:ext uri="{FF2B5EF4-FFF2-40B4-BE49-F238E27FC236}">
                <a16:creationId xmlns:a16="http://schemas.microsoft.com/office/drawing/2014/main" id="{E29623C9-6908-2947-B5E4-F797FE4D9006}"/>
              </a:ext>
            </a:extLst>
          </p:cNvPr>
          <p:cNvSpPr txBox="1"/>
          <p:nvPr/>
        </p:nvSpPr>
        <p:spPr>
          <a:xfrm>
            <a:off x="3171940" y="-69236"/>
            <a:ext cx="1753850" cy="424732"/>
          </a:xfrm>
          <a:prstGeom prst="rect">
            <a:avLst/>
          </a:prstGeom>
          <a:noFill/>
        </p:spPr>
        <p:txBody>
          <a:bodyPr wrap="square" rtlCol="0">
            <a:spAutoFit/>
          </a:bodyPr>
          <a:lstStyle/>
          <a:p>
            <a:pPr algn="ctr"/>
            <a:r>
              <a:rPr lang="en-US" sz="2160" b="1" dirty="0">
                <a:solidFill>
                  <a:srgbClr val="C00000"/>
                </a:solidFill>
              </a:rPr>
              <a:t>Backbone</a:t>
            </a:r>
          </a:p>
        </p:txBody>
      </p:sp>
    </p:spTree>
    <p:extLst>
      <p:ext uri="{BB962C8B-B14F-4D97-AF65-F5344CB8AC3E}">
        <p14:creationId xmlns:p14="http://schemas.microsoft.com/office/powerpoint/2010/main" val="2801492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D2F0E8C-65E3-F14C-A823-3BA3AF2316D5}"/>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5400" b="1" kern="1200" dirty="0">
                <a:solidFill>
                  <a:srgbClr val="FFFF00"/>
                </a:solidFill>
                <a:latin typeface="+mj-lt"/>
                <a:ea typeface="+mj-ea"/>
                <a:cs typeface="+mj-cs"/>
              </a:rPr>
              <a:t>Leading Change</a:t>
            </a:r>
          </a:p>
        </p:txBody>
      </p:sp>
      <p:pic>
        <p:nvPicPr>
          <p:cNvPr id="19" name="Content Placeholder 18" descr="Diagram&#10;&#10;Description automatically generated">
            <a:extLst>
              <a:ext uri="{FF2B5EF4-FFF2-40B4-BE49-F238E27FC236}">
                <a16:creationId xmlns:a16="http://schemas.microsoft.com/office/drawing/2014/main" id="{5EC7D728-22F1-8C4D-A67F-B83824540375}"/>
              </a:ext>
            </a:extLst>
          </p:cNvPr>
          <p:cNvPicPr>
            <a:picLocks noGrp="1" noChangeAspect="1"/>
          </p:cNvPicPr>
          <p:nvPr>
            <p:ph sz="half" idx="2"/>
          </p:nvPr>
        </p:nvPicPr>
        <p:blipFill>
          <a:blip r:embed="rId2"/>
          <a:stretch>
            <a:fillRect/>
          </a:stretch>
        </p:blipFill>
        <p:spPr>
          <a:xfrm>
            <a:off x="4495807" y="93220"/>
            <a:ext cx="7036152" cy="6444001"/>
          </a:xfrm>
        </p:spPr>
      </p:pic>
    </p:spTree>
    <p:extLst>
      <p:ext uri="{BB962C8B-B14F-4D97-AF65-F5344CB8AC3E}">
        <p14:creationId xmlns:p14="http://schemas.microsoft.com/office/powerpoint/2010/main" val="261441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F84507-60B5-7649-9028-DEE92721C6CB}"/>
              </a:ext>
            </a:extLst>
          </p:cNvPr>
          <p:cNvSpPr>
            <a:spLocks noGrp="1"/>
          </p:cNvSpPr>
          <p:nvPr>
            <p:ph type="title"/>
          </p:nvPr>
        </p:nvSpPr>
        <p:spPr>
          <a:xfrm>
            <a:off x="6736769" y="1072999"/>
            <a:ext cx="4486656" cy="1645920"/>
          </a:xfrm>
        </p:spPr>
        <p:txBody>
          <a:bodyPr vert="horz" lIns="274320" tIns="182880" rIns="274320" bIns="182880" rtlCol="0" anchor="ctr" anchorCtr="1">
            <a:normAutofit/>
          </a:bodyPr>
          <a:lstStyle/>
          <a:p>
            <a:r>
              <a:rPr lang="en-US" sz="3200"/>
              <a:t>Sources of Change</a:t>
            </a:r>
          </a:p>
        </p:txBody>
      </p:sp>
      <p:sp>
        <p:nvSpPr>
          <p:cNvPr id="18" name="Rectangle 17">
            <a:extLst>
              <a:ext uri="{FF2B5EF4-FFF2-40B4-BE49-F238E27FC236}">
                <a16:creationId xmlns:a16="http://schemas.microsoft.com/office/drawing/2014/main" id="{733DEE68-6B15-49E1-8C6F-EE553B0597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30" y="640080"/>
            <a:ext cx="5455920"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C3F07C8-CCA3-4D2E-A900-8396148C16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8" y="802767"/>
            <a:ext cx="5129784"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24">
            <a:extLst>
              <a:ext uri="{FF2B5EF4-FFF2-40B4-BE49-F238E27FC236}">
                <a16:creationId xmlns:a16="http://schemas.microsoft.com/office/drawing/2014/main" id="{F9830453-F1FD-CF45-B0DC-86DC010F46AA}"/>
              </a:ext>
            </a:extLst>
          </p:cNvPr>
          <p:cNvPicPr>
            <a:picLocks noGrp="1" noChangeAspect="1"/>
          </p:cNvPicPr>
          <p:nvPr>
            <p:ph idx="1"/>
          </p:nvPr>
        </p:nvPicPr>
        <p:blipFill rotWithShape="1">
          <a:blip r:embed="rId3"/>
          <a:srcRect l="49348" r="11215" b="-2"/>
          <a:stretch/>
        </p:blipFill>
        <p:spPr>
          <a:xfrm>
            <a:off x="1126238" y="1122807"/>
            <a:ext cx="4489704" cy="4297680"/>
          </a:xfrm>
          <a:prstGeom prst="rect">
            <a:avLst/>
          </a:prstGeom>
        </p:spPr>
      </p:pic>
      <p:sp>
        <p:nvSpPr>
          <p:cNvPr id="6" name="Text Placeholder 5">
            <a:extLst>
              <a:ext uri="{FF2B5EF4-FFF2-40B4-BE49-F238E27FC236}">
                <a16:creationId xmlns:a16="http://schemas.microsoft.com/office/drawing/2014/main" id="{A519A4CB-F7E9-8B4B-AD10-5E6996A1785C}"/>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3060521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5B0A604D-1856-1542-B1A3-57FBFDF94C58}"/>
              </a:ext>
            </a:extLst>
          </p:cNvPr>
          <p:cNvSpPr>
            <a:spLocks noGrp="1"/>
          </p:cNvSpPr>
          <p:nvPr>
            <p:ph type="body" idx="1"/>
          </p:nvPr>
        </p:nvSpPr>
        <p:spPr>
          <a:xfrm>
            <a:off x="839787" y="517531"/>
            <a:ext cx="5157787" cy="564732"/>
          </a:xfrm>
        </p:spPr>
        <p:txBody>
          <a:bodyPr>
            <a:normAutofit fontScale="92500" lnSpcReduction="10000"/>
          </a:bodyPr>
          <a:lstStyle/>
          <a:p>
            <a:r>
              <a:rPr lang="en-US" sz="4000" dirty="0">
                <a:solidFill>
                  <a:schemeClr val="bg1">
                    <a:lumMod val="50000"/>
                  </a:schemeClr>
                </a:solidFill>
              </a:rPr>
              <a:t>Planned Change</a:t>
            </a:r>
          </a:p>
        </p:txBody>
      </p:sp>
      <p:sp>
        <p:nvSpPr>
          <p:cNvPr id="7" name="Content Placeholder 6">
            <a:extLst>
              <a:ext uri="{FF2B5EF4-FFF2-40B4-BE49-F238E27FC236}">
                <a16:creationId xmlns:a16="http://schemas.microsoft.com/office/drawing/2014/main" id="{B27D8AC5-5958-FD46-9D8B-28A4C2DF10E1}"/>
              </a:ext>
            </a:extLst>
          </p:cNvPr>
          <p:cNvSpPr>
            <a:spLocks noGrp="1"/>
          </p:cNvSpPr>
          <p:nvPr>
            <p:ph sz="half" idx="2"/>
          </p:nvPr>
        </p:nvSpPr>
        <p:spPr>
          <a:xfrm>
            <a:off x="839787" y="1522304"/>
            <a:ext cx="5157787" cy="4086519"/>
          </a:xfrm>
        </p:spPr>
        <p:txBody>
          <a:bodyPr>
            <a:normAutofit/>
          </a:bodyPr>
          <a:lstStyle/>
          <a:p>
            <a:r>
              <a:rPr lang="en-US" b="1" dirty="0"/>
              <a:t>Planned Internal</a:t>
            </a:r>
          </a:p>
          <a:p>
            <a:pPr lvl="1"/>
            <a:r>
              <a:rPr lang="en-GB" dirty="0"/>
              <a:t>Changes in the Services or the Products</a:t>
            </a:r>
          </a:p>
          <a:p>
            <a:pPr lvl="1"/>
            <a:r>
              <a:rPr lang="en-GB" dirty="0"/>
              <a:t>Changing [Administrative] Systems</a:t>
            </a:r>
          </a:p>
          <a:p>
            <a:pPr lvl="1"/>
            <a:r>
              <a:rPr lang="en-GB" dirty="0"/>
              <a:t>Changing organisational structure and size</a:t>
            </a:r>
          </a:p>
          <a:p>
            <a:r>
              <a:rPr lang="en-GB" b="1" dirty="0"/>
              <a:t>Planned External</a:t>
            </a:r>
          </a:p>
          <a:p>
            <a:pPr lvl="1"/>
            <a:r>
              <a:rPr lang="en-GB" dirty="0"/>
              <a:t>Technological Innovation</a:t>
            </a:r>
          </a:p>
          <a:p>
            <a:pPr lvl="1"/>
            <a:r>
              <a:rPr lang="en-GB" dirty="0"/>
              <a:t>Advancements in Communication and Information Processing</a:t>
            </a:r>
            <a:endParaRPr lang="en-US" dirty="0"/>
          </a:p>
        </p:txBody>
      </p:sp>
      <p:sp>
        <p:nvSpPr>
          <p:cNvPr id="8" name="Text Placeholder 7">
            <a:extLst>
              <a:ext uri="{FF2B5EF4-FFF2-40B4-BE49-F238E27FC236}">
                <a16:creationId xmlns:a16="http://schemas.microsoft.com/office/drawing/2014/main" id="{FBAC4CD7-CB3E-564B-B614-5E1FA930BA86}"/>
              </a:ext>
            </a:extLst>
          </p:cNvPr>
          <p:cNvSpPr>
            <a:spLocks noGrp="1"/>
          </p:cNvSpPr>
          <p:nvPr>
            <p:ph type="body" sz="quarter" idx="3"/>
          </p:nvPr>
        </p:nvSpPr>
        <p:spPr>
          <a:xfrm>
            <a:off x="6169024" y="517530"/>
            <a:ext cx="5183188" cy="564733"/>
          </a:xfrm>
        </p:spPr>
        <p:txBody>
          <a:bodyPr>
            <a:noAutofit/>
          </a:bodyPr>
          <a:lstStyle/>
          <a:p>
            <a:r>
              <a:rPr lang="en-GB" sz="4000" dirty="0">
                <a:solidFill>
                  <a:schemeClr val="bg1">
                    <a:lumMod val="50000"/>
                  </a:schemeClr>
                </a:solidFill>
              </a:rPr>
              <a:t>Unplanned Change</a:t>
            </a:r>
            <a:endParaRPr lang="en-US" sz="4000" dirty="0">
              <a:solidFill>
                <a:schemeClr val="bg1">
                  <a:lumMod val="50000"/>
                </a:schemeClr>
              </a:solidFill>
            </a:endParaRPr>
          </a:p>
        </p:txBody>
      </p:sp>
      <p:sp>
        <p:nvSpPr>
          <p:cNvPr id="9" name="Content Placeholder 8">
            <a:extLst>
              <a:ext uri="{FF2B5EF4-FFF2-40B4-BE49-F238E27FC236}">
                <a16:creationId xmlns:a16="http://schemas.microsoft.com/office/drawing/2014/main" id="{712E6DA9-F1A8-3644-9615-7104360C7934}"/>
              </a:ext>
            </a:extLst>
          </p:cNvPr>
          <p:cNvSpPr>
            <a:spLocks noGrp="1"/>
          </p:cNvSpPr>
          <p:nvPr>
            <p:ph sz="quarter" idx="4"/>
          </p:nvPr>
        </p:nvSpPr>
        <p:spPr>
          <a:xfrm>
            <a:off x="6096000" y="1522304"/>
            <a:ext cx="5183188" cy="3953965"/>
          </a:xfrm>
        </p:spPr>
        <p:txBody>
          <a:bodyPr>
            <a:normAutofit/>
          </a:bodyPr>
          <a:lstStyle/>
          <a:p>
            <a:r>
              <a:rPr lang="en-GB" b="1" dirty="0"/>
              <a:t>Unplanned Internal Change</a:t>
            </a:r>
          </a:p>
          <a:p>
            <a:pPr lvl="1"/>
            <a:r>
              <a:rPr lang="en-GB" dirty="0"/>
              <a:t>Change in the Demographic Composition</a:t>
            </a:r>
          </a:p>
          <a:p>
            <a:pPr lvl="1"/>
            <a:r>
              <a:rPr lang="en-GB" dirty="0"/>
              <a:t>Performance Gaps</a:t>
            </a:r>
          </a:p>
          <a:p>
            <a:endParaRPr lang="en-GB" b="1" dirty="0"/>
          </a:p>
          <a:p>
            <a:r>
              <a:rPr lang="en-GB" b="1" dirty="0"/>
              <a:t>Unplanned External Changes</a:t>
            </a:r>
          </a:p>
          <a:p>
            <a:pPr lvl="1"/>
            <a:r>
              <a:rPr lang="en-GB" dirty="0"/>
              <a:t>Governmental Regulation	</a:t>
            </a:r>
          </a:p>
          <a:p>
            <a:pPr lvl="1"/>
            <a:r>
              <a:rPr lang="en-GB" dirty="0"/>
              <a:t>Global Economic Competition</a:t>
            </a:r>
            <a:endParaRPr lang="en-US" dirty="0"/>
          </a:p>
        </p:txBody>
      </p:sp>
    </p:spTree>
    <p:extLst>
      <p:ext uri="{BB962C8B-B14F-4D97-AF65-F5344CB8AC3E}">
        <p14:creationId xmlns:p14="http://schemas.microsoft.com/office/powerpoint/2010/main" val="3281984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0FCAF-EA68-4A45-9DFF-EF3D9026D490}"/>
              </a:ext>
            </a:extLst>
          </p:cNvPr>
          <p:cNvSpPr>
            <a:spLocks noGrp="1"/>
          </p:cNvSpPr>
          <p:nvPr>
            <p:ph type="title"/>
          </p:nvPr>
        </p:nvSpPr>
        <p:spPr/>
        <p:txBody>
          <a:bodyPr/>
          <a:lstStyle/>
          <a:p>
            <a:r>
              <a:rPr lang="en-US" b="1" dirty="0" err="1">
                <a:solidFill>
                  <a:schemeClr val="bg1">
                    <a:lumMod val="50000"/>
                  </a:schemeClr>
                </a:solidFill>
              </a:rPr>
              <a:t>Cynefin</a:t>
            </a:r>
            <a:r>
              <a:rPr lang="en-US" dirty="0">
                <a:solidFill>
                  <a:schemeClr val="bg1">
                    <a:lumMod val="50000"/>
                  </a:schemeClr>
                </a:solidFill>
              </a:rPr>
              <a:t> </a:t>
            </a:r>
            <a:r>
              <a:rPr lang="en-US" sz="3600" dirty="0">
                <a:solidFill>
                  <a:schemeClr val="bg1">
                    <a:lumMod val="50000"/>
                  </a:schemeClr>
                </a:solidFill>
              </a:rPr>
              <a:t>(A Leader’s Framework for Decision Making)</a:t>
            </a:r>
            <a:endParaRPr lang="en-US" dirty="0">
              <a:solidFill>
                <a:schemeClr val="bg1">
                  <a:lumMod val="50000"/>
                </a:schemeClr>
              </a:solidFill>
            </a:endParaRPr>
          </a:p>
        </p:txBody>
      </p:sp>
      <p:sp>
        <p:nvSpPr>
          <p:cNvPr id="7" name="Content Placeholder 6">
            <a:extLst>
              <a:ext uri="{FF2B5EF4-FFF2-40B4-BE49-F238E27FC236}">
                <a16:creationId xmlns:a16="http://schemas.microsoft.com/office/drawing/2014/main" id="{4ADCFEC7-04AC-EB47-9AB8-045303A58E4D}"/>
              </a:ext>
            </a:extLst>
          </p:cNvPr>
          <p:cNvSpPr>
            <a:spLocks noGrp="1"/>
          </p:cNvSpPr>
          <p:nvPr>
            <p:ph sz="half" idx="2"/>
          </p:nvPr>
        </p:nvSpPr>
        <p:spPr>
          <a:xfrm>
            <a:off x="6172200" y="1419086"/>
            <a:ext cx="5181600" cy="4351338"/>
          </a:xfrm>
        </p:spPr>
        <p:txBody>
          <a:bodyPr/>
          <a:lstStyle/>
          <a:p>
            <a:r>
              <a:rPr lang="en-US" dirty="0"/>
              <a:t>Life is often irrational and unpredictable!</a:t>
            </a:r>
          </a:p>
          <a:p>
            <a:r>
              <a:rPr lang="en-US" dirty="0"/>
              <a:t>Common Leadership Approaches don’t work in every circumstance</a:t>
            </a:r>
          </a:p>
          <a:p>
            <a:r>
              <a:rPr lang="en-US" dirty="0"/>
              <a:t>Framework provides new viewpoints to assimilate complex concepts and address real world problems</a:t>
            </a:r>
          </a:p>
        </p:txBody>
      </p:sp>
      <p:sp>
        <p:nvSpPr>
          <p:cNvPr id="9" name="Rectangle 8">
            <a:extLst>
              <a:ext uri="{FF2B5EF4-FFF2-40B4-BE49-F238E27FC236}">
                <a16:creationId xmlns:a16="http://schemas.microsoft.com/office/drawing/2014/main" id="{DA465A35-932A-8B43-B84D-A18523A3B218}"/>
              </a:ext>
            </a:extLst>
          </p:cNvPr>
          <p:cNvSpPr/>
          <p:nvPr/>
        </p:nvSpPr>
        <p:spPr>
          <a:xfrm>
            <a:off x="7100543" y="5770424"/>
            <a:ext cx="5206150" cy="954107"/>
          </a:xfrm>
          <a:prstGeom prst="rect">
            <a:avLst/>
          </a:prstGeom>
        </p:spPr>
        <p:txBody>
          <a:bodyPr wrap="square">
            <a:spAutoFit/>
          </a:bodyPr>
          <a:lstStyle/>
          <a:p>
            <a:r>
              <a:rPr lang="en-GB" sz="1400" dirty="0">
                <a:solidFill>
                  <a:srgbClr val="202122"/>
                </a:solidFill>
                <a:latin typeface="Arial" panose="020B0604020202020204" pitchFamily="34" charset="0"/>
              </a:rPr>
              <a:t>Snowden, David J., and Boone, Mary E. Harvard Business Review, November 2007. </a:t>
            </a:r>
          </a:p>
          <a:p>
            <a:r>
              <a:rPr lang="en-GB" sz="1400" dirty="0">
                <a:solidFill>
                  <a:srgbClr val="202122"/>
                </a:solidFill>
                <a:latin typeface="Arial" panose="020B0604020202020204" pitchFamily="34" charset="0"/>
              </a:rPr>
              <a:t>‘Simple’ was a Snowden update in 2014 from ’Obvious’ in the 2007 paper. The term ‘Clear’ is also used now. </a:t>
            </a:r>
          </a:p>
        </p:txBody>
      </p:sp>
      <p:pic>
        <p:nvPicPr>
          <p:cNvPr id="13" name="Content Placeholder 12" descr="Diagram, map&#10;&#10;Description automatically generated">
            <a:extLst>
              <a:ext uri="{FF2B5EF4-FFF2-40B4-BE49-F238E27FC236}">
                <a16:creationId xmlns:a16="http://schemas.microsoft.com/office/drawing/2014/main" id="{B597F9F2-F422-1348-AB81-83A098D1B546}"/>
              </a:ext>
            </a:extLst>
          </p:cNvPr>
          <p:cNvPicPr>
            <a:picLocks noGrp="1" noChangeAspect="1"/>
          </p:cNvPicPr>
          <p:nvPr>
            <p:ph sz="half" idx="1"/>
          </p:nvPr>
        </p:nvPicPr>
        <p:blipFill>
          <a:blip r:embed="rId3"/>
          <a:stretch>
            <a:fillRect/>
          </a:stretch>
        </p:blipFill>
        <p:spPr>
          <a:xfrm>
            <a:off x="1052857" y="1474310"/>
            <a:ext cx="4904687" cy="4351338"/>
          </a:xfrm>
        </p:spPr>
      </p:pic>
      <p:sp>
        <p:nvSpPr>
          <p:cNvPr id="14" name="TextBox 13">
            <a:extLst>
              <a:ext uri="{FF2B5EF4-FFF2-40B4-BE49-F238E27FC236}">
                <a16:creationId xmlns:a16="http://schemas.microsoft.com/office/drawing/2014/main" id="{0E9DE855-A670-9944-A716-249ADF2FC72C}"/>
              </a:ext>
            </a:extLst>
          </p:cNvPr>
          <p:cNvSpPr txBox="1"/>
          <p:nvPr/>
        </p:nvSpPr>
        <p:spPr>
          <a:xfrm>
            <a:off x="2944833" y="5054082"/>
            <a:ext cx="2326105" cy="369332"/>
          </a:xfrm>
          <a:prstGeom prst="rect">
            <a:avLst/>
          </a:prstGeom>
          <a:noFill/>
        </p:spPr>
        <p:txBody>
          <a:bodyPr wrap="square" rtlCol="0">
            <a:spAutoFit/>
          </a:bodyPr>
          <a:lstStyle/>
          <a:p>
            <a:r>
              <a:rPr lang="en-US" dirty="0">
                <a:solidFill>
                  <a:schemeClr val="accent2">
                    <a:lumMod val="75000"/>
                  </a:schemeClr>
                </a:solidFill>
                <a:latin typeface="Bradley Hand" pitchFamily="2" charset="77"/>
              </a:rPr>
              <a:t>Obvious / Clear</a:t>
            </a:r>
          </a:p>
        </p:txBody>
      </p:sp>
      <p:cxnSp>
        <p:nvCxnSpPr>
          <p:cNvPr id="16" name="Straight Connector 15">
            <a:extLst>
              <a:ext uri="{FF2B5EF4-FFF2-40B4-BE49-F238E27FC236}">
                <a16:creationId xmlns:a16="http://schemas.microsoft.com/office/drawing/2014/main" id="{8879A7D7-A776-1E43-AD6C-C8F405B6ABAC}"/>
              </a:ext>
            </a:extLst>
          </p:cNvPr>
          <p:cNvCxnSpPr/>
          <p:nvPr/>
        </p:nvCxnSpPr>
        <p:spPr>
          <a:xfrm>
            <a:off x="3240505" y="5021179"/>
            <a:ext cx="962527"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35299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C7C4-6500-AB4A-9E29-107C7541B36C}"/>
              </a:ext>
            </a:extLst>
          </p:cNvPr>
          <p:cNvSpPr>
            <a:spLocks noGrp="1"/>
          </p:cNvSpPr>
          <p:nvPr>
            <p:ph type="title"/>
          </p:nvPr>
        </p:nvSpPr>
        <p:spPr>
          <a:xfrm>
            <a:off x="6096000" y="365125"/>
            <a:ext cx="5257800" cy="1325563"/>
          </a:xfrm>
        </p:spPr>
        <p:txBody>
          <a:bodyPr/>
          <a:lstStyle/>
          <a:p>
            <a:r>
              <a:rPr lang="en-US" dirty="0">
                <a:solidFill>
                  <a:schemeClr val="bg1">
                    <a:lumMod val="50000"/>
                  </a:schemeClr>
                </a:solidFill>
              </a:rPr>
              <a:t>Obvious Domain: </a:t>
            </a:r>
            <a:r>
              <a:rPr lang="en-US" i="1" dirty="0">
                <a:solidFill>
                  <a:schemeClr val="bg1">
                    <a:lumMod val="50000"/>
                  </a:schemeClr>
                </a:solidFill>
              </a:rPr>
              <a:t>Best Practice</a:t>
            </a:r>
            <a:endParaRPr lang="en-US" dirty="0">
              <a:solidFill>
                <a:schemeClr val="bg1">
                  <a:lumMod val="50000"/>
                </a:schemeClr>
              </a:solidFill>
            </a:endParaRPr>
          </a:p>
        </p:txBody>
      </p:sp>
      <p:sp>
        <p:nvSpPr>
          <p:cNvPr id="4" name="Content Placeholder 3">
            <a:extLst>
              <a:ext uri="{FF2B5EF4-FFF2-40B4-BE49-F238E27FC236}">
                <a16:creationId xmlns:a16="http://schemas.microsoft.com/office/drawing/2014/main" id="{48CFDEA5-3F47-A34E-9B2A-819D027C5DBE}"/>
              </a:ext>
            </a:extLst>
          </p:cNvPr>
          <p:cNvSpPr>
            <a:spLocks noGrp="1"/>
          </p:cNvSpPr>
          <p:nvPr>
            <p:ph sz="half" idx="2"/>
          </p:nvPr>
        </p:nvSpPr>
        <p:spPr>
          <a:xfrm>
            <a:off x="6172200" y="1825624"/>
            <a:ext cx="5181600" cy="4530725"/>
          </a:xfrm>
        </p:spPr>
        <p:txBody>
          <a:bodyPr>
            <a:normAutofit fontScale="92500" lnSpcReduction="10000"/>
          </a:bodyPr>
          <a:lstStyle/>
          <a:p>
            <a:r>
              <a:rPr lang="en-US" dirty="0"/>
              <a:t>Known Knowns</a:t>
            </a:r>
          </a:p>
          <a:p>
            <a:r>
              <a:rPr lang="en-US" dirty="0"/>
              <a:t>Leadership is straight forward (best practice)</a:t>
            </a:r>
          </a:p>
          <a:p>
            <a:pPr lvl="1"/>
            <a:r>
              <a:rPr lang="en-US" dirty="0"/>
              <a:t>Sense</a:t>
            </a:r>
          </a:p>
          <a:p>
            <a:pPr lvl="1"/>
            <a:r>
              <a:rPr lang="en-US" dirty="0" err="1">
                <a:solidFill>
                  <a:srgbClr val="FF0000"/>
                </a:solidFill>
              </a:rPr>
              <a:t>Categorise</a:t>
            </a:r>
            <a:endParaRPr lang="en-US" dirty="0">
              <a:solidFill>
                <a:srgbClr val="FF0000"/>
              </a:solidFill>
            </a:endParaRPr>
          </a:p>
          <a:p>
            <a:pPr lvl="1"/>
            <a:r>
              <a:rPr lang="en-US" dirty="0"/>
              <a:t>Respond</a:t>
            </a:r>
          </a:p>
          <a:p>
            <a:r>
              <a:rPr lang="en-US" dirty="0"/>
              <a:t>Risks</a:t>
            </a:r>
          </a:p>
          <a:p>
            <a:pPr lvl="1"/>
            <a:r>
              <a:rPr lang="en-US" dirty="0"/>
              <a:t>Incorrectly Classified!</a:t>
            </a:r>
          </a:p>
          <a:p>
            <a:pPr lvl="1"/>
            <a:r>
              <a:rPr lang="en-US" dirty="0"/>
              <a:t>Some information can’t be condensed</a:t>
            </a:r>
          </a:p>
          <a:p>
            <a:pPr lvl="1"/>
            <a:r>
              <a:rPr lang="en-US" dirty="0"/>
              <a:t>Success can breed complacency (Chaotic is just next door!)</a:t>
            </a:r>
          </a:p>
          <a:p>
            <a:pPr lvl="1"/>
            <a:r>
              <a:rPr lang="en-US" dirty="0"/>
              <a:t>Hindsight no longer leads to foresight if the context changes</a:t>
            </a:r>
          </a:p>
        </p:txBody>
      </p:sp>
      <p:pic>
        <p:nvPicPr>
          <p:cNvPr id="6" name="Content Placeholder 18" descr="Diagram&#10;&#10;Description automatically generated">
            <a:extLst>
              <a:ext uri="{FF2B5EF4-FFF2-40B4-BE49-F238E27FC236}">
                <a16:creationId xmlns:a16="http://schemas.microsoft.com/office/drawing/2014/main" id="{5A545A12-CC84-EC42-A451-60CB0A26CA66}"/>
              </a:ext>
            </a:extLst>
          </p:cNvPr>
          <p:cNvPicPr>
            <a:picLocks noGrp="1" noChangeAspect="1"/>
          </p:cNvPicPr>
          <p:nvPr>
            <p:ph sz="half" idx="1"/>
          </p:nvPr>
        </p:nvPicPr>
        <p:blipFill>
          <a:blip r:embed="rId3"/>
          <a:stretch>
            <a:fillRect/>
          </a:stretch>
        </p:blipFill>
        <p:spPr>
          <a:xfrm>
            <a:off x="1069692" y="1253331"/>
            <a:ext cx="4076929" cy="4351338"/>
          </a:xfrm>
        </p:spPr>
      </p:pic>
      <p:sp>
        <p:nvSpPr>
          <p:cNvPr id="7" name="Oval 6">
            <a:extLst>
              <a:ext uri="{FF2B5EF4-FFF2-40B4-BE49-F238E27FC236}">
                <a16:creationId xmlns:a16="http://schemas.microsoft.com/office/drawing/2014/main" id="{438DA7D1-34DD-2C42-A0A1-5C773F07593F}"/>
              </a:ext>
            </a:extLst>
          </p:cNvPr>
          <p:cNvSpPr/>
          <p:nvPr/>
        </p:nvSpPr>
        <p:spPr>
          <a:xfrm>
            <a:off x="1299411" y="1680410"/>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E3531D73-84FA-654E-8A06-9B5D2ACE027B}"/>
              </a:ext>
            </a:extLst>
          </p:cNvPr>
          <p:cNvSpPr/>
          <p:nvPr/>
        </p:nvSpPr>
        <p:spPr>
          <a:xfrm>
            <a:off x="1287380" y="3642539"/>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47475DC-9505-6C4E-85E2-E83C09519354}"/>
              </a:ext>
            </a:extLst>
          </p:cNvPr>
          <p:cNvSpPr/>
          <p:nvPr/>
        </p:nvSpPr>
        <p:spPr>
          <a:xfrm>
            <a:off x="3213552" y="1680410"/>
            <a:ext cx="1702238"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46114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C7C4-6500-AB4A-9E29-107C7541B36C}"/>
              </a:ext>
            </a:extLst>
          </p:cNvPr>
          <p:cNvSpPr>
            <a:spLocks noGrp="1"/>
          </p:cNvSpPr>
          <p:nvPr>
            <p:ph type="title"/>
          </p:nvPr>
        </p:nvSpPr>
        <p:spPr>
          <a:xfrm>
            <a:off x="6096000" y="365125"/>
            <a:ext cx="5257800" cy="1325563"/>
          </a:xfrm>
        </p:spPr>
        <p:txBody>
          <a:bodyPr/>
          <a:lstStyle/>
          <a:p>
            <a:r>
              <a:rPr lang="en-US" dirty="0">
                <a:solidFill>
                  <a:schemeClr val="bg1">
                    <a:lumMod val="50000"/>
                  </a:schemeClr>
                </a:solidFill>
              </a:rPr>
              <a:t>Complicated Domain: </a:t>
            </a:r>
            <a:r>
              <a:rPr lang="en-US" i="1" dirty="0">
                <a:solidFill>
                  <a:schemeClr val="bg1">
                    <a:lumMod val="50000"/>
                  </a:schemeClr>
                </a:solidFill>
              </a:rPr>
              <a:t>Experts</a:t>
            </a:r>
            <a:endParaRPr lang="en-US" dirty="0">
              <a:solidFill>
                <a:schemeClr val="bg1">
                  <a:lumMod val="50000"/>
                </a:schemeClr>
              </a:solidFill>
            </a:endParaRPr>
          </a:p>
        </p:txBody>
      </p:sp>
      <p:sp>
        <p:nvSpPr>
          <p:cNvPr id="4" name="Content Placeholder 3">
            <a:extLst>
              <a:ext uri="{FF2B5EF4-FFF2-40B4-BE49-F238E27FC236}">
                <a16:creationId xmlns:a16="http://schemas.microsoft.com/office/drawing/2014/main" id="{48CFDEA5-3F47-A34E-9B2A-819D027C5DBE}"/>
              </a:ext>
            </a:extLst>
          </p:cNvPr>
          <p:cNvSpPr>
            <a:spLocks noGrp="1"/>
          </p:cNvSpPr>
          <p:nvPr>
            <p:ph sz="half" idx="2"/>
          </p:nvPr>
        </p:nvSpPr>
        <p:spPr/>
        <p:txBody>
          <a:bodyPr>
            <a:normAutofit fontScale="92500"/>
          </a:bodyPr>
          <a:lstStyle/>
          <a:p>
            <a:r>
              <a:rPr lang="en-US" dirty="0"/>
              <a:t>Known Unknowns</a:t>
            </a:r>
          </a:p>
          <a:p>
            <a:r>
              <a:rPr lang="en-US" dirty="0"/>
              <a:t>Good as opposed to best practice</a:t>
            </a:r>
          </a:p>
          <a:p>
            <a:r>
              <a:rPr lang="en-US" dirty="0"/>
              <a:t>Leadership is relatively straight forward</a:t>
            </a:r>
          </a:p>
          <a:p>
            <a:pPr lvl="1"/>
            <a:r>
              <a:rPr lang="en-US" dirty="0"/>
              <a:t>Sense</a:t>
            </a:r>
          </a:p>
          <a:p>
            <a:pPr lvl="1"/>
            <a:r>
              <a:rPr lang="en-US" dirty="0" err="1">
                <a:solidFill>
                  <a:srgbClr val="FF0000"/>
                </a:solidFill>
              </a:rPr>
              <a:t>Analyse</a:t>
            </a:r>
            <a:endParaRPr lang="en-US" dirty="0">
              <a:solidFill>
                <a:srgbClr val="FF0000"/>
              </a:solidFill>
            </a:endParaRPr>
          </a:p>
          <a:p>
            <a:pPr lvl="1"/>
            <a:r>
              <a:rPr lang="en-US" dirty="0"/>
              <a:t>Respond</a:t>
            </a:r>
          </a:p>
          <a:p>
            <a:r>
              <a:rPr lang="en-US" dirty="0"/>
              <a:t>Risks</a:t>
            </a:r>
          </a:p>
          <a:p>
            <a:pPr lvl="1"/>
            <a:r>
              <a:rPr lang="en-US" dirty="0"/>
              <a:t>Innovative suggestions by non-experts may be dismissed – entrained thinking (ego challenges)</a:t>
            </a:r>
          </a:p>
          <a:p>
            <a:pPr lvl="1"/>
            <a:endParaRPr lang="en-US" dirty="0"/>
          </a:p>
          <a:p>
            <a:pPr lvl="1"/>
            <a:endParaRPr lang="en-US" dirty="0"/>
          </a:p>
        </p:txBody>
      </p:sp>
      <p:pic>
        <p:nvPicPr>
          <p:cNvPr id="6" name="Content Placeholder 18" descr="Diagram&#10;&#10;Description automatically generated">
            <a:extLst>
              <a:ext uri="{FF2B5EF4-FFF2-40B4-BE49-F238E27FC236}">
                <a16:creationId xmlns:a16="http://schemas.microsoft.com/office/drawing/2014/main" id="{5A545A12-CC84-EC42-A451-60CB0A26CA66}"/>
              </a:ext>
            </a:extLst>
          </p:cNvPr>
          <p:cNvPicPr>
            <a:picLocks noGrp="1" noChangeAspect="1"/>
          </p:cNvPicPr>
          <p:nvPr>
            <p:ph sz="half" idx="1"/>
          </p:nvPr>
        </p:nvPicPr>
        <p:blipFill>
          <a:blip r:embed="rId3"/>
          <a:stretch>
            <a:fillRect/>
          </a:stretch>
        </p:blipFill>
        <p:spPr>
          <a:xfrm>
            <a:off x="1069692" y="1253331"/>
            <a:ext cx="4076929" cy="4351338"/>
          </a:xfrm>
        </p:spPr>
      </p:pic>
      <p:sp>
        <p:nvSpPr>
          <p:cNvPr id="7" name="Oval 6">
            <a:extLst>
              <a:ext uri="{FF2B5EF4-FFF2-40B4-BE49-F238E27FC236}">
                <a16:creationId xmlns:a16="http://schemas.microsoft.com/office/drawing/2014/main" id="{438DA7D1-34DD-2C42-A0A1-5C773F07593F}"/>
              </a:ext>
            </a:extLst>
          </p:cNvPr>
          <p:cNvSpPr/>
          <p:nvPr/>
        </p:nvSpPr>
        <p:spPr>
          <a:xfrm>
            <a:off x="1299411" y="1680410"/>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E3531D73-84FA-654E-8A06-9B5D2ACE027B}"/>
              </a:ext>
            </a:extLst>
          </p:cNvPr>
          <p:cNvSpPr/>
          <p:nvPr/>
        </p:nvSpPr>
        <p:spPr>
          <a:xfrm>
            <a:off x="1287380" y="3642539"/>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47475DC-9505-6C4E-85E2-E83C09519354}"/>
              </a:ext>
            </a:extLst>
          </p:cNvPr>
          <p:cNvSpPr/>
          <p:nvPr/>
        </p:nvSpPr>
        <p:spPr>
          <a:xfrm>
            <a:off x="3189489" y="3642539"/>
            <a:ext cx="1684421"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5206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C7C4-6500-AB4A-9E29-107C7541B36C}"/>
              </a:ext>
            </a:extLst>
          </p:cNvPr>
          <p:cNvSpPr>
            <a:spLocks noGrp="1"/>
          </p:cNvSpPr>
          <p:nvPr>
            <p:ph type="title"/>
          </p:nvPr>
        </p:nvSpPr>
        <p:spPr>
          <a:xfrm>
            <a:off x="6096000" y="365125"/>
            <a:ext cx="5257800" cy="1325563"/>
          </a:xfrm>
        </p:spPr>
        <p:txBody>
          <a:bodyPr/>
          <a:lstStyle/>
          <a:p>
            <a:r>
              <a:rPr lang="en-US" dirty="0">
                <a:solidFill>
                  <a:schemeClr val="bg1">
                    <a:lumMod val="50000"/>
                  </a:schemeClr>
                </a:solidFill>
              </a:rPr>
              <a:t>Complex domain: </a:t>
            </a:r>
            <a:r>
              <a:rPr lang="en-US" i="1" dirty="0">
                <a:solidFill>
                  <a:schemeClr val="bg1">
                    <a:lumMod val="50000"/>
                  </a:schemeClr>
                </a:solidFill>
              </a:rPr>
              <a:t>Emergence</a:t>
            </a:r>
          </a:p>
        </p:txBody>
      </p:sp>
      <p:sp>
        <p:nvSpPr>
          <p:cNvPr id="4" name="Content Placeholder 3">
            <a:extLst>
              <a:ext uri="{FF2B5EF4-FFF2-40B4-BE49-F238E27FC236}">
                <a16:creationId xmlns:a16="http://schemas.microsoft.com/office/drawing/2014/main" id="{48CFDEA5-3F47-A34E-9B2A-819D027C5DBE}"/>
              </a:ext>
            </a:extLst>
          </p:cNvPr>
          <p:cNvSpPr>
            <a:spLocks noGrp="1"/>
          </p:cNvSpPr>
          <p:nvPr>
            <p:ph sz="half" idx="2"/>
          </p:nvPr>
        </p:nvSpPr>
        <p:spPr>
          <a:xfrm>
            <a:off x="6172200" y="1680409"/>
            <a:ext cx="5181600" cy="4669005"/>
          </a:xfrm>
        </p:spPr>
        <p:txBody>
          <a:bodyPr>
            <a:normAutofit fontScale="85000" lnSpcReduction="20000"/>
          </a:bodyPr>
          <a:lstStyle/>
          <a:p>
            <a:r>
              <a:rPr lang="en-US" dirty="0"/>
              <a:t>Unknown Unknowns</a:t>
            </a:r>
          </a:p>
          <a:p>
            <a:r>
              <a:rPr lang="en-US" dirty="0"/>
              <a:t>Leadership is experimental</a:t>
            </a:r>
          </a:p>
          <a:p>
            <a:pPr lvl="1"/>
            <a:r>
              <a:rPr lang="en-US" dirty="0">
                <a:solidFill>
                  <a:srgbClr val="FF0000"/>
                </a:solidFill>
              </a:rPr>
              <a:t>Probe</a:t>
            </a:r>
          </a:p>
          <a:p>
            <a:pPr lvl="1"/>
            <a:r>
              <a:rPr lang="en-US" dirty="0"/>
              <a:t>Sense</a:t>
            </a:r>
          </a:p>
          <a:p>
            <a:pPr lvl="1"/>
            <a:r>
              <a:rPr lang="en-US" dirty="0"/>
              <a:t>Respond</a:t>
            </a:r>
          </a:p>
          <a:p>
            <a:r>
              <a:rPr lang="en-US" dirty="0"/>
              <a:t>Leaders must be patient and allow the path forward to reveal itself</a:t>
            </a:r>
          </a:p>
          <a:p>
            <a:r>
              <a:rPr lang="en-US" dirty="0"/>
              <a:t>Risks</a:t>
            </a:r>
          </a:p>
          <a:p>
            <a:pPr lvl="1"/>
            <a:r>
              <a:rPr lang="en-US" sz="2600" dirty="0"/>
              <a:t>Temptation to revert to directive –and fail safe business plans with defined outcomes</a:t>
            </a:r>
          </a:p>
          <a:p>
            <a:pPr lvl="1"/>
            <a:r>
              <a:rPr lang="en-US" sz="2600" dirty="0"/>
              <a:t>Some find it difficult to tolerate failure: need to set the stage, step back, allow patterns to emerge and determine which are desirable.</a:t>
            </a:r>
          </a:p>
        </p:txBody>
      </p:sp>
      <p:pic>
        <p:nvPicPr>
          <p:cNvPr id="6" name="Content Placeholder 18" descr="Diagram&#10;&#10;Description automatically generated">
            <a:extLst>
              <a:ext uri="{FF2B5EF4-FFF2-40B4-BE49-F238E27FC236}">
                <a16:creationId xmlns:a16="http://schemas.microsoft.com/office/drawing/2014/main" id="{5A545A12-CC84-EC42-A451-60CB0A26CA66}"/>
              </a:ext>
            </a:extLst>
          </p:cNvPr>
          <p:cNvPicPr>
            <a:picLocks noGrp="1" noChangeAspect="1"/>
          </p:cNvPicPr>
          <p:nvPr>
            <p:ph sz="half" idx="1"/>
          </p:nvPr>
        </p:nvPicPr>
        <p:blipFill>
          <a:blip r:embed="rId3"/>
          <a:stretch>
            <a:fillRect/>
          </a:stretch>
        </p:blipFill>
        <p:spPr>
          <a:xfrm>
            <a:off x="1069692" y="1253331"/>
            <a:ext cx="4076929" cy="4351338"/>
          </a:xfrm>
        </p:spPr>
      </p:pic>
      <p:sp>
        <p:nvSpPr>
          <p:cNvPr id="8" name="Oval 7">
            <a:extLst>
              <a:ext uri="{FF2B5EF4-FFF2-40B4-BE49-F238E27FC236}">
                <a16:creationId xmlns:a16="http://schemas.microsoft.com/office/drawing/2014/main" id="{E3531D73-84FA-654E-8A06-9B5D2ACE027B}"/>
              </a:ext>
            </a:extLst>
          </p:cNvPr>
          <p:cNvSpPr/>
          <p:nvPr/>
        </p:nvSpPr>
        <p:spPr>
          <a:xfrm>
            <a:off x="1287380" y="3642539"/>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47475DC-9505-6C4E-85E2-E83C09519354}"/>
              </a:ext>
            </a:extLst>
          </p:cNvPr>
          <p:cNvSpPr/>
          <p:nvPr/>
        </p:nvSpPr>
        <p:spPr>
          <a:xfrm>
            <a:off x="3189489" y="3642539"/>
            <a:ext cx="1684421"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68A1D64-7513-DD4F-AB1B-FA406DD191B6}"/>
              </a:ext>
            </a:extLst>
          </p:cNvPr>
          <p:cNvSpPr/>
          <p:nvPr/>
        </p:nvSpPr>
        <p:spPr>
          <a:xfrm>
            <a:off x="3189488" y="1680409"/>
            <a:ext cx="1684421"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1846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822CB-3C8C-BB41-BD41-BBC17D88B5F6}"/>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dirty="0">
                <a:solidFill>
                  <a:schemeClr val="bg1">
                    <a:lumMod val="65000"/>
                  </a:schemeClr>
                </a:solidFill>
              </a:rPr>
              <a:t>Managing a Complex Context</a:t>
            </a:r>
          </a:p>
        </p:txBody>
      </p:sp>
      <p:pic>
        <p:nvPicPr>
          <p:cNvPr id="7" name="Content Placeholder 6" descr="A picture containing ground, person, outdoor object, blue&#10;&#10;Description automatically generated">
            <a:extLst>
              <a:ext uri="{FF2B5EF4-FFF2-40B4-BE49-F238E27FC236}">
                <a16:creationId xmlns:a16="http://schemas.microsoft.com/office/drawing/2014/main" id="{337AA072-DE9A-C44A-B56E-B661D462D7D5}"/>
              </a:ext>
            </a:extLst>
          </p:cNvPr>
          <p:cNvPicPr>
            <a:picLocks noGrp="1" noChangeAspect="1"/>
          </p:cNvPicPr>
          <p:nvPr>
            <p:ph sz="half" idx="2"/>
          </p:nvPr>
        </p:nvPicPr>
        <p:blipFill rotWithShape="1">
          <a:blip r:embed="rId3"/>
          <a:srcRect r="-1" b="170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0E7183-F632-8848-B0BA-BDE5039D3BEA}"/>
              </a:ext>
            </a:extLst>
          </p:cNvPr>
          <p:cNvSpPr>
            <a:spLocks noGrp="1"/>
          </p:cNvSpPr>
          <p:nvPr>
            <p:ph sz="half" idx="1"/>
          </p:nvPr>
        </p:nvSpPr>
        <p:spPr>
          <a:xfrm>
            <a:off x="5297762" y="2706624"/>
            <a:ext cx="6251110" cy="3483864"/>
          </a:xfrm>
        </p:spPr>
        <p:txBody>
          <a:bodyPr vert="horz" lIns="91440" tIns="45720" rIns="91440" bIns="45720" rtlCol="0">
            <a:normAutofit/>
          </a:bodyPr>
          <a:lstStyle/>
          <a:p>
            <a:r>
              <a:rPr lang="en-US" dirty="0"/>
              <a:t>Open-up the discussion</a:t>
            </a:r>
          </a:p>
          <a:p>
            <a:r>
              <a:rPr lang="en-US" dirty="0"/>
              <a:t>Set barriers</a:t>
            </a:r>
          </a:p>
          <a:p>
            <a:r>
              <a:rPr lang="en-US" dirty="0"/>
              <a:t>Stimulate Attractors</a:t>
            </a:r>
          </a:p>
          <a:p>
            <a:r>
              <a:rPr lang="en-US" dirty="0"/>
              <a:t>Encourage Dissent and diversity</a:t>
            </a:r>
          </a:p>
          <a:p>
            <a:r>
              <a:rPr lang="en-US" dirty="0"/>
              <a:t>Manage starting conditions and monitor for emergence</a:t>
            </a:r>
          </a:p>
        </p:txBody>
      </p:sp>
    </p:spTree>
    <p:extLst>
      <p:ext uri="{BB962C8B-B14F-4D97-AF65-F5344CB8AC3E}">
        <p14:creationId xmlns:p14="http://schemas.microsoft.com/office/powerpoint/2010/main" val="2382409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C7C4-6500-AB4A-9E29-107C7541B36C}"/>
              </a:ext>
            </a:extLst>
          </p:cNvPr>
          <p:cNvSpPr>
            <a:spLocks noGrp="1"/>
          </p:cNvSpPr>
          <p:nvPr>
            <p:ph type="title"/>
          </p:nvPr>
        </p:nvSpPr>
        <p:spPr>
          <a:xfrm>
            <a:off x="6096000" y="365125"/>
            <a:ext cx="5257800" cy="1325563"/>
          </a:xfrm>
        </p:spPr>
        <p:txBody>
          <a:bodyPr>
            <a:normAutofit/>
          </a:bodyPr>
          <a:lstStyle/>
          <a:p>
            <a:r>
              <a:rPr lang="en-US" dirty="0">
                <a:solidFill>
                  <a:schemeClr val="bg1">
                    <a:lumMod val="50000"/>
                  </a:schemeClr>
                </a:solidFill>
              </a:rPr>
              <a:t>Chaotic domain:  &amp; Novel Response</a:t>
            </a:r>
          </a:p>
        </p:txBody>
      </p:sp>
      <p:sp>
        <p:nvSpPr>
          <p:cNvPr id="4" name="Content Placeholder 3">
            <a:extLst>
              <a:ext uri="{FF2B5EF4-FFF2-40B4-BE49-F238E27FC236}">
                <a16:creationId xmlns:a16="http://schemas.microsoft.com/office/drawing/2014/main" id="{48CFDEA5-3F47-A34E-9B2A-819D027C5DBE}"/>
              </a:ext>
            </a:extLst>
          </p:cNvPr>
          <p:cNvSpPr>
            <a:spLocks noGrp="1"/>
          </p:cNvSpPr>
          <p:nvPr>
            <p:ph sz="half" idx="2"/>
          </p:nvPr>
        </p:nvSpPr>
        <p:spPr>
          <a:xfrm>
            <a:off x="6172200" y="1759701"/>
            <a:ext cx="5181600" cy="4733174"/>
          </a:xfrm>
        </p:spPr>
        <p:txBody>
          <a:bodyPr>
            <a:normAutofit fontScale="85000" lnSpcReduction="20000"/>
          </a:bodyPr>
          <a:lstStyle/>
          <a:p>
            <a:r>
              <a:rPr lang="en-US" dirty="0"/>
              <a:t>Realm of unknowable's – cause and effect relationships cannot be determined </a:t>
            </a:r>
          </a:p>
          <a:p>
            <a:r>
              <a:rPr lang="en-US" dirty="0"/>
              <a:t>Leadership: Top Down</a:t>
            </a:r>
          </a:p>
          <a:p>
            <a:r>
              <a:rPr lang="en-US" dirty="0"/>
              <a:t>Leadership is straight forward</a:t>
            </a:r>
          </a:p>
          <a:p>
            <a:pPr lvl="1"/>
            <a:r>
              <a:rPr lang="en-US" dirty="0">
                <a:solidFill>
                  <a:srgbClr val="FF0000"/>
                </a:solidFill>
              </a:rPr>
              <a:t>Act </a:t>
            </a:r>
            <a:r>
              <a:rPr lang="en-US" i="1" dirty="0">
                <a:solidFill>
                  <a:srgbClr val="C00000"/>
                </a:solidFill>
              </a:rPr>
              <a:t>(stanch the bleeding &amp; establish order)</a:t>
            </a:r>
          </a:p>
          <a:p>
            <a:pPr lvl="1"/>
            <a:r>
              <a:rPr lang="en-US" dirty="0"/>
              <a:t>Sense</a:t>
            </a:r>
          </a:p>
          <a:p>
            <a:pPr lvl="1"/>
            <a:r>
              <a:rPr lang="en-US" dirty="0"/>
              <a:t>Respond</a:t>
            </a:r>
          </a:p>
          <a:p>
            <a:r>
              <a:rPr lang="en-US" dirty="0"/>
              <a:t>Risks</a:t>
            </a:r>
          </a:p>
          <a:p>
            <a:pPr lvl="1"/>
            <a:r>
              <a:rPr lang="en-US" dirty="0"/>
              <a:t>Recipes do not exist</a:t>
            </a:r>
          </a:p>
          <a:p>
            <a:pPr lvl="1"/>
            <a:r>
              <a:rPr lang="en-US" dirty="0"/>
              <a:t>Leaders:</a:t>
            </a:r>
          </a:p>
          <a:p>
            <a:pPr lvl="2"/>
            <a:r>
              <a:rPr lang="en-US" dirty="0"/>
              <a:t>Following a crises and a context shift may not be able to adapt</a:t>
            </a:r>
          </a:p>
          <a:p>
            <a:pPr lvl="2"/>
            <a:r>
              <a:rPr lang="en-US" dirty="0"/>
              <a:t>Develop an over inflated self-image, legends in their own minds</a:t>
            </a:r>
          </a:p>
          <a:p>
            <a:pPr lvl="1"/>
            <a:endParaRPr lang="en-US" dirty="0"/>
          </a:p>
        </p:txBody>
      </p:sp>
      <p:pic>
        <p:nvPicPr>
          <p:cNvPr id="6" name="Content Placeholder 18" descr="Diagram&#10;&#10;Description automatically generated">
            <a:extLst>
              <a:ext uri="{FF2B5EF4-FFF2-40B4-BE49-F238E27FC236}">
                <a16:creationId xmlns:a16="http://schemas.microsoft.com/office/drawing/2014/main" id="{5A545A12-CC84-EC42-A451-60CB0A26CA66}"/>
              </a:ext>
            </a:extLst>
          </p:cNvPr>
          <p:cNvPicPr>
            <a:picLocks noGrp="1" noChangeAspect="1"/>
          </p:cNvPicPr>
          <p:nvPr>
            <p:ph sz="half" idx="1"/>
          </p:nvPr>
        </p:nvPicPr>
        <p:blipFill>
          <a:blip r:embed="rId3"/>
          <a:stretch>
            <a:fillRect/>
          </a:stretch>
        </p:blipFill>
        <p:spPr>
          <a:xfrm>
            <a:off x="1069692" y="1253331"/>
            <a:ext cx="4076929" cy="4351338"/>
          </a:xfrm>
        </p:spPr>
      </p:pic>
      <p:sp>
        <p:nvSpPr>
          <p:cNvPr id="7" name="Oval 6">
            <a:extLst>
              <a:ext uri="{FF2B5EF4-FFF2-40B4-BE49-F238E27FC236}">
                <a16:creationId xmlns:a16="http://schemas.microsoft.com/office/drawing/2014/main" id="{438DA7D1-34DD-2C42-A0A1-5C773F07593F}"/>
              </a:ext>
            </a:extLst>
          </p:cNvPr>
          <p:cNvSpPr/>
          <p:nvPr/>
        </p:nvSpPr>
        <p:spPr>
          <a:xfrm>
            <a:off x="1299411" y="1680410"/>
            <a:ext cx="1684421" cy="1748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847475DC-9505-6C4E-85E2-E83C09519354}"/>
              </a:ext>
            </a:extLst>
          </p:cNvPr>
          <p:cNvSpPr/>
          <p:nvPr/>
        </p:nvSpPr>
        <p:spPr>
          <a:xfrm>
            <a:off x="3189489" y="3642539"/>
            <a:ext cx="1684421"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568A593-CB64-0D42-BA5D-03C80397853B}"/>
              </a:ext>
            </a:extLst>
          </p:cNvPr>
          <p:cNvSpPr/>
          <p:nvPr/>
        </p:nvSpPr>
        <p:spPr>
          <a:xfrm>
            <a:off x="3189488" y="1680409"/>
            <a:ext cx="1684421" cy="1748590"/>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36859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8120-235D-EE47-84D6-90F0ECEE129B}"/>
              </a:ext>
            </a:extLst>
          </p:cNvPr>
          <p:cNvSpPr>
            <a:spLocks noGrp="1"/>
          </p:cNvSpPr>
          <p:nvPr>
            <p:ph type="title"/>
          </p:nvPr>
        </p:nvSpPr>
        <p:spPr/>
        <p:txBody>
          <a:bodyPr/>
          <a:lstStyle/>
          <a:p>
            <a:r>
              <a:rPr lang="en-US" dirty="0">
                <a:solidFill>
                  <a:schemeClr val="bg1">
                    <a:lumMod val="50000"/>
                  </a:schemeClr>
                </a:solidFill>
              </a:rPr>
              <a:t>Checking in with Change</a:t>
            </a:r>
          </a:p>
        </p:txBody>
      </p:sp>
      <p:sp>
        <p:nvSpPr>
          <p:cNvPr id="3" name="Content Placeholder 2">
            <a:extLst>
              <a:ext uri="{FF2B5EF4-FFF2-40B4-BE49-F238E27FC236}">
                <a16:creationId xmlns:a16="http://schemas.microsoft.com/office/drawing/2014/main" id="{BC6222D6-3DED-8441-95A2-7050CA15A3EF}"/>
              </a:ext>
            </a:extLst>
          </p:cNvPr>
          <p:cNvSpPr>
            <a:spLocks noGrp="1"/>
          </p:cNvSpPr>
          <p:nvPr>
            <p:ph sz="half" idx="1"/>
          </p:nvPr>
        </p:nvSpPr>
        <p:spPr/>
        <p:txBody>
          <a:bodyPr/>
          <a:lstStyle/>
          <a:p>
            <a:pPr fontAlgn="base"/>
            <a:r>
              <a:rPr lang="en-GB" dirty="0"/>
              <a:t>Are we in a chaotic crisis?</a:t>
            </a:r>
          </a:p>
          <a:p>
            <a:pPr fontAlgn="base"/>
            <a:r>
              <a:rPr lang="en-GB" dirty="0"/>
              <a:t>Are we looking for some emergent solution?</a:t>
            </a:r>
          </a:p>
          <a:p>
            <a:pPr fontAlgn="base"/>
            <a:r>
              <a:rPr lang="en-GB" dirty="0"/>
              <a:t>Is this something that has multiple solutions and where implementation will require customization and expertise?</a:t>
            </a:r>
          </a:p>
          <a:p>
            <a:pPr fontAlgn="base"/>
            <a:r>
              <a:rPr lang="en-GB" dirty="0"/>
              <a:t>Is there one best practice that will work?</a:t>
            </a:r>
          </a:p>
          <a:p>
            <a:endParaRPr lang="en-US" dirty="0"/>
          </a:p>
        </p:txBody>
      </p:sp>
      <p:sp>
        <p:nvSpPr>
          <p:cNvPr id="5" name="Slide Number Placeholder 4">
            <a:extLst>
              <a:ext uri="{FF2B5EF4-FFF2-40B4-BE49-F238E27FC236}">
                <a16:creationId xmlns:a16="http://schemas.microsoft.com/office/drawing/2014/main" id="{E0DF93E2-5557-AF43-AB33-7DABA1468925}"/>
              </a:ext>
            </a:extLst>
          </p:cNvPr>
          <p:cNvSpPr>
            <a:spLocks noGrp="1"/>
          </p:cNvSpPr>
          <p:nvPr>
            <p:ph type="sldNum" sz="quarter" idx="12"/>
          </p:nvPr>
        </p:nvSpPr>
        <p:spPr/>
        <p:txBody>
          <a:bodyPr/>
          <a:lstStyle/>
          <a:p>
            <a:fld id="{676BD0A9-7D60-F445-AEFC-503C9506AD64}" type="slidenum">
              <a:rPr lang="en-US" smtClean="0"/>
              <a:t>25</a:t>
            </a:fld>
            <a:endParaRPr lang="en-US"/>
          </a:p>
        </p:txBody>
      </p:sp>
      <p:pic>
        <p:nvPicPr>
          <p:cNvPr id="6" name="Content Placeholder 12" descr="Diagram, map&#10;&#10;Description automatically generated">
            <a:extLst>
              <a:ext uri="{FF2B5EF4-FFF2-40B4-BE49-F238E27FC236}">
                <a16:creationId xmlns:a16="http://schemas.microsoft.com/office/drawing/2014/main" id="{CD5F44CD-DDEF-824C-AF58-4547ED5454FD}"/>
              </a:ext>
            </a:extLst>
          </p:cNvPr>
          <p:cNvPicPr>
            <a:picLocks noChangeAspect="1"/>
          </p:cNvPicPr>
          <p:nvPr/>
        </p:nvPicPr>
        <p:blipFill>
          <a:blip r:embed="rId2"/>
          <a:stretch>
            <a:fillRect/>
          </a:stretch>
        </p:blipFill>
        <p:spPr>
          <a:xfrm>
            <a:off x="6096000" y="1646238"/>
            <a:ext cx="4904687" cy="4351338"/>
          </a:xfrm>
          <a:prstGeom prst="rect">
            <a:avLst/>
          </a:prstGeom>
        </p:spPr>
      </p:pic>
      <p:sp>
        <p:nvSpPr>
          <p:cNvPr id="7" name="TextBox 6">
            <a:extLst>
              <a:ext uri="{FF2B5EF4-FFF2-40B4-BE49-F238E27FC236}">
                <a16:creationId xmlns:a16="http://schemas.microsoft.com/office/drawing/2014/main" id="{5BF000B5-6408-9A48-B732-C003299B9CE9}"/>
              </a:ext>
            </a:extLst>
          </p:cNvPr>
          <p:cNvSpPr txBox="1"/>
          <p:nvPr/>
        </p:nvSpPr>
        <p:spPr>
          <a:xfrm>
            <a:off x="7987976" y="5226010"/>
            <a:ext cx="2326105" cy="369332"/>
          </a:xfrm>
          <a:prstGeom prst="rect">
            <a:avLst/>
          </a:prstGeom>
          <a:noFill/>
        </p:spPr>
        <p:txBody>
          <a:bodyPr wrap="square" rtlCol="0">
            <a:spAutoFit/>
          </a:bodyPr>
          <a:lstStyle/>
          <a:p>
            <a:r>
              <a:rPr lang="en-US" dirty="0">
                <a:solidFill>
                  <a:schemeClr val="accent2">
                    <a:lumMod val="75000"/>
                  </a:schemeClr>
                </a:solidFill>
                <a:latin typeface="Bradley Hand" pitchFamily="2" charset="77"/>
              </a:rPr>
              <a:t>Obvious / Clear</a:t>
            </a:r>
          </a:p>
        </p:txBody>
      </p:sp>
      <p:cxnSp>
        <p:nvCxnSpPr>
          <p:cNvPr id="8" name="Straight Connector 7">
            <a:extLst>
              <a:ext uri="{FF2B5EF4-FFF2-40B4-BE49-F238E27FC236}">
                <a16:creationId xmlns:a16="http://schemas.microsoft.com/office/drawing/2014/main" id="{12E42D7B-E500-514F-A4DA-D98AE24FCC2B}"/>
              </a:ext>
            </a:extLst>
          </p:cNvPr>
          <p:cNvCxnSpPr/>
          <p:nvPr/>
        </p:nvCxnSpPr>
        <p:spPr>
          <a:xfrm>
            <a:off x="8283648" y="5193107"/>
            <a:ext cx="962527" cy="0"/>
          </a:xfrm>
          <a:prstGeom prst="line">
            <a:avLst/>
          </a:prstGeom>
          <a:ln w="254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061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0E9A6ED-B880-44EA-8D60-C9D3C82CCB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074F0-1CEB-C045-865B-9196CB052337}"/>
              </a:ext>
            </a:extLst>
          </p:cNvPr>
          <p:cNvSpPr>
            <a:spLocks noGrp="1"/>
          </p:cNvSpPr>
          <p:nvPr>
            <p:ph type="title"/>
          </p:nvPr>
        </p:nvSpPr>
        <p:spPr>
          <a:xfrm>
            <a:off x="648929" y="557190"/>
            <a:ext cx="5170852" cy="1671564"/>
          </a:xfrm>
        </p:spPr>
        <p:txBody>
          <a:bodyPr vert="horz" lIns="91440" tIns="45720" rIns="91440" bIns="45720" rtlCol="0" anchor="ctr">
            <a:normAutofit/>
          </a:bodyPr>
          <a:lstStyle/>
          <a:p>
            <a:r>
              <a:rPr lang="en-US" b="1" dirty="0">
                <a:solidFill>
                  <a:schemeClr val="bg1">
                    <a:lumMod val="65000"/>
                  </a:schemeClr>
                </a:solidFill>
              </a:rPr>
              <a:t>Applying </a:t>
            </a:r>
            <a:r>
              <a:rPr lang="en-US" b="1" dirty="0" err="1">
                <a:solidFill>
                  <a:schemeClr val="bg1">
                    <a:lumMod val="65000"/>
                  </a:schemeClr>
                </a:solidFill>
              </a:rPr>
              <a:t>Cynefin</a:t>
            </a:r>
            <a:endParaRPr lang="en-US" b="1" dirty="0">
              <a:solidFill>
                <a:schemeClr val="bg1">
                  <a:lumMod val="65000"/>
                </a:schemeClr>
              </a:solidFill>
            </a:endParaRPr>
          </a:p>
        </p:txBody>
      </p:sp>
      <p:sp>
        <p:nvSpPr>
          <p:cNvPr id="4" name="Content Placeholder 3">
            <a:extLst>
              <a:ext uri="{FF2B5EF4-FFF2-40B4-BE49-F238E27FC236}">
                <a16:creationId xmlns:a16="http://schemas.microsoft.com/office/drawing/2014/main" id="{A88020FC-FE69-104C-8C5F-ABC407025042}"/>
              </a:ext>
            </a:extLst>
          </p:cNvPr>
          <p:cNvSpPr>
            <a:spLocks noGrp="1"/>
          </p:cNvSpPr>
          <p:nvPr>
            <p:ph sz="half" idx="2"/>
          </p:nvPr>
        </p:nvSpPr>
        <p:spPr>
          <a:xfrm>
            <a:off x="648930" y="2398030"/>
            <a:ext cx="5180245" cy="3731058"/>
          </a:xfrm>
        </p:spPr>
        <p:txBody>
          <a:bodyPr vert="horz" lIns="91440" tIns="45720" rIns="91440" bIns="45720" rtlCol="0">
            <a:normAutofit/>
          </a:bodyPr>
          <a:lstStyle/>
          <a:p>
            <a:pPr marL="0" indent="0">
              <a:buNone/>
            </a:pPr>
            <a:r>
              <a:rPr lang="en-US" dirty="0"/>
              <a:t>Implementing the ‘Flipped Campus’</a:t>
            </a:r>
          </a:p>
          <a:p>
            <a:r>
              <a:rPr lang="en-US" dirty="0"/>
              <a:t>Which Domain is this initiative in? (justify)</a:t>
            </a:r>
          </a:p>
          <a:p>
            <a:r>
              <a:rPr lang="en-US" dirty="0"/>
              <a:t>What leadership approaches will be required?</a:t>
            </a:r>
          </a:p>
          <a:p>
            <a:endParaRPr lang="en-US" dirty="0"/>
          </a:p>
          <a:p>
            <a:pPr marL="0" indent="0">
              <a:buNone/>
            </a:pPr>
            <a:r>
              <a:rPr lang="en-US" sz="1400" dirty="0">
                <a:solidFill>
                  <a:schemeClr val="bg1">
                    <a:lumMod val="75000"/>
                  </a:schemeClr>
                </a:solidFill>
              </a:rPr>
              <a:t>Handout</a:t>
            </a:r>
          </a:p>
          <a:p>
            <a:pPr marL="0" indent="0">
              <a:buNone/>
            </a:pPr>
            <a:endParaRPr lang="en-US" dirty="0"/>
          </a:p>
        </p:txBody>
      </p:sp>
      <p:pic>
        <p:nvPicPr>
          <p:cNvPr id="6" name="Content Placeholder 18" descr="Diagram&#10;&#10;Description automatically generated">
            <a:extLst>
              <a:ext uri="{FF2B5EF4-FFF2-40B4-BE49-F238E27FC236}">
                <a16:creationId xmlns:a16="http://schemas.microsoft.com/office/drawing/2014/main" id="{11354986-8626-0A44-8377-FE4996E69BE2}"/>
              </a:ext>
            </a:extLst>
          </p:cNvPr>
          <p:cNvPicPr>
            <a:picLocks noChangeAspect="1"/>
          </p:cNvPicPr>
          <p:nvPr/>
        </p:nvPicPr>
        <p:blipFill rotWithShape="1">
          <a:blip r:embed="rId2"/>
          <a:srcRect l="951" r="-3" b="-3"/>
          <a:stretch/>
        </p:blipFill>
        <p:spPr>
          <a:xfrm>
            <a:off x="6182944" y="557189"/>
            <a:ext cx="5170852" cy="5571898"/>
          </a:xfrm>
          <a:prstGeom prst="rect">
            <a:avLst/>
          </a:prstGeom>
          <a:effectLst/>
        </p:spPr>
      </p:pic>
    </p:spTree>
    <p:extLst>
      <p:ext uri="{BB962C8B-B14F-4D97-AF65-F5344CB8AC3E}">
        <p14:creationId xmlns:p14="http://schemas.microsoft.com/office/powerpoint/2010/main" val="2001489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05C0-0D0F-5E41-9074-34FCBA5026DF}"/>
              </a:ext>
            </a:extLst>
          </p:cNvPr>
          <p:cNvSpPr>
            <a:spLocks noGrp="1"/>
          </p:cNvSpPr>
          <p:nvPr>
            <p:ph type="ctrTitle"/>
          </p:nvPr>
        </p:nvSpPr>
        <p:spPr/>
        <p:txBody>
          <a:bodyPr/>
          <a:lstStyle/>
          <a:p>
            <a:r>
              <a:rPr lang="en-US" dirty="0"/>
              <a:t>Leading Change</a:t>
            </a:r>
          </a:p>
        </p:txBody>
      </p:sp>
      <p:sp>
        <p:nvSpPr>
          <p:cNvPr id="6" name="Subtitle 5">
            <a:extLst>
              <a:ext uri="{FF2B5EF4-FFF2-40B4-BE49-F238E27FC236}">
                <a16:creationId xmlns:a16="http://schemas.microsoft.com/office/drawing/2014/main" id="{1BA74523-BBE4-3341-AF41-15C669803F39}"/>
              </a:ext>
            </a:extLst>
          </p:cNvPr>
          <p:cNvSpPr>
            <a:spLocks noGrp="1"/>
          </p:cNvSpPr>
          <p:nvPr>
            <p:ph type="subTitle" idx="1"/>
          </p:nvPr>
        </p:nvSpPr>
        <p:spPr/>
        <p:txBody>
          <a:bodyPr>
            <a:normAutofit/>
          </a:bodyPr>
          <a:lstStyle/>
          <a:p>
            <a:r>
              <a:rPr lang="en-US" sz="3600" dirty="0"/>
              <a:t>A History of Leadership Eras</a:t>
            </a:r>
          </a:p>
        </p:txBody>
      </p:sp>
    </p:spTree>
    <p:extLst>
      <p:ext uri="{BB962C8B-B14F-4D97-AF65-F5344CB8AC3E}">
        <p14:creationId xmlns:p14="http://schemas.microsoft.com/office/powerpoint/2010/main" val="1182904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121" name="Straight Arrow Connector 14"/>
          <p:cNvCxnSpPr>
            <a:cxnSpLocks noChangeShapeType="1"/>
          </p:cNvCxnSpPr>
          <p:nvPr/>
        </p:nvCxnSpPr>
        <p:spPr bwMode="auto">
          <a:xfrm>
            <a:off x="1703388" y="6453188"/>
            <a:ext cx="8640763" cy="0"/>
          </a:xfrm>
          <a:prstGeom prst="straightConnector1">
            <a:avLst/>
          </a:prstGeom>
          <a:noFill/>
          <a:ln w="12700">
            <a:solidFill>
              <a:srgbClr val="000000"/>
            </a:solidFill>
            <a:round/>
            <a:headEnd/>
            <a:tailEnd type="arrow" w="med" len="med"/>
          </a:ln>
        </p:spPr>
      </p:cxnSp>
      <p:sp>
        <p:nvSpPr>
          <p:cNvPr id="5122" name="TextBox 10"/>
          <p:cNvSpPr txBox="1">
            <a:spLocks noChangeArrowheads="1"/>
          </p:cNvSpPr>
          <p:nvPr/>
        </p:nvSpPr>
        <p:spPr bwMode="auto">
          <a:xfrm>
            <a:off x="4841875" y="438152"/>
            <a:ext cx="2160588"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2400" b="1">
                <a:solidFill>
                  <a:srgbClr val="FFFFFF"/>
                </a:solidFill>
                <a:latin typeface="Calibri" charset="0"/>
                <a:ea typeface="ＭＳ Ｐゴシック" charset="0"/>
                <a:cs typeface="ＭＳ Ｐゴシック" charset="0"/>
                <a:sym typeface="Arial" charset="0"/>
              </a:rPr>
              <a:t>ENVIRONMENT</a:t>
            </a:r>
          </a:p>
        </p:txBody>
      </p:sp>
      <p:graphicFrame>
        <p:nvGraphicFramePr>
          <p:cNvPr id="3" name="Table 2"/>
          <p:cNvGraphicFramePr>
            <a:graphicFrameLocks noGrp="1"/>
          </p:cNvGraphicFramePr>
          <p:nvPr/>
        </p:nvGraphicFramePr>
        <p:xfrm>
          <a:off x="1703389" y="44452"/>
          <a:ext cx="8856662" cy="1006475"/>
        </p:xfrm>
        <a:graphic>
          <a:graphicData uri="http://schemas.openxmlformats.org/drawingml/2006/table">
            <a:tbl>
              <a:tblPr firstRow="1" bandRow="1">
                <a:tableStyleId>{10A1B5D5-9B99-4C35-A422-299274C87663}</a:tableStyleId>
              </a:tblPr>
              <a:tblGrid>
                <a:gridCol w="1656124">
                  <a:extLst>
                    <a:ext uri="{9D8B030D-6E8A-4147-A177-3AD203B41FA5}">
                      <a16:colId xmlns:a16="http://schemas.microsoft.com/office/drawing/2014/main" val="20000"/>
                    </a:ext>
                  </a:extLst>
                </a:gridCol>
                <a:gridCol w="1728129">
                  <a:extLst>
                    <a:ext uri="{9D8B030D-6E8A-4147-A177-3AD203B41FA5}">
                      <a16:colId xmlns:a16="http://schemas.microsoft.com/office/drawing/2014/main" val="20001"/>
                    </a:ext>
                  </a:extLst>
                </a:gridCol>
                <a:gridCol w="1728129">
                  <a:extLst>
                    <a:ext uri="{9D8B030D-6E8A-4147-A177-3AD203B41FA5}">
                      <a16:colId xmlns:a16="http://schemas.microsoft.com/office/drawing/2014/main" val="20002"/>
                    </a:ext>
                  </a:extLst>
                </a:gridCol>
                <a:gridCol w="1728129">
                  <a:extLst>
                    <a:ext uri="{9D8B030D-6E8A-4147-A177-3AD203B41FA5}">
                      <a16:colId xmlns:a16="http://schemas.microsoft.com/office/drawing/2014/main" val="20003"/>
                    </a:ext>
                  </a:extLst>
                </a:gridCol>
                <a:gridCol w="2016151">
                  <a:extLst>
                    <a:ext uri="{9D8B030D-6E8A-4147-A177-3AD203B41FA5}">
                      <a16:colId xmlns:a16="http://schemas.microsoft.com/office/drawing/2014/main" val="20004"/>
                    </a:ext>
                  </a:extLst>
                </a:gridCol>
              </a:tblGrid>
              <a:tr h="1006475">
                <a:tc>
                  <a:txBody>
                    <a:bodyPr/>
                    <a:lstStyle/>
                    <a:p>
                      <a:pPr algn="ctr"/>
                      <a:r>
                        <a:rPr lang="en-US" sz="2000" dirty="0">
                          <a:solidFill>
                            <a:srgbClr val="000000"/>
                          </a:solidFill>
                          <a:latin typeface="Calibri"/>
                          <a:cs typeface="Calibri"/>
                        </a:rPr>
                        <a:t>Personality </a:t>
                      </a:r>
                    </a:p>
                    <a:p>
                      <a:pPr algn="ctr"/>
                      <a:r>
                        <a:rPr lang="en-US" sz="2000" dirty="0">
                          <a:solidFill>
                            <a:srgbClr val="000000"/>
                          </a:solidFill>
                          <a:latin typeface="Calibri"/>
                          <a:cs typeface="Calibri"/>
                        </a:rPr>
                        <a:t>Era</a:t>
                      </a:r>
                    </a:p>
                  </a:txBody>
                  <a:tcPr marL="91437" marR="91437" marT="45749" marB="45749">
                    <a:lnL w="12700" cmpd="sng">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2000" dirty="0">
                          <a:solidFill>
                            <a:srgbClr val="000000"/>
                          </a:solidFill>
                          <a:latin typeface="Calibri"/>
                          <a:cs typeface="Calibri"/>
                        </a:rPr>
                        <a:t>Behaviour </a:t>
                      </a:r>
                    </a:p>
                    <a:p>
                      <a:pPr algn="ctr"/>
                      <a:r>
                        <a:rPr lang="en-US" sz="2000" dirty="0">
                          <a:solidFill>
                            <a:srgbClr val="000000"/>
                          </a:solidFill>
                          <a:latin typeface="Calibri"/>
                          <a:cs typeface="Calibri"/>
                        </a:rPr>
                        <a:t>Era</a:t>
                      </a: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2000" dirty="0">
                          <a:solidFill>
                            <a:srgbClr val="000000"/>
                          </a:solidFill>
                          <a:latin typeface="Calibri"/>
                          <a:cs typeface="Calibri"/>
                        </a:rPr>
                        <a:t>Situation/ Contingency</a:t>
                      </a:r>
                    </a:p>
                    <a:p>
                      <a:pPr algn="ctr"/>
                      <a:r>
                        <a:rPr lang="en-US" sz="2000" baseline="0" dirty="0">
                          <a:solidFill>
                            <a:srgbClr val="000000"/>
                          </a:solidFill>
                          <a:latin typeface="Calibri"/>
                          <a:cs typeface="Calibri"/>
                        </a:rPr>
                        <a:t> Era</a:t>
                      </a:r>
                      <a:endParaRPr lang="en-US" sz="2000" dirty="0">
                        <a:solidFill>
                          <a:srgbClr val="000000"/>
                        </a:solidFill>
                        <a:latin typeface="Calibri"/>
                        <a:cs typeface="Calibri"/>
                      </a:endParaRP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2000" dirty="0">
                          <a:solidFill>
                            <a:srgbClr val="000000"/>
                          </a:solidFill>
                          <a:latin typeface="Calibri"/>
                          <a:cs typeface="Calibri"/>
                        </a:rPr>
                        <a:t>Transactional Era</a:t>
                      </a: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2000" dirty="0">
                          <a:solidFill>
                            <a:srgbClr val="000000"/>
                          </a:solidFill>
                          <a:latin typeface="Calibri"/>
                          <a:cs typeface="Calibri"/>
                        </a:rPr>
                        <a:t>Transformational Era</a:t>
                      </a:r>
                    </a:p>
                  </a:txBody>
                  <a:tcPr marL="91437" marR="91437" marT="45749" marB="45749">
                    <a:lnL>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bl>
          </a:graphicData>
        </a:graphic>
      </p:graphicFrame>
      <p:cxnSp>
        <p:nvCxnSpPr>
          <p:cNvPr id="5" name="Straight Connector 4"/>
          <p:cNvCxnSpPr/>
          <p:nvPr/>
        </p:nvCxnSpPr>
        <p:spPr bwMode="auto">
          <a:xfrm>
            <a:off x="3359151"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7" name="Straight Connector 6"/>
          <p:cNvCxnSpPr/>
          <p:nvPr/>
        </p:nvCxnSpPr>
        <p:spPr bwMode="auto">
          <a:xfrm>
            <a:off x="5087939"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8" name="Straight Connector 7"/>
          <p:cNvCxnSpPr/>
          <p:nvPr/>
        </p:nvCxnSpPr>
        <p:spPr bwMode="auto">
          <a:xfrm>
            <a:off x="6816725"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9" name="Straight Connector 8"/>
          <p:cNvCxnSpPr/>
          <p:nvPr/>
        </p:nvCxnSpPr>
        <p:spPr bwMode="auto">
          <a:xfrm>
            <a:off x="8543925"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10" name="Straight Connector 9"/>
          <p:cNvCxnSpPr/>
          <p:nvPr/>
        </p:nvCxnSpPr>
        <p:spPr bwMode="auto">
          <a:xfrm flipH="1">
            <a:off x="1703390" y="1125539"/>
            <a:ext cx="8785225" cy="0"/>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pic>
        <p:nvPicPr>
          <p:cNvPr id="5134" name="Picture 11"/>
          <p:cNvPicPr>
            <a:picLocks noChangeAspect="1"/>
          </p:cNvPicPr>
          <p:nvPr/>
        </p:nvPicPr>
        <p:blipFill>
          <a:blip r:embed="rId2" cstate="print">
            <a:extLst>
              <a:ext uri="{28A0092B-C50C-407E-A947-70E740481C1C}">
                <a14:useLocalDpi xmlns:a14="http://schemas.microsoft.com/office/drawing/2010/main" val="0"/>
              </a:ext>
            </a:extLst>
          </a:blip>
          <a:srcRect b="6558"/>
          <a:stretch>
            <a:fillRect/>
          </a:stretch>
        </p:blipFill>
        <p:spPr bwMode="auto">
          <a:xfrm>
            <a:off x="1927228" y="1268413"/>
            <a:ext cx="1216025" cy="1884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35" name="Picture 12"/>
          <p:cNvPicPr>
            <a:picLocks noChangeAspect="1"/>
          </p:cNvPicPr>
          <p:nvPr/>
        </p:nvPicPr>
        <p:blipFill>
          <a:blip r:embed="rId3">
            <a:extLst>
              <a:ext uri="{28A0092B-C50C-407E-A947-70E740481C1C}">
                <a14:useLocalDpi xmlns:a14="http://schemas.microsoft.com/office/drawing/2010/main" val="0"/>
              </a:ext>
            </a:extLst>
          </a:blip>
          <a:srcRect l="5190" r="41045" b="7503"/>
          <a:stretch>
            <a:fillRect/>
          </a:stretch>
        </p:blipFill>
        <p:spPr bwMode="auto">
          <a:xfrm>
            <a:off x="3565526" y="1268413"/>
            <a:ext cx="1377951" cy="1873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36" name="Picture 18"/>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832851" y="1341440"/>
            <a:ext cx="1651000" cy="153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5137" name="Group 20"/>
          <p:cNvGrpSpPr>
            <a:grpSpLocks/>
          </p:cNvGrpSpPr>
          <p:nvPr/>
        </p:nvGrpSpPr>
        <p:grpSpPr bwMode="auto">
          <a:xfrm>
            <a:off x="5232400" y="1268413"/>
            <a:ext cx="1447800" cy="1873251"/>
            <a:chOff x="5436096" y="1700808"/>
            <a:chExt cx="1448240" cy="1872118"/>
          </a:xfrm>
        </p:grpSpPr>
        <p:pic>
          <p:nvPicPr>
            <p:cNvPr id="5151" name="Picture 21"/>
            <p:cNvPicPr>
              <a:picLocks noChangeAspect="1"/>
            </p:cNvPicPr>
            <p:nvPr/>
          </p:nvPicPr>
          <p:blipFill>
            <a:blip r:embed="rId5">
              <a:extLst>
                <a:ext uri="{28A0092B-C50C-407E-A947-70E740481C1C}">
                  <a14:useLocalDpi xmlns:a14="http://schemas.microsoft.com/office/drawing/2010/main" val="0"/>
                </a:ext>
              </a:extLst>
            </a:blip>
            <a:srcRect r="50946" b="7951"/>
            <a:stretch>
              <a:fillRect/>
            </a:stretch>
          </p:blipFill>
          <p:spPr bwMode="auto">
            <a:xfrm>
              <a:off x="5436096" y="1700808"/>
              <a:ext cx="1448240" cy="18721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52" name="Picture 19"/>
            <p:cNvPicPr>
              <a:picLocks noChangeAspect="1"/>
            </p:cNvPicPr>
            <p:nvPr/>
          </p:nvPicPr>
          <p:blipFill>
            <a:blip r:embed="rId5">
              <a:extLst>
                <a:ext uri="{28A0092B-C50C-407E-A947-70E740481C1C}">
                  <a14:useLocalDpi xmlns:a14="http://schemas.microsoft.com/office/drawing/2010/main" val="0"/>
                </a:ext>
              </a:extLst>
            </a:blip>
            <a:srcRect l="58553" t="47693" r="26797" b="8534"/>
            <a:stretch>
              <a:fillRect/>
            </a:stretch>
          </p:blipFill>
          <p:spPr bwMode="auto">
            <a:xfrm>
              <a:off x="6440401" y="2670792"/>
              <a:ext cx="432529" cy="8902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5138" name="TextBox 22"/>
          <p:cNvSpPr txBox="1">
            <a:spLocks noChangeArrowheads="1"/>
          </p:cNvSpPr>
          <p:nvPr/>
        </p:nvSpPr>
        <p:spPr bwMode="auto">
          <a:xfrm>
            <a:off x="1871666" y="3357563"/>
            <a:ext cx="1487487" cy="25138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“Great Man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1847. Carlyle</a:t>
            </a:r>
          </a:p>
          <a:p>
            <a:endParaRPr lang="en-US" sz="1200">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“Trait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1927, Bingham</a:t>
            </a:r>
          </a:p>
          <a:p>
            <a:endParaRPr lang="en-US" sz="1200">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a:t>
            </a:r>
            <a:r>
              <a:rPr lang="en-US" altLang="ja-JP" sz="1467" b="1">
                <a:solidFill>
                  <a:srgbClr val="000000"/>
                </a:solidFill>
                <a:latin typeface="Calibri" charset="0"/>
                <a:cs typeface="Calibri" charset="0"/>
                <a:sym typeface="Arial" charset="0"/>
              </a:rPr>
              <a:t>The history of the world is but the biography of great men</a:t>
            </a:r>
            <a:r>
              <a:rPr lang="en-US" sz="1467" b="1">
                <a:solidFill>
                  <a:srgbClr val="000000"/>
                </a:solidFill>
                <a:latin typeface="Calibri" charset="0"/>
                <a:cs typeface="Calibri" charset="0"/>
                <a:sym typeface="Arial" charset="0"/>
              </a:rPr>
              <a:t>”</a:t>
            </a:r>
            <a:r>
              <a:rPr lang="en-US" altLang="ja-JP" sz="1467">
                <a:solidFill>
                  <a:srgbClr val="000000"/>
                </a:solidFill>
                <a:latin typeface="Calibri" charset="0"/>
                <a:cs typeface="Calibri" charset="0"/>
                <a:sym typeface="Arial" charset="0"/>
              </a:rPr>
              <a:t>, Carlyle </a:t>
            </a:r>
            <a:endParaRPr lang="en-US" sz="1467">
              <a:solidFill>
                <a:srgbClr val="000000"/>
              </a:solidFill>
              <a:latin typeface="Calibri" charset="0"/>
              <a:cs typeface="Calibri" charset="0"/>
              <a:sym typeface="Arial" charset="0"/>
            </a:endParaRPr>
          </a:p>
        </p:txBody>
      </p:sp>
      <p:sp>
        <p:nvSpPr>
          <p:cNvPr id="5139" name="TextBox 25"/>
          <p:cNvSpPr txBox="1">
            <a:spLocks noChangeArrowheads="1"/>
          </p:cNvSpPr>
          <p:nvPr/>
        </p:nvSpPr>
        <p:spPr bwMode="auto">
          <a:xfrm>
            <a:off x="3438525" y="3307098"/>
            <a:ext cx="1631951" cy="27395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dirty="0">
                <a:solidFill>
                  <a:srgbClr val="000000"/>
                </a:solidFill>
                <a:latin typeface="Calibri" charset="0"/>
                <a:cs typeface="Calibri" charset="0"/>
                <a:sym typeface="Arial" charset="0"/>
              </a:rPr>
              <a:t>“Michigan State Studies”</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1961. Likert</a:t>
            </a:r>
          </a:p>
          <a:p>
            <a:endParaRPr lang="en-US" sz="1200" dirty="0">
              <a:solidFill>
                <a:srgbClr val="000000"/>
              </a:solidFill>
              <a:latin typeface="Calibri" charset="0"/>
              <a:cs typeface="Calibri" charset="0"/>
              <a:sym typeface="Arial" charset="0"/>
            </a:endParaRPr>
          </a:p>
          <a:p>
            <a:r>
              <a:rPr lang="en-US" sz="1200" b="1" dirty="0">
                <a:solidFill>
                  <a:srgbClr val="000000"/>
                </a:solidFill>
                <a:latin typeface="Calibri" charset="0"/>
                <a:cs typeface="Calibri" charset="0"/>
                <a:sym typeface="Arial" charset="0"/>
              </a:rPr>
              <a:t>“Theory X and Y”</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1966, Macgregor</a:t>
            </a:r>
          </a:p>
          <a:p>
            <a:endParaRPr lang="en-US" sz="1200" dirty="0">
              <a:solidFill>
                <a:srgbClr val="000000"/>
              </a:solidFill>
              <a:latin typeface="Calibri" charset="0"/>
              <a:cs typeface="Calibri" charset="0"/>
              <a:sym typeface="Arial" charset="0"/>
            </a:endParaRPr>
          </a:p>
          <a:p>
            <a:r>
              <a:rPr lang="en-US" sz="1467" b="1" dirty="0">
                <a:solidFill>
                  <a:srgbClr val="000000"/>
                </a:solidFill>
                <a:latin typeface="Calibri" charset="0"/>
                <a:cs typeface="Calibri" charset="0"/>
                <a:sym typeface="Arial" charset="0"/>
              </a:rPr>
              <a:t>“Successful leadership is based on definable, learnable </a:t>
            </a:r>
            <a:r>
              <a:rPr lang="en-US" sz="1467" b="1" dirty="0" err="1">
                <a:solidFill>
                  <a:srgbClr val="000000"/>
                </a:solidFill>
                <a:latin typeface="Calibri" charset="0"/>
                <a:cs typeface="Calibri" charset="0"/>
                <a:sym typeface="Arial" charset="0"/>
              </a:rPr>
              <a:t>behaviour</a:t>
            </a:r>
            <a:r>
              <a:rPr lang="en-US" sz="1467" b="1" dirty="0">
                <a:solidFill>
                  <a:srgbClr val="000000"/>
                </a:solidFill>
                <a:latin typeface="Calibri" charset="0"/>
                <a:cs typeface="Calibri" charset="0"/>
                <a:sym typeface="Arial" charset="0"/>
              </a:rPr>
              <a:t>”</a:t>
            </a:r>
            <a:endParaRPr lang="en-US" sz="1467" dirty="0">
              <a:solidFill>
                <a:srgbClr val="000000"/>
              </a:solidFill>
              <a:latin typeface="Calibri" charset="0"/>
              <a:cs typeface="Calibri" charset="0"/>
              <a:sym typeface="Arial" charset="0"/>
            </a:endParaRPr>
          </a:p>
        </p:txBody>
      </p:sp>
      <p:sp>
        <p:nvSpPr>
          <p:cNvPr id="5140" name="TextBox 26"/>
          <p:cNvSpPr txBox="1">
            <a:spLocks noChangeArrowheads="1"/>
          </p:cNvSpPr>
          <p:nvPr/>
        </p:nvSpPr>
        <p:spPr bwMode="auto">
          <a:xfrm>
            <a:off x="5184775" y="3343277"/>
            <a:ext cx="1631951" cy="2698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“Contingency Theory” </a:t>
            </a:r>
            <a:r>
              <a:rPr lang="en-US" sz="1200">
                <a:solidFill>
                  <a:srgbClr val="000000"/>
                </a:solidFill>
                <a:latin typeface="Calibri" charset="0"/>
                <a:cs typeface="Calibri" charset="0"/>
                <a:sym typeface="Arial" charset="0"/>
              </a:rPr>
              <a:t>1967, Fiedler</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“Situational Leadership”</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1969, 1977. Hersey and Blanchard</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“Effective leadership is contingent on a variety of other factors”</a:t>
            </a:r>
            <a:endParaRPr lang="en-US" sz="1467">
              <a:solidFill>
                <a:srgbClr val="000000"/>
              </a:solidFill>
              <a:latin typeface="Calibri" charset="0"/>
              <a:cs typeface="Calibri" charset="0"/>
              <a:sym typeface="Arial" charset="0"/>
            </a:endParaRPr>
          </a:p>
        </p:txBody>
      </p:sp>
      <p:sp>
        <p:nvSpPr>
          <p:cNvPr id="5141" name="TextBox 27"/>
          <p:cNvSpPr txBox="1">
            <a:spLocks noChangeArrowheads="1"/>
          </p:cNvSpPr>
          <p:nvPr/>
        </p:nvSpPr>
        <p:spPr bwMode="auto">
          <a:xfrm>
            <a:off x="6913563" y="3357563"/>
            <a:ext cx="1630363" cy="265739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“Social Exchange Theory” </a:t>
            </a:r>
            <a:r>
              <a:rPr lang="en-US" sz="1200">
                <a:solidFill>
                  <a:srgbClr val="000000"/>
                </a:solidFill>
                <a:latin typeface="Calibri" charset="0"/>
                <a:cs typeface="Calibri" charset="0"/>
                <a:sym typeface="Arial" charset="0"/>
              </a:rPr>
              <a:t>1979, Hollander</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“Leader Member Exchange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1986. Dienesh and Liden</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“Leaders exchange reward for followers’ compliance”</a:t>
            </a:r>
            <a:endParaRPr lang="en-US" sz="1467">
              <a:solidFill>
                <a:srgbClr val="000000"/>
              </a:solidFill>
              <a:latin typeface="Calibri" charset="0"/>
              <a:cs typeface="Calibri" charset="0"/>
              <a:sym typeface="Arial" charset="0"/>
            </a:endParaRPr>
          </a:p>
        </p:txBody>
      </p:sp>
      <p:sp>
        <p:nvSpPr>
          <p:cNvPr id="5142" name="TextBox 28"/>
          <p:cNvSpPr txBox="1">
            <a:spLocks noChangeArrowheads="1"/>
          </p:cNvSpPr>
          <p:nvPr/>
        </p:nvSpPr>
        <p:spPr bwMode="auto">
          <a:xfrm>
            <a:off x="8856663" y="3357564"/>
            <a:ext cx="1631951" cy="31911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“Performance Beyond Expectations” </a:t>
            </a:r>
            <a:r>
              <a:rPr lang="en-US" sz="1200">
                <a:solidFill>
                  <a:srgbClr val="000000"/>
                </a:solidFill>
                <a:latin typeface="Calibri" charset="0"/>
                <a:cs typeface="Calibri" charset="0"/>
                <a:sym typeface="Arial" charset="0"/>
              </a:rPr>
              <a:t>1985, Bass</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“SFP Leader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1989. Field &amp; Eden</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“stirring employees to look beyond self interest to the good of the group &amp; the organisation”</a:t>
            </a:r>
            <a:endParaRPr lang="en-US" altLang="ja-JP" sz="1467">
              <a:solidFill>
                <a:srgbClr val="000000"/>
              </a:solidFill>
              <a:latin typeface="Calibri" charset="0"/>
              <a:cs typeface="Calibri" charset="0"/>
              <a:sym typeface="Arial" charset="0"/>
            </a:endParaRPr>
          </a:p>
          <a:p>
            <a:r>
              <a:rPr lang="en-US" sz="1467">
                <a:solidFill>
                  <a:srgbClr val="000000"/>
                </a:solidFill>
                <a:latin typeface="Calibri" charset="0"/>
                <a:cs typeface="Calibri" charset="0"/>
                <a:sym typeface="Arial" charset="0"/>
              </a:rPr>
              <a:t>Bass</a:t>
            </a:r>
          </a:p>
        </p:txBody>
      </p:sp>
      <p:pic>
        <p:nvPicPr>
          <p:cNvPr id="5143" name="Picture 24"/>
          <p:cNvPicPr>
            <a:picLocks noChangeAspect="1"/>
          </p:cNvPicPr>
          <p:nvPr/>
        </p:nvPicPr>
        <p:blipFill>
          <a:blip r:embed="rId6">
            <a:extLst>
              <a:ext uri="{28A0092B-C50C-407E-A947-70E740481C1C}">
                <a14:useLocalDpi xmlns:a14="http://schemas.microsoft.com/office/drawing/2010/main" val="0"/>
              </a:ext>
            </a:extLst>
          </a:blip>
          <a:srcRect l="26488" r="20961"/>
          <a:stretch>
            <a:fillRect/>
          </a:stretch>
        </p:blipFill>
        <p:spPr bwMode="auto">
          <a:xfrm>
            <a:off x="6959602" y="1268413"/>
            <a:ext cx="1484313" cy="1873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44"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357440" y="6021390"/>
            <a:ext cx="498475" cy="7445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45" name="Picture 3"/>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000375" y="6021389"/>
            <a:ext cx="571500" cy="7175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46" name="Picture 5"/>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716340" y="6021388"/>
            <a:ext cx="579437" cy="736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47" name="Picture 10"/>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440240" y="6021390"/>
            <a:ext cx="4667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48" name="Picture 15"/>
          <p:cNvPicPr>
            <a:picLocks noChangeAspect="1"/>
          </p:cNvPicPr>
          <p:nvPr/>
        </p:nvPicPr>
        <p:blipFill>
          <a:blip r:embed="rId11" cstate="print">
            <a:extLst>
              <a:ext uri="{28A0092B-C50C-407E-A947-70E740481C1C}">
                <a14:useLocalDpi xmlns:a14="http://schemas.microsoft.com/office/drawing/2010/main" val="0"/>
              </a:ext>
            </a:extLst>
          </a:blip>
          <a:srcRect b="10040"/>
          <a:stretch>
            <a:fillRect/>
          </a:stretch>
        </p:blipFill>
        <p:spPr bwMode="auto">
          <a:xfrm>
            <a:off x="5087940" y="6008690"/>
            <a:ext cx="5032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149" name="TextBox 16"/>
          <p:cNvSpPr txBox="1">
            <a:spLocks noChangeArrowheads="1"/>
          </p:cNvSpPr>
          <p:nvPr/>
        </p:nvSpPr>
        <p:spPr bwMode="auto">
          <a:xfrm>
            <a:off x="5664201" y="6464301"/>
            <a:ext cx="3407921"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a:solidFill>
                  <a:srgbClr val="000000"/>
                </a:solidFill>
                <a:latin typeface="Calibri" charset="0"/>
                <a:cs typeface="Calibri" charset="0"/>
                <a:sym typeface="Arial" charset="0"/>
              </a:rPr>
              <a:t>F. Taylor, E. Mayo, A. Maslow, S. Milgram, E. Deming</a:t>
            </a:r>
          </a:p>
        </p:txBody>
      </p:sp>
      <p:sp>
        <p:nvSpPr>
          <p:cNvPr id="5150" name="Rectangle 29"/>
          <p:cNvSpPr>
            <a:spLocks noChangeArrowheads="1"/>
          </p:cNvSpPr>
          <p:nvPr/>
        </p:nvSpPr>
        <p:spPr bwMode="auto">
          <a:xfrm>
            <a:off x="6743701" y="1"/>
            <a:ext cx="3924300" cy="5949951"/>
          </a:xfrm>
          <a:prstGeom prst="rect">
            <a:avLst/>
          </a:prstGeom>
          <a:solidFill>
            <a:schemeClr val="bg1"/>
          </a:solidFill>
          <a:ln>
            <a:noFill/>
          </a:ln>
          <a:extLst>
            <a:ext uri="{91240B29-F687-4f45-9708-019B960494DF}">
              <a14:hiddenLine xmlns:a14="http://schemas.microsoft.com/office/drawing/2010/main" xmlns="" w="12700">
                <a:solidFill>
                  <a:srgbClr val="000000"/>
                </a:solidFill>
                <a:round/>
                <a:headEnd/>
                <a:tailEnd/>
              </a14:hiddenLine>
            </a:ext>
          </a:extLst>
        </p:spPr>
        <p:txBody>
          <a:bodyPr lIns="91440" tIns="45720" rIns="91440" bIns="45720"/>
          <a:lstStyle/>
          <a:p>
            <a:endParaRPr lang="en-US" sz="2400">
              <a:solidFill>
                <a:srgbClr val="000000"/>
              </a:solidFill>
              <a:ea typeface="ヒラギノ角ゴ Pro W3" charset="0"/>
              <a:cs typeface="ヒラギノ角ゴ Pro W3" charset="0"/>
              <a:sym typeface="Arial" charset="0"/>
            </a:endParaRPr>
          </a:p>
        </p:txBody>
      </p:sp>
      <p:sp>
        <p:nvSpPr>
          <p:cNvPr id="29" name="Rectangle 29">
            <a:extLst>
              <a:ext uri="{FF2B5EF4-FFF2-40B4-BE49-F238E27FC236}">
                <a16:creationId xmlns:a16="http://schemas.microsoft.com/office/drawing/2014/main" id="{DCE4236D-90CE-F64F-8AE7-2EF6678E5944}"/>
              </a:ext>
            </a:extLst>
          </p:cNvPr>
          <p:cNvSpPr>
            <a:spLocks noChangeArrowheads="1"/>
          </p:cNvSpPr>
          <p:nvPr/>
        </p:nvSpPr>
        <p:spPr bwMode="auto">
          <a:xfrm>
            <a:off x="7906385" y="4883150"/>
            <a:ext cx="2175827" cy="1539875"/>
          </a:xfrm>
          <a:prstGeom prst="rect">
            <a:avLst/>
          </a:prstGeom>
          <a:solidFill>
            <a:schemeClr val="bg1"/>
          </a:solidFill>
          <a:ln>
            <a:noFill/>
          </a:ln>
          <a:extLst>
            <a:ext uri="{91240B29-F687-4f45-9708-019B960494DF}">
              <a14:hiddenLine xmlns:a14="http://schemas.microsoft.com/office/drawing/2010/main" xmlns="" w="12700">
                <a:solidFill>
                  <a:srgbClr val="000000"/>
                </a:solidFill>
                <a:round/>
                <a:headEnd/>
                <a:tailEnd/>
              </a14:hiddenLine>
            </a:ext>
          </a:extLst>
        </p:spPr>
        <p:txBody>
          <a:bodyPr lIns="91440" tIns="45720" rIns="91440" bIns="45720"/>
          <a:lstStyle/>
          <a:p>
            <a:endParaRPr lang="en-US" sz="2400">
              <a:solidFill>
                <a:srgbClr val="000000"/>
              </a:solidFill>
              <a:ea typeface="ヒラギノ角ゴ Pro W3" charset="0"/>
              <a:cs typeface="ヒラギノ角ゴ Pro W3" charset="0"/>
              <a:sym typeface="Arial" charset="0"/>
            </a:endParaRPr>
          </a:p>
        </p:txBody>
      </p:sp>
    </p:spTree>
    <p:extLst>
      <p:ext uri="{BB962C8B-B14F-4D97-AF65-F5344CB8AC3E}">
        <p14:creationId xmlns:p14="http://schemas.microsoft.com/office/powerpoint/2010/main" val="1675967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6638" y="1214439"/>
            <a:ext cx="4173539" cy="1143000"/>
          </a:xfrm>
        </p:spPr>
        <p:txBody>
          <a:bodyPr rtlCol="0">
            <a:normAutofit fontScale="90000"/>
          </a:bodyPr>
          <a:lstStyle/>
          <a:p>
            <a:pPr>
              <a:defRPr/>
            </a:pPr>
            <a:r>
              <a:rPr lang="en-GB" b="1" dirty="0">
                <a:latin typeface="Arial" pitchFamily="34" charset="0"/>
                <a:ea typeface="+mj-ea"/>
                <a:cs typeface="Arial" pitchFamily="34" charset="0"/>
              </a:rPr>
              <a:t>Situational Leadership Model  </a:t>
            </a:r>
            <a:r>
              <a:rPr lang="en-GB" dirty="0">
                <a:latin typeface="Arial" pitchFamily="34" charset="0"/>
                <a:ea typeface="+mj-ea"/>
                <a:cs typeface="Arial" pitchFamily="34" charset="0"/>
              </a:rPr>
              <a:t>(</a:t>
            </a:r>
            <a:r>
              <a:rPr lang="en-GB" dirty="0">
                <a:ea typeface="+mj-ea"/>
                <a:cs typeface="+mj-cs"/>
              </a:rPr>
              <a:t>Blanchard Hersey)</a:t>
            </a:r>
          </a:p>
        </p:txBody>
      </p:sp>
      <p:pic>
        <p:nvPicPr>
          <p:cNvPr id="97282" name="Picture 5" descr="http://robcrispe.files.wordpress.com/2008/03/slii.gif"/>
          <p:cNvPicPr>
            <a:picLocks noChangeAspect="1" noChangeArrowheads="1"/>
          </p:cNvPicPr>
          <p:nvPr/>
        </p:nvPicPr>
        <p:blipFill>
          <a:blip r:embed="rId3">
            <a:lum contrast="30000"/>
            <a:extLst>
              <a:ext uri="{28A0092B-C50C-407E-A947-70E740481C1C}">
                <a14:useLocalDpi xmlns:a14="http://schemas.microsoft.com/office/drawing/2010/main" val="0"/>
              </a:ext>
            </a:extLst>
          </a:blip>
          <a:srcRect/>
          <a:stretch>
            <a:fillRect/>
          </a:stretch>
        </p:blipFill>
        <p:spPr bwMode="auto">
          <a:xfrm>
            <a:off x="6057900" y="820651"/>
            <a:ext cx="5484193" cy="558014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1762703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169" name="Straight Arrow Connector 14"/>
          <p:cNvCxnSpPr>
            <a:cxnSpLocks noChangeShapeType="1"/>
          </p:cNvCxnSpPr>
          <p:nvPr/>
        </p:nvCxnSpPr>
        <p:spPr bwMode="auto">
          <a:xfrm>
            <a:off x="1486923" y="6453188"/>
            <a:ext cx="8464927" cy="0"/>
          </a:xfrm>
          <a:prstGeom prst="straightConnector1">
            <a:avLst/>
          </a:prstGeom>
          <a:noFill/>
          <a:ln w="12700">
            <a:solidFill>
              <a:srgbClr val="000000"/>
            </a:solidFill>
            <a:round/>
            <a:headEnd/>
            <a:tailEnd type="arrow" w="med" len="med"/>
          </a:ln>
        </p:spPr>
      </p:cxnSp>
      <p:sp>
        <p:nvSpPr>
          <p:cNvPr id="7170" name="TextBox 10"/>
          <p:cNvSpPr txBox="1">
            <a:spLocks noChangeArrowheads="1"/>
          </p:cNvSpPr>
          <p:nvPr/>
        </p:nvSpPr>
        <p:spPr bwMode="auto">
          <a:xfrm>
            <a:off x="4625411" y="438152"/>
            <a:ext cx="2160588" cy="461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2400" b="1">
                <a:solidFill>
                  <a:srgbClr val="FFFFFF"/>
                </a:solidFill>
                <a:latin typeface="Calibri" charset="0"/>
                <a:ea typeface="ＭＳ Ｐゴシック" charset="0"/>
                <a:cs typeface="ＭＳ Ｐゴシック" charset="0"/>
                <a:sym typeface="Arial" charset="0"/>
              </a:rPr>
              <a:t>ENVIRONMENT</a:t>
            </a:r>
          </a:p>
        </p:txBody>
      </p:sp>
      <p:graphicFrame>
        <p:nvGraphicFramePr>
          <p:cNvPr id="3" name="Table 2"/>
          <p:cNvGraphicFramePr>
            <a:graphicFrameLocks noGrp="1"/>
          </p:cNvGraphicFramePr>
          <p:nvPr/>
        </p:nvGraphicFramePr>
        <p:xfrm>
          <a:off x="1486923" y="44452"/>
          <a:ext cx="8856662" cy="1006475"/>
        </p:xfrm>
        <a:graphic>
          <a:graphicData uri="http://schemas.openxmlformats.org/drawingml/2006/table">
            <a:tbl>
              <a:tblPr firstRow="1" bandRow="1">
                <a:tableStyleId>{10A1B5D5-9B99-4C35-A422-299274C87663}</a:tableStyleId>
              </a:tblPr>
              <a:tblGrid>
                <a:gridCol w="1656124">
                  <a:extLst>
                    <a:ext uri="{9D8B030D-6E8A-4147-A177-3AD203B41FA5}">
                      <a16:colId xmlns:a16="http://schemas.microsoft.com/office/drawing/2014/main" val="20000"/>
                    </a:ext>
                  </a:extLst>
                </a:gridCol>
                <a:gridCol w="1728129">
                  <a:extLst>
                    <a:ext uri="{9D8B030D-6E8A-4147-A177-3AD203B41FA5}">
                      <a16:colId xmlns:a16="http://schemas.microsoft.com/office/drawing/2014/main" val="20001"/>
                    </a:ext>
                  </a:extLst>
                </a:gridCol>
                <a:gridCol w="1728129">
                  <a:extLst>
                    <a:ext uri="{9D8B030D-6E8A-4147-A177-3AD203B41FA5}">
                      <a16:colId xmlns:a16="http://schemas.microsoft.com/office/drawing/2014/main" val="20002"/>
                    </a:ext>
                  </a:extLst>
                </a:gridCol>
                <a:gridCol w="1728129">
                  <a:extLst>
                    <a:ext uri="{9D8B030D-6E8A-4147-A177-3AD203B41FA5}">
                      <a16:colId xmlns:a16="http://schemas.microsoft.com/office/drawing/2014/main" val="20003"/>
                    </a:ext>
                  </a:extLst>
                </a:gridCol>
                <a:gridCol w="2016151">
                  <a:extLst>
                    <a:ext uri="{9D8B030D-6E8A-4147-A177-3AD203B41FA5}">
                      <a16:colId xmlns:a16="http://schemas.microsoft.com/office/drawing/2014/main" val="20004"/>
                    </a:ext>
                  </a:extLst>
                </a:gridCol>
              </a:tblGrid>
              <a:tr h="1006475">
                <a:tc>
                  <a:txBody>
                    <a:bodyPr/>
                    <a:lstStyle/>
                    <a:p>
                      <a:pPr algn="ctr"/>
                      <a:r>
                        <a:rPr lang="en-US" sz="1900" dirty="0">
                          <a:solidFill>
                            <a:srgbClr val="000000"/>
                          </a:solidFill>
                          <a:latin typeface="Calibri"/>
                          <a:cs typeface="Calibri"/>
                        </a:rPr>
                        <a:t>Personality </a:t>
                      </a:r>
                    </a:p>
                    <a:p>
                      <a:pPr algn="ctr"/>
                      <a:r>
                        <a:rPr lang="en-US" sz="1900" dirty="0">
                          <a:solidFill>
                            <a:srgbClr val="000000"/>
                          </a:solidFill>
                          <a:latin typeface="Calibri"/>
                          <a:cs typeface="Calibri"/>
                        </a:rPr>
                        <a:t>Era</a:t>
                      </a:r>
                    </a:p>
                  </a:txBody>
                  <a:tcPr marL="91437" marR="91437" marT="45749" marB="45749">
                    <a:lnL w="12700" cmpd="sng">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1900" dirty="0">
                          <a:solidFill>
                            <a:srgbClr val="000000"/>
                          </a:solidFill>
                          <a:latin typeface="Calibri"/>
                          <a:cs typeface="Calibri"/>
                        </a:rPr>
                        <a:t>Behaviour </a:t>
                      </a:r>
                    </a:p>
                    <a:p>
                      <a:pPr algn="ctr"/>
                      <a:r>
                        <a:rPr lang="en-US" sz="1900" dirty="0">
                          <a:solidFill>
                            <a:srgbClr val="000000"/>
                          </a:solidFill>
                          <a:latin typeface="Calibri"/>
                          <a:cs typeface="Calibri"/>
                        </a:rPr>
                        <a:t>Era</a:t>
                      </a: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1900" dirty="0">
                          <a:solidFill>
                            <a:srgbClr val="000000"/>
                          </a:solidFill>
                          <a:latin typeface="Calibri"/>
                          <a:cs typeface="Calibri"/>
                        </a:rPr>
                        <a:t>Situation/ Contingency</a:t>
                      </a:r>
                    </a:p>
                    <a:p>
                      <a:pPr algn="ctr"/>
                      <a:r>
                        <a:rPr lang="en-US" sz="1900" baseline="0" dirty="0">
                          <a:solidFill>
                            <a:srgbClr val="000000"/>
                          </a:solidFill>
                          <a:latin typeface="Calibri"/>
                          <a:cs typeface="Calibri"/>
                        </a:rPr>
                        <a:t> Era</a:t>
                      </a:r>
                      <a:endParaRPr lang="en-US" sz="1900" dirty="0">
                        <a:solidFill>
                          <a:srgbClr val="000000"/>
                        </a:solidFill>
                        <a:latin typeface="Calibri"/>
                        <a:cs typeface="Calibri"/>
                      </a:endParaRP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1900" dirty="0">
                          <a:solidFill>
                            <a:srgbClr val="000000"/>
                          </a:solidFill>
                          <a:latin typeface="Calibri"/>
                          <a:cs typeface="Calibri"/>
                        </a:rPr>
                        <a:t>Transactional Era</a:t>
                      </a:r>
                    </a:p>
                  </a:txBody>
                  <a:tcPr marL="91437" marR="91437" marT="45749" marB="45749">
                    <a:lnL>
                      <a:noFill/>
                    </a:lnL>
                    <a:lnR>
                      <a:noFill/>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pPr algn="ctr"/>
                      <a:r>
                        <a:rPr lang="en-US" sz="1900" dirty="0">
                          <a:solidFill>
                            <a:srgbClr val="000000"/>
                          </a:solidFill>
                          <a:latin typeface="Calibri"/>
                          <a:cs typeface="Calibri"/>
                        </a:rPr>
                        <a:t>Transformational Era</a:t>
                      </a:r>
                    </a:p>
                  </a:txBody>
                  <a:tcPr marL="91437" marR="91437" marT="45749" marB="45749">
                    <a:lnL>
                      <a:noFill/>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bl>
          </a:graphicData>
        </a:graphic>
      </p:graphicFrame>
      <p:cxnSp>
        <p:nvCxnSpPr>
          <p:cNvPr id="5" name="Straight Connector 4"/>
          <p:cNvCxnSpPr/>
          <p:nvPr/>
        </p:nvCxnSpPr>
        <p:spPr bwMode="auto">
          <a:xfrm>
            <a:off x="3142685"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7" name="Straight Connector 6"/>
          <p:cNvCxnSpPr/>
          <p:nvPr/>
        </p:nvCxnSpPr>
        <p:spPr bwMode="auto">
          <a:xfrm>
            <a:off x="4871473"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8" name="Straight Connector 7"/>
          <p:cNvCxnSpPr/>
          <p:nvPr/>
        </p:nvCxnSpPr>
        <p:spPr bwMode="auto">
          <a:xfrm>
            <a:off x="6600260"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9" name="Straight Connector 8"/>
          <p:cNvCxnSpPr/>
          <p:nvPr/>
        </p:nvCxnSpPr>
        <p:spPr bwMode="auto">
          <a:xfrm>
            <a:off x="8327460" y="44450"/>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cxnSp>
        <p:nvCxnSpPr>
          <p:cNvPr id="10" name="Straight Connector 9"/>
          <p:cNvCxnSpPr/>
          <p:nvPr/>
        </p:nvCxnSpPr>
        <p:spPr bwMode="auto">
          <a:xfrm flipH="1">
            <a:off x="1486925" y="1125539"/>
            <a:ext cx="8612052" cy="0"/>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pic>
        <p:nvPicPr>
          <p:cNvPr id="7182" name="Picture 11"/>
          <p:cNvPicPr>
            <a:picLocks noChangeAspect="1"/>
          </p:cNvPicPr>
          <p:nvPr/>
        </p:nvPicPr>
        <p:blipFill>
          <a:blip r:embed="rId2" cstate="print">
            <a:extLst>
              <a:ext uri="{28A0092B-C50C-407E-A947-70E740481C1C}">
                <a14:useLocalDpi xmlns:a14="http://schemas.microsoft.com/office/drawing/2010/main" val="0"/>
              </a:ext>
            </a:extLst>
          </a:blip>
          <a:srcRect b="6558"/>
          <a:stretch>
            <a:fillRect/>
          </a:stretch>
        </p:blipFill>
        <p:spPr bwMode="auto">
          <a:xfrm>
            <a:off x="1710762" y="1268413"/>
            <a:ext cx="1216025" cy="1884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83" name="Picture 12"/>
          <p:cNvPicPr>
            <a:picLocks noChangeAspect="1"/>
          </p:cNvPicPr>
          <p:nvPr/>
        </p:nvPicPr>
        <p:blipFill>
          <a:blip r:embed="rId3">
            <a:extLst>
              <a:ext uri="{28A0092B-C50C-407E-A947-70E740481C1C}">
                <a14:useLocalDpi xmlns:a14="http://schemas.microsoft.com/office/drawing/2010/main" val="0"/>
              </a:ext>
            </a:extLst>
          </a:blip>
          <a:srcRect l="5190" r="41045" b="7503"/>
          <a:stretch>
            <a:fillRect/>
          </a:stretch>
        </p:blipFill>
        <p:spPr bwMode="auto">
          <a:xfrm>
            <a:off x="3349061" y="1268413"/>
            <a:ext cx="1377951" cy="1873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84" name="Picture 18"/>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443213" y="1341440"/>
            <a:ext cx="1651000" cy="1539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7185" name="Group 20"/>
          <p:cNvGrpSpPr>
            <a:grpSpLocks/>
          </p:cNvGrpSpPr>
          <p:nvPr/>
        </p:nvGrpSpPr>
        <p:grpSpPr bwMode="auto">
          <a:xfrm>
            <a:off x="5015935" y="1268413"/>
            <a:ext cx="1447800" cy="1873251"/>
            <a:chOff x="5436096" y="1700808"/>
            <a:chExt cx="1448240" cy="1872118"/>
          </a:xfrm>
        </p:grpSpPr>
        <p:pic>
          <p:nvPicPr>
            <p:cNvPr id="7198" name="Picture 21"/>
            <p:cNvPicPr>
              <a:picLocks noChangeAspect="1"/>
            </p:cNvPicPr>
            <p:nvPr/>
          </p:nvPicPr>
          <p:blipFill>
            <a:blip r:embed="rId5">
              <a:extLst>
                <a:ext uri="{28A0092B-C50C-407E-A947-70E740481C1C}">
                  <a14:useLocalDpi xmlns:a14="http://schemas.microsoft.com/office/drawing/2010/main" val="0"/>
                </a:ext>
              </a:extLst>
            </a:blip>
            <a:srcRect r="50946" b="7951"/>
            <a:stretch>
              <a:fillRect/>
            </a:stretch>
          </p:blipFill>
          <p:spPr bwMode="auto">
            <a:xfrm>
              <a:off x="5436096" y="1700808"/>
              <a:ext cx="1448240" cy="187211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9" name="Picture 19"/>
            <p:cNvPicPr>
              <a:picLocks noChangeAspect="1"/>
            </p:cNvPicPr>
            <p:nvPr/>
          </p:nvPicPr>
          <p:blipFill>
            <a:blip r:embed="rId5">
              <a:extLst>
                <a:ext uri="{28A0092B-C50C-407E-A947-70E740481C1C}">
                  <a14:useLocalDpi xmlns:a14="http://schemas.microsoft.com/office/drawing/2010/main" val="0"/>
                </a:ext>
              </a:extLst>
            </a:blip>
            <a:srcRect l="58553" t="47693" r="26797" b="8534"/>
            <a:stretch>
              <a:fillRect/>
            </a:stretch>
          </p:blipFill>
          <p:spPr bwMode="auto">
            <a:xfrm>
              <a:off x="6440401" y="2670792"/>
              <a:ext cx="432529" cy="8902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7186" name="TextBox 22"/>
          <p:cNvSpPr txBox="1">
            <a:spLocks noChangeArrowheads="1"/>
          </p:cNvSpPr>
          <p:nvPr/>
        </p:nvSpPr>
        <p:spPr bwMode="auto">
          <a:xfrm>
            <a:off x="1655201" y="3357563"/>
            <a:ext cx="1487487" cy="25138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dirty="0">
                <a:solidFill>
                  <a:srgbClr val="000000"/>
                </a:solidFill>
                <a:latin typeface="Calibri" charset="0"/>
                <a:cs typeface="Calibri" charset="0"/>
                <a:sym typeface="Arial" charset="0"/>
              </a:rPr>
              <a:t>“Great Man Theory”</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1847. Carlyle</a:t>
            </a:r>
          </a:p>
          <a:p>
            <a:endParaRPr lang="en-US" sz="1200" dirty="0">
              <a:solidFill>
                <a:srgbClr val="000000"/>
              </a:solidFill>
              <a:latin typeface="Calibri" charset="0"/>
              <a:cs typeface="Calibri" charset="0"/>
              <a:sym typeface="Arial" charset="0"/>
            </a:endParaRPr>
          </a:p>
          <a:p>
            <a:r>
              <a:rPr lang="en-US" sz="1200" b="1" dirty="0">
                <a:solidFill>
                  <a:srgbClr val="000000"/>
                </a:solidFill>
                <a:latin typeface="Calibri" charset="0"/>
                <a:cs typeface="Calibri" charset="0"/>
                <a:sym typeface="Arial" charset="0"/>
              </a:rPr>
              <a:t>“Trait Theory”</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1927, Bingham</a:t>
            </a:r>
          </a:p>
          <a:p>
            <a:endParaRPr lang="en-US" sz="1200" dirty="0">
              <a:solidFill>
                <a:srgbClr val="000000"/>
              </a:solidFill>
              <a:latin typeface="Calibri" charset="0"/>
              <a:cs typeface="Calibri" charset="0"/>
              <a:sym typeface="Arial" charset="0"/>
            </a:endParaRPr>
          </a:p>
          <a:p>
            <a:endParaRPr lang="en-US" sz="1200" b="1" dirty="0">
              <a:solidFill>
                <a:srgbClr val="000000"/>
              </a:solidFill>
              <a:latin typeface="Calibri" charset="0"/>
              <a:cs typeface="Calibri" charset="0"/>
              <a:sym typeface="Arial" charset="0"/>
            </a:endParaRPr>
          </a:p>
          <a:p>
            <a:r>
              <a:rPr lang="en-US" sz="1200" b="1" dirty="0">
                <a:solidFill>
                  <a:srgbClr val="000000"/>
                </a:solidFill>
                <a:latin typeface="Calibri" charset="0"/>
                <a:cs typeface="Calibri" charset="0"/>
                <a:sym typeface="Arial" charset="0"/>
              </a:rPr>
              <a:t>“</a:t>
            </a:r>
            <a:r>
              <a:rPr lang="en-US" altLang="ja-JP" sz="1467" b="1" dirty="0">
                <a:solidFill>
                  <a:srgbClr val="000000"/>
                </a:solidFill>
                <a:latin typeface="Calibri" charset="0"/>
                <a:cs typeface="Calibri" charset="0"/>
                <a:sym typeface="Arial" charset="0"/>
              </a:rPr>
              <a:t>The history of the world is but the biography of great men</a:t>
            </a:r>
            <a:r>
              <a:rPr lang="en-US" sz="1467" b="1" dirty="0">
                <a:solidFill>
                  <a:srgbClr val="000000"/>
                </a:solidFill>
                <a:latin typeface="Calibri" charset="0"/>
                <a:cs typeface="Calibri" charset="0"/>
                <a:sym typeface="Arial" charset="0"/>
              </a:rPr>
              <a:t>”</a:t>
            </a:r>
            <a:r>
              <a:rPr lang="en-US" altLang="ja-JP" sz="1467" dirty="0">
                <a:solidFill>
                  <a:srgbClr val="000000"/>
                </a:solidFill>
                <a:latin typeface="Calibri" charset="0"/>
                <a:cs typeface="Calibri" charset="0"/>
                <a:sym typeface="Arial" charset="0"/>
              </a:rPr>
              <a:t>, Carlyle </a:t>
            </a:r>
            <a:endParaRPr lang="en-US" sz="1467" dirty="0">
              <a:solidFill>
                <a:srgbClr val="000000"/>
              </a:solidFill>
              <a:latin typeface="Calibri" charset="0"/>
              <a:cs typeface="Calibri" charset="0"/>
              <a:sym typeface="Arial" charset="0"/>
            </a:endParaRPr>
          </a:p>
        </p:txBody>
      </p:sp>
      <p:sp>
        <p:nvSpPr>
          <p:cNvPr id="7187" name="TextBox 25"/>
          <p:cNvSpPr txBox="1">
            <a:spLocks noChangeArrowheads="1"/>
          </p:cNvSpPr>
          <p:nvPr/>
        </p:nvSpPr>
        <p:spPr bwMode="auto">
          <a:xfrm>
            <a:off x="3239523" y="3357563"/>
            <a:ext cx="1631951" cy="27395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dirty="0">
                <a:solidFill>
                  <a:srgbClr val="000000"/>
                </a:solidFill>
                <a:latin typeface="Calibri" charset="0"/>
                <a:cs typeface="Calibri" charset="0"/>
                <a:sym typeface="Arial" charset="0"/>
              </a:rPr>
              <a:t>“Michigan State Studies”</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1961. </a:t>
            </a:r>
            <a:r>
              <a:rPr lang="en-US" sz="1200" dirty="0" err="1">
                <a:solidFill>
                  <a:srgbClr val="000000"/>
                </a:solidFill>
                <a:latin typeface="Calibri" charset="0"/>
                <a:cs typeface="Calibri" charset="0"/>
                <a:sym typeface="Arial" charset="0"/>
              </a:rPr>
              <a:t>Likert</a:t>
            </a:r>
            <a:endParaRPr lang="en-US" sz="1200" dirty="0">
              <a:solidFill>
                <a:srgbClr val="000000"/>
              </a:solidFill>
              <a:latin typeface="Calibri" charset="0"/>
              <a:cs typeface="Calibri" charset="0"/>
              <a:sym typeface="Arial" charset="0"/>
            </a:endParaRPr>
          </a:p>
          <a:p>
            <a:endParaRPr lang="en-US" sz="1200" dirty="0">
              <a:solidFill>
                <a:srgbClr val="000000"/>
              </a:solidFill>
              <a:latin typeface="Calibri" charset="0"/>
              <a:cs typeface="Calibri" charset="0"/>
              <a:sym typeface="Arial" charset="0"/>
            </a:endParaRPr>
          </a:p>
          <a:p>
            <a:r>
              <a:rPr lang="en-US" sz="1200" b="1" dirty="0">
                <a:solidFill>
                  <a:srgbClr val="000000"/>
                </a:solidFill>
                <a:latin typeface="Calibri" charset="0"/>
                <a:cs typeface="Calibri" charset="0"/>
                <a:sym typeface="Arial" charset="0"/>
              </a:rPr>
              <a:t>“Theory X and Y”</a:t>
            </a:r>
            <a:endParaRPr lang="en-US" altLang="ja-JP" sz="1200" dirty="0">
              <a:solidFill>
                <a:srgbClr val="000000"/>
              </a:solidFill>
              <a:latin typeface="Calibri" charset="0"/>
              <a:cs typeface="Calibri" charset="0"/>
              <a:sym typeface="Arial" charset="0"/>
            </a:endParaRPr>
          </a:p>
          <a:p>
            <a:r>
              <a:rPr lang="en-US" sz="1200" dirty="0">
                <a:solidFill>
                  <a:srgbClr val="000000"/>
                </a:solidFill>
                <a:latin typeface="Calibri" charset="0"/>
                <a:cs typeface="Calibri" charset="0"/>
                <a:sym typeface="Arial" charset="0"/>
              </a:rPr>
              <a:t>1966, Macgregor</a:t>
            </a:r>
          </a:p>
          <a:p>
            <a:endParaRPr lang="en-US" sz="1200" dirty="0">
              <a:solidFill>
                <a:srgbClr val="000000"/>
              </a:solidFill>
              <a:latin typeface="Calibri" charset="0"/>
              <a:cs typeface="Calibri" charset="0"/>
              <a:sym typeface="Arial" charset="0"/>
            </a:endParaRPr>
          </a:p>
          <a:p>
            <a:r>
              <a:rPr lang="en-US" sz="1467" b="1" dirty="0">
                <a:solidFill>
                  <a:srgbClr val="000000"/>
                </a:solidFill>
                <a:latin typeface="Calibri" charset="0"/>
                <a:cs typeface="Calibri" charset="0"/>
                <a:sym typeface="Arial" charset="0"/>
              </a:rPr>
              <a:t>“Successful leadership is based on definable, learnable behaviour”</a:t>
            </a:r>
            <a:endParaRPr lang="en-US" sz="1467" dirty="0">
              <a:solidFill>
                <a:srgbClr val="000000"/>
              </a:solidFill>
              <a:latin typeface="Calibri" charset="0"/>
              <a:cs typeface="Calibri" charset="0"/>
              <a:sym typeface="Arial" charset="0"/>
            </a:endParaRPr>
          </a:p>
        </p:txBody>
      </p:sp>
      <p:sp>
        <p:nvSpPr>
          <p:cNvPr id="7188" name="TextBox 26"/>
          <p:cNvSpPr txBox="1">
            <a:spLocks noChangeArrowheads="1"/>
          </p:cNvSpPr>
          <p:nvPr/>
        </p:nvSpPr>
        <p:spPr bwMode="auto">
          <a:xfrm>
            <a:off x="4968310" y="3343277"/>
            <a:ext cx="1631951" cy="269849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“Contingency Theory” </a:t>
            </a:r>
            <a:r>
              <a:rPr lang="en-US" sz="1200">
                <a:solidFill>
                  <a:srgbClr val="000000"/>
                </a:solidFill>
                <a:latin typeface="Calibri" charset="0"/>
                <a:cs typeface="Calibri" charset="0"/>
                <a:sym typeface="Arial" charset="0"/>
              </a:rPr>
              <a:t>1967, Fiedler</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“Situational Leadership”</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1969, 1977. Hersey and Blanchard</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“Effective leadership is contingent on a variety of other factors”</a:t>
            </a:r>
            <a:endParaRPr lang="en-US" sz="1467">
              <a:solidFill>
                <a:srgbClr val="000000"/>
              </a:solidFill>
              <a:latin typeface="Calibri" charset="0"/>
              <a:cs typeface="Calibri" charset="0"/>
              <a:sym typeface="Arial" charset="0"/>
            </a:endParaRPr>
          </a:p>
        </p:txBody>
      </p:sp>
      <p:sp>
        <p:nvSpPr>
          <p:cNvPr id="7189" name="TextBox 27"/>
          <p:cNvSpPr txBox="1">
            <a:spLocks noChangeArrowheads="1"/>
          </p:cNvSpPr>
          <p:nvPr/>
        </p:nvSpPr>
        <p:spPr bwMode="auto">
          <a:xfrm>
            <a:off x="6697097" y="3357563"/>
            <a:ext cx="1630363" cy="265739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“Social Exchange Theory” </a:t>
            </a:r>
            <a:r>
              <a:rPr lang="en-US" sz="1200">
                <a:solidFill>
                  <a:srgbClr val="000000"/>
                </a:solidFill>
                <a:latin typeface="Calibri" charset="0"/>
                <a:cs typeface="Calibri" charset="0"/>
                <a:sym typeface="Arial" charset="0"/>
              </a:rPr>
              <a:t>1979, Hollander</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“Leader Member Exchange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1986. Dienesh and Liden</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“Leaders exchange reward for followers’ compliance”</a:t>
            </a:r>
            <a:endParaRPr lang="en-US" sz="1467">
              <a:solidFill>
                <a:srgbClr val="000000"/>
              </a:solidFill>
              <a:latin typeface="Calibri" charset="0"/>
              <a:cs typeface="Calibri" charset="0"/>
              <a:sym typeface="Arial" charset="0"/>
            </a:endParaRPr>
          </a:p>
        </p:txBody>
      </p:sp>
      <p:sp>
        <p:nvSpPr>
          <p:cNvPr id="7190" name="TextBox 28"/>
          <p:cNvSpPr txBox="1">
            <a:spLocks noChangeArrowheads="1"/>
          </p:cNvSpPr>
          <p:nvPr/>
        </p:nvSpPr>
        <p:spPr bwMode="auto">
          <a:xfrm>
            <a:off x="8467026" y="3357564"/>
            <a:ext cx="1631951" cy="31911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b="1">
                <a:solidFill>
                  <a:srgbClr val="000000"/>
                </a:solidFill>
                <a:latin typeface="Calibri" charset="0"/>
                <a:cs typeface="Calibri" charset="0"/>
                <a:sym typeface="Arial" charset="0"/>
              </a:rPr>
              <a:t>“Performance Beyond Expectations” </a:t>
            </a:r>
            <a:r>
              <a:rPr lang="en-US" sz="1200">
                <a:solidFill>
                  <a:srgbClr val="000000"/>
                </a:solidFill>
                <a:latin typeface="Calibri" charset="0"/>
                <a:cs typeface="Calibri" charset="0"/>
                <a:sym typeface="Arial" charset="0"/>
              </a:rPr>
              <a:t>1985, Bass</a:t>
            </a:r>
            <a:endParaRPr lang="en-US" sz="1200" b="1">
              <a:solidFill>
                <a:srgbClr val="000000"/>
              </a:solidFill>
              <a:latin typeface="Calibri" charset="0"/>
              <a:cs typeface="Calibri" charset="0"/>
              <a:sym typeface="Arial" charset="0"/>
            </a:endParaRPr>
          </a:p>
          <a:p>
            <a:endParaRPr lang="en-US" sz="1200" b="1">
              <a:solidFill>
                <a:srgbClr val="000000"/>
              </a:solidFill>
              <a:latin typeface="Calibri" charset="0"/>
              <a:cs typeface="Calibri" charset="0"/>
              <a:sym typeface="Arial" charset="0"/>
            </a:endParaRPr>
          </a:p>
          <a:p>
            <a:r>
              <a:rPr lang="en-US" sz="1200" b="1">
                <a:solidFill>
                  <a:srgbClr val="000000"/>
                </a:solidFill>
                <a:latin typeface="Calibri" charset="0"/>
                <a:cs typeface="Calibri" charset="0"/>
                <a:sym typeface="Arial" charset="0"/>
              </a:rPr>
              <a:t>“SFP Leader Theory”</a:t>
            </a:r>
            <a:endParaRPr lang="en-US" altLang="ja-JP" sz="1200">
              <a:solidFill>
                <a:srgbClr val="000000"/>
              </a:solidFill>
              <a:latin typeface="Calibri" charset="0"/>
              <a:cs typeface="Calibri" charset="0"/>
              <a:sym typeface="Arial" charset="0"/>
            </a:endParaRPr>
          </a:p>
          <a:p>
            <a:r>
              <a:rPr lang="en-US" sz="1200">
                <a:solidFill>
                  <a:srgbClr val="000000"/>
                </a:solidFill>
                <a:latin typeface="Calibri" charset="0"/>
                <a:cs typeface="Calibri" charset="0"/>
                <a:sym typeface="Arial" charset="0"/>
              </a:rPr>
              <a:t>1989. Field &amp; Eden</a:t>
            </a:r>
          </a:p>
          <a:p>
            <a:endParaRPr lang="en-US" sz="1200">
              <a:solidFill>
                <a:srgbClr val="000000"/>
              </a:solidFill>
              <a:latin typeface="Calibri" charset="0"/>
              <a:cs typeface="Calibri" charset="0"/>
              <a:sym typeface="Arial" charset="0"/>
            </a:endParaRPr>
          </a:p>
          <a:p>
            <a:r>
              <a:rPr lang="en-US" sz="1467" b="1">
                <a:solidFill>
                  <a:srgbClr val="000000"/>
                </a:solidFill>
                <a:latin typeface="Calibri" charset="0"/>
                <a:cs typeface="Calibri" charset="0"/>
                <a:sym typeface="Arial" charset="0"/>
              </a:rPr>
              <a:t>“stirring employees to look beyond self interest to the good of the group &amp; the organisation”</a:t>
            </a:r>
            <a:endParaRPr lang="en-US" altLang="ja-JP" sz="1467">
              <a:solidFill>
                <a:srgbClr val="000000"/>
              </a:solidFill>
              <a:latin typeface="Calibri" charset="0"/>
              <a:cs typeface="Calibri" charset="0"/>
              <a:sym typeface="Arial" charset="0"/>
            </a:endParaRPr>
          </a:p>
          <a:p>
            <a:r>
              <a:rPr lang="en-US" sz="1467">
                <a:solidFill>
                  <a:srgbClr val="000000"/>
                </a:solidFill>
                <a:latin typeface="Calibri" charset="0"/>
                <a:cs typeface="Calibri" charset="0"/>
                <a:sym typeface="Arial" charset="0"/>
              </a:rPr>
              <a:t>Bass</a:t>
            </a:r>
          </a:p>
        </p:txBody>
      </p:sp>
      <p:pic>
        <p:nvPicPr>
          <p:cNvPr id="7191" name="Picture 24"/>
          <p:cNvPicPr>
            <a:picLocks noChangeAspect="1"/>
          </p:cNvPicPr>
          <p:nvPr/>
        </p:nvPicPr>
        <p:blipFill>
          <a:blip r:embed="rId6">
            <a:extLst>
              <a:ext uri="{28A0092B-C50C-407E-A947-70E740481C1C}">
                <a14:useLocalDpi xmlns:a14="http://schemas.microsoft.com/office/drawing/2010/main" val="0"/>
              </a:ext>
            </a:extLst>
          </a:blip>
          <a:srcRect l="26488" r="20961"/>
          <a:stretch>
            <a:fillRect/>
          </a:stretch>
        </p:blipFill>
        <p:spPr bwMode="auto">
          <a:xfrm>
            <a:off x="6743137" y="1268413"/>
            <a:ext cx="1484313" cy="18732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2"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40975" y="6021390"/>
            <a:ext cx="498475" cy="7445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3" name="Picture 3"/>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783911" y="6021389"/>
            <a:ext cx="571500" cy="7175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4" name="Picture 5"/>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499875" y="6021388"/>
            <a:ext cx="579437" cy="736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5" name="Picture 10"/>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223775" y="6021390"/>
            <a:ext cx="4667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196" name="Picture 15"/>
          <p:cNvPicPr>
            <a:picLocks noChangeAspect="1"/>
          </p:cNvPicPr>
          <p:nvPr/>
        </p:nvPicPr>
        <p:blipFill>
          <a:blip r:embed="rId11" cstate="print">
            <a:extLst>
              <a:ext uri="{28A0092B-C50C-407E-A947-70E740481C1C}">
                <a14:useLocalDpi xmlns:a14="http://schemas.microsoft.com/office/drawing/2010/main" val="0"/>
              </a:ext>
            </a:extLst>
          </a:blip>
          <a:srcRect b="10040"/>
          <a:stretch>
            <a:fillRect/>
          </a:stretch>
        </p:blipFill>
        <p:spPr bwMode="auto">
          <a:xfrm>
            <a:off x="4871475" y="6008690"/>
            <a:ext cx="503237"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197" name="TextBox 16"/>
          <p:cNvSpPr txBox="1">
            <a:spLocks noChangeArrowheads="1"/>
          </p:cNvSpPr>
          <p:nvPr/>
        </p:nvSpPr>
        <p:spPr bwMode="auto">
          <a:xfrm>
            <a:off x="5447737" y="6464301"/>
            <a:ext cx="3407921"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spAutoFit/>
          </a:bodyPr>
          <a:lstStyle>
            <a:lvl1pPr>
              <a:defRPr>
                <a:solidFill>
                  <a:schemeClr val="tx1"/>
                </a:solidFill>
                <a:latin typeface="Arial" charset="0"/>
                <a:ea typeface="ヒラギノ角ゴ Pro W3" charset="0"/>
                <a:cs typeface="ヒラギノ角ゴ Pro W3" charset="0"/>
              </a:defRPr>
            </a:lvl1pPr>
            <a:lvl2pPr marL="742950" indent="-285750">
              <a:defRPr>
                <a:solidFill>
                  <a:schemeClr val="tx1"/>
                </a:solidFill>
                <a:latin typeface="Arial" charset="0"/>
                <a:ea typeface="ヒラギノ角ゴ Pro W3" charset="0"/>
                <a:cs typeface="ヒラギノ角ゴ Pro W3" charset="0"/>
              </a:defRPr>
            </a:lvl2pPr>
            <a:lvl3pPr marL="1143000" indent="-228600">
              <a:defRPr>
                <a:solidFill>
                  <a:schemeClr val="tx1"/>
                </a:solidFill>
                <a:latin typeface="Arial" charset="0"/>
                <a:ea typeface="ヒラギノ角ゴ Pro W3" charset="0"/>
                <a:cs typeface="ヒラギノ角ゴ Pro W3" charset="0"/>
              </a:defRPr>
            </a:lvl3pPr>
            <a:lvl4pPr marL="1600200" indent="-228600">
              <a:defRPr>
                <a:solidFill>
                  <a:schemeClr val="tx1"/>
                </a:solidFill>
                <a:latin typeface="Arial" charset="0"/>
                <a:ea typeface="ヒラギノ角ゴ Pro W3" charset="0"/>
                <a:cs typeface="ヒラギノ角ゴ Pro W3" charset="0"/>
              </a:defRPr>
            </a:lvl4pPr>
            <a:lvl5pPr marL="2057400" indent="-228600">
              <a:defRPr>
                <a:solidFill>
                  <a:schemeClr val="tx1"/>
                </a:solidFill>
                <a:latin typeface="Arial" charset="0"/>
                <a:ea typeface="ヒラギノ角ゴ Pro W3" charset="0"/>
                <a:cs typeface="ヒラギノ角ゴ Pro W3" charset="0"/>
              </a:defRPr>
            </a:lvl5pPr>
            <a:lvl6pPr marL="2514600" indent="-228600" fontAlgn="base">
              <a:spcBef>
                <a:spcPct val="0"/>
              </a:spcBef>
              <a:spcAft>
                <a:spcPct val="0"/>
              </a:spcAft>
              <a:defRPr>
                <a:solidFill>
                  <a:schemeClr val="tx1"/>
                </a:solidFill>
                <a:latin typeface="Arial" charset="0"/>
                <a:ea typeface="ヒラギノ角ゴ Pro W3" charset="0"/>
                <a:cs typeface="ヒラギノ角ゴ Pro W3" charset="0"/>
              </a:defRPr>
            </a:lvl6pPr>
            <a:lvl7pPr marL="2971800" indent="-228600" fontAlgn="base">
              <a:spcBef>
                <a:spcPct val="0"/>
              </a:spcBef>
              <a:spcAft>
                <a:spcPct val="0"/>
              </a:spcAft>
              <a:defRPr>
                <a:solidFill>
                  <a:schemeClr val="tx1"/>
                </a:solidFill>
                <a:latin typeface="Arial" charset="0"/>
                <a:ea typeface="ヒラギノ角ゴ Pro W3" charset="0"/>
                <a:cs typeface="ヒラギノ角ゴ Pro W3" charset="0"/>
              </a:defRPr>
            </a:lvl7pPr>
            <a:lvl8pPr marL="3429000" indent="-228600" fontAlgn="base">
              <a:spcBef>
                <a:spcPct val="0"/>
              </a:spcBef>
              <a:spcAft>
                <a:spcPct val="0"/>
              </a:spcAft>
              <a:defRPr>
                <a:solidFill>
                  <a:schemeClr val="tx1"/>
                </a:solidFill>
                <a:latin typeface="Arial" charset="0"/>
                <a:ea typeface="ヒラギノ角ゴ Pro W3" charset="0"/>
                <a:cs typeface="ヒラギノ角ゴ Pro W3" charset="0"/>
              </a:defRPr>
            </a:lvl8pPr>
            <a:lvl9pPr marL="3886200" indent="-228600" fontAlgn="base">
              <a:spcBef>
                <a:spcPct val="0"/>
              </a:spcBef>
              <a:spcAft>
                <a:spcPct val="0"/>
              </a:spcAft>
              <a:defRPr>
                <a:solidFill>
                  <a:schemeClr val="tx1"/>
                </a:solidFill>
                <a:latin typeface="Arial" charset="0"/>
                <a:ea typeface="ヒラギノ角ゴ Pro W3" charset="0"/>
                <a:cs typeface="ヒラギノ角ゴ Pro W3" charset="0"/>
              </a:defRPr>
            </a:lvl9pPr>
          </a:lstStyle>
          <a:p>
            <a:r>
              <a:rPr lang="en-US" sz="1200">
                <a:solidFill>
                  <a:srgbClr val="000000"/>
                </a:solidFill>
                <a:latin typeface="Calibri" charset="0"/>
                <a:cs typeface="Calibri" charset="0"/>
                <a:sym typeface="Arial" charset="0"/>
              </a:rPr>
              <a:t>F. Taylor, E. Mayo, A. Maslow, S. Milgram, E. Deming</a:t>
            </a:r>
          </a:p>
        </p:txBody>
      </p:sp>
      <p:cxnSp>
        <p:nvCxnSpPr>
          <p:cNvPr id="30" name="Straight Connector 29"/>
          <p:cNvCxnSpPr/>
          <p:nvPr/>
        </p:nvCxnSpPr>
        <p:spPr bwMode="auto">
          <a:xfrm>
            <a:off x="10300292" y="95841"/>
            <a:ext cx="0" cy="5761039"/>
          </a:xfrm>
          <a:prstGeom prst="line">
            <a:avLst/>
          </a:prstGeom>
          <a:solidFill>
            <a:srgbClr val="BBE0E3"/>
          </a:solidFill>
          <a:ln w="12700" cap="flat" cmpd="sng" algn="ctr">
            <a:solidFill>
              <a:schemeClr val="bg1">
                <a:lumMod val="65000"/>
              </a:schemeClr>
            </a:solidFill>
            <a:prstDash val="solid"/>
            <a:round/>
            <a:headEnd type="none" w="med" len="med"/>
            <a:tailEnd type="none" w="med" len="med"/>
          </a:ln>
          <a:effectLst/>
        </p:spPr>
      </p:cxnSp>
    </p:spTree>
    <p:extLst>
      <p:ext uri="{BB962C8B-B14F-4D97-AF65-F5344CB8AC3E}">
        <p14:creationId xmlns:p14="http://schemas.microsoft.com/office/powerpoint/2010/main" val="2074675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picture containing clothing, indoor, white&#10;&#10;Description automatically generated">
            <a:extLst>
              <a:ext uri="{FF2B5EF4-FFF2-40B4-BE49-F238E27FC236}">
                <a16:creationId xmlns:a16="http://schemas.microsoft.com/office/drawing/2014/main" id="{43F5366A-E9F8-0945-9117-F08863769306}"/>
              </a:ext>
            </a:extLst>
          </p:cNvPr>
          <p:cNvPicPr>
            <a:picLocks noGrp="1" noChangeAspect="1"/>
          </p:cNvPicPr>
          <p:nvPr>
            <p:ph idx="1"/>
          </p:nvPr>
        </p:nvPicPr>
        <p:blipFill rotWithShape="1">
          <a:blip r:embed="rId2"/>
          <a:srcRect t="17883"/>
          <a:stretch/>
        </p:blipFill>
        <p:spPr>
          <a:xfrm>
            <a:off x="20" y="10"/>
            <a:ext cx="12191980" cy="6857990"/>
          </a:xfrm>
          <a:prstGeom prst="rect">
            <a:avLst/>
          </a:prstGeom>
        </p:spPr>
      </p:pic>
      <p:sp>
        <p:nvSpPr>
          <p:cNvPr id="2" name="Title 1">
            <a:extLst>
              <a:ext uri="{FF2B5EF4-FFF2-40B4-BE49-F238E27FC236}">
                <a16:creationId xmlns:a16="http://schemas.microsoft.com/office/drawing/2014/main" id="{D5E9BF47-F336-9349-9C7E-5789E8BC67F2}"/>
              </a:ext>
            </a:extLst>
          </p:cNvPr>
          <p:cNvSpPr>
            <a:spLocks noGrp="1"/>
          </p:cNvSpPr>
          <p:nvPr>
            <p:ph type="title"/>
          </p:nvPr>
        </p:nvSpPr>
        <p:spPr>
          <a:xfrm>
            <a:off x="1600200" y="2386744"/>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a:solidFill>
                  <a:schemeClr val="tx1"/>
                </a:solidFill>
              </a:rPr>
              <a:t>Authentic Leadership</a:t>
            </a:r>
          </a:p>
        </p:txBody>
      </p:sp>
    </p:spTree>
    <p:extLst>
      <p:ext uri="{BB962C8B-B14F-4D97-AF65-F5344CB8AC3E}">
        <p14:creationId xmlns:p14="http://schemas.microsoft.com/office/powerpoint/2010/main" val="2635016877"/>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550BE34-C2B8-49B8-8519-67A8CAD51A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457DD9-5A45-400A-AB4B-4B4EDECA25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73C49-B330-2349-A95C-1DE941539A6A}"/>
              </a:ext>
            </a:extLst>
          </p:cNvPr>
          <p:cNvSpPr>
            <a:spLocks noGrp="1"/>
          </p:cNvSpPr>
          <p:nvPr>
            <p:ph type="title"/>
          </p:nvPr>
        </p:nvSpPr>
        <p:spPr>
          <a:xfrm>
            <a:off x="875820" y="586822"/>
            <a:ext cx="3731178" cy="1645920"/>
          </a:xfrm>
        </p:spPr>
        <p:txBody>
          <a:bodyPr vert="horz" lIns="91440" tIns="45720" rIns="91440" bIns="45720" rtlCol="0" anchor="ctr">
            <a:normAutofit/>
          </a:bodyPr>
          <a:lstStyle/>
          <a:p>
            <a:r>
              <a:rPr lang="en-US" sz="3200" kern="1200" dirty="0">
                <a:solidFill>
                  <a:schemeClr val="tx1"/>
                </a:solidFill>
                <a:latin typeface="+mj-lt"/>
                <a:ea typeface="+mj-ea"/>
                <a:cs typeface="+mj-cs"/>
              </a:rPr>
              <a:t>Components of Authentic Leadership</a:t>
            </a:r>
          </a:p>
        </p:txBody>
      </p:sp>
      <p:sp>
        <p:nvSpPr>
          <p:cNvPr id="15" name="Rectangle 14">
            <a:extLst>
              <a:ext uri="{FF2B5EF4-FFF2-40B4-BE49-F238E27FC236}">
                <a16:creationId xmlns:a16="http://schemas.microsoft.com/office/drawing/2014/main" id="{441CF7D6-A660-431A-B0BB-140A0D5556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0570A85B-3810-4F95-97B0-CBF4CCDB38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663DE3A-0CB1-514E-A586-8E4F3D408DA3}"/>
              </a:ext>
            </a:extLst>
          </p:cNvPr>
          <p:cNvSpPr>
            <a:spLocks noGrp="1"/>
          </p:cNvSpPr>
          <p:nvPr>
            <p:ph sz="half" idx="1"/>
          </p:nvPr>
        </p:nvSpPr>
        <p:spPr>
          <a:xfrm>
            <a:off x="5020782" y="433387"/>
            <a:ext cx="6765089" cy="2089317"/>
          </a:xfrm>
        </p:spPr>
        <p:txBody>
          <a:bodyPr vert="horz" lIns="91440" tIns="45720" rIns="91440" bIns="45720" rtlCol="0" anchor="ctr">
            <a:normAutofit/>
          </a:bodyPr>
          <a:lstStyle/>
          <a:p>
            <a:pPr marL="0"/>
            <a:r>
              <a:rPr lang="en-US" sz="2000" i="1" dirty="0"/>
              <a:t>“…a pattern of leader </a:t>
            </a:r>
            <a:r>
              <a:rPr lang="en-US" sz="2000" i="1" dirty="0" err="1"/>
              <a:t>behaviour</a:t>
            </a:r>
            <a:r>
              <a:rPr lang="en-US" sz="2000" i="1" dirty="0"/>
              <a:t> that draws upon and promotes both positive psychological capacities and a positive ethical climate, to foster greater self-awareness, an </a:t>
            </a:r>
            <a:r>
              <a:rPr lang="en-US" sz="2000" i="1" dirty="0" err="1"/>
              <a:t>internalised</a:t>
            </a:r>
            <a:r>
              <a:rPr lang="en-US" sz="2000" i="1" dirty="0"/>
              <a:t> moral perspective, balanced processing of information and relational transparency on the part of leaders working with followers, fostering positive self-development.”</a:t>
            </a:r>
          </a:p>
          <a:p>
            <a:pPr marL="0" indent="0" algn="r">
              <a:buNone/>
            </a:pPr>
            <a:r>
              <a:rPr lang="en-US" sz="1000" dirty="0"/>
              <a:t> </a:t>
            </a:r>
            <a:r>
              <a:rPr lang="en-GB" sz="1200" dirty="0"/>
              <a:t>Walumbwa et al (2008) </a:t>
            </a:r>
            <a:endParaRPr lang="en-US" sz="1000" dirty="0"/>
          </a:p>
        </p:txBody>
      </p:sp>
      <p:sp>
        <p:nvSpPr>
          <p:cNvPr id="5" name="Slide Number Placeholder 4">
            <a:extLst>
              <a:ext uri="{FF2B5EF4-FFF2-40B4-BE49-F238E27FC236}">
                <a16:creationId xmlns:a16="http://schemas.microsoft.com/office/drawing/2014/main" id="{569D1400-5BD1-A449-AEAF-F58CB493D6C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76BD0A9-7D60-F445-AEFC-503C9506AD64}" type="slidenum">
              <a:rPr lang="en-US">
                <a:solidFill>
                  <a:schemeClr val="tx1">
                    <a:lumMod val="50000"/>
                    <a:lumOff val="50000"/>
                  </a:schemeClr>
                </a:solidFill>
              </a:rPr>
              <a:pPr>
                <a:spcAft>
                  <a:spcPts val="600"/>
                </a:spcAft>
              </a:pPr>
              <a:t>32</a:t>
            </a:fld>
            <a:endParaRPr lang="en-US">
              <a:solidFill>
                <a:schemeClr val="tx1">
                  <a:lumMod val="50000"/>
                  <a:lumOff val="50000"/>
                </a:schemeClr>
              </a:solidFill>
            </a:endParaRPr>
          </a:p>
        </p:txBody>
      </p:sp>
      <p:graphicFrame>
        <p:nvGraphicFramePr>
          <p:cNvPr id="6" name="Content Placeholder 5">
            <a:extLst>
              <a:ext uri="{FF2B5EF4-FFF2-40B4-BE49-F238E27FC236}">
                <a16:creationId xmlns:a16="http://schemas.microsoft.com/office/drawing/2014/main" id="{24EF7DB2-46E2-7D45-B3E2-6B3F0FFB0903}"/>
              </a:ext>
            </a:extLst>
          </p:cNvPr>
          <p:cNvGraphicFramePr>
            <a:graphicFrameLocks noGrp="1"/>
          </p:cNvGraphicFramePr>
          <p:nvPr>
            <p:ph sz="half" idx="2"/>
            <p:extLst>
              <p:ext uri="{D42A27DB-BD31-4B8C-83A1-F6EECF244321}">
                <p14:modId xmlns:p14="http://schemas.microsoft.com/office/powerpoint/2010/main" val="508119550"/>
              </p:ext>
            </p:extLst>
          </p:nvPr>
        </p:nvGraphicFramePr>
        <p:xfrm>
          <a:off x="1041670" y="2734056"/>
          <a:ext cx="10197053" cy="3983753"/>
        </p:xfrm>
        <a:graphic>
          <a:graphicData uri="http://schemas.openxmlformats.org/drawingml/2006/table">
            <a:tbl>
              <a:tblPr firstRow="1" bandRow="1">
                <a:noFill/>
                <a:tableStyleId>{5C22544A-7EE6-4342-B048-85BDC9FD1C3A}</a:tableStyleId>
              </a:tblPr>
              <a:tblGrid>
                <a:gridCol w="2728664">
                  <a:extLst>
                    <a:ext uri="{9D8B030D-6E8A-4147-A177-3AD203B41FA5}">
                      <a16:colId xmlns:a16="http://schemas.microsoft.com/office/drawing/2014/main" val="565806195"/>
                    </a:ext>
                  </a:extLst>
                </a:gridCol>
                <a:gridCol w="7468389">
                  <a:extLst>
                    <a:ext uri="{9D8B030D-6E8A-4147-A177-3AD203B41FA5}">
                      <a16:colId xmlns:a16="http://schemas.microsoft.com/office/drawing/2014/main" val="2558017662"/>
                    </a:ext>
                  </a:extLst>
                </a:gridCol>
              </a:tblGrid>
              <a:tr h="617563">
                <a:tc>
                  <a:txBody>
                    <a:bodyPr/>
                    <a:lstStyle/>
                    <a:p>
                      <a:pPr algn="ctr">
                        <a:lnSpc>
                          <a:spcPts val="1300"/>
                        </a:lnSpc>
                        <a:spcAft>
                          <a:spcPts val="650"/>
                        </a:spcAft>
                      </a:pPr>
                      <a:r>
                        <a:rPr lang="en-GB" sz="2100" b="1" cap="none" spc="30" dirty="0">
                          <a:solidFill>
                            <a:schemeClr val="tx1"/>
                          </a:solidFill>
                          <a:effectLst/>
                        </a:rPr>
                        <a:t>Component</a:t>
                      </a:r>
                      <a:endParaRPr lang="en-GB" sz="2100" b="1" cap="none" spc="30" dirty="0">
                        <a:solidFill>
                          <a:schemeClr val="tx1"/>
                        </a:solidFill>
                        <a:effectLst/>
                        <a:latin typeface="Arial" panose="020B0604020202020204" pitchFamily="34" charset="0"/>
                        <a:ea typeface="Arial" panose="020B0604020202020204" pitchFamily="34" charset="0"/>
                      </a:endParaRPr>
                    </a:p>
                  </a:txBody>
                  <a:tcPr marL="0" marR="11805" marT="68824" marB="68824" anchor="ctr">
                    <a:lnL w="12700" cmpd="sng">
                      <a:noFill/>
                    </a:lnL>
                    <a:lnR w="12700" cmpd="sng">
                      <a:noFill/>
                    </a:lnR>
                    <a:lnT w="19050" cap="flat" cmpd="sng" algn="ctr">
                      <a:solidFill>
                        <a:schemeClr val="accent1"/>
                      </a:solidFill>
                      <a:prstDash val="solid"/>
                    </a:lnT>
                    <a:lnB w="38100" cmpd="sng">
                      <a:noFill/>
                    </a:lnB>
                    <a:noFill/>
                  </a:tcPr>
                </a:tc>
                <a:tc>
                  <a:txBody>
                    <a:bodyPr/>
                    <a:lstStyle/>
                    <a:p>
                      <a:pPr>
                        <a:lnSpc>
                          <a:spcPts val="1300"/>
                        </a:lnSpc>
                        <a:spcAft>
                          <a:spcPts val="650"/>
                        </a:spcAft>
                      </a:pPr>
                      <a:r>
                        <a:rPr lang="en-GB" sz="2100" b="1" cap="none" spc="30">
                          <a:solidFill>
                            <a:schemeClr val="tx1"/>
                          </a:solidFill>
                          <a:effectLst/>
                        </a:rPr>
                        <a:t>Definition</a:t>
                      </a:r>
                      <a:endParaRPr lang="en-GB" sz="2100" b="1" cap="none" spc="30">
                        <a:solidFill>
                          <a:schemeClr val="tx1"/>
                        </a:solidFill>
                        <a:effectLst/>
                        <a:latin typeface="Arial" panose="020B0604020202020204" pitchFamily="34" charset="0"/>
                        <a:ea typeface="Arial" panose="020B0604020202020204" pitchFamily="34" charset="0"/>
                      </a:endParaRPr>
                    </a:p>
                  </a:txBody>
                  <a:tcPr marL="0" marR="11805" marT="68824" marB="68824"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816579691"/>
                  </a:ext>
                </a:extLst>
              </a:tr>
              <a:tr h="611169">
                <a:tc>
                  <a:txBody>
                    <a:bodyPr/>
                    <a:lstStyle/>
                    <a:p>
                      <a:pPr algn="ctr">
                        <a:lnSpc>
                          <a:spcPct val="100000"/>
                        </a:lnSpc>
                        <a:spcAft>
                          <a:spcPts val="0"/>
                        </a:spcAft>
                      </a:pPr>
                      <a:r>
                        <a:rPr lang="en-GB" sz="2000" cap="none" spc="0" dirty="0">
                          <a:solidFill>
                            <a:schemeClr val="tx1"/>
                          </a:solidFill>
                          <a:effectLst/>
                        </a:rPr>
                        <a:t>Self-awareness</a:t>
                      </a:r>
                      <a:endParaRPr lang="en-GB" sz="2000" cap="none" spc="0" dirty="0">
                        <a:solidFill>
                          <a:schemeClr val="tx1"/>
                        </a:solidFill>
                        <a:effectLst/>
                        <a:latin typeface="Arial" panose="020B0604020202020204" pitchFamily="34" charset="0"/>
                        <a:ea typeface="Arial" panose="020B0604020202020204" pitchFamily="34" charset="0"/>
                      </a:endParaRPr>
                    </a:p>
                  </a:txBody>
                  <a:tcPr marL="0" marR="68824" marT="68824" marB="68824">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nSpc>
                          <a:spcPct val="100000"/>
                        </a:lnSpc>
                        <a:spcAft>
                          <a:spcPts val="0"/>
                        </a:spcAft>
                      </a:pPr>
                      <a:r>
                        <a:rPr lang="en-GB" sz="2000" cap="none" spc="0" dirty="0">
                          <a:solidFill>
                            <a:schemeClr val="tx1"/>
                          </a:solidFill>
                          <a:effectLst/>
                        </a:rPr>
                        <a:t>Is the leader aware of their strengths, limitations, how others see them and how they impact others?</a:t>
                      </a:r>
                      <a:endParaRPr lang="en-GB" sz="2000" cap="none" spc="0" dirty="0">
                        <a:solidFill>
                          <a:schemeClr val="tx1"/>
                        </a:solidFill>
                        <a:effectLst/>
                        <a:latin typeface="Arial" panose="020B0604020202020204" pitchFamily="34" charset="0"/>
                        <a:ea typeface="Arial" panose="020B0604020202020204" pitchFamily="34" charset="0"/>
                      </a:endParaRPr>
                    </a:p>
                  </a:txBody>
                  <a:tcPr marL="0" marR="68824" marT="68824" marB="68824">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2388196377"/>
                  </a:ext>
                </a:extLst>
              </a:tr>
              <a:tr h="819646">
                <a:tc>
                  <a:txBody>
                    <a:bodyPr/>
                    <a:lstStyle/>
                    <a:p>
                      <a:pPr algn="ctr">
                        <a:lnSpc>
                          <a:spcPct val="100000"/>
                        </a:lnSpc>
                        <a:spcAft>
                          <a:spcPts val="0"/>
                        </a:spcAft>
                      </a:pPr>
                      <a:r>
                        <a:rPr lang="en-GB" sz="2000" cap="none" spc="0" dirty="0">
                          <a:solidFill>
                            <a:schemeClr val="tx1"/>
                          </a:solidFill>
                          <a:effectLst/>
                        </a:rPr>
                        <a:t>Internalised moral</a:t>
                      </a:r>
                    </a:p>
                    <a:p>
                      <a:pPr algn="ctr">
                        <a:lnSpc>
                          <a:spcPct val="100000"/>
                        </a:lnSpc>
                        <a:spcAft>
                          <a:spcPts val="0"/>
                        </a:spcAft>
                      </a:pPr>
                      <a:r>
                        <a:rPr lang="en-GB" sz="2000" cap="none" spc="0" dirty="0">
                          <a:solidFill>
                            <a:schemeClr val="tx1"/>
                          </a:solidFill>
                          <a:effectLst/>
                        </a:rPr>
                        <a:t>perspective</a:t>
                      </a:r>
                      <a:endParaRPr lang="en-GB" sz="2000" cap="none" spc="0" dirty="0">
                        <a:solidFill>
                          <a:schemeClr val="tx1"/>
                        </a:solidFill>
                        <a:effectLst/>
                        <a:latin typeface="Arial" panose="020B0604020202020204" pitchFamily="34" charset="0"/>
                        <a:ea typeface="Arial" panose="020B0604020202020204" pitchFamily="34" charset="0"/>
                      </a:endParaRPr>
                    </a:p>
                  </a:txBody>
                  <a:tcPr marL="59026" marR="68824" marT="68824" marB="6882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00000"/>
                        </a:lnSpc>
                        <a:spcAft>
                          <a:spcPts val="0"/>
                        </a:spcAft>
                      </a:pPr>
                      <a:r>
                        <a:rPr lang="en-GB" sz="2000" cap="none" spc="0" dirty="0">
                          <a:solidFill>
                            <a:schemeClr val="tx1"/>
                          </a:solidFill>
                          <a:effectLst/>
                        </a:rPr>
                        <a:t>Does the leader set a high standard for moral &amp; ethical conduct</a:t>
                      </a:r>
                      <a:endParaRPr lang="en-GB" sz="2000" cap="none" spc="0" dirty="0">
                        <a:solidFill>
                          <a:schemeClr val="tx1"/>
                        </a:solidFill>
                        <a:effectLst/>
                        <a:latin typeface="Arial" panose="020B0604020202020204" pitchFamily="34" charset="0"/>
                        <a:ea typeface="Arial" panose="020B0604020202020204" pitchFamily="34" charset="0"/>
                      </a:endParaRPr>
                    </a:p>
                  </a:txBody>
                  <a:tcPr marL="59026" marR="68824" marT="68824" marB="6882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476001609"/>
                  </a:ext>
                </a:extLst>
              </a:tr>
              <a:tr h="824319">
                <a:tc>
                  <a:txBody>
                    <a:bodyPr/>
                    <a:lstStyle/>
                    <a:p>
                      <a:pPr algn="ctr">
                        <a:lnSpc>
                          <a:spcPct val="100000"/>
                        </a:lnSpc>
                        <a:spcAft>
                          <a:spcPts val="0"/>
                        </a:spcAft>
                      </a:pPr>
                      <a:r>
                        <a:rPr lang="en-GB" sz="2000" cap="none" spc="0" dirty="0">
                          <a:solidFill>
                            <a:schemeClr val="tx1"/>
                          </a:solidFill>
                          <a:effectLst/>
                        </a:rPr>
                        <a:t>Relational transparency</a:t>
                      </a:r>
                      <a:endParaRPr lang="en-GB" sz="2000" cap="none" spc="0" dirty="0">
                        <a:solidFill>
                          <a:schemeClr val="tx1"/>
                        </a:solidFill>
                        <a:effectLst/>
                        <a:latin typeface="Arial" panose="020B0604020202020204" pitchFamily="34" charset="0"/>
                        <a:ea typeface="Arial" panose="020B0604020202020204" pitchFamily="34" charset="0"/>
                      </a:endParaRPr>
                    </a:p>
                  </a:txBody>
                  <a:tcPr marL="0" marR="68824" marT="68824" marB="6882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nSpc>
                          <a:spcPct val="100000"/>
                        </a:lnSpc>
                        <a:spcAft>
                          <a:spcPts val="0"/>
                        </a:spcAft>
                      </a:pPr>
                      <a:r>
                        <a:rPr lang="en-GB" sz="2000" cap="none" spc="0" dirty="0">
                          <a:solidFill>
                            <a:schemeClr val="tx1"/>
                          </a:solidFill>
                          <a:effectLst/>
                        </a:rPr>
                        <a:t>Does the leader reinforce a level of openness with others &amp; provides opportunities for others to be forthcoming with ideas, challenges and opinions?</a:t>
                      </a:r>
                      <a:endParaRPr lang="en-GB" sz="2000" cap="none" spc="0" dirty="0">
                        <a:solidFill>
                          <a:schemeClr val="tx1"/>
                        </a:solidFill>
                        <a:effectLst/>
                        <a:latin typeface="Arial" panose="020B0604020202020204" pitchFamily="34" charset="0"/>
                        <a:ea typeface="Arial" panose="020B0604020202020204" pitchFamily="34" charset="0"/>
                      </a:endParaRPr>
                    </a:p>
                  </a:txBody>
                  <a:tcPr marL="0" marR="68824" marT="68824" marB="6882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3260602191"/>
                  </a:ext>
                </a:extLst>
              </a:tr>
              <a:tr h="611169">
                <a:tc>
                  <a:txBody>
                    <a:bodyPr/>
                    <a:lstStyle/>
                    <a:p>
                      <a:pPr algn="ctr">
                        <a:lnSpc>
                          <a:spcPct val="100000"/>
                        </a:lnSpc>
                        <a:spcAft>
                          <a:spcPts val="0"/>
                        </a:spcAft>
                      </a:pPr>
                      <a:r>
                        <a:rPr lang="en-GB" sz="2000" cap="none" spc="0" dirty="0">
                          <a:solidFill>
                            <a:schemeClr val="tx1"/>
                          </a:solidFill>
                          <a:effectLst/>
                        </a:rPr>
                        <a:t>Balanced processing</a:t>
                      </a:r>
                      <a:endParaRPr lang="en-GB" sz="2000" cap="none" spc="0" dirty="0">
                        <a:solidFill>
                          <a:schemeClr val="tx1"/>
                        </a:solidFill>
                        <a:effectLst/>
                        <a:latin typeface="Arial" panose="020B0604020202020204" pitchFamily="34" charset="0"/>
                        <a:ea typeface="Arial" panose="020B0604020202020204" pitchFamily="34" charset="0"/>
                      </a:endParaRPr>
                    </a:p>
                  </a:txBody>
                  <a:tcPr marL="59026" marR="68824" marT="68824" marB="6882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00000"/>
                        </a:lnSpc>
                        <a:spcAft>
                          <a:spcPts val="0"/>
                        </a:spcAft>
                      </a:pPr>
                      <a:r>
                        <a:rPr lang="en-GB" sz="2000" cap="none" spc="0" dirty="0">
                          <a:solidFill>
                            <a:schemeClr val="tx1"/>
                          </a:solidFill>
                          <a:effectLst/>
                        </a:rPr>
                        <a:t>Does the leader solicit sufficient opinions &amp;  viewpoints prior to decision making?</a:t>
                      </a:r>
                      <a:endParaRPr lang="en-GB" sz="2000" cap="none" spc="0" dirty="0">
                        <a:solidFill>
                          <a:schemeClr val="tx1"/>
                        </a:solidFill>
                        <a:effectLst/>
                        <a:latin typeface="Arial" panose="020B0604020202020204" pitchFamily="34" charset="0"/>
                        <a:ea typeface="Arial" panose="020B0604020202020204" pitchFamily="34" charset="0"/>
                      </a:endParaRPr>
                    </a:p>
                  </a:txBody>
                  <a:tcPr marL="59026" marR="68824" marT="68824" marB="6882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803939502"/>
                  </a:ext>
                </a:extLst>
              </a:tr>
            </a:tbl>
          </a:graphicData>
        </a:graphic>
      </p:graphicFrame>
    </p:spTree>
    <p:extLst>
      <p:ext uri="{BB962C8B-B14F-4D97-AF65-F5344CB8AC3E}">
        <p14:creationId xmlns:p14="http://schemas.microsoft.com/office/powerpoint/2010/main" val="16860804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E3002-5F38-1840-AA8A-A1660B9F09E6}"/>
              </a:ext>
            </a:extLst>
          </p:cNvPr>
          <p:cNvSpPr>
            <a:spLocks noGrp="1"/>
          </p:cNvSpPr>
          <p:nvPr>
            <p:ph type="title"/>
          </p:nvPr>
        </p:nvSpPr>
        <p:spPr>
          <a:xfrm>
            <a:off x="838200" y="139366"/>
            <a:ext cx="10515600" cy="1325563"/>
          </a:xfrm>
        </p:spPr>
        <p:txBody>
          <a:bodyPr/>
          <a:lstStyle/>
          <a:p>
            <a:r>
              <a:rPr lang="en-US" dirty="0"/>
              <a:t>5 Traits of Authentic Leaders</a:t>
            </a:r>
          </a:p>
        </p:txBody>
      </p:sp>
      <p:sp>
        <p:nvSpPr>
          <p:cNvPr id="3" name="Content Placeholder 2">
            <a:extLst>
              <a:ext uri="{FF2B5EF4-FFF2-40B4-BE49-F238E27FC236}">
                <a16:creationId xmlns:a16="http://schemas.microsoft.com/office/drawing/2014/main" id="{251423A2-6ABA-314F-B1F2-CD720A58C95B}"/>
              </a:ext>
            </a:extLst>
          </p:cNvPr>
          <p:cNvSpPr>
            <a:spLocks noGrp="1"/>
          </p:cNvSpPr>
          <p:nvPr>
            <p:ph sz="half" idx="1"/>
          </p:nvPr>
        </p:nvSpPr>
        <p:spPr>
          <a:xfrm>
            <a:off x="125328" y="1464929"/>
            <a:ext cx="5676900" cy="4351338"/>
          </a:xfrm>
        </p:spPr>
        <p:txBody>
          <a:bodyPr>
            <a:normAutofit/>
          </a:bodyPr>
          <a:lstStyle/>
          <a:p>
            <a:pPr marL="514350" indent="-514350">
              <a:buFont typeface="+mj-lt"/>
              <a:buAutoNum type="arabicPeriod"/>
            </a:pPr>
            <a:r>
              <a:rPr lang="en-GB" dirty="0">
                <a:latin typeface="Arial" panose="020B0604020202020204" pitchFamily="34" charset="0"/>
                <a:cs typeface="Arial" panose="020B0604020202020204" pitchFamily="34" charset="0"/>
              </a:rPr>
              <a:t>They’re Committed to Bettering Themselves</a:t>
            </a:r>
          </a:p>
          <a:p>
            <a:pPr marL="514350" indent="-514350">
              <a:buFont typeface="+mj-lt"/>
              <a:buAutoNum type="arabicPeriod"/>
            </a:pPr>
            <a:r>
              <a:rPr lang="en-GB" dirty="0">
                <a:latin typeface="Arial" panose="020B0604020202020204" pitchFamily="34" charset="0"/>
                <a:cs typeface="Arial" panose="020B0604020202020204" pitchFamily="34" charset="0"/>
              </a:rPr>
              <a:t>They Cultivate Self-Awareness</a:t>
            </a:r>
          </a:p>
          <a:p>
            <a:pPr lvl="1"/>
            <a:r>
              <a:rPr lang="en-GB" sz="2000" dirty="0">
                <a:latin typeface="Arial" panose="020B0604020202020204" pitchFamily="34" charset="0"/>
                <a:cs typeface="Arial" panose="020B0604020202020204" pitchFamily="34" charset="0"/>
              </a:rPr>
              <a:t>What am I experiencing?</a:t>
            </a:r>
          </a:p>
          <a:p>
            <a:pPr lvl="1"/>
            <a:r>
              <a:rPr lang="en-GB" sz="2000" dirty="0">
                <a:latin typeface="Arial" panose="020B0604020202020204" pitchFamily="34" charset="0"/>
                <a:cs typeface="Arial" panose="020B0604020202020204" pitchFamily="34" charset="0"/>
              </a:rPr>
              <a:t>What are my strengths?</a:t>
            </a:r>
          </a:p>
          <a:p>
            <a:pPr lvl="1"/>
            <a:r>
              <a:rPr lang="en-GB" sz="2000" dirty="0">
                <a:latin typeface="Arial" panose="020B0604020202020204" pitchFamily="34" charset="0"/>
                <a:cs typeface="Arial" panose="020B0604020202020204" pitchFamily="34" charset="0"/>
              </a:rPr>
              <a:t>How am I showing up in the world?</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971550" lvl="1" indent="-514350">
              <a:buFont typeface="+mj-lt"/>
              <a:buAutoNum type="arabicPeriod"/>
            </a:pPr>
            <a:endParaRPr lang="en-US" dirty="0"/>
          </a:p>
        </p:txBody>
      </p:sp>
      <p:sp>
        <p:nvSpPr>
          <p:cNvPr id="4" name="Content Placeholder 3">
            <a:extLst>
              <a:ext uri="{FF2B5EF4-FFF2-40B4-BE49-F238E27FC236}">
                <a16:creationId xmlns:a16="http://schemas.microsoft.com/office/drawing/2014/main" id="{A68660A0-1D99-C449-B8A5-EB03E71C3843}"/>
              </a:ext>
            </a:extLst>
          </p:cNvPr>
          <p:cNvSpPr>
            <a:spLocks noGrp="1"/>
          </p:cNvSpPr>
          <p:nvPr>
            <p:ph sz="half" idx="2"/>
          </p:nvPr>
        </p:nvSpPr>
        <p:spPr>
          <a:xfrm>
            <a:off x="3196389" y="4180681"/>
            <a:ext cx="5181600" cy="4351338"/>
          </a:xfrm>
        </p:spPr>
        <p:txBody>
          <a:bodyPr>
            <a:normAutofit/>
          </a:bodyPr>
          <a:lstStyle/>
          <a:p>
            <a:pPr marL="0" indent="0">
              <a:buNone/>
            </a:pPr>
            <a:r>
              <a:rPr lang="en-GB" dirty="0">
                <a:latin typeface="Arial" panose="020B0604020202020204" pitchFamily="34" charset="0"/>
                <a:cs typeface="Arial" panose="020B0604020202020204" pitchFamily="34" charset="0"/>
              </a:rPr>
              <a:t>3. They’re Disciplined</a:t>
            </a:r>
          </a:p>
          <a:p>
            <a:pPr marL="0" indent="0">
              <a:buNone/>
            </a:pPr>
            <a:r>
              <a:rPr lang="en-GB" dirty="0">
                <a:latin typeface="Arial" panose="020B0604020202020204" pitchFamily="34" charset="0"/>
                <a:cs typeface="Arial" panose="020B0604020202020204" pitchFamily="34" charset="0"/>
              </a:rPr>
              <a:t>4. They’re Mission-Driven</a:t>
            </a:r>
          </a:p>
          <a:p>
            <a:pPr lvl="1"/>
            <a:r>
              <a:rPr lang="en-GB" sz="2000" dirty="0">
                <a:latin typeface="Arial" panose="020B0604020202020204" pitchFamily="34" charset="0"/>
                <a:cs typeface="Arial" panose="020B0604020202020204" pitchFamily="34" charset="0"/>
              </a:rPr>
              <a:t>Collective Purpose</a:t>
            </a:r>
          </a:p>
          <a:p>
            <a:pPr marL="0" indent="0">
              <a:buNone/>
            </a:pPr>
            <a:r>
              <a:rPr lang="en-GB" dirty="0">
                <a:latin typeface="Arial" panose="020B0604020202020204" pitchFamily="34" charset="0"/>
                <a:cs typeface="Arial" panose="020B0604020202020204" pitchFamily="34" charset="0"/>
              </a:rPr>
              <a:t>5. They Inspire Faith</a:t>
            </a:r>
          </a:p>
          <a:p>
            <a:pPr lvl="1"/>
            <a:r>
              <a:rPr lang="en-GB" sz="2000" dirty="0">
                <a:latin typeface="Arial" panose="020B0604020202020204" pitchFamily="34" charset="0"/>
                <a:cs typeface="Arial" panose="020B0604020202020204" pitchFamily="34" charset="0"/>
              </a:rPr>
              <a:t>Followership</a:t>
            </a:r>
          </a:p>
          <a:p>
            <a:pPr lvl="1"/>
            <a:r>
              <a:rPr lang="en-GB" sz="2000" dirty="0">
                <a:latin typeface="Arial" panose="020B0604020202020204" pitchFamily="34" charset="0"/>
                <a:cs typeface="Arial" panose="020B0604020202020204" pitchFamily="34" charset="0"/>
              </a:rPr>
              <a:t>Transparency</a:t>
            </a:r>
          </a:p>
          <a:p>
            <a:endParaRPr lang="en-US" dirty="0"/>
          </a:p>
        </p:txBody>
      </p:sp>
      <p:sp>
        <p:nvSpPr>
          <p:cNvPr id="5" name="Slide Number Placeholder 4">
            <a:extLst>
              <a:ext uri="{FF2B5EF4-FFF2-40B4-BE49-F238E27FC236}">
                <a16:creationId xmlns:a16="http://schemas.microsoft.com/office/drawing/2014/main" id="{041A706C-FE48-914D-826F-0A40B578DFDC}"/>
              </a:ext>
            </a:extLst>
          </p:cNvPr>
          <p:cNvSpPr>
            <a:spLocks noGrp="1"/>
          </p:cNvSpPr>
          <p:nvPr>
            <p:ph type="sldNum" sz="quarter" idx="12"/>
          </p:nvPr>
        </p:nvSpPr>
        <p:spPr/>
        <p:txBody>
          <a:bodyPr/>
          <a:lstStyle/>
          <a:p>
            <a:fld id="{676BD0A9-7D60-F445-AEFC-503C9506AD64}" type="slidenum">
              <a:rPr lang="en-US" smtClean="0"/>
              <a:t>33</a:t>
            </a:fld>
            <a:endParaRPr lang="en-US"/>
          </a:p>
        </p:txBody>
      </p:sp>
      <p:pic>
        <p:nvPicPr>
          <p:cNvPr id="7" name="Picture 6" descr="A tree with green leaves&#10;&#10;Description automatically generated with low confidence">
            <a:extLst>
              <a:ext uri="{FF2B5EF4-FFF2-40B4-BE49-F238E27FC236}">
                <a16:creationId xmlns:a16="http://schemas.microsoft.com/office/drawing/2014/main" id="{EA5B3B31-FED5-2A4B-A685-ABAB26211383}"/>
              </a:ext>
            </a:extLst>
          </p:cNvPr>
          <p:cNvPicPr>
            <a:picLocks noChangeAspect="1"/>
          </p:cNvPicPr>
          <p:nvPr/>
        </p:nvPicPr>
        <p:blipFill>
          <a:blip r:embed="rId3"/>
          <a:stretch>
            <a:fillRect/>
          </a:stretch>
        </p:blipFill>
        <p:spPr>
          <a:xfrm>
            <a:off x="7620000" y="0"/>
            <a:ext cx="4572000" cy="6858000"/>
          </a:xfrm>
          <a:prstGeom prst="rect">
            <a:avLst/>
          </a:prstGeom>
        </p:spPr>
      </p:pic>
    </p:spTree>
    <p:extLst>
      <p:ext uri="{BB962C8B-B14F-4D97-AF65-F5344CB8AC3E}">
        <p14:creationId xmlns:p14="http://schemas.microsoft.com/office/powerpoint/2010/main" val="38037761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D8C32-0E9E-C446-9458-DC838AA9E6DC}"/>
              </a:ext>
            </a:extLst>
          </p:cNvPr>
          <p:cNvSpPr>
            <a:spLocks noGrp="1"/>
          </p:cNvSpPr>
          <p:nvPr>
            <p:ph type="title"/>
          </p:nvPr>
        </p:nvSpPr>
        <p:spPr>
          <a:xfrm>
            <a:off x="465221" y="365125"/>
            <a:ext cx="10888579" cy="1325563"/>
          </a:xfrm>
        </p:spPr>
        <p:txBody>
          <a:bodyPr/>
          <a:lstStyle/>
          <a:p>
            <a:r>
              <a:rPr lang="en-US" dirty="0"/>
              <a:t>Importance of Authenticity in Leading Change?</a:t>
            </a:r>
          </a:p>
        </p:txBody>
      </p:sp>
      <p:sp>
        <p:nvSpPr>
          <p:cNvPr id="3" name="Content Placeholder 2">
            <a:extLst>
              <a:ext uri="{FF2B5EF4-FFF2-40B4-BE49-F238E27FC236}">
                <a16:creationId xmlns:a16="http://schemas.microsoft.com/office/drawing/2014/main" id="{EA599A23-D1F6-5645-8EEB-ADD170F36006}"/>
              </a:ext>
            </a:extLst>
          </p:cNvPr>
          <p:cNvSpPr>
            <a:spLocks noGrp="1"/>
          </p:cNvSpPr>
          <p:nvPr>
            <p:ph sz="half" idx="1"/>
          </p:nvPr>
        </p:nvSpPr>
        <p:spPr/>
        <p:txBody>
          <a:bodyPr/>
          <a:lstStyle/>
          <a:p>
            <a:r>
              <a:rPr lang="en-US" dirty="0"/>
              <a:t>Inspires Action</a:t>
            </a:r>
          </a:p>
          <a:p>
            <a:r>
              <a:rPr lang="en-US" dirty="0"/>
              <a:t>Increases job satisfaction</a:t>
            </a:r>
          </a:p>
          <a:p>
            <a:r>
              <a:rPr lang="en-US" dirty="0"/>
              <a:t>Increased work-related attitudes &amp; happiness</a:t>
            </a:r>
          </a:p>
        </p:txBody>
      </p:sp>
      <p:sp>
        <p:nvSpPr>
          <p:cNvPr id="4" name="Content Placeholder 3">
            <a:extLst>
              <a:ext uri="{FF2B5EF4-FFF2-40B4-BE49-F238E27FC236}">
                <a16:creationId xmlns:a16="http://schemas.microsoft.com/office/drawing/2014/main" id="{A0482E63-3214-DB4B-BAA5-6AEF6D481A79}"/>
              </a:ext>
            </a:extLst>
          </p:cNvPr>
          <p:cNvSpPr>
            <a:spLocks noGrp="1"/>
          </p:cNvSpPr>
          <p:nvPr>
            <p:ph sz="half" idx="2"/>
          </p:nvPr>
        </p:nvSpPr>
        <p:spPr/>
        <p:txBody>
          <a:bodyPr/>
          <a:lstStyle/>
          <a:p>
            <a:r>
              <a:rPr lang="en-US" dirty="0"/>
              <a:t>Key benefits</a:t>
            </a:r>
          </a:p>
          <a:p>
            <a:pPr lvl="1"/>
            <a:r>
              <a:rPr lang="en-GB" dirty="0"/>
              <a:t>Better relationships with colleagues</a:t>
            </a:r>
          </a:p>
          <a:p>
            <a:pPr lvl="1"/>
            <a:r>
              <a:rPr lang="en-GB" dirty="0"/>
              <a:t>Higher levels of trust</a:t>
            </a:r>
          </a:p>
          <a:p>
            <a:pPr lvl="1"/>
            <a:r>
              <a:rPr lang="en-GB" dirty="0"/>
              <a:t>Greater productivity</a:t>
            </a:r>
          </a:p>
          <a:p>
            <a:pPr lvl="1"/>
            <a:r>
              <a:rPr lang="en-GB" dirty="0"/>
              <a:t>A more positive working environment</a:t>
            </a:r>
          </a:p>
          <a:p>
            <a:pPr lvl="1"/>
            <a:r>
              <a:rPr lang="en-GB" dirty="0"/>
              <a:t>Inspires Followership</a:t>
            </a:r>
          </a:p>
          <a:p>
            <a:pPr lvl="1"/>
            <a:endParaRPr lang="en-GB" dirty="0"/>
          </a:p>
          <a:p>
            <a:pPr lvl="1"/>
            <a:r>
              <a:rPr lang="en-GB" dirty="0"/>
              <a:t>More Energy!</a:t>
            </a:r>
          </a:p>
          <a:p>
            <a:endParaRPr lang="en-US" dirty="0"/>
          </a:p>
        </p:txBody>
      </p:sp>
      <p:sp>
        <p:nvSpPr>
          <p:cNvPr id="6" name="TextBox 5">
            <a:extLst>
              <a:ext uri="{FF2B5EF4-FFF2-40B4-BE49-F238E27FC236}">
                <a16:creationId xmlns:a16="http://schemas.microsoft.com/office/drawing/2014/main" id="{E807726F-B21F-874D-914A-ECF9BBBDB243}"/>
              </a:ext>
            </a:extLst>
          </p:cNvPr>
          <p:cNvSpPr txBox="1"/>
          <p:nvPr/>
        </p:nvSpPr>
        <p:spPr>
          <a:xfrm>
            <a:off x="6096000" y="6277431"/>
            <a:ext cx="5085347" cy="430887"/>
          </a:xfrm>
          <a:prstGeom prst="rect">
            <a:avLst/>
          </a:prstGeom>
          <a:noFill/>
        </p:spPr>
        <p:txBody>
          <a:bodyPr wrap="square" rtlCol="0">
            <a:spAutoFit/>
          </a:bodyPr>
          <a:lstStyle/>
          <a:p>
            <a:r>
              <a:rPr lang="en-US" sz="1100" dirty="0"/>
              <a:t>Adapted from Matt Gavin, Authentic Leadership: </a:t>
            </a:r>
            <a:r>
              <a:rPr lang="en-US" sz="1100" dirty="0">
                <a:hlinkClick r:id="rId2"/>
              </a:rPr>
              <a:t>What is it and Why It’s Important</a:t>
            </a:r>
            <a:r>
              <a:rPr lang="en-US" sz="1100" dirty="0"/>
              <a:t>, Dec 2019, Harvard Business Review</a:t>
            </a:r>
          </a:p>
        </p:txBody>
      </p:sp>
      <p:pic>
        <p:nvPicPr>
          <p:cNvPr id="8" name="Picture 7" descr="A person singing on a stage&#10;&#10;Description automatically generated">
            <a:extLst>
              <a:ext uri="{FF2B5EF4-FFF2-40B4-BE49-F238E27FC236}">
                <a16:creationId xmlns:a16="http://schemas.microsoft.com/office/drawing/2014/main" id="{ACCC6F22-B937-C74D-B41B-FA0C1C6B809B}"/>
              </a:ext>
            </a:extLst>
          </p:cNvPr>
          <p:cNvPicPr>
            <a:picLocks noChangeAspect="1"/>
          </p:cNvPicPr>
          <p:nvPr/>
        </p:nvPicPr>
        <p:blipFill>
          <a:blip r:embed="rId3"/>
          <a:stretch>
            <a:fillRect/>
          </a:stretch>
        </p:blipFill>
        <p:spPr>
          <a:xfrm>
            <a:off x="0" y="4479757"/>
            <a:ext cx="3669632" cy="2446421"/>
          </a:xfrm>
          <a:prstGeom prst="rect">
            <a:avLst/>
          </a:prstGeom>
        </p:spPr>
      </p:pic>
    </p:spTree>
    <p:extLst>
      <p:ext uri="{BB962C8B-B14F-4D97-AF65-F5344CB8AC3E}">
        <p14:creationId xmlns:p14="http://schemas.microsoft.com/office/powerpoint/2010/main" val="6290702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888BB-756C-B946-9580-5E640FDE5EC6}"/>
              </a:ext>
            </a:extLst>
          </p:cNvPr>
          <p:cNvSpPr>
            <a:spLocks noGrp="1"/>
          </p:cNvSpPr>
          <p:nvPr>
            <p:ph type="title"/>
          </p:nvPr>
        </p:nvSpPr>
        <p:spPr/>
        <p:txBody>
          <a:bodyPr/>
          <a:lstStyle/>
          <a:p>
            <a:r>
              <a:rPr lang="en-US" dirty="0"/>
              <a:t>Are we really who we think we are? </a:t>
            </a:r>
            <a:br>
              <a:rPr lang="en-US" dirty="0"/>
            </a:br>
            <a:r>
              <a:rPr lang="en-US" dirty="0"/>
              <a:t>What influences our authenticity?</a:t>
            </a:r>
          </a:p>
        </p:txBody>
      </p:sp>
      <p:sp>
        <p:nvSpPr>
          <p:cNvPr id="5" name="Content Placeholder 4">
            <a:extLst>
              <a:ext uri="{FF2B5EF4-FFF2-40B4-BE49-F238E27FC236}">
                <a16:creationId xmlns:a16="http://schemas.microsoft.com/office/drawing/2014/main" id="{7E131032-C71E-F148-ACCF-3232A81C452F}"/>
              </a:ext>
            </a:extLst>
          </p:cNvPr>
          <p:cNvSpPr>
            <a:spLocks noGrp="1"/>
          </p:cNvSpPr>
          <p:nvPr>
            <p:ph sz="half" idx="1"/>
          </p:nvPr>
        </p:nvSpPr>
        <p:spPr>
          <a:xfrm>
            <a:off x="1636294" y="1825625"/>
            <a:ext cx="4383505" cy="4351338"/>
          </a:xfrm>
        </p:spPr>
        <p:txBody>
          <a:bodyPr>
            <a:noAutofit/>
          </a:bodyPr>
          <a:lstStyle/>
          <a:p>
            <a:r>
              <a:rPr lang="en-US" sz="2400" dirty="0"/>
              <a:t>Background</a:t>
            </a:r>
          </a:p>
          <a:p>
            <a:r>
              <a:rPr lang="en-US" sz="2400" dirty="0"/>
              <a:t>Schooling - education</a:t>
            </a:r>
          </a:p>
          <a:p>
            <a:r>
              <a:rPr lang="en-US" sz="2400" dirty="0"/>
              <a:t>Social Class</a:t>
            </a:r>
          </a:p>
          <a:p>
            <a:r>
              <a:rPr lang="en-US" sz="2400" dirty="0"/>
              <a:t>Income</a:t>
            </a:r>
          </a:p>
          <a:p>
            <a:r>
              <a:rPr lang="en-US" sz="2400" dirty="0"/>
              <a:t>Parents</a:t>
            </a:r>
          </a:p>
          <a:p>
            <a:r>
              <a:rPr lang="en-US" sz="2400" dirty="0"/>
              <a:t>Family</a:t>
            </a:r>
          </a:p>
          <a:p>
            <a:r>
              <a:rPr lang="en-US" sz="2400" dirty="0"/>
              <a:t>Community</a:t>
            </a:r>
          </a:p>
          <a:p>
            <a:r>
              <a:rPr lang="en-US" sz="2400" dirty="0"/>
              <a:t>Society</a:t>
            </a:r>
          </a:p>
          <a:p>
            <a:r>
              <a:rPr lang="en-US" sz="2400" dirty="0"/>
              <a:t>Nationality</a:t>
            </a:r>
          </a:p>
          <a:p>
            <a:r>
              <a:rPr lang="en-US" sz="2400" dirty="0"/>
              <a:t>Experiences</a:t>
            </a:r>
          </a:p>
          <a:p>
            <a:r>
              <a:rPr lang="en-US" sz="2400" dirty="0"/>
              <a:t>Passions</a:t>
            </a:r>
          </a:p>
        </p:txBody>
      </p:sp>
      <p:sp>
        <p:nvSpPr>
          <p:cNvPr id="6" name="Content Placeholder 5">
            <a:extLst>
              <a:ext uri="{FF2B5EF4-FFF2-40B4-BE49-F238E27FC236}">
                <a16:creationId xmlns:a16="http://schemas.microsoft.com/office/drawing/2014/main" id="{5CB3F975-5C45-DD47-806D-B8263437FD72}"/>
              </a:ext>
            </a:extLst>
          </p:cNvPr>
          <p:cNvSpPr>
            <a:spLocks noGrp="1"/>
          </p:cNvSpPr>
          <p:nvPr>
            <p:ph sz="half" idx="2"/>
          </p:nvPr>
        </p:nvSpPr>
        <p:spPr>
          <a:xfrm>
            <a:off x="6096000" y="1690688"/>
            <a:ext cx="6019781" cy="4351338"/>
          </a:xfrm>
        </p:spPr>
        <p:txBody>
          <a:bodyPr>
            <a:noAutofit/>
          </a:bodyPr>
          <a:lstStyle/>
          <a:p>
            <a:r>
              <a:rPr lang="en-US" sz="2200" dirty="0"/>
              <a:t>Personality Traits e.g. humility, competitiveness</a:t>
            </a:r>
          </a:p>
          <a:p>
            <a:r>
              <a:rPr lang="en-US" sz="2200" dirty="0"/>
              <a:t>Faith</a:t>
            </a:r>
          </a:p>
          <a:p>
            <a:r>
              <a:rPr lang="en-US" sz="2200" dirty="0"/>
              <a:t>Job/position</a:t>
            </a:r>
          </a:p>
          <a:p>
            <a:r>
              <a:rPr lang="en-US" sz="2200" dirty="0" err="1"/>
              <a:t>Organisation</a:t>
            </a:r>
            <a:r>
              <a:rPr lang="en-US" sz="2200" dirty="0"/>
              <a:t> Culture</a:t>
            </a:r>
          </a:p>
          <a:p>
            <a:r>
              <a:rPr lang="en-US" sz="2200" dirty="0"/>
              <a:t>Hobbies</a:t>
            </a:r>
          </a:p>
          <a:p>
            <a:r>
              <a:rPr lang="en-US" sz="2200" dirty="0"/>
              <a:t>Political orientation</a:t>
            </a:r>
          </a:p>
          <a:p>
            <a:r>
              <a:rPr lang="en-US" sz="2200" dirty="0"/>
              <a:t>Race</a:t>
            </a:r>
          </a:p>
          <a:p>
            <a:r>
              <a:rPr lang="en-US" sz="2200" dirty="0"/>
              <a:t>Sexuality</a:t>
            </a:r>
          </a:p>
          <a:p>
            <a:r>
              <a:rPr lang="en-US" sz="2200" dirty="0"/>
              <a:t>Disability</a:t>
            </a:r>
          </a:p>
          <a:p>
            <a:r>
              <a:rPr lang="en-US" sz="2200" dirty="0"/>
              <a:t>Gender</a:t>
            </a:r>
          </a:p>
          <a:p>
            <a:r>
              <a:rPr lang="en-US" sz="2200" dirty="0"/>
              <a:t>Values</a:t>
            </a:r>
          </a:p>
          <a:p>
            <a:r>
              <a:rPr lang="en-US" sz="2200" dirty="0"/>
              <a:t>EXPECTATIONS</a:t>
            </a:r>
          </a:p>
        </p:txBody>
      </p:sp>
    </p:spTree>
    <p:extLst>
      <p:ext uri="{BB962C8B-B14F-4D97-AF65-F5344CB8AC3E}">
        <p14:creationId xmlns:p14="http://schemas.microsoft.com/office/powerpoint/2010/main" val="300023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6"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Same-side Corner of Rectangle 3">
            <a:extLst>
              <a:ext uri="{FF2B5EF4-FFF2-40B4-BE49-F238E27FC236}">
                <a16:creationId xmlns:a16="http://schemas.microsoft.com/office/drawing/2014/main" id="{A6A5CDBF-4BA6-9A49-BC22-3B3FFA79BAF5}"/>
              </a:ext>
            </a:extLst>
          </p:cNvPr>
          <p:cNvSpPr/>
          <p:nvPr/>
        </p:nvSpPr>
        <p:spPr>
          <a:xfrm>
            <a:off x="1903344"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 Same-side Corner of Rectangle 4">
            <a:extLst>
              <a:ext uri="{FF2B5EF4-FFF2-40B4-BE49-F238E27FC236}">
                <a16:creationId xmlns:a16="http://schemas.microsoft.com/office/drawing/2014/main" id="{C660D9A3-7E6F-AB41-B0F9-A1B26ED986B9}"/>
              </a:ext>
            </a:extLst>
          </p:cNvPr>
          <p:cNvSpPr/>
          <p:nvPr/>
        </p:nvSpPr>
        <p:spPr>
          <a:xfrm>
            <a:off x="8001000"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ound Same-side Corner of Rectangle 5">
            <a:extLst>
              <a:ext uri="{FF2B5EF4-FFF2-40B4-BE49-F238E27FC236}">
                <a16:creationId xmlns:a16="http://schemas.microsoft.com/office/drawing/2014/main" id="{514A50B7-8644-5245-AE3C-C3FB090AAE65}"/>
              </a:ext>
            </a:extLst>
          </p:cNvPr>
          <p:cNvSpPr/>
          <p:nvPr/>
        </p:nvSpPr>
        <p:spPr>
          <a:xfrm>
            <a:off x="5968448"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 Same-side Corner of Rectangle 6">
            <a:extLst>
              <a:ext uri="{FF2B5EF4-FFF2-40B4-BE49-F238E27FC236}">
                <a16:creationId xmlns:a16="http://schemas.microsoft.com/office/drawing/2014/main" id="{F5F046CB-7231-F847-96C8-C2F7E5536DDE}"/>
              </a:ext>
            </a:extLst>
          </p:cNvPr>
          <p:cNvSpPr/>
          <p:nvPr/>
        </p:nvSpPr>
        <p:spPr>
          <a:xfrm>
            <a:off x="3935896"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9FDCEA8B-3EFD-F948-A06C-B1F429B84E53}"/>
              </a:ext>
            </a:extLst>
          </p:cNvPr>
          <p:cNvSpPr/>
          <p:nvPr/>
        </p:nvSpPr>
        <p:spPr>
          <a:xfrm>
            <a:off x="2822712"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F540F18-6959-954F-AF70-22FB2F6768B2}"/>
              </a:ext>
            </a:extLst>
          </p:cNvPr>
          <p:cNvSpPr/>
          <p:nvPr/>
        </p:nvSpPr>
        <p:spPr>
          <a:xfrm>
            <a:off x="6887817"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ounded Rectangle 9">
            <a:extLst>
              <a:ext uri="{FF2B5EF4-FFF2-40B4-BE49-F238E27FC236}">
                <a16:creationId xmlns:a16="http://schemas.microsoft.com/office/drawing/2014/main" id="{F4791E3B-E45B-BD42-8AB8-4FED76DA33DF}"/>
              </a:ext>
            </a:extLst>
          </p:cNvPr>
          <p:cNvSpPr/>
          <p:nvPr/>
        </p:nvSpPr>
        <p:spPr>
          <a:xfrm>
            <a:off x="4855265"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10">
            <a:extLst>
              <a:ext uri="{FF2B5EF4-FFF2-40B4-BE49-F238E27FC236}">
                <a16:creationId xmlns:a16="http://schemas.microsoft.com/office/drawing/2014/main" id="{A925D8E1-F936-8147-8BEC-3A7A0A87F381}"/>
              </a:ext>
            </a:extLst>
          </p:cNvPr>
          <p:cNvSpPr/>
          <p:nvPr/>
        </p:nvSpPr>
        <p:spPr>
          <a:xfrm>
            <a:off x="3838989" y="1890714"/>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ounded Rectangle 11">
            <a:extLst>
              <a:ext uri="{FF2B5EF4-FFF2-40B4-BE49-F238E27FC236}">
                <a16:creationId xmlns:a16="http://schemas.microsoft.com/office/drawing/2014/main" id="{41E132E2-E46A-5F4B-9E71-12442E2C3A1E}"/>
              </a:ext>
            </a:extLst>
          </p:cNvPr>
          <p:cNvSpPr/>
          <p:nvPr/>
        </p:nvSpPr>
        <p:spPr>
          <a:xfrm>
            <a:off x="5871541" y="1890714"/>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ounded Rectangle 12">
            <a:extLst>
              <a:ext uri="{FF2B5EF4-FFF2-40B4-BE49-F238E27FC236}">
                <a16:creationId xmlns:a16="http://schemas.microsoft.com/office/drawing/2014/main" id="{0F000BF7-FEC2-0D4F-B885-462E540CD8D7}"/>
              </a:ext>
            </a:extLst>
          </p:cNvPr>
          <p:cNvSpPr/>
          <p:nvPr/>
        </p:nvSpPr>
        <p:spPr>
          <a:xfrm>
            <a:off x="4855265" y="234952"/>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80963741-3CC6-E746-8B24-3AFBCFADF83B}"/>
              </a:ext>
            </a:extLst>
          </p:cNvPr>
          <p:cNvSpPr txBox="1"/>
          <p:nvPr/>
        </p:nvSpPr>
        <p:spPr>
          <a:xfrm>
            <a:off x="79513" y="99391"/>
            <a:ext cx="4775752" cy="1384995"/>
          </a:xfrm>
          <a:prstGeom prst="rect">
            <a:avLst/>
          </a:prstGeom>
          <a:noFill/>
        </p:spPr>
        <p:txBody>
          <a:bodyPr wrap="square" rtlCol="0">
            <a:spAutoFit/>
          </a:bodyPr>
          <a:lstStyle/>
          <a:p>
            <a:r>
              <a:rPr lang="en-US" sz="2800" dirty="0">
                <a:solidFill>
                  <a:schemeClr val="accent1"/>
                </a:solidFill>
              </a:rPr>
              <a:t>Your Building Blocks of Authenticity</a:t>
            </a:r>
          </a:p>
          <a:p>
            <a:endParaRPr lang="en-US" sz="2800" dirty="0">
              <a:solidFill>
                <a:srgbClr val="00B0F0"/>
              </a:solidFill>
            </a:endParaRPr>
          </a:p>
        </p:txBody>
      </p:sp>
      <p:pic>
        <p:nvPicPr>
          <p:cNvPr id="20" name="Graphic 19" descr="Angel face outline with solid fill">
            <a:extLst>
              <a:ext uri="{FF2B5EF4-FFF2-40B4-BE49-F238E27FC236}">
                <a16:creationId xmlns:a16="http://schemas.microsoft.com/office/drawing/2014/main" id="{2E9B80DB-FA02-7D45-B72D-7ED66303DBC4}"/>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5332343" y="468723"/>
            <a:ext cx="914400" cy="914400"/>
          </a:xfrm>
          <a:prstGeom prst="rect">
            <a:avLst/>
          </a:prstGeom>
        </p:spPr>
      </p:pic>
      <p:sp>
        <p:nvSpPr>
          <p:cNvPr id="21" name="TextBox 20">
            <a:extLst>
              <a:ext uri="{FF2B5EF4-FFF2-40B4-BE49-F238E27FC236}">
                <a16:creationId xmlns:a16="http://schemas.microsoft.com/office/drawing/2014/main" id="{D7D45D4F-4995-364F-A534-16FBC3AC397F}"/>
              </a:ext>
            </a:extLst>
          </p:cNvPr>
          <p:cNvSpPr txBox="1"/>
          <p:nvPr/>
        </p:nvSpPr>
        <p:spPr>
          <a:xfrm>
            <a:off x="5495096" y="1383122"/>
            <a:ext cx="778980" cy="369332"/>
          </a:xfrm>
          <a:prstGeom prst="rect">
            <a:avLst/>
          </a:prstGeom>
          <a:noFill/>
        </p:spPr>
        <p:txBody>
          <a:bodyPr wrap="square" rtlCol="0">
            <a:spAutoFit/>
          </a:bodyPr>
          <a:lstStyle/>
          <a:p>
            <a:r>
              <a:rPr lang="en-US" dirty="0"/>
              <a:t>YOU</a:t>
            </a:r>
          </a:p>
        </p:txBody>
      </p:sp>
      <p:sp>
        <p:nvSpPr>
          <p:cNvPr id="23" name="TextBox 22">
            <a:extLst>
              <a:ext uri="{FF2B5EF4-FFF2-40B4-BE49-F238E27FC236}">
                <a16:creationId xmlns:a16="http://schemas.microsoft.com/office/drawing/2014/main" id="{5BD743C0-7C37-FA4C-B197-0F487141E372}"/>
              </a:ext>
            </a:extLst>
          </p:cNvPr>
          <p:cNvSpPr txBox="1"/>
          <p:nvPr/>
        </p:nvSpPr>
        <p:spPr>
          <a:xfrm>
            <a:off x="4028303" y="2063578"/>
            <a:ext cx="1482811" cy="369332"/>
          </a:xfrm>
          <a:prstGeom prst="rect">
            <a:avLst/>
          </a:prstGeom>
          <a:noFill/>
        </p:spPr>
        <p:txBody>
          <a:bodyPr wrap="square" rtlCol="0">
            <a:spAutoFit/>
          </a:bodyPr>
          <a:lstStyle/>
          <a:p>
            <a:r>
              <a:rPr lang="en-US" dirty="0"/>
              <a:t>.</a:t>
            </a:r>
          </a:p>
        </p:txBody>
      </p:sp>
      <p:sp>
        <p:nvSpPr>
          <p:cNvPr id="24" name="TextBox 23">
            <a:extLst>
              <a:ext uri="{FF2B5EF4-FFF2-40B4-BE49-F238E27FC236}">
                <a16:creationId xmlns:a16="http://schemas.microsoft.com/office/drawing/2014/main" id="{7DE2355C-358D-1846-BC25-E75FA0548325}"/>
              </a:ext>
            </a:extLst>
          </p:cNvPr>
          <p:cNvSpPr txBox="1"/>
          <p:nvPr/>
        </p:nvSpPr>
        <p:spPr>
          <a:xfrm>
            <a:off x="4163872" y="5415918"/>
            <a:ext cx="1482811" cy="369332"/>
          </a:xfrm>
          <a:prstGeom prst="rect">
            <a:avLst/>
          </a:prstGeom>
          <a:noFill/>
        </p:spPr>
        <p:txBody>
          <a:bodyPr wrap="square" rtlCol="0">
            <a:spAutoFit/>
          </a:bodyPr>
          <a:lstStyle/>
          <a:p>
            <a:r>
              <a:rPr lang="en-US" dirty="0"/>
              <a:t>.</a:t>
            </a:r>
          </a:p>
        </p:txBody>
      </p:sp>
      <p:sp>
        <p:nvSpPr>
          <p:cNvPr id="25" name="TextBox 24">
            <a:extLst>
              <a:ext uri="{FF2B5EF4-FFF2-40B4-BE49-F238E27FC236}">
                <a16:creationId xmlns:a16="http://schemas.microsoft.com/office/drawing/2014/main" id="{85F2C472-37DF-4C43-822B-C05E4F61A5CF}"/>
              </a:ext>
            </a:extLst>
          </p:cNvPr>
          <p:cNvSpPr txBox="1"/>
          <p:nvPr/>
        </p:nvSpPr>
        <p:spPr>
          <a:xfrm>
            <a:off x="2096081" y="5347408"/>
            <a:ext cx="1482811" cy="369332"/>
          </a:xfrm>
          <a:prstGeom prst="rect">
            <a:avLst/>
          </a:prstGeom>
          <a:noFill/>
        </p:spPr>
        <p:txBody>
          <a:bodyPr wrap="square" rtlCol="0">
            <a:spAutoFit/>
          </a:bodyPr>
          <a:lstStyle/>
          <a:p>
            <a:r>
              <a:rPr lang="en-US" dirty="0"/>
              <a:t>.</a:t>
            </a:r>
          </a:p>
        </p:txBody>
      </p:sp>
      <p:sp>
        <p:nvSpPr>
          <p:cNvPr id="26" name="TextBox 25">
            <a:extLst>
              <a:ext uri="{FF2B5EF4-FFF2-40B4-BE49-F238E27FC236}">
                <a16:creationId xmlns:a16="http://schemas.microsoft.com/office/drawing/2014/main" id="{9A4CD053-BC73-4942-B518-C15DE771E458}"/>
              </a:ext>
            </a:extLst>
          </p:cNvPr>
          <p:cNvSpPr txBox="1"/>
          <p:nvPr/>
        </p:nvSpPr>
        <p:spPr>
          <a:xfrm>
            <a:off x="3031300" y="3721969"/>
            <a:ext cx="1482811" cy="369332"/>
          </a:xfrm>
          <a:prstGeom prst="rect">
            <a:avLst/>
          </a:prstGeom>
          <a:noFill/>
        </p:spPr>
        <p:txBody>
          <a:bodyPr wrap="square" rtlCol="0">
            <a:spAutoFit/>
          </a:bodyPr>
          <a:lstStyle/>
          <a:p>
            <a:r>
              <a:rPr lang="en-US" dirty="0"/>
              <a:t>.</a:t>
            </a:r>
          </a:p>
        </p:txBody>
      </p:sp>
      <p:sp>
        <p:nvSpPr>
          <p:cNvPr id="27" name="TextBox 26">
            <a:extLst>
              <a:ext uri="{FF2B5EF4-FFF2-40B4-BE49-F238E27FC236}">
                <a16:creationId xmlns:a16="http://schemas.microsoft.com/office/drawing/2014/main" id="{AAA01F7B-3F3B-8949-80DB-6303677EFA55}"/>
              </a:ext>
            </a:extLst>
          </p:cNvPr>
          <p:cNvSpPr txBox="1"/>
          <p:nvPr/>
        </p:nvSpPr>
        <p:spPr>
          <a:xfrm>
            <a:off x="6223169" y="5380672"/>
            <a:ext cx="1482811" cy="369332"/>
          </a:xfrm>
          <a:prstGeom prst="rect">
            <a:avLst/>
          </a:prstGeom>
          <a:noFill/>
        </p:spPr>
        <p:txBody>
          <a:bodyPr wrap="square" rtlCol="0">
            <a:spAutoFit/>
          </a:bodyPr>
          <a:lstStyle/>
          <a:p>
            <a:r>
              <a:rPr lang="en-US" dirty="0"/>
              <a:t>.</a:t>
            </a:r>
          </a:p>
        </p:txBody>
      </p:sp>
      <p:sp>
        <p:nvSpPr>
          <p:cNvPr id="28" name="TextBox 27">
            <a:extLst>
              <a:ext uri="{FF2B5EF4-FFF2-40B4-BE49-F238E27FC236}">
                <a16:creationId xmlns:a16="http://schemas.microsoft.com/office/drawing/2014/main" id="{361BBDD4-047C-694D-9877-8691A2B1C106}"/>
              </a:ext>
            </a:extLst>
          </p:cNvPr>
          <p:cNvSpPr txBox="1"/>
          <p:nvPr/>
        </p:nvSpPr>
        <p:spPr>
          <a:xfrm>
            <a:off x="7122552" y="3682037"/>
            <a:ext cx="1482811" cy="369332"/>
          </a:xfrm>
          <a:prstGeom prst="rect">
            <a:avLst/>
          </a:prstGeom>
          <a:noFill/>
        </p:spPr>
        <p:txBody>
          <a:bodyPr wrap="square" rtlCol="0">
            <a:spAutoFit/>
          </a:bodyPr>
          <a:lstStyle/>
          <a:p>
            <a:r>
              <a:rPr lang="en-US" dirty="0"/>
              <a:t>.</a:t>
            </a:r>
          </a:p>
        </p:txBody>
      </p:sp>
      <p:sp>
        <p:nvSpPr>
          <p:cNvPr id="29" name="TextBox 28">
            <a:extLst>
              <a:ext uri="{FF2B5EF4-FFF2-40B4-BE49-F238E27FC236}">
                <a16:creationId xmlns:a16="http://schemas.microsoft.com/office/drawing/2014/main" id="{2CC3896B-FC1B-554C-933B-1C3199E99539}"/>
              </a:ext>
            </a:extLst>
          </p:cNvPr>
          <p:cNvSpPr txBox="1"/>
          <p:nvPr/>
        </p:nvSpPr>
        <p:spPr>
          <a:xfrm>
            <a:off x="5060250" y="3687570"/>
            <a:ext cx="1482811" cy="369332"/>
          </a:xfrm>
          <a:prstGeom prst="rect">
            <a:avLst/>
          </a:prstGeom>
          <a:noFill/>
        </p:spPr>
        <p:txBody>
          <a:bodyPr wrap="square" rtlCol="0">
            <a:spAutoFit/>
          </a:bodyPr>
          <a:lstStyle/>
          <a:p>
            <a:r>
              <a:rPr lang="en-US" dirty="0"/>
              <a:t>.</a:t>
            </a:r>
          </a:p>
        </p:txBody>
      </p:sp>
      <p:sp>
        <p:nvSpPr>
          <p:cNvPr id="30" name="TextBox 29">
            <a:extLst>
              <a:ext uri="{FF2B5EF4-FFF2-40B4-BE49-F238E27FC236}">
                <a16:creationId xmlns:a16="http://schemas.microsoft.com/office/drawing/2014/main" id="{D7632C62-1155-A141-89B1-2D7CE493C27D}"/>
              </a:ext>
            </a:extLst>
          </p:cNvPr>
          <p:cNvSpPr txBox="1"/>
          <p:nvPr/>
        </p:nvSpPr>
        <p:spPr>
          <a:xfrm>
            <a:off x="8178963" y="5380672"/>
            <a:ext cx="1482811" cy="369332"/>
          </a:xfrm>
          <a:prstGeom prst="rect">
            <a:avLst/>
          </a:prstGeom>
          <a:noFill/>
        </p:spPr>
        <p:txBody>
          <a:bodyPr wrap="square" rtlCol="0">
            <a:spAutoFit/>
          </a:bodyPr>
          <a:lstStyle/>
          <a:p>
            <a:r>
              <a:rPr lang="en-US" dirty="0"/>
              <a:t>.</a:t>
            </a:r>
          </a:p>
        </p:txBody>
      </p:sp>
      <p:sp>
        <p:nvSpPr>
          <p:cNvPr id="31" name="TextBox 30">
            <a:extLst>
              <a:ext uri="{FF2B5EF4-FFF2-40B4-BE49-F238E27FC236}">
                <a16:creationId xmlns:a16="http://schemas.microsoft.com/office/drawing/2014/main" id="{EC8877C7-4AA0-D542-91A5-DEA6245A409A}"/>
              </a:ext>
            </a:extLst>
          </p:cNvPr>
          <p:cNvSpPr txBox="1"/>
          <p:nvPr/>
        </p:nvSpPr>
        <p:spPr>
          <a:xfrm>
            <a:off x="6082547" y="2026275"/>
            <a:ext cx="1482811" cy="369332"/>
          </a:xfrm>
          <a:prstGeom prst="rect">
            <a:avLst/>
          </a:prstGeom>
          <a:noFill/>
        </p:spPr>
        <p:txBody>
          <a:bodyPr wrap="square" rtlCol="0">
            <a:spAutoFit/>
          </a:bodyPr>
          <a:lstStyle/>
          <a:p>
            <a:r>
              <a:rPr lang="en-US" dirty="0"/>
              <a:t>.</a:t>
            </a:r>
          </a:p>
        </p:txBody>
      </p:sp>
      <p:sp>
        <p:nvSpPr>
          <p:cNvPr id="32" name="TextBox 31">
            <a:extLst>
              <a:ext uri="{FF2B5EF4-FFF2-40B4-BE49-F238E27FC236}">
                <a16:creationId xmlns:a16="http://schemas.microsoft.com/office/drawing/2014/main" id="{E26EA8AE-F8CD-5044-9E1F-F7355895B4DF}"/>
              </a:ext>
            </a:extLst>
          </p:cNvPr>
          <p:cNvSpPr txBox="1"/>
          <p:nvPr/>
        </p:nvSpPr>
        <p:spPr>
          <a:xfrm>
            <a:off x="9012238" y="1062833"/>
            <a:ext cx="2577190" cy="2585323"/>
          </a:xfrm>
          <a:prstGeom prst="rect">
            <a:avLst/>
          </a:prstGeom>
          <a:noFill/>
        </p:spPr>
        <p:txBody>
          <a:bodyPr wrap="square" rtlCol="0">
            <a:spAutoFit/>
          </a:bodyPr>
          <a:lstStyle/>
          <a:p>
            <a:pPr marL="285750" indent="-285750">
              <a:buFont typeface="Arial" panose="020B0604020202020204" pitchFamily="34" charset="0"/>
              <a:buChar char="•"/>
            </a:pPr>
            <a:r>
              <a:rPr lang="en-US" dirty="0"/>
              <a:t>You can have more than 9 foundation stones</a:t>
            </a:r>
          </a:p>
          <a:p>
            <a:pPr marL="285750" indent="-285750">
              <a:buFont typeface="Arial" panose="020B0604020202020204" pitchFamily="34" charset="0"/>
              <a:buChar char="•"/>
            </a:pPr>
            <a:r>
              <a:rPr lang="en-US" dirty="0"/>
              <a:t>Focus at the macro level and use sub-headings in each macro to detail the </a:t>
            </a:r>
            <a:r>
              <a:rPr lang="en-US" dirty="0" err="1"/>
              <a:t>mirco</a:t>
            </a:r>
            <a:endParaRPr lang="en-US" dirty="0"/>
          </a:p>
          <a:p>
            <a:endParaRPr lang="en-US" dirty="0"/>
          </a:p>
        </p:txBody>
      </p:sp>
    </p:spTree>
    <p:extLst>
      <p:ext uri="{BB962C8B-B14F-4D97-AF65-F5344CB8AC3E}">
        <p14:creationId xmlns:p14="http://schemas.microsoft.com/office/powerpoint/2010/main" val="4678513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F472-CD4F-2344-8863-EFD3BFACE11A}"/>
              </a:ext>
            </a:extLst>
          </p:cNvPr>
          <p:cNvSpPr>
            <a:spLocks noGrp="1"/>
          </p:cNvSpPr>
          <p:nvPr>
            <p:ph type="title"/>
          </p:nvPr>
        </p:nvSpPr>
        <p:spPr>
          <a:xfrm>
            <a:off x="7464614" y="2651062"/>
            <a:ext cx="4087306" cy="2889114"/>
          </a:xfrm>
        </p:spPr>
        <p:txBody>
          <a:bodyPr vert="horz" lIns="91440" tIns="45720" rIns="91440" bIns="45720" rtlCol="0" anchor="b">
            <a:normAutofit fontScale="90000"/>
          </a:bodyPr>
          <a:lstStyle/>
          <a:p>
            <a:r>
              <a:rPr lang="en-US" sz="5000" dirty="0"/>
              <a:t>What are the building blocks of your </a:t>
            </a:r>
            <a:r>
              <a:rPr lang="en-US" sz="5000" b="1" dirty="0">
                <a:solidFill>
                  <a:schemeClr val="accent6">
                    <a:lumMod val="75000"/>
                  </a:schemeClr>
                </a:solidFill>
              </a:rPr>
              <a:t>leadership</a:t>
            </a:r>
            <a:r>
              <a:rPr lang="en-US" sz="5000" dirty="0"/>
              <a:t> authenticity?</a:t>
            </a:r>
            <a:br>
              <a:rPr lang="en-US" sz="5000" dirty="0"/>
            </a:br>
            <a:r>
              <a:rPr lang="en-US" sz="5000" dirty="0"/>
              <a:t/>
            </a:r>
            <a:br>
              <a:rPr lang="en-US" sz="5000" dirty="0"/>
            </a:br>
            <a:r>
              <a:rPr lang="en-US" sz="5000" dirty="0"/>
              <a:t>Coaching pairs: 5 minutes each</a:t>
            </a:r>
          </a:p>
        </p:txBody>
      </p:sp>
      <p:pic>
        <p:nvPicPr>
          <p:cNvPr id="6" name="Content Placeholder 5" descr="A picture containing indoor&#10;&#10;Description automatically generated">
            <a:extLst>
              <a:ext uri="{FF2B5EF4-FFF2-40B4-BE49-F238E27FC236}">
                <a16:creationId xmlns:a16="http://schemas.microsoft.com/office/drawing/2014/main" id="{3620BCD4-74DC-9244-9665-52CA398F181E}"/>
              </a:ext>
            </a:extLst>
          </p:cNvPr>
          <p:cNvPicPr>
            <a:picLocks noGrp="1" noChangeAspect="1"/>
          </p:cNvPicPr>
          <p:nvPr>
            <p:ph idx="1"/>
          </p:nvPr>
        </p:nvPicPr>
        <p:blipFill rotWithShape="1">
          <a:blip r:embed="rId2"/>
          <a:srcRect t="17653" b="1721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161511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BE3D-6F0D-754A-B950-EEA01C74E143}"/>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3700"/>
              <a:t>Strengthening your Authenticity Foundations</a:t>
            </a:r>
          </a:p>
        </p:txBody>
      </p:sp>
      <p:sp>
        <p:nvSpPr>
          <p:cNvPr id="3" name="Content Placeholder 2">
            <a:extLst>
              <a:ext uri="{FF2B5EF4-FFF2-40B4-BE49-F238E27FC236}">
                <a16:creationId xmlns:a16="http://schemas.microsoft.com/office/drawing/2014/main" id="{3D196F71-FAF0-794D-B641-50D29E6D8089}"/>
              </a:ext>
            </a:extLst>
          </p:cNvPr>
          <p:cNvSpPr>
            <a:spLocks noGrp="1"/>
          </p:cNvSpPr>
          <p:nvPr>
            <p:ph sz="half" idx="1"/>
          </p:nvPr>
        </p:nvSpPr>
        <p:spPr>
          <a:xfrm>
            <a:off x="762000" y="2871536"/>
            <a:ext cx="5314543" cy="2783401"/>
          </a:xfrm>
        </p:spPr>
        <p:txBody>
          <a:bodyPr vert="horz" lIns="91440" tIns="45720" rIns="91440" bIns="45720" rtlCol="0" anchor="t">
            <a:normAutofit/>
          </a:bodyPr>
          <a:lstStyle/>
          <a:p>
            <a:pPr marL="0" indent="0" algn="ctr">
              <a:buNone/>
            </a:pPr>
            <a:r>
              <a:rPr lang="en-US" sz="4000" dirty="0">
                <a:solidFill>
                  <a:schemeClr val="accent1">
                    <a:lumMod val="50000"/>
                  </a:schemeClr>
                </a:solidFill>
                <a:latin typeface="Apple Chancery" panose="03020702040506060504" pitchFamily="66" charset="-79"/>
                <a:cs typeface="Apple Chancery" panose="03020702040506060504" pitchFamily="66" charset="-79"/>
              </a:rPr>
              <a:t>How do you maintain your authenticity  when all around you are losing theirs?</a:t>
            </a:r>
          </a:p>
          <a:p>
            <a:pPr algn="ctr"/>
            <a:endParaRPr lang="en-US" sz="1800" dirty="0">
              <a:solidFill>
                <a:schemeClr val="accent1">
                  <a:lumMod val="50000"/>
                </a:schemeClr>
              </a:solidFill>
            </a:endParaRPr>
          </a:p>
          <a:p>
            <a:pPr algn="ctr"/>
            <a:endParaRPr lang="en-US" sz="1800" dirty="0">
              <a:solidFill>
                <a:schemeClr val="accent1">
                  <a:lumMod val="50000"/>
                </a:schemeClr>
              </a:solidFill>
            </a:endParaRPr>
          </a:p>
        </p:txBody>
      </p:sp>
      <p:pic>
        <p:nvPicPr>
          <p:cNvPr id="7" name="Content Placeholder 6" descr="A picture containing ground, outdoor, floor, paving&#10;&#10;Description automatically generated">
            <a:extLst>
              <a:ext uri="{FF2B5EF4-FFF2-40B4-BE49-F238E27FC236}">
                <a16:creationId xmlns:a16="http://schemas.microsoft.com/office/drawing/2014/main" id="{A8FA6799-2D61-3E42-B84C-6B778D36F943}"/>
              </a:ext>
            </a:extLst>
          </p:cNvPr>
          <p:cNvPicPr>
            <a:picLocks noGrp="1" noChangeAspect="1"/>
          </p:cNvPicPr>
          <p:nvPr>
            <p:ph sz="half" idx="2"/>
          </p:nvPr>
        </p:nvPicPr>
        <p:blipFill rotWithShape="1">
          <a:blip r:embed="rId2"/>
          <a:srcRect t="20326" r="1" b="7436"/>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1948323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C8F8C04-CFAE-4942-8DAC-39B5A989223F}"/>
              </a:ext>
            </a:extLst>
          </p:cNvPr>
          <p:cNvSpPr/>
          <p:nvPr/>
        </p:nvSpPr>
        <p:spPr>
          <a:xfrm>
            <a:off x="4827932" y="1890714"/>
            <a:ext cx="1866072" cy="1655762"/>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BEDE226-8BCA-AC4F-93BD-99C83B63F9FE}"/>
              </a:ext>
            </a:extLst>
          </p:cNvPr>
          <p:cNvSpPr/>
          <p:nvPr/>
        </p:nvSpPr>
        <p:spPr>
          <a:xfrm>
            <a:off x="3359426" y="3546476"/>
            <a:ext cx="5158409" cy="3311524"/>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ound Same-side Corner of Rectangle 3">
            <a:extLst>
              <a:ext uri="{FF2B5EF4-FFF2-40B4-BE49-F238E27FC236}">
                <a16:creationId xmlns:a16="http://schemas.microsoft.com/office/drawing/2014/main" id="{A6A5CDBF-4BA6-9A49-BC22-3B3FFA79BAF5}"/>
              </a:ext>
            </a:extLst>
          </p:cNvPr>
          <p:cNvSpPr/>
          <p:nvPr/>
        </p:nvSpPr>
        <p:spPr>
          <a:xfrm>
            <a:off x="1903344"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 Same-side Corner of Rectangle 4">
            <a:extLst>
              <a:ext uri="{FF2B5EF4-FFF2-40B4-BE49-F238E27FC236}">
                <a16:creationId xmlns:a16="http://schemas.microsoft.com/office/drawing/2014/main" id="{C660D9A3-7E6F-AB41-B0F9-A1B26ED986B9}"/>
              </a:ext>
            </a:extLst>
          </p:cNvPr>
          <p:cNvSpPr/>
          <p:nvPr/>
        </p:nvSpPr>
        <p:spPr>
          <a:xfrm>
            <a:off x="8001000"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ound Same-side Corner of Rectangle 5">
            <a:extLst>
              <a:ext uri="{FF2B5EF4-FFF2-40B4-BE49-F238E27FC236}">
                <a16:creationId xmlns:a16="http://schemas.microsoft.com/office/drawing/2014/main" id="{514A50B7-8644-5245-AE3C-C3FB090AAE65}"/>
              </a:ext>
            </a:extLst>
          </p:cNvPr>
          <p:cNvSpPr/>
          <p:nvPr/>
        </p:nvSpPr>
        <p:spPr>
          <a:xfrm>
            <a:off x="5968448"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 Same-side Corner of Rectangle 6">
            <a:extLst>
              <a:ext uri="{FF2B5EF4-FFF2-40B4-BE49-F238E27FC236}">
                <a16:creationId xmlns:a16="http://schemas.microsoft.com/office/drawing/2014/main" id="{F5F046CB-7231-F847-96C8-C2F7E5536DDE}"/>
              </a:ext>
            </a:extLst>
          </p:cNvPr>
          <p:cNvSpPr/>
          <p:nvPr/>
        </p:nvSpPr>
        <p:spPr>
          <a:xfrm>
            <a:off x="3935896" y="5202238"/>
            <a:ext cx="1838739" cy="1655762"/>
          </a:xfrm>
          <a:prstGeom prst="round2Same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9FDCEA8B-3EFD-F948-A06C-B1F429B84E53}"/>
              </a:ext>
            </a:extLst>
          </p:cNvPr>
          <p:cNvSpPr/>
          <p:nvPr/>
        </p:nvSpPr>
        <p:spPr>
          <a:xfrm>
            <a:off x="2822712"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F540F18-6959-954F-AF70-22FB2F6768B2}"/>
              </a:ext>
            </a:extLst>
          </p:cNvPr>
          <p:cNvSpPr/>
          <p:nvPr/>
        </p:nvSpPr>
        <p:spPr>
          <a:xfrm>
            <a:off x="6887817"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ounded Rectangle 9">
            <a:extLst>
              <a:ext uri="{FF2B5EF4-FFF2-40B4-BE49-F238E27FC236}">
                <a16:creationId xmlns:a16="http://schemas.microsoft.com/office/drawing/2014/main" id="{F4791E3B-E45B-BD42-8AB8-4FED76DA33DF}"/>
              </a:ext>
            </a:extLst>
          </p:cNvPr>
          <p:cNvSpPr/>
          <p:nvPr/>
        </p:nvSpPr>
        <p:spPr>
          <a:xfrm>
            <a:off x="4855265" y="3546476"/>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10">
            <a:extLst>
              <a:ext uri="{FF2B5EF4-FFF2-40B4-BE49-F238E27FC236}">
                <a16:creationId xmlns:a16="http://schemas.microsoft.com/office/drawing/2014/main" id="{A925D8E1-F936-8147-8BEC-3A7A0A87F381}"/>
              </a:ext>
            </a:extLst>
          </p:cNvPr>
          <p:cNvSpPr/>
          <p:nvPr/>
        </p:nvSpPr>
        <p:spPr>
          <a:xfrm>
            <a:off x="3838989" y="1890714"/>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ounded Rectangle 11">
            <a:extLst>
              <a:ext uri="{FF2B5EF4-FFF2-40B4-BE49-F238E27FC236}">
                <a16:creationId xmlns:a16="http://schemas.microsoft.com/office/drawing/2014/main" id="{41E132E2-E46A-5F4B-9E71-12442E2C3A1E}"/>
              </a:ext>
            </a:extLst>
          </p:cNvPr>
          <p:cNvSpPr/>
          <p:nvPr/>
        </p:nvSpPr>
        <p:spPr>
          <a:xfrm>
            <a:off x="5871541" y="1890714"/>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ounded Rectangle 12">
            <a:extLst>
              <a:ext uri="{FF2B5EF4-FFF2-40B4-BE49-F238E27FC236}">
                <a16:creationId xmlns:a16="http://schemas.microsoft.com/office/drawing/2014/main" id="{0F000BF7-FEC2-0D4F-B885-462E540CD8D7}"/>
              </a:ext>
            </a:extLst>
          </p:cNvPr>
          <p:cNvSpPr/>
          <p:nvPr/>
        </p:nvSpPr>
        <p:spPr>
          <a:xfrm>
            <a:off x="4855265" y="234952"/>
            <a:ext cx="1838739" cy="1655762"/>
          </a:xfrm>
          <a:prstGeom prst="round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Box 17">
            <a:extLst>
              <a:ext uri="{FF2B5EF4-FFF2-40B4-BE49-F238E27FC236}">
                <a16:creationId xmlns:a16="http://schemas.microsoft.com/office/drawing/2014/main" id="{80963741-3CC6-E746-8B24-3AFBCFADF83B}"/>
              </a:ext>
            </a:extLst>
          </p:cNvPr>
          <p:cNvSpPr txBox="1"/>
          <p:nvPr/>
        </p:nvSpPr>
        <p:spPr>
          <a:xfrm>
            <a:off x="79513" y="99391"/>
            <a:ext cx="4775752" cy="1815882"/>
          </a:xfrm>
          <a:prstGeom prst="rect">
            <a:avLst/>
          </a:prstGeom>
          <a:noFill/>
        </p:spPr>
        <p:txBody>
          <a:bodyPr wrap="square" rtlCol="0">
            <a:spAutoFit/>
          </a:bodyPr>
          <a:lstStyle/>
          <a:p>
            <a:r>
              <a:rPr lang="en-US" sz="2800" dirty="0">
                <a:solidFill>
                  <a:srgbClr val="00B0F0"/>
                </a:solidFill>
              </a:rPr>
              <a:t>Strengthening Your ‘Foundations’ of Authenticity: </a:t>
            </a:r>
            <a:r>
              <a:rPr lang="en-US" sz="2800" i="1" dirty="0">
                <a:solidFill>
                  <a:srgbClr val="00B0F0"/>
                </a:solidFill>
              </a:rPr>
              <a:t>The Mortar</a:t>
            </a:r>
            <a:endParaRPr lang="en-US" sz="2800" dirty="0">
              <a:solidFill>
                <a:srgbClr val="00B0F0"/>
              </a:solidFill>
            </a:endParaRPr>
          </a:p>
          <a:p>
            <a:endParaRPr lang="en-US" sz="2800" dirty="0">
              <a:solidFill>
                <a:srgbClr val="00B0F0"/>
              </a:solidFill>
            </a:endParaRPr>
          </a:p>
        </p:txBody>
      </p:sp>
      <p:pic>
        <p:nvPicPr>
          <p:cNvPr id="20" name="Graphic 19" descr="Angel face outline with solid fill">
            <a:extLst>
              <a:ext uri="{FF2B5EF4-FFF2-40B4-BE49-F238E27FC236}">
                <a16:creationId xmlns:a16="http://schemas.microsoft.com/office/drawing/2014/main" id="{2E9B80DB-FA02-7D45-B72D-7ED66303DBC4}"/>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5332343" y="468723"/>
            <a:ext cx="914400" cy="914400"/>
          </a:xfrm>
          <a:prstGeom prst="rect">
            <a:avLst/>
          </a:prstGeom>
        </p:spPr>
      </p:pic>
      <p:sp>
        <p:nvSpPr>
          <p:cNvPr id="21" name="TextBox 20">
            <a:extLst>
              <a:ext uri="{FF2B5EF4-FFF2-40B4-BE49-F238E27FC236}">
                <a16:creationId xmlns:a16="http://schemas.microsoft.com/office/drawing/2014/main" id="{D7D45D4F-4995-364F-A534-16FBC3AC397F}"/>
              </a:ext>
            </a:extLst>
          </p:cNvPr>
          <p:cNvSpPr txBox="1"/>
          <p:nvPr/>
        </p:nvSpPr>
        <p:spPr>
          <a:xfrm>
            <a:off x="5495096" y="1383122"/>
            <a:ext cx="778980" cy="369332"/>
          </a:xfrm>
          <a:prstGeom prst="rect">
            <a:avLst/>
          </a:prstGeom>
          <a:noFill/>
        </p:spPr>
        <p:txBody>
          <a:bodyPr wrap="square" rtlCol="0">
            <a:spAutoFit/>
          </a:bodyPr>
          <a:lstStyle/>
          <a:p>
            <a:r>
              <a:rPr lang="en-US" dirty="0"/>
              <a:t>YOU</a:t>
            </a:r>
          </a:p>
        </p:txBody>
      </p:sp>
      <p:sp>
        <p:nvSpPr>
          <p:cNvPr id="23" name="TextBox 22">
            <a:extLst>
              <a:ext uri="{FF2B5EF4-FFF2-40B4-BE49-F238E27FC236}">
                <a16:creationId xmlns:a16="http://schemas.microsoft.com/office/drawing/2014/main" id="{5BD743C0-7C37-FA4C-B197-0F487141E372}"/>
              </a:ext>
            </a:extLst>
          </p:cNvPr>
          <p:cNvSpPr txBox="1"/>
          <p:nvPr/>
        </p:nvSpPr>
        <p:spPr>
          <a:xfrm>
            <a:off x="4028303" y="2063578"/>
            <a:ext cx="1482811" cy="369332"/>
          </a:xfrm>
          <a:prstGeom prst="rect">
            <a:avLst/>
          </a:prstGeom>
          <a:noFill/>
        </p:spPr>
        <p:txBody>
          <a:bodyPr wrap="square" rtlCol="0">
            <a:spAutoFit/>
          </a:bodyPr>
          <a:lstStyle/>
          <a:p>
            <a:r>
              <a:rPr lang="en-US" dirty="0"/>
              <a:t>.</a:t>
            </a:r>
          </a:p>
        </p:txBody>
      </p:sp>
      <p:sp>
        <p:nvSpPr>
          <p:cNvPr id="24" name="TextBox 23">
            <a:extLst>
              <a:ext uri="{FF2B5EF4-FFF2-40B4-BE49-F238E27FC236}">
                <a16:creationId xmlns:a16="http://schemas.microsoft.com/office/drawing/2014/main" id="{7DE2355C-358D-1846-BC25-E75FA0548325}"/>
              </a:ext>
            </a:extLst>
          </p:cNvPr>
          <p:cNvSpPr txBox="1"/>
          <p:nvPr/>
        </p:nvSpPr>
        <p:spPr>
          <a:xfrm>
            <a:off x="4163872" y="5415918"/>
            <a:ext cx="1482811" cy="369332"/>
          </a:xfrm>
          <a:prstGeom prst="rect">
            <a:avLst/>
          </a:prstGeom>
          <a:noFill/>
        </p:spPr>
        <p:txBody>
          <a:bodyPr wrap="square" rtlCol="0">
            <a:spAutoFit/>
          </a:bodyPr>
          <a:lstStyle/>
          <a:p>
            <a:r>
              <a:rPr lang="en-US" dirty="0"/>
              <a:t>.</a:t>
            </a:r>
          </a:p>
        </p:txBody>
      </p:sp>
      <p:sp>
        <p:nvSpPr>
          <p:cNvPr id="25" name="TextBox 24">
            <a:extLst>
              <a:ext uri="{FF2B5EF4-FFF2-40B4-BE49-F238E27FC236}">
                <a16:creationId xmlns:a16="http://schemas.microsoft.com/office/drawing/2014/main" id="{85F2C472-37DF-4C43-822B-C05E4F61A5CF}"/>
              </a:ext>
            </a:extLst>
          </p:cNvPr>
          <p:cNvSpPr txBox="1"/>
          <p:nvPr/>
        </p:nvSpPr>
        <p:spPr>
          <a:xfrm>
            <a:off x="2096081" y="5347408"/>
            <a:ext cx="1482811" cy="369332"/>
          </a:xfrm>
          <a:prstGeom prst="rect">
            <a:avLst/>
          </a:prstGeom>
          <a:noFill/>
        </p:spPr>
        <p:txBody>
          <a:bodyPr wrap="square" rtlCol="0">
            <a:spAutoFit/>
          </a:bodyPr>
          <a:lstStyle/>
          <a:p>
            <a:r>
              <a:rPr lang="en-US" dirty="0"/>
              <a:t>.</a:t>
            </a:r>
          </a:p>
        </p:txBody>
      </p:sp>
      <p:sp>
        <p:nvSpPr>
          <p:cNvPr id="26" name="TextBox 25">
            <a:extLst>
              <a:ext uri="{FF2B5EF4-FFF2-40B4-BE49-F238E27FC236}">
                <a16:creationId xmlns:a16="http://schemas.microsoft.com/office/drawing/2014/main" id="{9A4CD053-BC73-4942-B518-C15DE771E458}"/>
              </a:ext>
            </a:extLst>
          </p:cNvPr>
          <p:cNvSpPr txBox="1"/>
          <p:nvPr/>
        </p:nvSpPr>
        <p:spPr>
          <a:xfrm>
            <a:off x="3031300" y="3721969"/>
            <a:ext cx="1482811" cy="369332"/>
          </a:xfrm>
          <a:prstGeom prst="rect">
            <a:avLst/>
          </a:prstGeom>
          <a:noFill/>
        </p:spPr>
        <p:txBody>
          <a:bodyPr wrap="square" rtlCol="0">
            <a:spAutoFit/>
          </a:bodyPr>
          <a:lstStyle/>
          <a:p>
            <a:r>
              <a:rPr lang="en-US" dirty="0"/>
              <a:t>.</a:t>
            </a:r>
          </a:p>
        </p:txBody>
      </p:sp>
      <p:sp>
        <p:nvSpPr>
          <p:cNvPr id="27" name="TextBox 26">
            <a:extLst>
              <a:ext uri="{FF2B5EF4-FFF2-40B4-BE49-F238E27FC236}">
                <a16:creationId xmlns:a16="http://schemas.microsoft.com/office/drawing/2014/main" id="{AAA01F7B-3F3B-8949-80DB-6303677EFA55}"/>
              </a:ext>
            </a:extLst>
          </p:cNvPr>
          <p:cNvSpPr txBox="1"/>
          <p:nvPr/>
        </p:nvSpPr>
        <p:spPr>
          <a:xfrm>
            <a:off x="6223169" y="5380672"/>
            <a:ext cx="1482811" cy="369332"/>
          </a:xfrm>
          <a:prstGeom prst="rect">
            <a:avLst/>
          </a:prstGeom>
          <a:noFill/>
        </p:spPr>
        <p:txBody>
          <a:bodyPr wrap="square" rtlCol="0">
            <a:spAutoFit/>
          </a:bodyPr>
          <a:lstStyle/>
          <a:p>
            <a:r>
              <a:rPr lang="en-US" dirty="0"/>
              <a:t>.</a:t>
            </a:r>
          </a:p>
        </p:txBody>
      </p:sp>
      <p:sp>
        <p:nvSpPr>
          <p:cNvPr id="28" name="TextBox 27">
            <a:extLst>
              <a:ext uri="{FF2B5EF4-FFF2-40B4-BE49-F238E27FC236}">
                <a16:creationId xmlns:a16="http://schemas.microsoft.com/office/drawing/2014/main" id="{361BBDD4-047C-694D-9877-8691A2B1C106}"/>
              </a:ext>
            </a:extLst>
          </p:cNvPr>
          <p:cNvSpPr txBox="1"/>
          <p:nvPr/>
        </p:nvSpPr>
        <p:spPr>
          <a:xfrm>
            <a:off x="7122552" y="3682037"/>
            <a:ext cx="1482811" cy="369332"/>
          </a:xfrm>
          <a:prstGeom prst="rect">
            <a:avLst/>
          </a:prstGeom>
          <a:noFill/>
        </p:spPr>
        <p:txBody>
          <a:bodyPr wrap="square" rtlCol="0">
            <a:spAutoFit/>
          </a:bodyPr>
          <a:lstStyle/>
          <a:p>
            <a:r>
              <a:rPr lang="en-US" dirty="0"/>
              <a:t>.</a:t>
            </a:r>
          </a:p>
        </p:txBody>
      </p:sp>
      <p:sp>
        <p:nvSpPr>
          <p:cNvPr id="29" name="TextBox 28">
            <a:extLst>
              <a:ext uri="{FF2B5EF4-FFF2-40B4-BE49-F238E27FC236}">
                <a16:creationId xmlns:a16="http://schemas.microsoft.com/office/drawing/2014/main" id="{2CC3896B-FC1B-554C-933B-1C3199E99539}"/>
              </a:ext>
            </a:extLst>
          </p:cNvPr>
          <p:cNvSpPr txBox="1"/>
          <p:nvPr/>
        </p:nvSpPr>
        <p:spPr>
          <a:xfrm>
            <a:off x="5060250" y="3687570"/>
            <a:ext cx="1482811" cy="369332"/>
          </a:xfrm>
          <a:prstGeom prst="rect">
            <a:avLst/>
          </a:prstGeom>
          <a:noFill/>
        </p:spPr>
        <p:txBody>
          <a:bodyPr wrap="square" rtlCol="0">
            <a:spAutoFit/>
          </a:bodyPr>
          <a:lstStyle/>
          <a:p>
            <a:r>
              <a:rPr lang="en-US" dirty="0"/>
              <a:t>.</a:t>
            </a:r>
          </a:p>
        </p:txBody>
      </p:sp>
      <p:sp>
        <p:nvSpPr>
          <p:cNvPr id="30" name="TextBox 29">
            <a:extLst>
              <a:ext uri="{FF2B5EF4-FFF2-40B4-BE49-F238E27FC236}">
                <a16:creationId xmlns:a16="http://schemas.microsoft.com/office/drawing/2014/main" id="{D7632C62-1155-A141-89B1-2D7CE493C27D}"/>
              </a:ext>
            </a:extLst>
          </p:cNvPr>
          <p:cNvSpPr txBox="1"/>
          <p:nvPr/>
        </p:nvSpPr>
        <p:spPr>
          <a:xfrm>
            <a:off x="8178963" y="5380672"/>
            <a:ext cx="1482811" cy="369332"/>
          </a:xfrm>
          <a:prstGeom prst="rect">
            <a:avLst/>
          </a:prstGeom>
          <a:noFill/>
        </p:spPr>
        <p:txBody>
          <a:bodyPr wrap="square" rtlCol="0">
            <a:spAutoFit/>
          </a:bodyPr>
          <a:lstStyle/>
          <a:p>
            <a:r>
              <a:rPr lang="en-US" dirty="0"/>
              <a:t>.</a:t>
            </a:r>
          </a:p>
        </p:txBody>
      </p:sp>
      <p:sp>
        <p:nvSpPr>
          <p:cNvPr id="31" name="TextBox 30">
            <a:extLst>
              <a:ext uri="{FF2B5EF4-FFF2-40B4-BE49-F238E27FC236}">
                <a16:creationId xmlns:a16="http://schemas.microsoft.com/office/drawing/2014/main" id="{EC8877C7-4AA0-D542-91A5-DEA6245A409A}"/>
              </a:ext>
            </a:extLst>
          </p:cNvPr>
          <p:cNvSpPr txBox="1"/>
          <p:nvPr/>
        </p:nvSpPr>
        <p:spPr>
          <a:xfrm>
            <a:off x="6082547" y="2026275"/>
            <a:ext cx="1482811" cy="369332"/>
          </a:xfrm>
          <a:prstGeom prst="rect">
            <a:avLst/>
          </a:prstGeom>
          <a:noFill/>
        </p:spPr>
        <p:txBody>
          <a:bodyPr wrap="square" rtlCol="0">
            <a:spAutoFit/>
          </a:bodyPr>
          <a:lstStyle/>
          <a:p>
            <a:r>
              <a:rPr lang="en-US" dirty="0"/>
              <a:t>.</a:t>
            </a:r>
          </a:p>
        </p:txBody>
      </p:sp>
      <p:sp>
        <p:nvSpPr>
          <p:cNvPr id="3" name="TextBox 2">
            <a:extLst>
              <a:ext uri="{FF2B5EF4-FFF2-40B4-BE49-F238E27FC236}">
                <a16:creationId xmlns:a16="http://schemas.microsoft.com/office/drawing/2014/main" id="{550C3FDB-EF21-F641-AD71-CE82F05056BB}"/>
              </a:ext>
            </a:extLst>
          </p:cNvPr>
          <p:cNvSpPr txBox="1"/>
          <p:nvPr/>
        </p:nvSpPr>
        <p:spPr>
          <a:xfrm>
            <a:off x="8840098" y="1004380"/>
            <a:ext cx="3095228" cy="3539430"/>
          </a:xfrm>
          <a:prstGeom prst="rect">
            <a:avLst/>
          </a:prstGeom>
          <a:noFill/>
        </p:spPr>
        <p:txBody>
          <a:bodyPr wrap="square" rtlCol="0">
            <a:spAutoFit/>
          </a:bodyPr>
          <a:lstStyle/>
          <a:p>
            <a:r>
              <a:rPr lang="en-US" sz="3200" dirty="0"/>
              <a:t>Destroyers</a:t>
            </a:r>
          </a:p>
          <a:p>
            <a:pPr marL="285750" indent="-285750">
              <a:buFont typeface="Arial" panose="020B0604020202020204" pitchFamily="34" charset="0"/>
              <a:buChar char="•"/>
            </a:pPr>
            <a:r>
              <a:rPr lang="en-US" sz="2400" dirty="0"/>
              <a:t>Toxic Culture</a:t>
            </a:r>
          </a:p>
          <a:p>
            <a:pPr marL="285750" indent="-285750">
              <a:buFont typeface="Arial" panose="020B0604020202020204" pitchFamily="34" charset="0"/>
              <a:buChar char="•"/>
            </a:pPr>
            <a:r>
              <a:rPr lang="en-US" sz="2400" dirty="0"/>
              <a:t>Stress</a:t>
            </a:r>
          </a:p>
          <a:p>
            <a:pPr marL="285750" indent="-285750">
              <a:buFont typeface="Arial" panose="020B0604020202020204" pitchFamily="34" charset="0"/>
              <a:buChar char="•"/>
            </a:pPr>
            <a:r>
              <a:rPr lang="en-US" sz="2400" dirty="0"/>
              <a:t>Low resource (poor wellbeing)</a:t>
            </a:r>
          </a:p>
          <a:p>
            <a:pPr marL="285750" indent="-285750">
              <a:buFont typeface="Arial" panose="020B0604020202020204" pitchFamily="34" charset="0"/>
              <a:buChar char="•"/>
            </a:pPr>
            <a:r>
              <a:rPr lang="en-US" sz="2400" dirty="0"/>
              <a:t>Negative people</a:t>
            </a:r>
          </a:p>
          <a:p>
            <a:pPr marL="285750" indent="-285750">
              <a:buFont typeface="Arial" panose="020B0604020202020204" pitchFamily="34" charset="0"/>
              <a:buChar char="•"/>
            </a:pPr>
            <a:r>
              <a:rPr lang="en-US" sz="2400" dirty="0"/>
              <a:t>Comparing yourself to others</a:t>
            </a:r>
          </a:p>
          <a:p>
            <a:pPr marL="285750" indent="-285750">
              <a:buFont typeface="Arial" panose="020B0604020202020204" pitchFamily="34" charset="0"/>
              <a:buChar char="•"/>
            </a:pPr>
            <a:r>
              <a:rPr lang="en-US" sz="2400" dirty="0"/>
              <a:t>Low self esteem</a:t>
            </a:r>
          </a:p>
        </p:txBody>
      </p:sp>
    </p:spTree>
    <p:extLst>
      <p:ext uri="{BB962C8B-B14F-4D97-AF65-F5344CB8AC3E}">
        <p14:creationId xmlns:p14="http://schemas.microsoft.com/office/powerpoint/2010/main" val="1060944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2" grpId="0" animBg="1"/>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D92E4110-77E2-8940-8D97-CCE80DCFB8C2}"/>
              </a:ext>
            </a:extLst>
          </p:cNvPr>
          <p:cNvSpPr>
            <a:spLocks noGrp="1"/>
          </p:cNvSpPr>
          <p:nvPr>
            <p:ph type="title"/>
          </p:nvPr>
        </p:nvSpPr>
        <p:spPr>
          <a:xfrm>
            <a:off x="1581150" y="657285"/>
            <a:ext cx="3621977" cy="1188720"/>
          </a:xfrm>
        </p:spPr>
        <p:txBody>
          <a:bodyPr/>
          <a:lstStyle/>
          <a:p>
            <a:r>
              <a:rPr lang="en-US" dirty="0"/>
              <a:t>‘The Mortar’</a:t>
            </a:r>
          </a:p>
        </p:txBody>
      </p:sp>
      <p:pic>
        <p:nvPicPr>
          <p:cNvPr id="7" name="Content Placeholder 6" descr="A picture containing ground, outdoor, brick, way&#10;&#10;Description automatically generated">
            <a:extLst>
              <a:ext uri="{FF2B5EF4-FFF2-40B4-BE49-F238E27FC236}">
                <a16:creationId xmlns:a16="http://schemas.microsoft.com/office/drawing/2014/main" id="{FDA24B25-1DE2-FB45-AA33-4FE70E22CE13}"/>
              </a:ext>
            </a:extLst>
          </p:cNvPr>
          <p:cNvPicPr>
            <a:picLocks noGrp="1" noChangeAspect="1"/>
          </p:cNvPicPr>
          <p:nvPr>
            <p:ph sz="half" idx="1"/>
          </p:nvPr>
        </p:nvPicPr>
        <p:blipFill>
          <a:blip r:embed="rId3"/>
          <a:stretch>
            <a:fillRect/>
          </a:stretch>
        </p:blipFill>
        <p:spPr>
          <a:xfrm>
            <a:off x="1581150" y="2524794"/>
            <a:ext cx="4271963" cy="2847975"/>
          </a:xfrm>
        </p:spPr>
      </p:pic>
      <p:graphicFrame>
        <p:nvGraphicFramePr>
          <p:cNvPr id="13" name="Content Placeholder 4">
            <a:extLst>
              <a:ext uri="{FF2B5EF4-FFF2-40B4-BE49-F238E27FC236}">
                <a16:creationId xmlns:a16="http://schemas.microsoft.com/office/drawing/2014/main" id="{EC1B1EBA-9855-41E8-8AFB-21C92F193D5E}"/>
              </a:ext>
            </a:extLst>
          </p:cNvPr>
          <p:cNvGraphicFramePr>
            <a:graphicFrameLocks noGrp="1"/>
          </p:cNvGraphicFramePr>
          <p:nvPr>
            <p:ph sz="half" idx="2"/>
            <p:extLst>
              <p:ext uri="{D42A27DB-BD31-4B8C-83A1-F6EECF244321}">
                <p14:modId xmlns:p14="http://schemas.microsoft.com/office/powerpoint/2010/main" val="4149217186"/>
              </p:ext>
            </p:extLst>
          </p:nvPr>
        </p:nvGraphicFramePr>
        <p:xfrm>
          <a:off x="6671555" y="657285"/>
          <a:ext cx="4270247" cy="55434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Slide Number Placeholder 1">
            <a:extLst>
              <a:ext uri="{FF2B5EF4-FFF2-40B4-BE49-F238E27FC236}">
                <a16:creationId xmlns:a16="http://schemas.microsoft.com/office/drawing/2014/main" id="{2DCE6C61-75D0-7448-936F-57E2931FCF86}"/>
              </a:ext>
            </a:extLst>
          </p:cNvPr>
          <p:cNvSpPr>
            <a:spLocks noGrp="1"/>
          </p:cNvSpPr>
          <p:nvPr>
            <p:ph type="sldNum" sz="quarter" idx="4294967295"/>
          </p:nvPr>
        </p:nvSpPr>
        <p:spPr>
          <a:xfrm>
            <a:off x="10758922" y="6217920"/>
            <a:ext cx="365760" cy="365760"/>
          </a:xfrm>
          <a:prstGeom prst="ellipse">
            <a:avLst/>
          </a:prstGeom>
          <a:solidFill>
            <a:srgbClr val="00A500">
              <a:alpha val="55686"/>
            </a:srgbClr>
          </a:solidFill>
        </p:spPr>
        <p:txBody>
          <a:bodyPr/>
          <a:lstStyle/>
          <a:p>
            <a:fld id="{676BD0A9-7D60-F445-AEFC-503C9506AD64}" type="slidenum">
              <a:rPr lang="en-US" smtClean="0"/>
              <a:t>40</a:t>
            </a:fld>
            <a:endParaRPr lang="en-US"/>
          </a:p>
        </p:txBody>
      </p:sp>
      <p:sp>
        <p:nvSpPr>
          <p:cNvPr id="12" name="TextBox 11">
            <a:extLst>
              <a:ext uri="{FF2B5EF4-FFF2-40B4-BE49-F238E27FC236}">
                <a16:creationId xmlns:a16="http://schemas.microsoft.com/office/drawing/2014/main" id="{65C990D9-838A-BA41-BF79-5DA8736F70EE}"/>
              </a:ext>
            </a:extLst>
          </p:cNvPr>
          <p:cNvSpPr txBox="1"/>
          <p:nvPr/>
        </p:nvSpPr>
        <p:spPr>
          <a:xfrm rot="16200000">
            <a:off x="8742247" y="2951944"/>
            <a:ext cx="5543431" cy="954107"/>
          </a:xfrm>
          <a:prstGeom prst="rect">
            <a:avLst/>
          </a:prstGeom>
          <a:noFill/>
        </p:spPr>
        <p:txBody>
          <a:bodyPr wrap="square" rtlCol="0">
            <a:spAutoFit/>
          </a:bodyPr>
          <a:lstStyle/>
          <a:p>
            <a:pPr algn="ctr"/>
            <a:r>
              <a:rPr lang="en-US" sz="2800" dirty="0">
                <a:solidFill>
                  <a:srgbClr val="FF0000"/>
                </a:solidFill>
              </a:rPr>
              <a:t>Even More Important during challenging times of change</a:t>
            </a:r>
          </a:p>
        </p:txBody>
      </p:sp>
    </p:spTree>
    <p:extLst>
      <p:ext uri="{BB962C8B-B14F-4D97-AF65-F5344CB8AC3E}">
        <p14:creationId xmlns:p14="http://schemas.microsoft.com/office/powerpoint/2010/main" val="342278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2921C-F10F-4F4E-A251-7AF8121C2910}"/>
              </a:ext>
            </a:extLst>
          </p:cNvPr>
          <p:cNvSpPr>
            <a:spLocks noGrp="1"/>
          </p:cNvSpPr>
          <p:nvPr>
            <p:ph type="ctrTitle"/>
          </p:nvPr>
        </p:nvSpPr>
        <p:spPr/>
        <p:txBody>
          <a:bodyPr/>
          <a:lstStyle/>
          <a:p>
            <a:r>
              <a:rPr lang="en-US" dirty="0"/>
              <a:t>Authenticity in </a:t>
            </a:r>
            <a:r>
              <a:rPr lang="en-US" dirty="0" err="1"/>
              <a:t>Organisations</a:t>
            </a:r>
            <a:endParaRPr lang="en-US" dirty="0"/>
          </a:p>
        </p:txBody>
      </p:sp>
      <p:sp>
        <p:nvSpPr>
          <p:cNvPr id="3" name="Subtitle 2">
            <a:extLst>
              <a:ext uri="{FF2B5EF4-FFF2-40B4-BE49-F238E27FC236}">
                <a16:creationId xmlns:a16="http://schemas.microsoft.com/office/drawing/2014/main" id="{9971DDB3-7F81-2648-97FF-B8A24C3457C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5393162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197647" y="379847"/>
          <a:ext cx="8059420" cy="6053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866" name="TextBox 1"/>
          <p:cNvSpPr txBox="1">
            <a:spLocks noChangeArrowheads="1"/>
          </p:cNvSpPr>
          <p:nvPr/>
        </p:nvSpPr>
        <p:spPr bwMode="auto">
          <a:xfrm>
            <a:off x="419857" y="379847"/>
            <a:ext cx="4399922" cy="18158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3200" dirty="0">
                <a:solidFill>
                  <a:schemeClr val="bg1">
                    <a:lumMod val="75000"/>
                  </a:schemeClr>
                </a:solidFill>
              </a:rPr>
              <a:t>Authenticity in </a:t>
            </a:r>
            <a:r>
              <a:rPr lang="en-US" sz="3200" dirty="0" err="1">
                <a:solidFill>
                  <a:schemeClr val="bg1">
                    <a:lumMod val="75000"/>
                  </a:schemeClr>
                </a:solidFill>
              </a:rPr>
              <a:t>Organisations</a:t>
            </a:r>
            <a:endParaRPr lang="en-US" sz="3200" dirty="0">
              <a:solidFill>
                <a:schemeClr val="bg1">
                  <a:lumMod val="75000"/>
                </a:schemeClr>
              </a:solidFill>
            </a:endParaRPr>
          </a:p>
          <a:p>
            <a:pPr eaLnBrk="1" hangingPunct="1"/>
            <a:endParaRPr lang="en-US" sz="2800" dirty="0">
              <a:latin typeface="Arial Black" charset="0"/>
              <a:cs typeface="Arial Black" charset="0"/>
            </a:endParaRPr>
          </a:p>
          <a:p>
            <a:pPr eaLnBrk="1" hangingPunct="1"/>
            <a:r>
              <a:rPr lang="en-US" sz="2800" dirty="0">
                <a:latin typeface="Arial Black" charset="0"/>
                <a:cs typeface="Arial Black" charset="0"/>
              </a:rPr>
              <a:t>The Engine </a:t>
            </a:r>
          </a:p>
          <a:p>
            <a:pPr eaLnBrk="1" hangingPunct="1"/>
            <a:r>
              <a:rPr lang="en-US" sz="2800" dirty="0">
                <a:latin typeface="Arial Black" charset="0"/>
                <a:cs typeface="Arial Black" charset="0"/>
              </a:rPr>
              <a:t>of Authenticity</a:t>
            </a:r>
          </a:p>
        </p:txBody>
      </p:sp>
      <p:sp>
        <p:nvSpPr>
          <p:cNvPr id="2" name="TextBox 1">
            <a:extLst>
              <a:ext uri="{FF2B5EF4-FFF2-40B4-BE49-F238E27FC236}">
                <a16:creationId xmlns:a16="http://schemas.microsoft.com/office/drawing/2014/main" id="{061259FB-4D32-774A-B69B-CAA80B6163BA}"/>
              </a:ext>
            </a:extLst>
          </p:cNvPr>
          <p:cNvSpPr txBox="1"/>
          <p:nvPr/>
        </p:nvSpPr>
        <p:spPr>
          <a:xfrm>
            <a:off x="8843375" y="6355096"/>
            <a:ext cx="3348625" cy="523220"/>
          </a:xfrm>
          <a:prstGeom prst="rect">
            <a:avLst/>
          </a:prstGeom>
          <a:noFill/>
        </p:spPr>
        <p:txBody>
          <a:bodyPr wrap="square" rtlCol="0">
            <a:spAutoFit/>
          </a:bodyPr>
          <a:lstStyle/>
          <a:p>
            <a:pPr algn="r"/>
            <a:r>
              <a:rPr lang="en-US" sz="1400" dirty="0">
                <a:solidFill>
                  <a:schemeClr val="bg1">
                    <a:lumMod val="65000"/>
                  </a:schemeClr>
                </a:solidFill>
              </a:rPr>
              <a:t>Ryde &amp; </a:t>
            </a:r>
            <a:r>
              <a:rPr lang="en-US" sz="1400" dirty="0" err="1">
                <a:solidFill>
                  <a:schemeClr val="bg1">
                    <a:lumMod val="65000"/>
                  </a:schemeClr>
                </a:solidFill>
              </a:rPr>
              <a:t>Sofianos</a:t>
            </a:r>
            <a:r>
              <a:rPr lang="en-US" sz="1400" dirty="0">
                <a:solidFill>
                  <a:schemeClr val="bg1">
                    <a:lumMod val="65000"/>
                  </a:schemeClr>
                </a:solidFill>
              </a:rPr>
              <a:t>, 2014, Creating Authenticity in </a:t>
            </a:r>
            <a:r>
              <a:rPr lang="en-US" sz="1400" dirty="0" err="1">
                <a:solidFill>
                  <a:schemeClr val="bg1">
                    <a:lumMod val="65000"/>
                  </a:schemeClr>
                </a:solidFill>
              </a:rPr>
              <a:t>Organisations</a:t>
            </a:r>
            <a:r>
              <a:rPr lang="en-US" sz="1400" dirty="0">
                <a:solidFill>
                  <a:schemeClr val="bg1">
                    <a:lumMod val="65000"/>
                  </a:schemeClr>
                </a:solidFill>
              </a:rPr>
              <a:t>, Kogan Page</a:t>
            </a:r>
          </a:p>
        </p:txBody>
      </p:sp>
    </p:spTree>
    <p:extLst>
      <p:ext uri="{BB962C8B-B14F-4D97-AF65-F5344CB8AC3E}">
        <p14:creationId xmlns:p14="http://schemas.microsoft.com/office/powerpoint/2010/main" val="35371436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155789139"/>
              </p:ext>
            </p:extLst>
          </p:nvPr>
        </p:nvGraphicFramePr>
        <p:xfrm>
          <a:off x="3197647" y="379847"/>
          <a:ext cx="8059420" cy="6053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866" name="TextBox 1"/>
          <p:cNvSpPr txBox="1">
            <a:spLocks noChangeArrowheads="1"/>
          </p:cNvSpPr>
          <p:nvPr/>
        </p:nvSpPr>
        <p:spPr bwMode="auto">
          <a:xfrm>
            <a:off x="419857" y="379847"/>
            <a:ext cx="4399922" cy="18158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3200" dirty="0">
                <a:solidFill>
                  <a:schemeClr val="bg1">
                    <a:lumMod val="75000"/>
                  </a:schemeClr>
                </a:solidFill>
              </a:rPr>
              <a:t>Authenticity in </a:t>
            </a:r>
            <a:r>
              <a:rPr lang="en-US" sz="3200" dirty="0" err="1">
                <a:solidFill>
                  <a:schemeClr val="bg1">
                    <a:lumMod val="75000"/>
                  </a:schemeClr>
                </a:solidFill>
              </a:rPr>
              <a:t>Organisations</a:t>
            </a:r>
            <a:endParaRPr lang="en-US" sz="3200" dirty="0">
              <a:solidFill>
                <a:schemeClr val="bg1">
                  <a:lumMod val="75000"/>
                </a:schemeClr>
              </a:solidFill>
            </a:endParaRPr>
          </a:p>
          <a:p>
            <a:pPr eaLnBrk="1" hangingPunct="1"/>
            <a:endParaRPr lang="en-US" sz="2800" dirty="0">
              <a:latin typeface="Arial Black" charset="0"/>
              <a:cs typeface="Arial Black" charset="0"/>
            </a:endParaRPr>
          </a:p>
          <a:p>
            <a:pPr eaLnBrk="1" hangingPunct="1"/>
            <a:r>
              <a:rPr lang="en-US" sz="2800" dirty="0">
                <a:latin typeface="Arial Black" charset="0"/>
                <a:cs typeface="Arial Black" charset="0"/>
              </a:rPr>
              <a:t>The Engine </a:t>
            </a:r>
          </a:p>
          <a:p>
            <a:pPr eaLnBrk="1" hangingPunct="1"/>
            <a:r>
              <a:rPr lang="en-US" sz="2800" dirty="0">
                <a:latin typeface="Arial Black" charset="0"/>
                <a:cs typeface="Arial Black" charset="0"/>
              </a:rPr>
              <a:t>of Authenticity</a:t>
            </a:r>
          </a:p>
        </p:txBody>
      </p:sp>
      <p:sp>
        <p:nvSpPr>
          <p:cNvPr id="2" name="TextBox 1">
            <a:extLst>
              <a:ext uri="{FF2B5EF4-FFF2-40B4-BE49-F238E27FC236}">
                <a16:creationId xmlns:a16="http://schemas.microsoft.com/office/drawing/2014/main" id="{061259FB-4D32-774A-B69B-CAA80B6163BA}"/>
              </a:ext>
            </a:extLst>
          </p:cNvPr>
          <p:cNvSpPr txBox="1"/>
          <p:nvPr/>
        </p:nvSpPr>
        <p:spPr>
          <a:xfrm>
            <a:off x="8843375" y="6355096"/>
            <a:ext cx="3348625" cy="523220"/>
          </a:xfrm>
          <a:prstGeom prst="rect">
            <a:avLst/>
          </a:prstGeom>
          <a:noFill/>
        </p:spPr>
        <p:txBody>
          <a:bodyPr wrap="square" rtlCol="0">
            <a:spAutoFit/>
          </a:bodyPr>
          <a:lstStyle/>
          <a:p>
            <a:pPr algn="r"/>
            <a:r>
              <a:rPr lang="en-US" sz="1400" dirty="0">
                <a:solidFill>
                  <a:schemeClr val="bg1">
                    <a:lumMod val="65000"/>
                  </a:schemeClr>
                </a:solidFill>
              </a:rPr>
              <a:t>Ryde &amp; </a:t>
            </a:r>
            <a:r>
              <a:rPr lang="en-US" sz="1400" dirty="0" err="1">
                <a:solidFill>
                  <a:schemeClr val="bg1">
                    <a:lumMod val="65000"/>
                  </a:schemeClr>
                </a:solidFill>
              </a:rPr>
              <a:t>Sofianos</a:t>
            </a:r>
            <a:r>
              <a:rPr lang="en-US" sz="1400" dirty="0">
                <a:solidFill>
                  <a:schemeClr val="bg1">
                    <a:lumMod val="65000"/>
                  </a:schemeClr>
                </a:solidFill>
              </a:rPr>
              <a:t>, 2014, Creating Authenticity in </a:t>
            </a:r>
            <a:r>
              <a:rPr lang="en-US" sz="1400" dirty="0" err="1">
                <a:solidFill>
                  <a:schemeClr val="bg1">
                    <a:lumMod val="65000"/>
                  </a:schemeClr>
                </a:solidFill>
              </a:rPr>
              <a:t>Organisations</a:t>
            </a:r>
            <a:r>
              <a:rPr lang="en-US" sz="1400" dirty="0">
                <a:solidFill>
                  <a:schemeClr val="bg1">
                    <a:lumMod val="65000"/>
                  </a:schemeClr>
                </a:solidFill>
              </a:rPr>
              <a:t>, Kogan Page</a:t>
            </a:r>
          </a:p>
        </p:txBody>
      </p:sp>
    </p:spTree>
    <p:extLst>
      <p:ext uri="{BB962C8B-B14F-4D97-AF65-F5344CB8AC3E}">
        <p14:creationId xmlns:p14="http://schemas.microsoft.com/office/powerpoint/2010/main" val="32213069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3"/>
          <p:cNvSpPr>
            <a:spLocks noChangeArrowheads="1"/>
          </p:cNvSpPr>
          <p:nvPr/>
        </p:nvSpPr>
        <p:spPr bwMode="auto">
          <a:xfrm>
            <a:off x="2065338" y="812765"/>
            <a:ext cx="5618162" cy="22159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400" b="1" dirty="0">
                <a:cs typeface="Arial Black" charset="0"/>
              </a:rPr>
              <a:t>“The Freedom to Operate (F20) involves allowing employees to reach their own judgements on the best strategies for fulfilling the tasks they face, and being allowed to execute on this basis.”  </a:t>
            </a:r>
          </a:p>
          <a:p>
            <a:r>
              <a:rPr lang="en-GB" dirty="0"/>
              <a:t> </a:t>
            </a:r>
          </a:p>
        </p:txBody>
      </p:sp>
      <p:sp>
        <p:nvSpPr>
          <p:cNvPr id="38914" name="Rectangle 4"/>
          <p:cNvSpPr>
            <a:spLocks noChangeArrowheads="1"/>
          </p:cNvSpPr>
          <p:nvPr/>
        </p:nvSpPr>
        <p:spPr bwMode="auto">
          <a:xfrm>
            <a:off x="4514850" y="3384941"/>
            <a:ext cx="5765800" cy="2124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200" dirty="0"/>
              <a:t>“The question of how the work should be tackled is one that rests firmly with the employee.  </a:t>
            </a:r>
            <a:r>
              <a:rPr lang="en-GB" sz="2200" b="1" dirty="0"/>
              <a:t>But</a:t>
            </a:r>
            <a:r>
              <a:rPr lang="en-GB" sz="2200" dirty="0"/>
              <a:t> </a:t>
            </a:r>
            <a:r>
              <a:rPr lang="en-GB" sz="2200" b="1" dirty="0"/>
              <a:t>more than this</a:t>
            </a:r>
            <a:r>
              <a:rPr lang="en-GB" sz="2200" dirty="0"/>
              <a:t>, even when it comes to alternative conceptualisations about what the task itself should entail, this too should be in the domain of control of the individual.”</a:t>
            </a:r>
            <a:endParaRPr lang="en-US" sz="2200" dirty="0"/>
          </a:p>
        </p:txBody>
      </p:sp>
    </p:spTree>
    <p:extLst>
      <p:ext uri="{BB962C8B-B14F-4D97-AF65-F5344CB8AC3E}">
        <p14:creationId xmlns:p14="http://schemas.microsoft.com/office/powerpoint/2010/main" val="40515912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20864" y="3371851"/>
            <a:ext cx="2065337" cy="1636713"/>
          </a:xfrm>
          <a:prstGeom prst="rect">
            <a:avLst/>
          </a:prstGeom>
          <a:noFill/>
          <a:ln>
            <a:solidFill>
              <a:schemeClr val="tx1">
                <a:lumMod val="95000"/>
                <a:lumOff val="5000"/>
              </a:schemeClr>
            </a:solidFill>
            <a:prstDash val="solid"/>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5" name="Rectangle 4"/>
          <p:cNvSpPr/>
          <p:nvPr/>
        </p:nvSpPr>
        <p:spPr>
          <a:xfrm>
            <a:off x="1831975" y="3822701"/>
            <a:ext cx="1506538" cy="1185863"/>
          </a:xfrm>
          <a:prstGeom prst="rect">
            <a:avLst/>
          </a:prstGeom>
          <a:solidFill>
            <a:schemeClr val="bg1">
              <a:lumMod val="85000"/>
            </a:schemeClr>
          </a:solidFill>
          <a:ln>
            <a:solidFill>
              <a:schemeClr val="tx1">
                <a:lumMod val="95000"/>
                <a:lumOff val="5000"/>
              </a:schemeClr>
            </a:solidFill>
            <a:prstDash val="dash"/>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6" name="Rectangle 5"/>
          <p:cNvSpPr/>
          <p:nvPr/>
        </p:nvSpPr>
        <p:spPr>
          <a:xfrm>
            <a:off x="4240214" y="2860675"/>
            <a:ext cx="2625725" cy="2147888"/>
          </a:xfrm>
          <a:prstGeom prst="rect">
            <a:avLst/>
          </a:prstGeom>
          <a:noFill/>
          <a:ln>
            <a:solidFill>
              <a:schemeClr val="tx1">
                <a:lumMod val="95000"/>
                <a:lumOff val="5000"/>
              </a:schemeClr>
            </a:solidFill>
            <a:prstDash val="solid"/>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7" name="Rectangle 6"/>
          <p:cNvSpPr/>
          <p:nvPr/>
        </p:nvSpPr>
        <p:spPr>
          <a:xfrm>
            <a:off x="7335838" y="1911351"/>
            <a:ext cx="3054350" cy="3097213"/>
          </a:xfrm>
          <a:prstGeom prst="rect">
            <a:avLst/>
          </a:prstGeom>
          <a:noFill/>
          <a:ln>
            <a:solidFill>
              <a:schemeClr val="tx1">
                <a:lumMod val="95000"/>
                <a:lumOff val="5000"/>
              </a:schemeClr>
            </a:solidFill>
            <a:prstDash val="solid"/>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8" name="Rectangle 7"/>
          <p:cNvSpPr/>
          <p:nvPr/>
        </p:nvSpPr>
        <p:spPr>
          <a:xfrm>
            <a:off x="4240214" y="4308475"/>
            <a:ext cx="1343025" cy="700088"/>
          </a:xfrm>
          <a:prstGeom prst="rect">
            <a:avLst/>
          </a:prstGeom>
          <a:solidFill>
            <a:schemeClr val="bg1">
              <a:lumMod val="85000"/>
            </a:schemeClr>
          </a:solidFill>
          <a:ln>
            <a:solidFill>
              <a:schemeClr val="tx1">
                <a:lumMod val="95000"/>
                <a:lumOff val="5000"/>
              </a:schemeClr>
            </a:solidFill>
            <a:prstDash val="dash"/>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9" name="Rectangle 8"/>
          <p:cNvSpPr/>
          <p:nvPr/>
        </p:nvSpPr>
        <p:spPr>
          <a:xfrm>
            <a:off x="7335838" y="2492375"/>
            <a:ext cx="2544762" cy="2516188"/>
          </a:xfrm>
          <a:prstGeom prst="rect">
            <a:avLst/>
          </a:prstGeom>
          <a:solidFill>
            <a:schemeClr val="bg1">
              <a:lumMod val="85000"/>
            </a:schemeClr>
          </a:solidFill>
          <a:ln>
            <a:solidFill>
              <a:schemeClr val="tx1">
                <a:lumMod val="95000"/>
                <a:lumOff val="5000"/>
              </a:schemeClr>
            </a:solidFill>
            <a:prstDash val="dash"/>
          </a:ln>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prstClr val="white"/>
              </a:solidFill>
              <a:latin typeface="Calibri"/>
            </a:endParaRPr>
          </a:p>
        </p:txBody>
      </p:sp>
      <p:sp>
        <p:nvSpPr>
          <p:cNvPr id="16391" name="TextBox 9"/>
          <p:cNvSpPr txBox="1">
            <a:spLocks noChangeArrowheads="1"/>
          </p:cNvSpPr>
          <p:nvPr/>
        </p:nvSpPr>
        <p:spPr bwMode="auto">
          <a:xfrm>
            <a:off x="3338513" y="3032125"/>
            <a:ext cx="7366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AF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2" name="TextBox 10"/>
          <p:cNvSpPr txBox="1">
            <a:spLocks noChangeArrowheads="1"/>
          </p:cNvSpPr>
          <p:nvPr/>
        </p:nvSpPr>
        <p:spPr bwMode="auto">
          <a:xfrm>
            <a:off x="6351588" y="2522539"/>
            <a:ext cx="7366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AF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3" name="TextBox 11"/>
          <p:cNvSpPr txBox="1">
            <a:spLocks noChangeArrowheads="1"/>
          </p:cNvSpPr>
          <p:nvPr/>
        </p:nvSpPr>
        <p:spPr bwMode="auto">
          <a:xfrm>
            <a:off x="9880600" y="1573214"/>
            <a:ext cx="7366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AF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4" name="TextBox 12"/>
          <p:cNvSpPr txBox="1">
            <a:spLocks noChangeArrowheads="1"/>
          </p:cNvSpPr>
          <p:nvPr/>
        </p:nvSpPr>
        <p:spPr bwMode="auto">
          <a:xfrm>
            <a:off x="2787650" y="3452814"/>
            <a:ext cx="7366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RF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5" name="TextBox 13"/>
          <p:cNvSpPr txBox="1">
            <a:spLocks noChangeArrowheads="1"/>
          </p:cNvSpPr>
          <p:nvPr/>
        </p:nvSpPr>
        <p:spPr bwMode="auto">
          <a:xfrm>
            <a:off x="5051425" y="3940175"/>
            <a:ext cx="7366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RF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6" name="TextBox 14"/>
          <p:cNvSpPr txBox="1">
            <a:spLocks noChangeArrowheads="1"/>
          </p:cNvSpPr>
          <p:nvPr/>
        </p:nvSpPr>
        <p:spPr bwMode="auto">
          <a:xfrm>
            <a:off x="9334500" y="2120900"/>
            <a:ext cx="7366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800" b="1">
                <a:solidFill>
                  <a:srgbClr val="000000"/>
                </a:solidFill>
                <a:latin typeface="Arial" charset="0"/>
                <a:cs typeface="Arial" charset="0"/>
              </a:rPr>
              <a:t>RF</a:t>
            </a:r>
            <a:r>
              <a:rPr lang="en-US" sz="900" b="1">
                <a:solidFill>
                  <a:srgbClr val="000000"/>
                </a:solidFill>
                <a:latin typeface="Arial" charset="0"/>
                <a:cs typeface="Arial" charset="0"/>
              </a:rPr>
              <a:t>2</a:t>
            </a:r>
            <a:r>
              <a:rPr lang="en-US" sz="1800" b="1">
                <a:solidFill>
                  <a:srgbClr val="000000"/>
                </a:solidFill>
                <a:latin typeface="Arial" charset="0"/>
                <a:cs typeface="Arial" charset="0"/>
              </a:rPr>
              <a:t>O</a:t>
            </a:r>
          </a:p>
        </p:txBody>
      </p:sp>
      <p:sp>
        <p:nvSpPr>
          <p:cNvPr id="16397" name="TextBox 15"/>
          <p:cNvSpPr txBox="1">
            <a:spLocks noChangeArrowheads="1"/>
          </p:cNvSpPr>
          <p:nvPr/>
        </p:nvSpPr>
        <p:spPr bwMode="auto">
          <a:xfrm>
            <a:off x="1738313" y="985839"/>
            <a:ext cx="2419350"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b="1">
                <a:solidFill>
                  <a:srgbClr val="000000"/>
                </a:solidFill>
                <a:latin typeface="Arial" charset="0"/>
                <a:cs typeface="Arial" charset="0"/>
              </a:rPr>
              <a:t>(I) Nuclear Power Plant</a:t>
            </a:r>
          </a:p>
        </p:txBody>
      </p:sp>
      <p:sp>
        <p:nvSpPr>
          <p:cNvPr id="16398" name="TextBox 16"/>
          <p:cNvSpPr txBox="1">
            <a:spLocks noChangeArrowheads="1"/>
          </p:cNvSpPr>
          <p:nvPr/>
        </p:nvSpPr>
        <p:spPr bwMode="auto">
          <a:xfrm>
            <a:off x="1890714" y="5815014"/>
            <a:ext cx="1906587"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a:solidFill>
                  <a:srgbClr val="000000"/>
                </a:solidFill>
                <a:latin typeface="Arial" charset="0"/>
                <a:cs typeface="Arial" charset="0"/>
              </a:rPr>
              <a:t>(I) Public Relations</a:t>
            </a:r>
          </a:p>
        </p:txBody>
      </p:sp>
      <p:pic>
        <p:nvPicPr>
          <p:cNvPr id="16399" name="Picture 1"/>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4425" y="31750"/>
            <a:ext cx="954088" cy="954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6400" name="Picture 2"/>
          <p:cNvPicPr>
            <a:picLocks noChangeAspect="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a:stretch>
            <a:fillRect/>
          </a:stretch>
        </p:blipFill>
        <p:spPr bwMode="auto">
          <a:xfrm>
            <a:off x="5376864" y="163514"/>
            <a:ext cx="820737"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6401" name="Picture 9"/>
          <p:cNvPicPr>
            <a:picLocks noChangeAspect="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8850314" y="341314"/>
            <a:ext cx="968375" cy="6445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9" name="TextBox 16"/>
          <p:cNvSpPr txBox="1">
            <a:spLocks noChangeArrowheads="1"/>
          </p:cNvSpPr>
          <p:nvPr/>
        </p:nvSpPr>
        <p:spPr bwMode="auto">
          <a:xfrm>
            <a:off x="4598988" y="5815014"/>
            <a:ext cx="1598612"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a:solidFill>
                  <a:srgbClr val="000000"/>
                </a:solidFill>
                <a:latin typeface="Arial" charset="0"/>
                <a:cs typeface="Arial" charset="0"/>
              </a:rPr>
              <a:t>(II) Food Safety</a:t>
            </a:r>
          </a:p>
        </p:txBody>
      </p:sp>
      <p:sp>
        <p:nvSpPr>
          <p:cNvPr id="20" name="TextBox 16"/>
          <p:cNvSpPr txBox="1">
            <a:spLocks noChangeArrowheads="1"/>
          </p:cNvSpPr>
          <p:nvPr/>
        </p:nvSpPr>
        <p:spPr bwMode="auto">
          <a:xfrm>
            <a:off x="7623175" y="5815014"/>
            <a:ext cx="2147888"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a:solidFill>
                  <a:srgbClr val="000000"/>
                </a:solidFill>
                <a:latin typeface="Arial" charset="0"/>
                <a:cs typeface="Arial" charset="0"/>
              </a:rPr>
              <a:t>(III)  Creative Director</a:t>
            </a:r>
          </a:p>
        </p:txBody>
      </p:sp>
      <p:sp>
        <p:nvSpPr>
          <p:cNvPr id="21" name="TextBox 15"/>
          <p:cNvSpPr txBox="1">
            <a:spLocks noChangeArrowheads="1"/>
          </p:cNvSpPr>
          <p:nvPr/>
        </p:nvSpPr>
        <p:spPr bwMode="auto">
          <a:xfrm>
            <a:off x="4937125" y="985839"/>
            <a:ext cx="1701800"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b="1">
                <a:solidFill>
                  <a:srgbClr val="000000"/>
                </a:solidFill>
                <a:latin typeface="Arial" charset="0"/>
                <a:cs typeface="Arial" charset="0"/>
              </a:rPr>
              <a:t>(II) Coffee Shop</a:t>
            </a:r>
          </a:p>
        </p:txBody>
      </p:sp>
      <p:sp>
        <p:nvSpPr>
          <p:cNvPr id="22" name="TextBox 15"/>
          <p:cNvSpPr txBox="1">
            <a:spLocks noChangeArrowheads="1"/>
          </p:cNvSpPr>
          <p:nvPr/>
        </p:nvSpPr>
        <p:spPr bwMode="auto">
          <a:xfrm>
            <a:off x="8069264" y="985839"/>
            <a:ext cx="2530475"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1600" b="1">
                <a:solidFill>
                  <a:srgbClr val="000000"/>
                </a:solidFill>
                <a:latin typeface="Arial" charset="0"/>
                <a:cs typeface="Arial" charset="0"/>
              </a:rPr>
              <a:t>(III)  Advertising Agency</a:t>
            </a:r>
          </a:p>
        </p:txBody>
      </p:sp>
    </p:spTree>
    <p:extLst>
      <p:ext uri="{BB962C8B-B14F-4D97-AF65-F5344CB8AC3E}">
        <p14:creationId xmlns:p14="http://schemas.microsoft.com/office/powerpoint/2010/main" val="36610921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9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97"/>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39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40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39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640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6393"/>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39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6394"/>
                                        </p:tgtEl>
                                        <p:attrNameLst>
                                          <p:attrName>style.visibility</p:attrName>
                                        </p:attrNameLst>
                                      </p:cBhvr>
                                      <p:to>
                                        <p:strVal val="visible"/>
                                      </p:to>
                                    </p:set>
                                  </p:childTnLst>
                                </p:cTn>
                              </p:par>
                            </p:childTnLst>
                          </p:cTn>
                        </p:par>
                      </p:childTnLst>
                    </p:cTn>
                  </p:par>
                  <p:par>
                    <p:cTn id="49" fill="hold" nodeType="clickPar">
                      <p:stCondLst>
                        <p:cond delay="indefinite"/>
                      </p:stCondLst>
                      <p:childTnLst>
                        <p:par>
                          <p:cTn id="50" fill="hold" nodeType="withGroup">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childTnLst>
                          </p:cTn>
                        </p:par>
                      </p:childTnLst>
                    </p:cTn>
                  </p:par>
                  <p:par>
                    <p:cTn id="53" fill="hold" nodeType="clickPar">
                      <p:stCondLst>
                        <p:cond delay="indefinite"/>
                      </p:stCondLst>
                      <p:childTnLst>
                        <p:par>
                          <p:cTn id="54" fill="hold" nodeType="withGroup">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6395"/>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9"/>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6391" grpId="0"/>
      <p:bldP spid="16392" grpId="0"/>
      <p:bldP spid="16393" grpId="0"/>
      <p:bldP spid="16394" grpId="0"/>
      <p:bldP spid="16395" grpId="0"/>
      <p:bldP spid="16396" grpId="0"/>
      <p:bldP spid="16397" grpId="0"/>
      <p:bldP spid="16398" grpId="0"/>
      <p:bldP spid="19" grpId="0"/>
      <p:bldP spid="20" grpId="0"/>
      <p:bldP spid="21" grpId="0"/>
      <p:bldP spid="2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59421781"/>
              </p:ext>
            </p:extLst>
          </p:nvPr>
        </p:nvGraphicFramePr>
        <p:xfrm>
          <a:off x="3197647" y="379847"/>
          <a:ext cx="8059420" cy="6053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866" name="TextBox 1"/>
          <p:cNvSpPr txBox="1">
            <a:spLocks noChangeArrowheads="1"/>
          </p:cNvSpPr>
          <p:nvPr/>
        </p:nvSpPr>
        <p:spPr bwMode="auto">
          <a:xfrm>
            <a:off x="419857" y="379847"/>
            <a:ext cx="4399922" cy="18158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3200" dirty="0">
                <a:solidFill>
                  <a:schemeClr val="bg1">
                    <a:lumMod val="75000"/>
                  </a:schemeClr>
                </a:solidFill>
              </a:rPr>
              <a:t>Authenticity in </a:t>
            </a:r>
            <a:r>
              <a:rPr lang="en-US" sz="3200" dirty="0" err="1">
                <a:solidFill>
                  <a:schemeClr val="bg1">
                    <a:lumMod val="75000"/>
                  </a:schemeClr>
                </a:solidFill>
              </a:rPr>
              <a:t>Organisations</a:t>
            </a:r>
            <a:endParaRPr lang="en-US" sz="3200" dirty="0">
              <a:solidFill>
                <a:schemeClr val="bg1">
                  <a:lumMod val="75000"/>
                </a:schemeClr>
              </a:solidFill>
            </a:endParaRPr>
          </a:p>
          <a:p>
            <a:pPr eaLnBrk="1" hangingPunct="1"/>
            <a:endParaRPr lang="en-US" sz="2800" dirty="0">
              <a:latin typeface="Arial Black" charset="0"/>
              <a:cs typeface="Arial Black" charset="0"/>
            </a:endParaRPr>
          </a:p>
          <a:p>
            <a:pPr eaLnBrk="1" hangingPunct="1"/>
            <a:r>
              <a:rPr lang="en-US" sz="2800" dirty="0">
                <a:latin typeface="Arial Black" charset="0"/>
                <a:cs typeface="Arial Black" charset="0"/>
              </a:rPr>
              <a:t>The Engine </a:t>
            </a:r>
          </a:p>
          <a:p>
            <a:pPr eaLnBrk="1" hangingPunct="1"/>
            <a:r>
              <a:rPr lang="en-US" sz="2800" dirty="0">
                <a:latin typeface="Arial Black" charset="0"/>
                <a:cs typeface="Arial Black" charset="0"/>
              </a:rPr>
              <a:t>of Authenticity</a:t>
            </a:r>
          </a:p>
        </p:txBody>
      </p:sp>
      <p:sp>
        <p:nvSpPr>
          <p:cNvPr id="2" name="TextBox 1">
            <a:extLst>
              <a:ext uri="{FF2B5EF4-FFF2-40B4-BE49-F238E27FC236}">
                <a16:creationId xmlns:a16="http://schemas.microsoft.com/office/drawing/2014/main" id="{061259FB-4D32-774A-B69B-CAA80B6163BA}"/>
              </a:ext>
            </a:extLst>
          </p:cNvPr>
          <p:cNvSpPr txBox="1"/>
          <p:nvPr/>
        </p:nvSpPr>
        <p:spPr>
          <a:xfrm>
            <a:off x="8843375" y="6355096"/>
            <a:ext cx="3348625" cy="523220"/>
          </a:xfrm>
          <a:prstGeom prst="rect">
            <a:avLst/>
          </a:prstGeom>
          <a:noFill/>
        </p:spPr>
        <p:txBody>
          <a:bodyPr wrap="square" rtlCol="0">
            <a:spAutoFit/>
          </a:bodyPr>
          <a:lstStyle/>
          <a:p>
            <a:pPr algn="r"/>
            <a:r>
              <a:rPr lang="en-US" sz="1400" dirty="0">
                <a:solidFill>
                  <a:schemeClr val="bg1">
                    <a:lumMod val="65000"/>
                  </a:schemeClr>
                </a:solidFill>
              </a:rPr>
              <a:t>Ryde &amp; </a:t>
            </a:r>
            <a:r>
              <a:rPr lang="en-US" sz="1400" dirty="0" err="1">
                <a:solidFill>
                  <a:schemeClr val="bg1">
                    <a:lumMod val="65000"/>
                  </a:schemeClr>
                </a:solidFill>
              </a:rPr>
              <a:t>Sofianos</a:t>
            </a:r>
            <a:r>
              <a:rPr lang="en-US" sz="1400" dirty="0">
                <a:solidFill>
                  <a:schemeClr val="bg1">
                    <a:lumMod val="65000"/>
                  </a:schemeClr>
                </a:solidFill>
              </a:rPr>
              <a:t>, 2014, Creating Authenticity in </a:t>
            </a:r>
            <a:r>
              <a:rPr lang="en-US" sz="1400" dirty="0" err="1">
                <a:solidFill>
                  <a:schemeClr val="bg1">
                    <a:lumMod val="65000"/>
                  </a:schemeClr>
                </a:solidFill>
              </a:rPr>
              <a:t>Organisations</a:t>
            </a:r>
            <a:r>
              <a:rPr lang="en-US" sz="1400" dirty="0">
                <a:solidFill>
                  <a:schemeClr val="bg1">
                    <a:lumMod val="65000"/>
                  </a:schemeClr>
                </a:solidFill>
              </a:rPr>
              <a:t>, Kogan Page</a:t>
            </a:r>
          </a:p>
        </p:txBody>
      </p:sp>
    </p:spTree>
    <p:extLst>
      <p:ext uri="{BB962C8B-B14F-4D97-AF65-F5344CB8AC3E}">
        <p14:creationId xmlns:p14="http://schemas.microsoft.com/office/powerpoint/2010/main" val="20830649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3"/>
          <p:cNvSpPr>
            <a:spLocks noChangeArrowheads="1"/>
          </p:cNvSpPr>
          <p:nvPr/>
        </p:nvSpPr>
        <p:spPr bwMode="auto">
          <a:xfrm>
            <a:off x="1662114" y="193676"/>
            <a:ext cx="6129337" cy="22159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400" b="1" dirty="0">
                <a:cs typeface="Arial Black" charset="0"/>
              </a:rPr>
              <a:t>“The Freedom to Speak (F2S) is about employees being able to articulate their views, ideas, feelings, hopes and concerns within the organisation, and all of this happening without censorship or constraint ” </a:t>
            </a:r>
            <a:r>
              <a:rPr lang="en-GB" sz="2200" dirty="0">
                <a:latin typeface="Arial Black" charset="0"/>
                <a:cs typeface="Arial Black" charset="0"/>
              </a:rPr>
              <a:t> </a:t>
            </a:r>
          </a:p>
          <a:p>
            <a:r>
              <a:rPr lang="en-GB" dirty="0"/>
              <a:t> </a:t>
            </a:r>
          </a:p>
        </p:txBody>
      </p:sp>
      <p:sp>
        <p:nvSpPr>
          <p:cNvPr id="47106" name="Rectangle 4"/>
          <p:cNvSpPr>
            <a:spLocks noChangeArrowheads="1"/>
          </p:cNvSpPr>
          <p:nvPr/>
        </p:nvSpPr>
        <p:spPr bwMode="auto">
          <a:xfrm>
            <a:off x="2481264" y="2593975"/>
            <a:ext cx="7629525" cy="12003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400" dirty="0">
                <a:cs typeface="Arial" charset="0"/>
              </a:rPr>
              <a:t>“But this is not only that this can happen, </a:t>
            </a:r>
            <a:r>
              <a:rPr lang="en-GB" sz="2400" b="1" dirty="0">
                <a:cs typeface="Arial" charset="0"/>
              </a:rPr>
              <a:t>but contained in this idea is a strong encouragement that </a:t>
            </a:r>
            <a:r>
              <a:rPr lang="en-GB" sz="2400" b="1" u="sng" dirty="0">
                <a:cs typeface="Arial" charset="0"/>
              </a:rPr>
              <a:t>this should happen</a:t>
            </a:r>
            <a:r>
              <a:rPr lang="en-GB" sz="2400" b="1" dirty="0">
                <a:cs typeface="Arial" charset="0"/>
              </a:rPr>
              <a:t>, and often, and to deep level.</a:t>
            </a:r>
            <a:r>
              <a:rPr lang="en-GB" sz="2400" dirty="0">
                <a:cs typeface="Arial" charset="0"/>
              </a:rPr>
              <a:t>”</a:t>
            </a:r>
            <a:endParaRPr lang="en-US" sz="2400" dirty="0">
              <a:cs typeface="Arial" charset="0"/>
            </a:endParaRPr>
          </a:p>
        </p:txBody>
      </p:sp>
      <p:pic>
        <p:nvPicPr>
          <p:cNvPr id="4710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6" y="4321175"/>
            <a:ext cx="2663825" cy="2025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710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3763" y="4321175"/>
            <a:ext cx="2933700" cy="2025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62989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3"/>
          <p:cNvSpPr>
            <a:spLocks noChangeArrowheads="1"/>
          </p:cNvSpPr>
          <p:nvPr/>
        </p:nvSpPr>
        <p:spPr bwMode="auto">
          <a:xfrm>
            <a:off x="1993901" y="1308101"/>
            <a:ext cx="8266113" cy="9541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800" i="1" dirty="0">
                <a:cs typeface="Arial Black" charset="0"/>
              </a:rPr>
              <a:t>“Human systems grow in the direction of what they persistently ask questions about” </a:t>
            </a:r>
            <a:r>
              <a:rPr lang="en-GB" sz="2800" b="1" dirty="0">
                <a:cs typeface="Arial" charset="0"/>
              </a:rPr>
              <a:t>David </a:t>
            </a:r>
            <a:r>
              <a:rPr lang="en-GB" sz="2800" b="1" dirty="0" err="1">
                <a:cs typeface="Arial" charset="0"/>
              </a:rPr>
              <a:t>Cooperrider</a:t>
            </a:r>
            <a:endParaRPr lang="en-GB" sz="2800" b="1" dirty="0">
              <a:cs typeface="Arial" charset="0"/>
            </a:endParaRPr>
          </a:p>
        </p:txBody>
      </p:sp>
      <p:pic>
        <p:nvPicPr>
          <p:cNvPr id="4813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3441700"/>
            <a:ext cx="3608388" cy="24082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0908110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939079" y="429167"/>
            <a:ext cx="8332788" cy="5754688"/>
          </a:xfrm>
          <a:prstGeom prst="rect">
            <a:avLst/>
          </a:prstGeom>
        </p:spPr>
        <p:txBody>
          <a:bodyPr>
            <a:spAutoFit/>
          </a:bodyPr>
          <a:lstStyle/>
          <a:p>
            <a:pPr>
              <a:defRPr/>
            </a:pPr>
            <a:r>
              <a:rPr lang="en-GB" sz="2600" b="1" dirty="0">
                <a:cs typeface="Arial"/>
              </a:rPr>
              <a:t>6 Key Aspirations Relating to Talk</a:t>
            </a:r>
          </a:p>
          <a:p>
            <a:pPr>
              <a:defRPr/>
            </a:pPr>
            <a:r>
              <a:rPr lang="en-GB" b="1" dirty="0">
                <a:cs typeface="Arial"/>
              </a:rPr>
              <a:t>Workers are both encouraged to, and take up opportunities to:</a:t>
            </a:r>
          </a:p>
          <a:p>
            <a:pPr>
              <a:defRPr/>
            </a:pPr>
            <a:endParaRPr lang="en-GB" b="1" dirty="0">
              <a:cs typeface="Arial"/>
            </a:endParaRPr>
          </a:p>
          <a:p>
            <a:pPr>
              <a:defRPr/>
            </a:pPr>
            <a:r>
              <a:rPr lang="en-GB" dirty="0">
                <a:cs typeface="Arial"/>
              </a:rPr>
              <a:t> </a:t>
            </a:r>
          </a:p>
          <a:p>
            <a:pPr marL="342900" indent="-342900">
              <a:buFont typeface="+mj-lt"/>
              <a:buAutoNum type="arabicPeriod"/>
              <a:defRPr/>
            </a:pPr>
            <a:r>
              <a:rPr lang="en-GB" dirty="0">
                <a:cs typeface="Arial"/>
              </a:rPr>
              <a:t>Speak </a:t>
            </a:r>
            <a:r>
              <a:rPr lang="en-GB" b="1" dirty="0">
                <a:cs typeface="Arial"/>
              </a:rPr>
              <a:t>freely and often</a:t>
            </a:r>
            <a:r>
              <a:rPr lang="en-GB" dirty="0">
                <a:cs typeface="Arial"/>
              </a:rPr>
              <a:t>, about their views and ideas</a:t>
            </a:r>
          </a:p>
          <a:p>
            <a:pPr marL="342900" indent="-342900">
              <a:buFont typeface="+mj-lt"/>
              <a:buAutoNum type="arabicPeriod"/>
              <a:defRPr/>
            </a:pPr>
            <a:endParaRPr lang="en-GB" dirty="0">
              <a:cs typeface="Arial"/>
            </a:endParaRPr>
          </a:p>
          <a:p>
            <a:pPr marL="342900" indent="-342900">
              <a:buFont typeface="+mj-lt"/>
              <a:buAutoNum type="arabicPeriod"/>
              <a:defRPr/>
            </a:pPr>
            <a:r>
              <a:rPr lang="en-GB" dirty="0">
                <a:cs typeface="Arial"/>
              </a:rPr>
              <a:t>Talk about their views and ideas in a way that is </a:t>
            </a:r>
            <a:r>
              <a:rPr lang="en-GB" b="1" dirty="0">
                <a:cs typeface="Arial"/>
              </a:rPr>
              <a:t>honest, authentic and at a deep level</a:t>
            </a:r>
          </a:p>
          <a:p>
            <a:pPr marL="342900" indent="-342900">
              <a:buFont typeface="Arial"/>
              <a:buChar char="•"/>
              <a:defRPr/>
            </a:pPr>
            <a:endParaRPr lang="en-GB" dirty="0">
              <a:cs typeface="Arial"/>
            </a:endParaRPr>
          </a:p>
          <a:p>
            <a:pPr marL="342900" indent="-342900">
              <a:buFont typeface="+mj-lt"/>
              <a:buAutoNum type="arabicPeriod"/>
              <a:defRPr/>
            </a:pPr>
            <a:r>
              <a:rPr lang="en-GB" dirty="0">
                <a:cs typeface="Arial"/>
              </a:rPr>
              <a:t>Discuss issues relating to the </a:t>
            </a:r>
            <a:r>
              <a:rPr lang="en-GB" b="1" dirty="0">
                <a:cs typeface="Arial"/>
              </a:rPr>
              <a:t>meaning and value of the work they do</a:t>
            </a:r>
            <a:r>
              <a:rPr lang="en-GB" dirty="0">
                <a:cs typeface="Arial"/>
              </a:rPr>
              <a:t>, and their ability to be authentic in the workplace</a:t>
            </a:r>
          </a:p>
          <a:p>
            <a:pPr>
              <a:defRPr/>
            </a:pPr>
            <a:r>
              <a:rPr lang="en-GB" dirty="0">
                <a:cs typeface="Arial"/>
              </a:rPr>
              <a:t> </a:t>
            </a:r>
          </a:p>
          <a:p>
            <a:pPr marL="342900" indent="-342900">
              <a:buFont typeface="+mj-lt"/>
              <a:buAutoNum type="arabicPeriod" startAt="4"/>
              <a:defRPr/>
            </a:pPr>
            <a:r>
              <a:rPr lang="en-GB" dirty="0">
                <a:cs typeface="Arial"/>
              </a:rPr>
              <a:t>Discuss issues relating to </a:t>
            </a:r>
            <a:r>
              <a:rPr lang="en-GB" b="1" dirty="0">
                <a:cs typeface="Arial"/>
              </a:rPr>
              <a:t>organisational well being</a:t>
            </a:r>
            <a:r>
              <a:rPr lang="en-GB" dirty="0">
                <a:cs typeface="Arial"/>
              </a:rPr>
              <a:t>, particularly where they are picking up data and signs relating to opportunities or threats</a:t>
            </a:r>
          </a:p>
          <a:p>
            <a:pPr>
              <a:defRPr/>
            </a:pPr>
            <a:r>
              <a:rPr lang="en-GB" dirty="0">
                <a:cs typeface="Arial"/>
              </a:rPr>
              <a:t> </a:t>
            </a:r>
          </a:p>
          <a:p>
            <a:pPr marL="342900" indent="-342900">
              <a:buFont typeface="+mj-lt"/>
              <a:buAutoNum type="arabicPeriod" startAt="5"/>
              <a:defRPr/>
            </a:pPr>
            <a:r>
              <a:rPr lang="en-GB" dirty="0">
                <a:cs typeface="Arial"/>
              </a:rPr>
              <a:t>Ensure that important information, ideas and perspectives make the leap from the </a:t>
            </a:r>
            <a:r>
              <a:rPr lang="en-GB" b="1" dirty="0">
                <a:cs typeface="Arial"/>
              </a:rPr>
              <a:t>informal arena into the formal realm</a:t>
            </a:r>
          </a:p>
          <a:p>
            <a:pPr>
              <a:defRPr/>
            </a:pPr>
            <a:r>
              <a:rPr lang="en-GB" dirty="0">
                <a:cs typeface="Arial"/>
              </a:rPr>
              <a:t>  </a:t>
            </a:r>
          </a:p>
          <a:p>
            <a:pPr marL="342900" indent="-342900">
              <a:buFont typeface="+mj-lt"/>
              <a:buAutoNum type="arabicPeriod" startAt="6"/>
              <a:defRPr/>
            </a:pPr>
            <a:r>
              <a:rPr lang="en-GB" dirty="0">
                <a:cs typeface="Arial"/>
              </a:rPr>
              <a:t>Make nothing unsayable (within reason) in the formal space.  Name and discuss the </a:t>
            </a:r>
            <a:r>
              <a:rPr lang="en-GB" b="1" dirty="0">
                <a:cs typeface="Arial"/>
              </a:rPr>
              <a:t>‘elephant in the room’</a:t>
            </a:r>
          </a:p>
        </p:txBody>
      </p:sp>
    </p:spTree>
    <p:extLst>
      <p:ext uri="{BB962C8B-B14F-4D97-AF65-F5344CB8AC3E}">
        <p14:creationId xmlns:p14="http://schemas.microsoft.com/office/powerpoint/2010/main" val="9062662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358516343"/>
              </p:ext>
            </p:extLst>
          </p:nvPr>
        </p:nvGraphicFramePr>
        <p:xfrm>
          <a:off x="3197647" y="379847"/>
          <a:ext cx="8059420" cy="6053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6866" name="TextBox 1"/>
          <p:cNvSpPr txBox="1">
            <a:spLocks noChangeArrowheads="1"/>
          </p:cNvSpPr>
          <p:nvPr/>
        </p:nvSpPr>
        <p:spPr bwMode="auto">
          <a:xfrm>
            <a:off x="419857" y="379847"/>
            <a:ext cx="4399922" cy="18158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r>
              <a:rPr lang="en-US" sz="3200" dirty="0">
                <a:solidFill>
                  <a:schemeClr val="bg1">
                    <a:lumMod val="75000"/>
                  </a:schemeClr>
                </a:solidFill>
              </a:rPr>
              <a:t>Authenticity in </a:t>
            </a:r>
            <a:r>
              <a:rPr lang="en-US" sz="3200" dirty="0" err="1">
                <a:solidFill>
                  <a:schemeClr val="bg1">
                    <a:lumMod val="75000"/>
                  </a:schemeClr>
                </a:solidFill>
              </a:rPr>
              <a:t>Organisations</a:t>
            </a:r>
            <a:endParaRPr lang="en-US" sz="3200" dirty="0">
              <a:solidFill>
                <a:schemeClr val="bg1">
                  <a:lumMod val="75000"/>
                </a:schemeClr>
              </a:solidFill>
            </a:endParaRPr>
          </a:p>
          <a:p>
            <a:pPr eaLnBrk="1" hangingPunct="1"/>
            <a:endParaRPr lang="en-US" sz="2800" dirty="0">
              <a:latin typeface="Arial Black" charset="0"/>
              <a:cs typeface="Arial Black" charset="0"/>
            </a:endParaRPr>
          </a:p>
          <a:p>
            <a:pPr eaLnBrk="1" hangingPunct="1"/>
            <a:r>
              <a:rPr lang="en-US" sz="2800" dirty="0">
                <a:latin typeface="Arial Black" charset="0"/>
                <a:cs typeface="Arial Black" charset="0"/>
              </a:rPr>
              <a:t>The Engine </a:t>
            </a:r>
          </a:p>
          <a:p>
            <a:pPr eaLnBrk="1" hangingPunct="1"/>
            <a:r>
              <a:rPr lang="en-US" sz="2800" dirty="0">
                <a:latin typeface="Arial Black" charset="0"/>
                <a:cs typeface="Arial Black" charset="0"/>
              </a:rPr>
              <a:t>of Authenticity</a:t>
            </a:r>
          </a:p>
        </p:txBody>
      </p:sp>
      <p:sp>
        <p:nvSpPr>
          <p:cNvPr id="2" name="TextBox 1">
            <a:extLst>
              <a:ext uri="{FF2B5EF4-FFF2-40B4-BE49-F238E27FC236}">
                <a16:creationId xmlns:a16="http://schemas.microsoft.com/office/drawing/2014/main" id="{061259FB-4D32-774A-B69B-CAA80B6163BA}"/>
              </a:ext>
            </a:extLst>
          </p:cNvPr>
          <p:cNvSpPr txBox="1"/>
          <p:nvPr/>
        </p:nvSpPr>
        <p:spPr>
          <a:xfrm>
            <a:off x="8843375" y="6355096"/>
            <a:ext cx="3348625" cy="523220"/>
          </a:xfrm>
          <a:prstGeom prst="rect">
            <a:avLst/>
          </a:prstGeom>
          <a:noFill/>
        </p:spPr>
        <p:txBody>
          <a:bodyPr wrap="square" rtlCol="0">
            <a:spAutoFit/>
          </a:bodyPr>
          <a:lstStyle/>
          <a:p>
            <a:pPr algn="r"/>
            <a:r>
              <a:rPr lang="en-US" sz="1400" dirty="0">
                <a:solidFill>
                  <a:schemeClr val="bg1">
                    <a:lumMod val="65000"/>
                  </a:schemeClr>
                </a:solidFill>
              </a:rPr>
              <a:t>Ryde &amp; </a:t>
            </a:r>
            <a:r>
              <a:rPr lang="en-US" sz="1400" dirty="0" err="1">
                <a:solidFill>
                  <a:schemeClr val="bg1">
                    <a:lumMod val="65000"/>
                  </a:schemeClr>
                </a:solidFill>
              </a:rPr>
              <a:t>Sofianos</a:t>
            </a:r>
            <a:r>
              <a:rPr lang="en-US" sz="1400" dirty="0">
                <a:solidFill>
                  <a:schemeClr val="bg1">
                    <a:lumMod val="65000"/>
                  </a:schemeClr>
                </a:solidFill>
              </a:rPr>
              <a:t>, 2014, Creating Authenticity in </a:t>
            </a:r>
            <a:r>
              <a:rPr lang="en-US" sz="1400" dirty="0" err="1">
                <a:solidFill>
                  <a:schemeClr val="bg1">
                    <a:lumMod val="65000"/>
                  </a:schemeClr>
                </a:solidFill>
              </a:rPr>
              <a:t>Organisations</a:t>
            </a:r>
            <a:r>
              <a:rPr lang="en-US" sz="1400" dirty="0">
                <a:solidFill>
                  <a:schemeClr val="bg1">
                    <a:lumMod val="65000"/>
                  </a:schemeClr>
                </a:solidFill>
              </a:rPr>
              <a:t>, Kogan Page</a:t>
            </a:r>
          </a:p>
        </p:txBody>
      </p:sp>
    </p:spTree>
    <p:extLst>
      <p:ext uri="{BB962C8B-B14F-4D97-AF65-F5344CB8AC3E}">
        <p14:creationId xmlns:p14="http://schemas.microsoft.com/office/powerpoint/2010/main" val="33700488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3"/>
          <p:cNvSpPr>
            <a:spLocks noChangeArrowheads="1"/>
          </p:cNvSpPr>
          <p:nvPr/>
        </p:nvSpPr>
        <p:spPr bwMode="auto">
          <a:xfrm>
            <a:off x="156329" y="0"/>
            <a:ext cx="7280275" cy="233910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r>
              <a:rPr lang="en-GB" sz="2800" dirty="0">
                <a:latin typeface="Abadi MT Condensed Light" panose="020B0306030101010103" pitchFamily="34" charset="77"/>
                <a:cs typeface="Arial Black" charset="0"/>
              </a:rPr>
              <a:t>“</a:t>
            </a:r>
            <a:r>
              <a:rPr lang="en-GB" sz="3200" dirty="0">
                <a:latin typeface="Abadi MT Condensed Light" panose="020B0306030101010103" pitchFamily="34" charset="77"/>
                <a:cs typeface="Arial Black" charset="0"/>
              </a:rPr>
              <a:t>The Freedom to Actualize (F20) </a:t>
            </a:r>
            <a:r>
              <a:rPr lang="en-GB" sz="2800" dirty="0">
                <a:latin typeface="Abadi MT Condensed Light" panose="020B0306030101010103" pitchFamily="34" charset="77"/>
                <a:cs typeface="Arial Black" charset="0"/>
              </a:rPr>
              <a:t>is t</a:t>
            </a:r>
            <a:r>
              <a:rPr lang="en-GB" sz="3200" dirty="0">
                <a:latin typeface="Abadi MT Condensed Light" panose="020B0306030101010103" pitchFamily="34" charset="77"/>
                <a:cs typeface="Arial Black" charset="0"/>
              </a:rPr>
              <a:t>he freedom to assume and realize an identity and perspective that may be different from others and reflects your own emergent personality and values </a:t>
            </a:r>
            <a:r>
              <a:rPr lang="en-GB" sz="2800" dirty="0">
                <a:latin typeface="Abadi MT Condensed Light" panose="020B0306030101010103" pitchFamily="34" charset="77"/>
                <a:cs typeface="Arial Black" charset="0"/>
              </a:rPr>
              <a:t>.” </a:t>
            </a:r>
            <a:r>
              <a:rPr lang="en-US" sz="1100" dirty="0">
                <a:solidFill>
                  <a:schemeClr val="bg1">
                    <a:lumMod val="65000"/>
                  </a:schemeClr>
                </a:solidFill>
              </a:rPr>
              <a:t>Ryde &amp; </a:t>
            </a:r>
            <a:r>
              <a:rPr lang="en-US" sz="1100" dirty="0" err="1">
                <a:solidFill>
                  <a:schemeClr val="bg1">
                    <a:lumMod val="65000"/>
                  </a:schemeClr>
                </a:solidFill>
              </a:rPr>
              <a:t>Sofianos</a:t>
            </a:r>
            <a:r>
              <a:rPr lang="en-US" sz="1100" dirty="0">
                <a:solidFill>
                  <a:schemeClr val="bg1">
                    <a:lumMod val="65000"/>
                  </a:schemeClr>
                </a:solidFill>
              </a:rPr>
              <a:t>, 2014,</a:t>
            </a:r>
            <a:r>
              <a:rPr lang="en-GB" sz="1100" dirty="0">
                <a:latin typeface="Abadi MT Condensed Light" panose="020B0306030101010103" pitchFamily="34" charset="77"/>
                <a:cs typeface="Arial Black" charset="0"/>
              </a:rPr>
              <a:t> </a:t>
            </a:r>
            <a:endParaRPr lang="en-GB" sz="2800" dirty="0">
              <a:latin typeface="Abadi MT Condensed Light" panose="020B0306030101010103" pitchFamily="34" charset="77"/>
              <a:cs typeface="Arial Black" charset="0"/>
            </a:endParaRPr>
          </a:p>
          <a:p>
            <a:r>
              <a:rPr lang="en-GB" dirty="0"/>
              <a:t> </a:t>
            </a:r>
          </a:p>
        </p:txBody>
      </p:sp>
      <p:graphicFrame>
        <p:nvGraphicFramePr>
          <p:cNvPr id="4" name="Diagram 3"/>
          <p:cNvGraphicFramePr/>
          <p:nvPr>
            <p:extLst>
              <p:ext uri="{D42A27DB-BD31-4B8C-83A1-F6EECF244321}">
                <p14:modId xmlns:p14="http://schemas.microsoft.com/office/powerpoint/2010/main" val="923343075"/>
              </p:ext>
            </p:extLst>
          </p:nvPr>
        </p:nvGraphicFramePr>
        <p:xfrm>
          <a:off x="6785811" y="2679031"/>
          <a:ext cx="4732421" cy="3564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Diagram&#10;&#10;Description automatically generated">
            <a:extLst>
              <a:ext uri="{FF2B5EF4-FFF2-40B4-BE49-F238E27FC236}">
                <a16:creationId xmlns:a16="http://schemas.microsoft.com/office/drawing/2014/main" id="{E7653366-14EC-374D-97D7-156FBB23957A}"/>
              </a:ext>
            </a:extLst>
          </p:cNvPr>
          <p:cNvPicPr>
            <a:picLocks noChangeAspect="1"/>
          </p:cNvPicPr>
          <p:nvPr/>
        </p:nvPicPr>
        <p:blipFill>
          <a:blip r:embed="rId8"/>
          <a:stretch>
            <a:fillRect/>
          </a:stretch>
        </p:blipFill>
        <p:spPr>
          <a:xfrm>
            <a:off x="1533626" y="2679031"/>
            <a:ext cx="4562374" cy="3564355"/>
          </a:xfrm>
          <a:prstGeom prst="rect">
            <a:avLst/>
          </a:prstGeom>
        </p:spPr>
      </p:pic>
    </p:spTree>
    <p:extLst>
      <p:ext uri="{BB962C8B-B14F-4D97-AF65-F5344CB8AC3E}">
        <p14:creationId xmlns:p14="http://schemas.microsoft.com/office/powerpoint/2010/main" val="22164151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7DDE8-FF65-E44B-BB66-0DE0EB5B2C58}"/>
              </a:ext>
            </a:extLst>
          </p:cNvPr>
          <p:cNvSpPr>
            <a:spLocks noGrp="1"/>
          </p:cNvSpPr>
          <p:nvPr>
            <p:ph type="ctrTitle"/>
          </p:nvPr>
        </p:nvSpPr>
        <p:spPr/>
        <p:txBody>
          <a:bodyPr/>
          <a:lstStyle/>
          <a:p>
            <a:r>
              <a:rPr lang="en-US" dirty="0"/>
              <a:t>Revisiting Situational Leadership</a:t>
            </a:r>
          </a:p>
        </p:txBody>
      </p:sp>
      <p:sp>
        <p:nvSpPr>
          <p:cNvPr id="3" name="Subtitle 2">
            <a:extLst>
              <a:ext uri="{FF2B5EF4-FFF2-40B4-BE49-F238E27FC236}">
                <a16:creationId xmlns:a16="http://schemas.microsoft.com/office/drawing/2014/main" id="{93AD68C9-0EBD-BC46-BA7F-C58BD421B5A3}"/>
              </a:ext>
            </a:extLst>
          </p:cNvPr>
          <p:cNvSpPr>
            <a:spLocks noGrp="1"/>
          </p:cNvSpPr>
          <p:nvPr>
            <p:ph type="subTitle" idx="1"/>
          </p:nvPr>
        </p:nvSpPr>
        <p:spPr/>
        <p:txBody>
          <a:bodyPr/>
          <a:lstStyle/>
          <a:p>
            <a:r>
              <a:rPr lang="en-US" dirty="0"/>
              <a:t>In the  context of authenticity and leading change</a:t>
            </a:r>
          </a:p>
        </p:txBody>
      </p:sp>
      <p:sp>
        <p:nvSpPr>
          <p:cNvPr id="4" name="Slide Number Placeholder 3">
            <a:extLst>
              <a:ext uri="{FF2B5EF4-FFF2-40B4-BE49-F238E27FC236}">
                <a16:creationId xmlns:a16="http://schemas.microsoft.com/office/drawing/2014/main" id="{F4CB18ED-828B-2547-A9A9-37E34A438A1F}"/>
              </a:ext>
            </a:extLst>
          </p:cNvPr>
          <p:cNvSpPr>
            <a:spLocks noGrp="1"/>
          </p:cNvSpPr>
          <p:nvPr>
            <p:ph type="sldNum" sz="quarter" idx="12"/>
          </p:nvPr>
        </p:nvSpPr>
        <p:spPr/>
        <p:txBody>
          <a:bodyPr/>
          <a:lstStyle/>
          <a:p>
            <a:fld id="{676BD0A9-7D60-F445-AEFC-503C9506AD64}" type="slidenum">
              <a:rPr lang="en-US" smtClean="0"/>
              <a:t>52</a:t>
            </a:fld>
            <a:endParaRPr lang="en-US"/>
          </a:p>
        </p:txBody>
      </p:sp>
    </p:spTree>
    <p:extLst>
      <p:ext uri="{BB962C8B-B14F-4D97-AF65-F5344CB8AC3E}">
        <p14:creationId xmlns:p14="http://schemas.microsoft.com/office/powerpoint/2010/main" val="863427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C8E156-1D07-C94B-B1A3-CF95070E89DF}"/>
              </a:ext>
            </a:extLst>
          </p:cNvPr>
          <p:cNvSpPr>
            <a:spLocks noGrp="1"/>
          </p:cNvSpPr>
          <p:nvPr>
            <p:ph type="sldNum" sz="quarter" idx="12"/>
          </p:nvPr>
        </p:nvSpPr>
        <p:spPr/>
        <p:txBody>
          <a:bodyPr/>
          <a:lstStyle/>
          <a:p>
            <a:fld id="{676BD0A9-7D60-F445-AEFC-503C9506AD64}" type="slidenum">
              <a:rPr lang="en-US" smtClean="0"/>
              <a:t>53</a:t>
            </a:fld>
            <a:endParaRPr lang="en-US"/>
          </a:p>
        </p:txBody>
      </p:sp>
      <p:pic>
        <p:nvPicPr>
          <p:cNvPr id="4" name="Picture 3">
            <a:extLst>
              <a:ext uri="{FF2B5EF4-FFF2-40B4-BE49-F238E27FC236}">
                <a16:creationId xmlns:a16="http://schemas.microsoft.com/office/drawing/2014/main" id="{4634CE8B-848C-AE4A-869D-9FF4AFCDC965}"/>
              </a:ext>
            </a:extLst>
          </p:cNvPr>
          <p:cNvPicPr>
            <a:picLocks noChangeAspect="1"/>
          </p:cNvPicPr>
          <p:nvPr/>
        </p:nvPicPr>
        <p:blipFill>
          <a:blip r:embed="rId2"/>
          <a:stretch>
            <a:fillRect/>
          </a:stretch>
        </p:blipFill>
        <p:spPr>
          <a:xfrm>
            <a:off x="4698124" y="536936"/>
            <a:ext cx="5735802" cy="5819414"/>
          </a:xfrm>
          <a:prstGeom prst="rect">
            <a:avLst/>
          </a:prstGeom>
        </p:spPr>
      </p:pic>
      <p:sp>
        <p:nvSpPr>
          <p:cNvPr id="5" name="Rectangle 4">
            <a:extLst>
              <a:ext uri="{FF2B5EF4-FFF2-40B4-BE49-F238E27FC236}">
                <a16:creationId xmlns:a16="http://schemas.microsoft.com/office/drawing/2014/main" id="{30429F3E-352F-7841-A3F9-39976D6B880D}"/>
              </a:ext>
            </a:extLst>
          </p:cNvPr>
          <p:cNvSpPr/>
          <p:nvPr/>
        </p:nvSpPr>
        <p:spPr>
          <a:xfrm>
            <a:off x="384942" y="421519"/>
            <a:ext cx="3284234" cy="2862322"/>
          </a:xfrm>
          <a:prstGeom prst="rect">
            <a:avLst/>
          </a:prstGeom>
        </p:spPr>
        <p:txBody>
          <a:bodyPr wrap="square">
            <a:spAutoFit/>
          </a:bodyPr>
          <a:lstStyle/>
          <a:p>
            <a:r>
              <a:rPr lang="en-GB" sz="3600" b="1" dirty="0">
                <a:latin typeface="Arial" pitchFamily="34" charset="0"/>
                <a:cs typeface="Arial" pitchFamily="34" charset="0"/>
              </a:rPr>
              <a:t>Situational Leadership Model  </a:t>
            </a:r>
            <a:r>
              <a:rPr lang="en-GB" sz="3600" dirty="0">
                <a:latin typeface="Arial" pitchFamily="34" charset="0"/>
                <a:cs typeface="Arial" pitchFamily="34" charset="0"/>
              </a:rPr>
              <a:t>(</a:t>
            </a:r>
            <a:r>
              <a:rPr lang="en-GB" sz="3600" dirty="0"/>
              <a:t>Blanchard Hersey)</a:t>
            </a:r>
            <a:endParaRPr lang="en-US" sz="7200" dirty="0"/>
          </a:p>
        </p:txBody>
      </p:sp>
      <p:pic>
        <p:nvPicPr>
          <p:cNvPr id="7" name="Picture 6">
            <a:extLst>
              <a:ext uri="{FF2B5EF4-FFF2-40B4-BE49-F238E27FC236}">
                <a16:creationId xmlns:a16="http://schemas.microsoft.com/office/drawing/2014/main" id="{9EE54CB8-C116-7749-B961-3D0985EF5E15}"/>
              </a:ext>
            </a:extLst>
          </p:cNvPr>
          <p:cNvPicPr>
            <a:picLocks noChangeAspect="1"/>
          </p:cNvPicPr>
          <p:nvPr/>
        </p:nvPicPr>
        <p:blipFill>
          <a:blip r:embed="rId3"/>
          <a:stretch>
            <a:fillRect/>
          </a:stretch>
        </p:blipFill>
        <p:spPr>
          <a:xfrm>
            <a:off x="3758963" y="1255706"/>
            <a:ext cx="7103279" cy="4735519"/>
          </a:xfrm>
          <a:prstGeom prst="rect">
            <a:avLst/>
          </a:prstGeom>
        </p:spPr>
      </p:pic>
    </p:spTree>
    <p:extLst>
      <p:ext uri="{BB962C8B-B14F-4D97-AF65-F5344CB8AC3E}">
        <p14:creationId xmlns:p14="http://schemas.microsoft.com/office/powerpoint/2010/main" val="324378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9924B2-A198-AE45-A379-A820AABC4A95}"/>
              </a:ext>
            </a:extLst>
          </p:cNvPr>
          <p:cNvSpPr>
            <a:spLocks noGrp="1"/>
          </p:cNvSpPr>
          <p:nvPr>
            <p:ph type="title"/>
          </p:nvPr>
        </p:nvSpPr>
        <p:spPr/>
        <p:txBody>
          <a:bodyPr>
            <a:normAutofit/>
          </a:bodyPr>
          <a:lstStyle/>
          <a:p>
            <a:r>
              <a:rPr lang="en-US" dirty="0"/>
              <a:t>Change Leadership Reflection</a:t>
            </a:r>
          </a:p>
        </p:txBody>
      </p:sp>
      <p:sp>
        <p:nvSpPr>
          <p:cNvPr id="5" name="Content Placeholder 4">
            <a:extLst>
              <a:ext uri="{FF2B5EF4-FFF2-40B4-BE49-F238E27FC236}">
                <a16:creationId xmlns:a16="http://schemas.microsoft.com/office/drawing/2014/main" id="{0C951547-EF89-FB44-BC5D-9F145D529713}"/>
              </a:ext>
            </a:extLst>
          </p:cNvPr>
          <p:cNvSpPr>
            <a:spLocks noGrp="1"/>
          </p:cNvSpPr>
          <p:nvPr>
            <p:ph sz="half" idx="1"/>
          </p:nvPr>
        </p:nvSpPr>
        <p:spPr>
          <a:xfrm>
            <a:off x="1281287" y="2512784"/>
            <a:ext cx="4271771" cy="3101982"/>
          </a:xfrm>
        </p:spPr>
        <p:txBody>
          <a:bodyPr>
            <a:normAutofit/>
          </a:bodyPr>
          <a:lstStyle/>
          <a:p>
            <a:pPr marL="0" indent="0">
              <a:buNone/>
            </a:pPr>
            <a:r>
              <a:rPr lang="en-US" sz="3200" dirty="0"/>
              <a:t>Explore a Situation you Have led where you used </a:t>
            </a:r>
            <a:r>
              <a:rPr lang="en-US" sz="3200" i="1" dirty="0"/>
              <a:t>(or would have benefitted) from using) </a:t>
            </a:r>
            <a:r>
              <a:rPr lang="en-US" sz="3200" dirty="0"/>
              <a:t>one of the Situational Leadership Styles</a:t>
            </a:r>
          </a:p>
        </p:txBody>
      </p:sp>
      <p:sp>
        <p:nvSpPr>
          <p:cNvPr id="6" name="Content Placeholder 5">
            <a:extLst>
              <a:ext uri="{FF2B5EF4-FFF2-40B4-BE49-F238E27FC236}">
                <a16:creationId xmlns:a16="http://schemas.microsoft.com/office/drawing/2014/main" id="{B25D31B5-5877-884D-B980-3C4CD7F52606}"/>
              </a:ext>
            </a:extLst>
          </p:cNvPr>
          <p:cNvSpPr>
            <a:spLocks noGrp="1"/>
          </p:cNvSpPr>
          <p:nvPr>
            <p:ph sz="half" idx="2"/>
          </p:nvPr>
        </p:nvSpPr>
        <p:spPr>
          <a:xfrm>
            <a:off x="6638944" y="2549840"/>
            <a:ext cx="4270247" cy="3101982"/>
          </a:xfrm>
        </p:spPr>
        <p:txBody>
          <a:bodyPr>
            <a:normAutofit/>
          </a:bodyPr>
          <a:lstStyle/>
          <a:p>
            <a:pPr marL="0" indent="0">
              <a:buNone/>
            </a:pPr>
            <a:r>
              <a:rPr lang="en-US" sz="3200" dirty="0"/>
              <a:t>Where might you use the four situational leadership styles in the ‘Flipping the Campus’ Initiative?</a:t>
            </a:r>
          </a:p>
        </p:txBody>
      </p:sp>
      <p:sp>
        <p:nvSpPr>
          <p:cNvPr id="7" name="TextBox 6">
            <a:extLst>
              <a:ext uri="{FF2B5EF4-FFF2-40B4-BE49-F238E27FC236}">
                <a16:creationId xmlns:a16="http://schemas.microsoft.com/office/drawing/2014/main" id="{A4E3151B-485B-A840-BBC6-B0A684739F7B}"/>
              </a:ext>
            </a:extLst>
          </p:cNvPr>
          <p:cNvSpPr txBox="1"/>
          <p:nvPr/>
        </p:nvSpPr>
        <p:spPr>
          <a:xfrm>
            <a:off x="5406189" y="2326105"/>
            <a:ext cx="932126" cy="707886"/>
          </a:xfrm>
          <a:prstGeom prst="rect">
            <a:avLst/>
          </a:prstGeom>
          <a:noFill/>
        </p:spPr>
        <p:txBody>
          <a:bodyPr wrap="square" rtlCol="0">
            <a:spAutoFit/>
          </a:bodyPr>
          <a:lstStyle/>
          <a:p>
            <a:r>
              <a:rPr lang="en-US" sz="4000" dirty="0"/>
              <a:t>OR</a:t>
            </a:r>
          </a:p>
        </p:txBody>
      </p:sp>
    </p:spTree>
    <p:extLst>
      <p:ext uri="{BB962C8B-B14F-4D97-AF65-F5344CB8AC3E}">
        <p14:creationId xmlns:p14="http://schemas.microsoft.com/office/powerpoint/2010/main" val="2049431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15006</TotalTime>
  <Words>2834</Words>
  <Application>Microsoft Office PowerPoint</Application>
  <PresentationFormat>Widescreen</PresentationFormat>
  <Paragraphs>676</Paragraphs>
  <Slides>54</Slides>
  <Notes>33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54</vt:i4>
      </vt:variant>
    </vt:vector>
  </HeadingPairs>
  <TitlesOfParts>
    <vt:vector size="68" baseType="lpstr">
      <vt:lpstr>MS Mincho</vt:lpstr>
      <vt:lpstr>ＭＳ Ｐゴシック</vt:lpstr>
      <vt:lpstr>Abadi MT Condensed Light</vt:lpstr>
      <vt:lpstr>Apple Chancery</vt:lpstr>
      <vt:lpstr>Arial</vt:lpstr>
      <vt:lpstr>Arial Black</vt:lpstr>
      <vt:lpstr>Bradley Hand</vt:lpstr>
      <vt:lpstr>Calibri</vt:lpstr>
      <vt:lpstr>Calibri Light</vt:lpstr>
      <vt:lpstr>Gill Sans MT</vt:lpstr>
      <vt:lpstr>Times New Roman</vt:lpstr>
      <vt:lpstr>ヒラギノ角ゴ Pro W3</vt:lpstr>
      <vt:lpstr>Office Theme</vt:lpstr>
      <vt:lpstr>Parcel</vt:lpstr>
      <vt:lpstr>Future Leaders Programme</vt:lpstr>
      <vt:lpstr>The Burke &amp; Litwin Model of Organisational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Burke &amp; Litwin Model: key attributes</vt:lpstr>
      <vt:lpstr>PowerPoint Presentation</vt:lpstr>
      <vt:lpstr>Leading Change</vt:lpstr>
      <vt:lpstr>Sources of Change</vt:lpstr>
      <vt:lpstr>PowerPoint Presentation</vt:lpstr>
      <vt:lpstr>Cynefin (A Leader’s Framework for Decision Making)</vt:lpstr>
      <vt:lpstr>Obvious Domain: Best Practice</vt:lpstr>
      <vt:lpstr>Complicated Domain: Experts</vt:lpstr>
      <vt:lpstr>Complex domain: Emergence</vt:lpstr>
      <vt:lpstr>Managing a Complex Context</vt:lpstr>
      <vt:lpstr>Chaotic domain:  &amp; Novel Response</vt:lpstr>
      <vt:lpstr>Checking in with Change</vt:lpstr>
      <vt:lpstr>Applying Cynefin</vt:lpstr>
      <vt:lpstr>Leading Change</vt:lpstr>
      <vt:lpstr>PowerPoint Presentation</vt:lpstr>
      <vt:lpstr>Situational Leadership Model  (Blanchard Hersey)</vt:lpstr>
      <vt:lpstr>PowerPoint Presentation</vt:lpstr>
      <vt:lpstr>Authentic Leadership</vt:lpstr>
      <vt:lpstr>Components of Authentic Leadership</vt:lpstr>
      <vt:lpstr>5 Traits of Authentic Leaders</vt:lpstr>
      <vt:lpstr>Importance of Authenticity in Leading Change?</vt:lpstr>
      <vt:lpstr>Are we really who we think we are?  What influences our authenticity?</vt:lpstr>
      <vt:lpstr>PowerPoint Presentation</vt:lpstr>
      <vt:lpstr>What are the building blocks of your leadership authenticity?  Coaching pairs: 5 minutes each</vt:lpstr>
      <vt:lpstr>Strengthening your Authenticity Foundations</vt:lpstr>
      <vt:lpstr>PowerPoint Presentation</vt:lpstr>
      <vt:lpstr>‘The Mortar’</vt:lpstr>
      <vt:lpstr>Authenticity in Organisations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Revisiting Situational Leadership</vt:lpstr>
      <vt:lpstr>PowerPoint Presentation</vt:lpstr>
      <vt:lpstr>Change Leadership 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UP</dc:title>
  <dc:creator>Gary Reed</dc:creator>
  <cp:lastModifiedBy>Sara Mills</cp:lastModifiedBy>
  <cp:revision>77</cp:revision>
  <cp:lastPrinted>2021-03-05T11:33:07Z</cp:lastPrinted>
  <dcterms:created xsi:type="dcterms:W3CDTF">2020-06-05T09:07:08Z</dcterms:created>
  <dcterms:modified xsi:type="dcterms:W3CDTF">2021-03-08T10:03:02Z</dcterms:modified>
</cp:coreProperties>
</file>