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81" r:id="rId3"/>
    <p:sldId id="282" r:id="rId4"/>
    <p:sldId id="283" r:id="rId5"/>
    <p:sldId id="284" r:id="rId6"/>
    <p:sldId id="285" r:id="rId7"/>
    <p:sldId id="287" r:id="rId8"/>
    <p:sldId id="286"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300"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Gantt Charts</a:t>
            </a:r>
            <a:endParaRPr lang="en-GB" altLang="en-US" b="1" dirty="0">
              <a:solidFill>
                <a:schemeClr val="accent2"/>
              </a:solidFill>
            </a:endParaRP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35174-D157-4473-BFAC-C458BFC1A0F3}"/>
              </a:ext>
            </a:extLst>
          </p:cNvPr>
          <p:cNvSpPr>
            <a:spLocks noGrp="1"/>
          </p:cNvSpPr>
          <p:nvPr>
            <p:ph type="title"/>
          </p:nvPr>
        </p:nvSpPr>
        <p:spPr/>
        <p:txBody>
          <a:bodyPr/>
          <a:lstStyle/>
          <a:p>
            <a:r>
              <a:rPr lang="en-GB" dirty="0"/>
              <a:t>What is a Gantt Chart</a:t>
            </a:r>
          </a:p>
        </p:txBody>
      </p:sp>
      <p:sp>
        <p:nvSpPr>
          <p:cNvPr id="3" name="Content Placeholder 2">
            <a:extLst>
              <a:ext uri="{FF2B5EF4-FFF2-40B4-BE49-F238E27FC236}">
                <a16:creationId xmlns:a16="http://schemas.microsoft.com/office/drawing/2014/main" id="{A6DA8DEC-598A-46E6-980B-6854F8820C9F}"/>
              </a:ext>
            </a:extLst>
          </p:cNvPr>
          <p:cNvSpPr>
            <a:spLocks noGrp="1"/>
          </p:cNvSpPr>
          <p:nvPr>
            <p:ph idx="1"/>
          </p:nvPr>
        </p:nvSpPr>
        <p:spPr/>
        <p:txBody>
          <a:bodyPr/>
          <a:lstStyle/>
          <a:p>
            <a:r>
              <a:rPr lang="en-GB" b="0" i="0" dirty="0">
                <a:effectLst/>
                <a:latin typeface="Open Sans" panose="020B0606030504020204" pitchFamily="34" charset="0"/>
              </a:rPr>
              <a:t>A Gantt chart is a project management tool assisting in the planning and scheduling of projects of all sizes, although they are particularly useful for simplifying complex projects.</a:t>
            </a:r>
            <a:endParaRPr lang="en-GB" dirty="0"/>
          </a:p>
        </p:txBody>
      </p:sp>
      <p:sp>
        <p:nvSpPr>
          <p:cNvPr id="4" name="Date Placeholder 3">
            <a:extLst>
              <a:ext uri="{FF2B5EF4-FFF2-40B4-BE49-F238E27FC236}">
                <a16:creationId xmlns:a16="http://schemas.microsoft.com/office/drawing/2014/main" id="{44083609-6B90-4612-AA8C-63A187311FF1}"/>
              </a:ext>
            </a:extLst>
          </p:cNvPr>
          <p:cNvSpPr>
            <a:spLocks noGrp="1"/>
          </p:cNvSpPr>
          <p:nvPr>
            <p:ph type="dt" sz="half" idx="10"/>
          </p:nvPr>
        </p:nvSpPr>
        <p:spPr/>
        <p:txBody>
          <a:bodyPr/>
          <a:lstStyle/>
          <a:p>
            <a:pPr>
              <a:defRPr/>
            </a:pPr>
            <a:fld id="{2303D31F-598B-47EE-BA37-93F097A3D676}" type="datetime1">
              <a:rPr lang="en-GB" altLang="en-US" smtClean="0"/>
              <a:pPr>
                <a:defRPr/>
              </a:pPr>
              <a:t>19/07/2021</a:t>
            </a:fld>
            <a:endParaRPr lang="en-GB" altLang="en-US"/>
          </a:p>
        </p:txBody>
      </p:sp>
      <p:sp>
        <p:nvSpPr>
          <p:cNvPr id="5" name="Slide Number Placeholder 4">
            <a:extLst>
              <a:ext uri="{FF2B5EF4-FFF2-40B4-BE49-F238E27FC236}">
                <a16:creationId xmlns:a16="http://schemas.microsoft.com/office/drawing/2014/main" id="{8CFCDC54-A6EF-4ECC-AD89-BEF4CB420FE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624221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EF94C-EDD4-4449-8A00-0A16EA726128}"/>
              </a:ext>
            </a:extLst>
          </p:cNvPr>
          <p:cNvSpPr>
            <a:spLocks noGrp="1"/>
          </p:cNvSpPr>
          <p:nvPr>
            <p:ph type="title"/>
          </p:nvPr>
        </p:nvSpPr>
        <p:spPr/>
        <p:txBody>
          <a:bodyPr/>
          <a:lstStyle/>
          <a:p>
            <a:r>
              <a:rPr lang="en-GB" dirty="0"/>
              <a:t>Advantages of Using a Gantt Chart</a:t>
            </a:r>
          </a:p>
        </p:txBody>
      </p:sp>
      <p:sp>
        <p:nvSpPr>
          <p:cNvPr id="3" name="Content Placeholder 2">
            <a:extLst>
              <a:ext uri="{FF2B5EF4-FFF2-40B4-BE49-F238E27FC236}">
                <a16:creationId xmlns:a16="http://schemas.microsoft.com/office/drawing/2014/main" id="{6C0176FC-5D0A-4C63-973D-D79DE99C0046}"/>
              </a:ext>
            </a:extLst>
          </p:cNvPr>
          <p:cNvSpPr>
            <a:spLocks noGrp="1"/>
          </p:cNvSpPr>
          <p:nvPr>
            <p:ph idx="1"/>
          </p:nvPr>
        </p:nvSpPr>
        <p:spPr/>
        <p:txBody>
          <a:bodyPr/>
          <a:lstStyle/>
          <a:p>
            <a:pPr algn="l"/>
            <a:r>
              <a:rPr lang="en-GB" sz="2800" b="0" i="0" dirty="0">
                <a:effectLst/>
                <a:latin typeface="Open Sans" panose="020B0606030504020204" pitchFamily="34" charset="0"/>
              </a:rPr>
              <a:t>As it's in a bar chart format it is possible to check on progress with a quick glance. You can easily see:</a:t>
            </a:r>
          </a:p>
          <a:p>
            <a:pPr algn="l">
              <a:buFont typeface="Arial" panose="020B0604020202020204" pitchFamily="34" charset="0"/>
              <a:buChar char="•"/>
            </a:pPr>
            <a:r>
              <a:rPr lang="en-GB" sz="2800" dirty="0">
                <a:latin typeface="Open Sans" panose="020B0606030504020204" pitchFamily="34" charset="0"/>
              </a:rPr>
              <a:t>A</a:t>
            </a:r>
            <a:r>
              <a:rPr lang="en-GB" sz="2800" b="0" i="0" dirty="0">
                <a:effectLst/>
                <a:latin typeface="Open Sans" panose="020B0606030504020204" pitchFamily="34" charset="0"/>
              </a:rPr>
              <a:t> visual display of the whole project.</a:t>
            </a:r>
          </a:p>
          <a:p>
            <a:pPr algn="l">
              <a:buFont typeface="Arial" panose="020B0604020202020204" pitchFamily="34" charset="0"/>
              <a:buChar char="•"/>
            </a:pPr>
            <a:r>
              <a:rPr lang="en-GB" sz="2800" dirty="0">
                <a:latin typeface="Open Sans" panose="020B0606030504020204" pitchFamily="34" charset="0"/>
              </a:rPr>
              <a:t>T</a:t>
            </a:r>
            <a:r>
              <a:rPr lang="en-GB" sz="2800" b="0" i="0" dirty="0">
                <a:effectLst/>
                <a:latin typeface="Open Sans" panose="020B0606030504020204" pitchFamily="34" charset="0"/>
              </a:rPr>
              <a:t>imelines and deadlines of all tasks.</a:t>
            </a:r>
          </a:p>
          <a:p>
            <a:r>
              <a:rPr lang="en-GB" sz="2400" b="0" i="0" dirty="0">
                <a:effectLst/>
                <a:latin typeface="robotoregular"/>
              </a:rPr>
              <a:t>A Gantt chart is visually appealing and easy to understand. It provides critical information about tasks at a glance, including the order in which they begin and their duration.</a:t>
            </a:r>
            <a:endParaRPr lang="en-GB" sz="2400" dirty="0"/>
          </a:p>
        </p:txBody>
      </p:sp>
      <p:sp>
        <p:nvSpPr>
          <p:cNvPr id="4" name="Date Placeholder 3">
            <a:extLst>
              <a:ext uri="{FF2B5EF4-FFF2-40B4-BE49-F238E27FC236}">
                <a16:creationId xmlns:a16="http://schemas.microsoft.com/office/drawing/2014/main" id="{FDE0E089-18EA-418E-AFC5-CBB4B93EBF3C}"/>
              </a:ext>
            </a:extLst>
          </p:cNvPr>
          <p:cNvSpPr>
            <a:spLocks noGrp="1"/>
          </p:cNvSpPr>
          <p:nvPr>
            <p:ph type="dt" sz="half" idx="10"/>
          </p:nvPr>
        </p:nvSpPr>
        <p:spPr/>
        <p:txBody>
          <a:bodyPr/>
          <a:lstStyle/>
          <a:p>
            <a:pPr>
              <a:defRPr/>
            </a:pPr>
            <a:fld id="{2303D31F-598B-47EE-BA37-93F097A3D676}" type="datetime1">
              <a:rPr lang="en-GB" altLang="en-US" smtClean="0"/>
              <a:pPr>
                <a:defRPr/>
              </a:pPr>
              <a:t>19/07/2021</a:t>
            </a:fld>
            <a:endParaRPr lang="en-GB" altLang="en-US"/>
          </a:p>
        </p:txBody>
      </p:sp>
      <p:sp>
        <p:nvSpPr>
          <p:cNvPr id="5" name="Slide Number Placeholder 4">
            <a:extLst>
              <a:ext uri="{FF2B5EF4-FFF2-40B4-BE49-F238E27FC236}">
                <a16:creationId xmlns:a16="http://schemas.microsoft.com/office/drawing/2014/main" id="{1B6D471A-EE95-4F26-BE16-1668EBF7D7E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945837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86857-7085-4E7C-8306-27FCFA6ADCBF}"/>
              </a:ext>
            </a:extLst>
          </p:cNvPr>
          <p:cNvSpPr>
            <a:spLocks noGrp="1"/>
          </p:cNvSpPr>
          <p:nvPr>
            <p:ph type="title"/>
          </p:nvPr>
        </p:nvSpPr>
        <p:spPr/>
        <p:txBody>
          <a:bodyPr/>
          <a:lstStyle/>
          <a:p>
            <a:r>
              <a:rPr lang="en-GB" dirty="0"/>
              <a:t>Advantages of Using a Gantt Chart</a:t>
            </a:r>
          </a:p>
        </p:txBody>
      </p:sp>
      <p:sp>
        <p:nvSpPr>
          <p:cNvPr id="3" name="Content Placeholder 2">
            <a:extLst>
              <a:ext uri="{FF2B5EF4-FFF2-40B4-BE49-F238E27FC236}">
                <a16:creationId xmlns:a16="http://schemas.microsoft.com/office/drawing/2014/main" id="{911136C4-D571-4987-9F21-CD7CD30F6DF8}"/>
              </a:ext>
            </a:extLst>
          </p:cNvPr>
          <p:cNvSpPr>
            <a:spLocks noGrp="1"/>
          </p:cNvSpPr>
          <p:nvPr>
            <p:ph idx="1"/>
          </p:nvPr>
        </p:nvSpPr>
        <p:spPr/>
        <p:txBody>
          <a:bodyPr/>
          <a:lstStyle/>
          <a:p>
            <a:r>
              <a:rPr lang="en-GB" b="1" i="0" dirty="0">
                <a:effectLst/>
                <a:latin typeface="robotobold"/>
              </a:rPr>
              <a:t>It Motivates Team Members: </a:t>
            </a:r>
            <a:r>
              <a:rPr lang="en-GB" b="0" i="0" dirty="0">
                <a:effectLst/>
                <a:latin typeface="robotoregular"/>
              </a:rPr>
              <a:t>A Gantt chart enables students to visualise the  tasks in their dissertation, thereby motivating them to do their work on the project. Students can view the project moving forward.</a:t>
            </a:r>
            <a:endParaRPr lang="en-GB" dirty="0"/>
          </a:p>
        </p:txBody>
      </p:sp>
      <p:sp>
        <p:nvSpPr>
          <p:cNvPr id="4" name="Date Placeholder 3">
            <a:extLst>
              <a:ext uri="{FF2B5EF4-FFF2-40B4-BE49-F238E27FC236}">
                <a16:creationId xmlns:a16="http://schemas.microsoft.com/office/drawing/2014/main" id="{5F0EF784-C1B6-4A8A-AFA3-A0CC4E3D414F}"/>
              </a:ext>
            </a:extLst>
          </p:cNvPr>
          <p:cNvSpPr>
            <a:spLocks noGrp="1"/>
          </p:cNvSpPr>
          <p:nvPr>
            <p:ph type="dt" sz="half" idx="10"/>
          </p:nvPr>
        </p:nvSpPr>
        <p:spPr/>
        <p:txBody>
          <a:bodyPr/>
          <a:lstStyle/>
          <a:p>
            <a:pPr>
              <a:defRPr/>
            </a:pPr>
            <a:fld id="{2303D31F-598B-47EE-BA37-93F097A3D676}" type="datetime1">
              <a:rPr lang="en-GB" altLang="en-US" smtClean="0"/>
              <a:pPr>
                <a:defRPr/>
              </a:pPr>
              <a:t>19/07/2021</a:t>
            </a:fld>
            <a:endParaRPr lang="en-GB" altLang="en-US"/>
          </a:p>
        </p:txBody>
      </p:sp>
      <p:sp>
        <p:nvSpPr>
          <p:cNvPr id="5" name="Slide Number Placeholder 4">
            <a:extLst>
              <a:ext uri="{FF2B5EF4-FFF2-40B4-BE49-F238E27FC236}">
                <a16:creationId xmlns:a16="http://schemas.microsoft.com/office/drawing/2014/main" id="{9E1604C7-BC99-4CA2-933A-D33FBAC537E0}"/>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662033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AC35B-330A-4FE2-B9EB-C1909DF09307}"/>
              </a:ext>
            </a:extLst>
          </p:cNvPr>
          <p:cNvSpPr>
            <a:spLocks noGrp="1"/>
          </p:cNvSpPr>
          <p:nvPr>
            <p:ph type="title"/>
          </p:nvPr>
        </p:nvSpPr>
        <p:spPr/>
        <p:txBody>
          <a:bodyPr/>
          <a:lstStyle/>
          <a:p>
            <a:r>
              <a:rPr lang="en-GB" dirty="0"/>
              <a:t>Tasks to Consider For the Gantt Chart</a:t>
            </a:r>
          </a:p>
        </p:txBody>
      </p:sp>
      <p:sp>
        <p:nvSpPr>
          <p:cNvPr id="3" name="Content Placeholder 2">
            <a:extLst>
              <a:ext uri="{FF2B5EF4-FFF2-40B4-BE49-F238E27FC236}">
                <a16:creationId xmlns:a16="http://schemas.microsoft.com/office/drawing/2014/main" id="{811DFC1D-2484-494B-B225-93AE847C5C15}"/>
              </a:ext>
            </a:extLst>
          </p:cNvPr>
          <p:cNvSpPr>
            <a:spLocks noGrp="1"/>
          </p:cNvSpPr>
          <p:nvPr>
            <p:ph idx="1"/>
          </p:nvPr>
        </p:nvSpPr>
        <p:spPr/>
        <p:txBody>
          <a:bodyPr/>
          <a:lstStyle/>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Introduction (background, rationale of the study, aim, research objectives, research questions)</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Literature review</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Research methodology</a:t>
            </a:r>
          </a:p>
          <a:p>
            <a:pPr marL="342900" lvl="0" indent="-342900">
              <a:lnSpc>
                <a:spcPct val="107000"/>
              </a:lnSpc>
              <a:buFont typeface="+mj-l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Creating the questionnaire/interview questions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Collection of data</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Analysis of data</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Discussion/Interpretation of data</a:t>
            </a:r>
          </a:p>
          <a:p>
            <a:pPr marL="342900" lvl="0" indent="-342900">
              <a:lnSpc>
                <a:spcPct val="107000"/>
              </a:lnSpc>
              <a:spcAft>
                <a:spcPts val="8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Conclusion and recommendations</a:t>
            </a:r>
          </a:p>
          <a:p>
            <a:endParaRPr lang="en-GB" dirty="0"/>
          </a:p>
        </p:txBody>
      </p:sp>
      <p:sp>
        <p:nvSpPr>
          <p:cNvPr id="4" name="Date Placeholder 3">
            <a:extLst>
              <a:ext uri="{FF2B5EF4-FFF2-40B4-BE49-F238E27FC236}">
                <a16:creationId xmlns:a16="http://schemas.microsoft.com/office/drawing/2014/main" id="{70724131-51BF-407E-968A-7046F81BC4EE}"/>
              </a:ext>
            </a:extLst>
          </p:cNvPr>
          <p:cNvSpPr>
            <a:spLocks noGrp="1"/>
          </p:cNvSpPr>
          <p:nvPr>
            <p:ph type="dt" sz="half" idx="10"/>
          </p:nvPr>
        </p:nvSpPr>
        <p:spPr/>
        <p:txBody>
          <a:bodyPr/>
          <a:lstStyle/>
          <a:p>
            <a:pPr>
              <a:defRPr/>
            </a:pPr>
            <a:fld id="{2303D31F-598B-47EE-BA37-93F097A3D676}" type="datetime1">
              <a:rPr lang="en-GB" altLang="en-US" smtClean="0"/>
              <a:pPr>
                <a:defRPr/>
              </a:pPr>
              <a:t>19/07/2021</a:t>
            </a:fld>
            <a:endParaRPr lang="en-GB" altLang="en-US"/>
          </a:p>
        </p:txBody>
      </p:sp>
      <p:sp>
        <p:nvSpPr>
          <p:cNvPr id="5" name="Slide Number Placeholder 4">
            <a:extLst>
              <a:ext uri="{FF2B5EF4-FFF2-40B4-BE49-F238E27FC236}">
                <a16:creationId xmlns:a16="http://schemas.microsoft.com/office/drawing/2014/main" id="{30FBB0A4-673E-4AFC-B01D-92A36A735BEA}"/>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03376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7F55E-960C-4AB5-85F8-91C74D7D2A98}"/>
              </a:ext>
            </a:extLst>
          </p:cNvPr>
          <p:cNvSpPr>
            <a:spLocks noGrp="1"/>
          </p:cNvSpPr>
          <p:nvPr>
            <p:ph type="title"/>
          </p:nvPr>
        </p:nvSpPr>
        <p:spPr/>
        <p:txBody>
          <a:bodyPr/>
          <a:lstStyle/>
          <a:p>
            <a:r>
              <a:rPr lang="en-GB" dirty="0"/>
              <a:t>Time Period For Gantt Chart</a:t>
            </a:r>
          </a:p>
        </p:txBody>
      </p:sp>
      <p:sp>
        <p:nvSpPr>
          <p:cNvPr id="3" name="Content Placeholder 2">
            <a:extLst>
              <a:ext uri="{FF2B5EF4-FFF2-40B4-BE49-F238E27FC236}">
                <a16:creationId xmlns:a16="http://schemas.microsoft.com/office/drawing/2014/main" id="{638A19E9-4DB4-4FB3-AE84-E75ECDB8EC72}"/>
              </a:ext>
            </a:extLst>
          </p:cNvPr>
          <p:cNvSpPr>
            <a:spLocks noGrp="1"/>
          </p:cNvSpPr>
          <p:nvPr>
            <p:ph idx="1"/>
          </p:nvPr>
        </p:nvSpPr>
        <p:spPr/>
        <p:txBody>
          <a:bodyPr/>
          <a:lstStyle/>
          <a:p>
            <a:r>
              <a:rPr lang="en-GB"/>
              <a:t>10 </a:t>
            </a:r>
            <a:r>
              <a:rPr lang="en-GB" dirty="0"/>
              <a:t>Weeks</a:t>
            </a:r>
          </a:p>
          <a:p>
            <a:r>
              <a:rPr lang="en-GB" dirty="0"/>
              <a:t>11</a:t>
            </a:r>
            <a:r>
              <a:rPr lang="en-GB" baseline="30000" dirty="0"/>
              <a:t>th</a:t>
            </a:r>
            <a:r>
              <a:rPr lang="en-GB" dirty="0"/>
              <a:t> October 2021-17</a:t>
            </a:r>
            <a:r>
              <a:rPr lang="en-GB" baseline="30000" dirty="0"/>
              <a:t>th</a:t>
            </a:r>
            <a:r>
              <a:rPr lang="en-GB" dirty="0"/>
              <a:t> December 2021</a:t>
            </a:r>
          </a:p>
          <a:p>
            <a:endParaRPr lang="en-GB" dirty="0"/>
          </a:p>
          <a:p>
            <a:endParaRPr lang="en-GB" dirty="0"/>
          </a:p>
        </p:txBody>
      </p:sp>
      <p:sp>
        <p:nvSpPr>
          <p:cNvPr id="4" name="Date Placeholder 3">
            <a:extLst>
              <a:ext uri="{FF2B5EF4-FFF2-40B4-BE49-F238E27FC236}">
                <a16:creationId xmlns:a16="http://schemas.microsoft.com/office/drawing/2014/main" id="{48210837-74EF-42A8-B65E-F36ECF81286A}"/>
              </a:ext>
            </a:extLst>
          </p:cNvPr>
          <p:cNvSpPr>
            <a:spLocks noGrp="1"/>
          </p:cNvSpPr>
          <p:nvPr>
            <p:ph type="dt" sz="half" idx="10"/>
          </p:nvPr>
        </p:nvSpPr>
        <p:spPr/>
        <p:txBody>
          <a:bodyPr/>
          <a:lstStyle/>
          <a:p>
            <a:pPr>
              <a:defRPr/>
            </a:pPr>
            <a:fld id="{2303D31F-598B-47EE-BA37-93F097A3D676}" type="datetime1">
              <a:rPr lang="en-GB" altLang="en-US" smtClean="0"/>
              <a:pPr>
                <a:defRPr/>
              </a:pPr>
              <a:t>19/07/2021</a:t>
            </a:fld>
            <a:endParaRPr lang="en-GB" altLang="en-US"/>
          </a:p>
        </p:txBody>
      </p:sp>
      <p:sp>
        <p:nvSpPr>
          <p:cNvPr id="5" name="Slide Number Placeholder 4">
            <a:extLst>
              <a:ext uri="{FF2B5EF4-FFF2-40B4-BE49-F238E27FC236}">
                <a16:creationId xmlns:a16="http://schemas.microsoft.com/office/drawing/2014/main" id="{CC218A19-B58B-494D-B8A5-E9177DFFA3A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222150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(Final Dissertation)</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Different Types Of </a:t>
            </a:r>
            <a:endParaRPr lang="en-GB" altLang="en-US" dirty="0">
              <a:solidFill>
                <a:schemeClr val="accent2"/>
              </a:solidFill>
            </a:endParaRPr>
          </a:p>
          <a:p>
            <a:pPr eaLnBrk="1" hangingPunct="1"/>
            <a:r>
              <a:rPr lang="en-GB" altLang="en-US" b="1" dirty="0">
                <a:solidFill>
                  <a:schemeClr val="accent2"/>
                </a:solidFill>
              </a:rPr>
              <a:t>Graphs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7</a:t>
            </a:fld>
            <a:endParaRPr lang="en-GB" altLang="en-US" sz="1200" dirty="0">
              <a:solidFill>
                <a:srgbClr val="898989"/>
              </a:solidFill>
            </a:endParaRPr>
          </a:p>
        </p:txBody>
      </p:sp>
    </p:spTree>
    <p:extLst>
      <p:ext uri="{BB962C8B-B14F-4D97-AF65-F5344CB8AC3E}">
        <p14:creationId xmlns:p14="http://schemas.microsoft.com/office/powerpoint/2010/main" val="127017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B2873-EA39-4B85-AC17-686D7F5EFF8B}"/>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What is a Bar Chart or Graph? </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7DE700CB-FE4A-430F-91CF-AE40D8913BF5}"/>
              </a:ext>
            </a:extLst>
          </p:cNvPr>
          <p:cNvSpPr>
            <a:spLocks noGrp="1"/>
          </p:cNvSpPr>
          <p:nvPr>
            <p:ph idx="1"/>
          </p:nvPr>
        </p:nvSpPr>
        <p:spPr/>
        <p:txBody>
          <a:bodyPr/>
          <a:lstStyle/>
          <a:p>
            <a:pPr algn="l"/>
            <a:r>
              <a:rPr lang="en-GB" sz="2400" b="0" i="0" dirty="0">
                <a:effectLst/>
                <a:latin typeface="Quicksand"/>
              </a:rPr>
              <a:t>A bar chart or bar graph is a diagrammatic representation of data in quantities. It is a common statistical tool used for data categorisation and it often highlights the differences in the numerical values of specific groups of data. </a:t>
            </a:r>
          </a:p>
          <a:p>
            <a:pPr algn="l"/>
            <a:r>
              <a:rPr lang="en-GB" sz="2400" b="0" i="0" dirty="0">
                <a:effectLst/>
                <a:latin typeface="Quicksand"/>
              </a:rPr>
              <a:t>Typically, the data in a bar graph is represented using vertical or horizontal bars that are plotted in accordance with the statistical value of each data category. This means that the length or height of each bar is proportionally equivalent to the data that it represents. </a:t>
            </a:r>
          </a:p>
          <a:p>
            <a:endParaRPr lang="en-GB" dirty="0"/>
          </a:p>
        </p:txBody>
      </p:sp>
      <p:sp>
        <p:nvSpPr>
          <p:cNvPr id="4" name="Date Placeholder 3">
            <a:extLst>
              <a:ext uri="{FF2B5EF4-FFF2-40B4-BE49-F238E27FC236}">
                <a16:creationId xmlns:a16="http://schemas.microsoft.com/office/drawing/2014/main" id="{FF1C20B3-2982-4126-970B-323F17307998}"/>
              </a:ext>
            </a:extLst>
          </p:cNvPr>
          <p:cNvSpPr>
            <a:spLocks noGrp="1"/>
          </p:cNvSpPr>
          <p:nvPr>
            <p:ph type="dt" sz="half" idx="10"/>
          </p:nvPr>
        </p:nvSpPr>
        <p:spPr/>
        <p:txBody>
          <a:bodyPr/>
          <a:lstStyle/>
          <a:p>
            <a:pPr>
              <a:defRPr/>
            </a:pPr>
            <a:fld id="{2303D31F-598B-47EE-BA37-93F097A3D676}" type="datetime1">
              <a:rPr lang="en-GB" altLang="en-US" smtClean="0"/>
              <a:pPr>
                <a:defRPr/>
              </a:pPr>
              <a:t>19/07/2021</a:t>
            </a:fld>
            <a:endParaRPr lang="en-GB" altLang="en-US"/>
          </a:p>
        </p:txBody>
      </p:sp>
      <p:sp>
        <p:nvSpPr>
          <p:cNvPr id="5" name="Slide Number Placeholder 4">
            <a:extLst>
              <a:ext uri="{FF2B5EF4-FFF2-40B4-BE49-F238E27FC236}">
                <a16:creationId xmlns:a16="http://schemas.microsoft.com/office/drawing/2014/main" id="{3B895C48-9B7B-48EF-863A-A02A5F013C7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60305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C80CA-6E64-42DE-A3B0-EFC684477AEE}"/>
              </a:ext>
            </a:extLst>
          </p:cNvPr>
          <p:cNvSpPr>
            <a:spLocks noGrp="1"/>
          </p:cNvSpPr>
          <p:nvPr>
            <p:ph type="title"/>
          </p:nvPr>
        </p:nvSpPr>
        <p:spPr>
          <a:xfrm>
            <a:off x="457200" y="274638"/>
            <a:ext cx="8229600" cy="1143000"/>
          </a:xfrm>
        </p:spPr>
        <p:txBody>
          <a:bodyPr wrap="square" anchor="ctr">
            <a:normAutofit/>
          </a:bodyPr>
          <a:lstStyle/>
          <a:p>
            <a:pPr>
              <a:lnSpc>
                <a:spcPct val="90000"/>
              </a:lnSpc>
            </a:pPr>
            <a:br>
              <a:rPr lang="en-GB" sz="2400" b="0" i="0">
                <a:effectLst/>
              </a:rPr>
            </a:br>
            <a:r>
              <a:rPr lang="en-GB" sz="2400" b="0" i="0">
                <a:effectLst/>
              </a:rPr>
              <a:t>Horizontal Stacked Bar Chart</a:t>
            </a:r>
            <a:br>
              <a:rPr lang="en-GB" sz="2400" b="0" i="0">
                <a:effectLst/>
              </a:rPr>
            </a:br>
            <a:endParaRPr lang="en-GB" sz="2400"/>
          </a:p>
        </p:txBody>
      </p:sp>
      <p:sp>
        <p:nvSpPr>
          <p:cNvPr id="3" name="Content Placeholder 2">
            <a:extLst>
              <a:ext uri="{FF2B5EF4-FFF2-40B4-BE49-F238E27FC236}">
                <a16:creationId xmlns:a16="http://schemas.microsoft.com/office/drawing/2014/main" id="{1C7B73C7-19AF-4C86-989E-068238F578AE}"/>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800" b="0" i="0">
                <a:effectLst/>
              </a:rPr>
              <a:t>A horizontal stacked bar chart is a graphical variation that is used for data segmentation. Typically, each horizontal bar in the graph represents a data category which is divided into subcategories using different colours within the same bar. </a:t>
            </a:r>
          </a:p>
          <a:p>
            <a:pPr>
              <a:lnSpc>
                <a:spcPct val="90000"/>
              </a:lnSpc>
            </a:pPr>
            <a:r>
              <a:rPr lang="en-GB" sz="1800" b="0" i="0">
                <a:effectLst/>
              </a:rPr>
              <a:t>This type of bar graph is extremely useful for viewing the different segments that make up a data variable. It helps you to know which subcategory contributes the most to a data variable. </a:t>
            </a:r>
          </a:p>
          <a:p>
            <a:pPr>
              <a:lnSpc>
                <a:spcPct val="90000"/>
              </a:lnSpc>
            </a:pPr>
            <a:endParaRPr lang="en-GB" sz="1800"/>
          </a:p>
        </p:txBody>
      </p:sp>
      <p:pic>
        <p:nvPicPr>
          <p:cNvPr id="7" name="Picture 6" descr="Chart, bar chart&#10;&#10;Description automatically generated">
            <a:extLst>
              <a:ext uri="{FF2B5EF4-FFF2-40B4-BE49-F238E27FC236}">
                <a16:creationId xmlns:a16="http://schemas.microsoft.com/office/drawing/2014/main" id="{8EEA7B67-D4B6-4364-A12E-5E9413E776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696579"/>
            <a:ext cx="4038600" cy="3796284"/>
          </a:xfrm>
          <a:prstGeom prst="rect">
            <a:avLst/>
          </a:prstGeom>
          <a:noFill/>
        </p:spPr>
      </p:pic>
      <p:sp>
        <p:nvSpPr>
          <p:cNvPr id="4" name="Date Placeholder 3">
            <a:extLst>
              <a:ext uri="{FF2B5EF4-FFF2-40B4-BE49-F238E27FC236}">
                <a16:creationId xmlns:a16="http://schemas.microsoft.com/office/drawing/2014/main" id="{38392DD2-BDF7-4A47-A022-4ADEEBD831E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19/07/2021</a:t>
            </a:fld>
            <a:endParaRPr lang="en-GB" altLang="en-US" sz="900"/>
          </a:p>
        </p:txBody>
      </p:sp>
      <p:sp>
        <p:nvSpPr>
          <p:cNvPr id="5" name="Slide Number Placeholder 4">
            <a:extLst>
              <a:ext uri="{FF2B5EF4-FFF2-40B4-BE49-F238E27FC236}">
                <a16:creationId xmlns:a16="http://schemas.microsoft.com/office/drawing/2014/main" id="{D887DACD-BBAE-49B3-B991-67370F7FB38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2714774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CB23-26D7-4DDC-9AA8-B94338D7FB92}"/>
              </a:ext>
            </a:extLst>
          </p:cNvPr>
          <p:cNvSpPr>
            <a:spLocks noGrp="1"/>
          </p:cNvSpPr>
          <p:nvPr>
            <p:ph type="title"/>
          </p:nvPr>
        </p:nvSpPr>
        <p:spPr/>
        <p:txBody>
          <a:bodyPr/>
          <a:lstStyle/>
          <a:p>
            <a:br>
              <a:rPr lang="en-GB" b="0" i="0" dirty="0">
                <a:solidFill>
                  <a:srgbClr val="212529"/>
                </a:solidFill>
                <a:effectLst/>
                <a:latin typeface="Quicksand"/>
              </a:rPr>
            </a:br>
            <a:r>
              <a:rPr lang="en-GB" b="0" i="0" dirty="0">
                <a:solidFill>
                  <a:srgbClr val="212529"/>
                </a:solidFill>
                <a:effectLst/>
                <a:latin typeface="Quicksand"/>
              </a:rPr>
              <a:t>Horizontal Grouped Bar Chart</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78EEE1FA-7068-4953-9A68-CAA515D7339E}"/>
              </a:ext>
            </a:extLst>
          </p:cNvPr>
          <p:cNvSpPr>
            <a:spLocks noGrp="1"/>
          </p:cNvSpPr>
          <p:nvPr>
            <p:ph sz="half" idx="1"/>
          </p:nvPr>
        </p:nvSpPr>
        <p:spPr/>
        <p:txBody>
          <a:bodyPr/>
          <a:lstStyle/>
          <a:p>
            <a:pPr algn="l"/>
            <a:r>
              <a:rPr lang="en-GB" sz="1600" b="0" i="0" dirty="0">
                <a:effectLst/>
                <a:latin typeface="Quicksand"/>
              </a:rPr>
              <a:t> A horizontal grouped bar chart is a variant of a bar graph in which multiple data categories are compared and a particular colour is used to denote a definite series across all data categories represented. It is also known as a clustered bar graph or a multi-set bar chart.</a:t>
            </a:r>
          </a:p>
          <a:p>
            <a:pPr algn="l"/>
            <a:r>
              <a:rPr lang="en-GB" sz="1600" b="0" i="0" dirty="0">
                <a:effectLst/>
                <a:latin typeface="Quicksand"/>
              </a:rPr>
              <a:t>In simple terms, a horizontal grouped bar chart uses horizontal bars to represent and compare different data categories of 2 or more groups. The data categories are placed side by side so that it is easy to identify and analyse the differences in the same category across data groups. </a:t>
            </a:r>
          </a:p>
          <a:p>
            <a:endParaRPr lang="en-GB" dirty="0"/>
          </a:p>
        </p:txBody>
      </p:sp>
      <p:pic>
        <p:nvPicPr>
          <p:cNvPr id="8" name="Content Placeholder 7" descr="Chart, bar chart&#10;&#10;Description automatically generated">
            <a:extLst>
              <a:ext uri="{FF2B5EF4-FFF2-40B4-BE49-F238E27FC236}">
                <a16:creationId xmlns:a16="http://schemas.microsoft.com/office/drawing/2014/main" id="{5B7C2DC2-C10A-4D7A-A774-FE680511C01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199" y="1417638"/>
            <a:ext cx="4274987" cy="4126343"/>
          </a:xfrm>
        </p:spPr>
      </p:pic>
      <p:sp>
        <p:nvSpPr>
          <p:cNvPr id="5" name="Date Placeholder 4">
            <a:extLst>
              <a:ext uri="{FF2B5EF4-FFF2-40B4-BE49-F238E27FC236}">
                <a16:creationId xmlns:a16="http://schemas.microsoft.com/office/drawing/2014/main" id="{FCBD9E71-6355-4A72-9497-C62BBAAB7F15}"/>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B64AB30C-B67A-4755-9BE5-7F528FDD389E}"/>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a:p>
        </p:txBody>
      </p:sp>
    </p:spTree>
    <p:extLst>
      <p:ext uri="{BB962C8B-B14F-4D97-AF65-F5344CB8AC3E}">
        <p14:creationId xmlns:p14="http://schemas.microsoft.com/office/powerpoint/2010/main" val="56711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0DFF5-E52F-459B-88E4-35285739E1BD}"/>
              </a:ext>
            </a:extLst>
          </p:cNvPr>
          <p:cNvSpPr>
            <a:spLocks noGrp="1"/>
          </p:cNvSpPr>
          <p:nvPr>
            <p:ph type="title"/>
          </p:nvPr>
        </p:nvSpPr>
        <p:spPr/>
        <p:txBody>
          <a:bodyPr/>
          <a:lstStyle/>
          <a:p>
            <a:r>
              <a:rPr lang="en-GB" b="1" i="0" dirty="0">
                <a:solidFill>
                  <a:srgbClr val="212529"/>
                </a:solidFill>
                <a:effectLst/>
                <a:latin typeface="Quicksand"/>
              </a:rPr>
              <a:t>Vertical Bar Chart</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FC410157-EB61-4235-8542-096D611E8F56}"/>
              </a:ext>
            </a:extLst>
          </p:cNvPr>
          <p:cNvSpPr>
            <a:spLocks noGrp="1"/>
          </p:cNvSpPr>
          <p:nvPr>
            <p:ph sz="half" idx="1"/>
          </p:nvPr>
        </p:nvSpPr>
        <p:spPr/>
        <p:txBody>
          <a:bodyPr/>
          <a:lstStyle/>
          <a:p>
            <a:pPr marL="0" indent="0" algn="l">
              <a:buNone/>
            </a:pPr>
            <a:r>
              <a:rPr lang="en-GB" sz="2400" b="1" i="0" dirty="0">
                <a:effectLst/>
                <a:latin typeface="Quicksand"/>
              </a:rPr>
              <a:t>Vertical Stacked Bar Chart</a:t>
            </a:r>
          </a:p>
          <a:p>
            <a:pPr algn="l"/>
            <a:r>
              <a:rPr lang="en-GB" sz="2400" b="0" i="0" dirty="0">
                <a:effectLst/>
                <a:latin typeface="Quicksand"/>
              </a:rPr>
              <a:t> A vertical stacked bar chart is a type of bar graph that uses vertical bars to compare individual data variables. This statistical tool stacks data categories so that each bar shows the total number of subcategories that make up a data set. </a:t>
            </a:r>
          </a:p>
          <a:p>
            <a:endParaRPr lang="en-GB" dirty="0"/>
          </a:p>
        </p:txBody>
      </p:sp>
      <p:pic>
        <p:nvPicPr>
          <p:cNvPr id="8" name="Content Placeholder 7" descr="Chart, bar chart&#10;&#10;Description automatically generated">
            <a:extLst>
              <a:ext uri="{FF2B5EF4-FFF2-40B4-BE49-F238E27FC236}">
                <a16:creationId xmlns:a16="http://schemas.microsoft.com/office/drawing/2014/main" id="{7EA27C5B-66CB-4D6B-87F9-85111E0F96B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704784"/>
            <a:ext cx="4038600" cy="3780219"/>
          </a:xfrm>
        </p:spPr>
      </p:pic>
      <p:sp>
        <p:nvSpPr>
          <p:cNvPr id="5" name="Date Placeholder 4">
            <a:extLst>
              <a:ext uri="{FF2B5EF4-FFF2-40B4-BE49-F238E27FC236}">
                <a16:creationId xmlns:a16="http://schemas.microsoft.com/office/drawing/2014/main" id="{2D43D0C7-5516-433F-82DE-24394348C69F}"/>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01F0C782-E827-4643-B63B-7D87F24F85B0}"/>
              </a:ext>
            </a:extLst>
          </p:cNvPr>
          <p:cNvSpPr>
            <a:spLocks noGrp="1"/>
          </p:cNvSpPr>
          <p:nvPr>
            <p:ph type="sldNum" sz="quarter" idx="11"/>
          </p:nvPr>
        </p:nvSpPr>
        <p:spPr/>
        <p:txBody>
          <a:bodyPr/>
          <a:lstStyle/>
          <a:p>
            <a:pPr>
              <a:defRPr/>
            </a:pPr>
            <a:fld id="{386495F9-B3F5-4DDF-9323-6CEC80C52C17}" type="slidenum">
              <a:rPr lang="en-GB" altLang="en-US" smtClean="0"/>
              <a:pPr>
                <a:defRPr/>
              </a:pPr>
              <a:t>11</a:t>
            </a:fld>
            <a:endParaRPr lang="en-GB" altLang="en-US"/>
          </a:p>
        </p:txBody>
      </p:sp>
    </p:spTree>
    <p:extLst>
      <p:ext uri="{BB962C8B-B14F-4D97-AF65-F5344CB8AC3E}">
        <p14:creationId xmlns:p14="http://schemas.microsoft.com/office/powerpoint/2010/main" val="1440572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5B05-02D5-420C-80E1-2E228FC18671}"/>
              </a:ext>
            </a:extLst>
          </p:cNvPr>
          <p:cNvSpPr>
            <a:spLocks noGrp="1"/>
          </p:cNvSpPr>
          <p:nvPr>
            <p:ph type="title"/>
          </p:nvPr>
        </p:nvSpPr>
        <p:spPr/>
        <p:txBody>
          <a:bodyPr/>
          <a:lstStyle/>
          <a:p>
            <a:br>
              <a:rPr lang="en-GB" b="0" i="0" dirty="0">
                <a:solidFill>
                  <a:srgbClr val="212529"/>
                </a:solidFill>
                <a:effectLst/>
                <a:latin typeface="Quicksand"/>
              </a:rPr>
            </a:br>
            <a:r>
              <a:rPr lang="en-GB" b="0" i="0" dirty="0">
                <a:solidFill>
                  <a:srgbClr val="212529"/>
                </a:solidFill>
                <a:effectLst/>
                <a:latin typeface="Quicksand"/>
              </a:rPr>
              <a:t>Grouped Vertical Bar Chart</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C8105DA1-3477-4090-ADC3-710CCEEC6976}"/>
              </a:ext>
            </a:extLst>
          </p:cNvPr>
          <p:cNvSpPr>
            <a:spLocks noGrp="1"/>
          </p:cNvSpPr>
          <p:nvPr>
            <p:ph sz="half" idx="1"/>
          </p:nvPr>
        </p:nvSpPr>
        <p:spPr/>
        <p:txBody>
          <a:bodyPr/>
          <a:lstStyle/>
          <a:p>
            <a:r>
              <a:rPr lang="en-GB" sz="2000" b="0" i="0" dirty="0">
                <a:effectLst/>
                <a:latin typeface="Quicksand"/>
              </a:rPr>
              <a:t> A grouped vertical bar chart is also known as a cluster chart and shows information about different subcategories of a data set. It can be used to show several sub-groups of each category however if the chart contains too much information, it can become complicated and difficult to read and interpret.</a:t>
            </a:r>
            <a:endParaRPr lang="en-GB" sz="2000" dirty="0"/>
          </a:p>
        </p:txBody>
      </p:sp>
      <p:pic>
        <p:nvPicPr>
          <p:cNvPr id="8" name="Content Placeholder 7" descr="A picture containing text, writing implement, stationary, pencil&#10;&#10;Description automatically generated">
            <a:extLst>
              <a:ext uri="{FF2B5EF4-FFF2-40B4-BE49-F238E27FC236}">
                <a16:creationId xmlns:a16="http://schemas.microsoft.com/office/drawing/2014/main" id="{2E86F639-3C4F-4147-A2CE-7B81F24B344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690742"/>
            <a:ext cx="4038600" cy="3808304"/>
          </a:xfrm>
        </p:spPr>
      </p:pic>
      <p:sp>
        <p:nvSpPr>
          <p:cNvPr id="5" name="Date Placeholder 4">
            <a:extLst>
              <a:ext uri="{FF2B5EF4-FFF2-40B4-BE49-F238E27FC236}">
                <a16:creationId xmlns:a16="http://schemas.microsoft.com/office/drawing/2014/main" id="{6216DB9D-412B-491C-B7A0-F433848A235A}"/>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99EEDD62-7AD3-441A-A4EB-6282E363F7D7}"/>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a:p>
        </p:txBody>
      </p:sp>
    </p:spTree>
    <p:extLst>
      <p:ext uri="{BB962C8B-B14F-4D97-AF65-F5344CB8AC3E}">
        <p14:creationId xmlns:p14="http://schemas.microsoft.com/office/powerpoint/2010/main" val="832437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DF4A2-BE6B-46E6-A700-B7D94FC9F12C}"/>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2D Pie Chart</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2E0B9176-F8F1-4204-9DA1-3B7C64BA3D4A}"/>
              </a:ext>
            </a:extLst>
          </p:cNvPr>
          <p:cNvSpPr>
            <a:spLocks noGrp="1"/>
          </p:cNvSpPr>
          <p:nvPr>
            <p:ph sz="half" idx="1"/>
          </p:nvPr>
        </p:nvSpPr>
        <p:spPr/>
        <p:txBody>
          <a:bodyPr/>
          <a:lstStyle/>
          <a:p>
            <a:pPr algn="l"/>
            <a:r>
              <a:rPr lang="en-GB" sz="2000" b="0" i="0" dirty="0">
                <a:solidFill>
                  <a:srgbClr val="212529"/>
                </a:solidFill>
                <a:effectLst/>
                <a:latin typeface="Quicksand"/>
              </a:rPr>
              <a:t>A 2D pie chart is a circular graph that visualises the percentage of occurrence of particular variables in a dataset. This type of pie chart displays the entries of the pie chart in 2 dimensions.</a:t>
            </a:r>
          </a:p>
          <a:p>
            <a:pPr algn="l"/>
            <a:r>
              <a:rPr lang="en-GB" sz="2000" b="0" i="0" dirty="0">
                <a:solidFill>
                  <a:srgbClr val="212529"/>
                </a:solidFill>
                <a:effectLst/>
                <a:latin typeface="Quicksand"/>
              </a:rPr>
              <a:t>The 2D pie chart is further classified into 4 types based on how the variables are visualised on the pie chart. </a:t>
            </a:r>
          </a:p>
          <a:p>
            <a:endParaRPr lang="en-GB" dirty="0"/>
          </a:p>
        </p:txBody>
      </p:sp>
      <p:pic>
        <p:nvPicPr>
          <p:cNvPr id="8" name="Content Placeholder 7" descr="Table&#10;&#10;Description automatically generated">
            <a:extLst>
              <a:ext uri="{FF2B5EF4-FFF2-40B4-BE49-F238E27FC236}">
                <a16:creationId xmlns:a16="http://schemas.microsoft.com/office/drawing/2014/main" id="{45CA156F-BAED-4FDD-B791-BE17710722F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1999" y="2837790"/>
            <a:ext cx="4489475" cy="1239282"/>
          </a:xfrm>
        </p:spPr>
      </p:pic>
      <p:sp>
        <p:nvSpPr>
          <p:cNvPr id="5" name="Date Placeholder 4">
            <a:extLst>
              <a:ext uri="{FF2B5EF4-FFF2-40B4-BE49-F238E27FC236}">
                <a16:creationId xmlns:a16="http://schemas.microsoft.com/office/drawing/2014/main" id="{CF98A24B-AFA3-4EE0-B4F5-68D6195F0845}"/>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98226F67-2AB4-4DB0-9D6F-4B66C5479982}"/>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2996451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0B2C4-645A-4517-B2C8-471ADE5CAD6E}"/>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Simple Pie Chart</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BB4E0676-5955-41CC-8765-488E8053381B}"/>
              </a:ext>
            </a:extLst>
          </p:cNvPr>
          <p:cNvSpPr>
            <a:spLocks noGrp="1"/>
          </p:cNvSpPr>
          <p:nvPr>
            <p:ph sz="half" idx="1"/>
          </p:nvPr>
        </p:nvSpPr>
        <p:spPr/>
        <p:txBody>
          <a:bodyPr/>
          <a:lstStyle/>
          <a:p>
            <a:pPr algn="l"/>
            <a:r>
              <a:rPr lang="en-GB" sz="2400" b="0" i="0" dirty="0">
                <a:solidFill>
                  <a:srgbClr val="212529"/>
                </a:solidFill>
                <a:effectLst/>
                <a:latin typeface="Quicksand"/>
              </a:rPr>
              <a:t>A simple pie chart or simply called a pie chart is the most basic type of pie chart. It is the general visual representation of a pie chart.</a:t>
            </a:r>
          </a:p>
          <a:p>
            <a:pPr algn="l"/>
            <a:r>
              <a:rPr lang="en-GB" sz="2400" b="0" i="0" dirty="0">
                <a:solidFill>
                  <a:srgbClr val="212529"/>
                </a:solidFill>
                <a:effectLst/>
                <a:latin typeface="Quicksand"/>
              </a:rPr>
              <a:t>It displays the contribution of each value to a total. </a:t>
            </a:r>
          </a:p>
          <a:p>
            <a:endParaRPr lang="en-GB" dirty="0"/>
          </a:p>
        </p:txBody>
      </p:sp>
      <p:pic>
        <p:nvPicPr>
          <p:cNvPr id="8" name="Content Placeholder 7" descr="Chart, pie chart&#10;&#10;Description automatically generated">
            <a:extLst>
              <a:ext uri="{FF2B5EF4-FFF2-40B4-BE49-F238E27FC236}">
                <a16:creationId xmlns:a16="http://schemas.microsoft.com/office/drawing/2014/main" id="{EA099D49-FC90-41B4-9B06-61EEF01445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81635"/>
            <a:ext cx="4038600" cy="2426518"/>
          </a:xfrm>
        </p:spPr>
      </p:pic>
      <p:sp>
        <p:nvSpPr>
          <p:cNvPr id="5" name="Date Placeholder 4">
            <a:extLst>
              <a:ext uri="{FF2B5EF4-FFF2-40B4-BE49-F238E27FC236}">
                <a16:creationId xmlns:a16="http://schemas.microsoft.com/office/drawing/2014/main" id="{61877C24-0F5D-431F-B85D-F517AEB9D0F0}"/>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C65C2BBF-F3F8-4116-8FDD-618708407F0C}"/>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a:p>
        </p:txBody>
      </p:sp>
    </p:spTree>
    <p:extLst>
      <p:ext uri="{BB962C8B-B14F-4D97-AF65-F5344CB8AC3E}">
        <p14:creationId xmlns:p14="http://schemas.microsoft.com/office/powerpoint/2010/main" val="3755987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FE8D9-78B9-443A-BEF2-FD8C58775059}"/>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Exploded Pie Chart</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ABC424C5-3C38-4DBB-B643-5562DB967579}"/>
              </a:ext>
            </a:extLst>
          </p:cNvPr>
          <p:cNvSpPr>
            <a:spLocks noGrp="1"/>
          </p:cNvSpPr>
          <p:nvPr>
            <p:ph sz="half" idx="1"/>
          </p:nvPr>
        </p:nvSpPr>
        <p:spPr/>
        <p:txBody>
          <a:bodyPr/>
          <a:lstStyle/>
          <a:p>
            <a:r>
              <a:rPr lang="en-GB" b="0" i="0" dirty="0">
                <a:effectLst/>
                <a:latin typeface="Quicksand"/>
              </a:rPr>
              <a:t>An exploded pie chart is generated by separating the pie from the chart as opposed to joining them together. This is usually done to lay emphasis on a particular slice or sector in a pie chart. </a:t>
            </a:r>
            <a:endParaRPr lang="en-GB" dirty="0"/>
          </a:p>
        </p:txBody>
      </p:sp>
      <p:pic>
        <p:nvPicPr>
          <p:cNvPr id="8" name="Content Placeholder 7" descr="Chart, pie chart&#10;&#10;Description automatically generated">
            <a:extLst>
              <a:ext uri="{FF2B5EF4-FFF2-40B4-BE49-F238E27FC236}">
                <a16:creationId xmlns:a16="http://schemas.microsoft.com/office/drawing/2014/main" id="{E2A1A8B5-6C9D-4FF8-A1C4-A4ACB8A5932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81634"/>
            <a:ext cx="4038600" cy="2631541"/>
          </a:xfrm>
        </p:spPr>
      </p:pic>
      <p:sp>
        <p:nvSpPr>
          <p:cNvPr id="5" name="Date Placeholder 4">
            <a:extLst>
              <a:ext uri="{FF2B5EF4-FFF2-40B4-BE49-F238E27FC236}">
                <a16:creationId xmlns:a16="http://schemas.microsoft.com/office/drawing/2014/main" id="{82FF7800-F472-47E2-B790-F69652ADB66F}"/>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6E44E3CB-235A-40DC-918F-0A9C6E78A9D4}"/>
              </a:ext>
            </a:extLst>
          </p:cNvPr>
          <p:cNvSpPr>
            <a:spLocks noGrp="1"/>
          </p:cNvSpPr>
          <p:nvPr>
            <p:ph type="sldNum" sz="quarter" idx="11"/>
          </p:nvPr>
        </p:nvSpPr>
        <p:spPr/>
        <p:txBody>
          <a:bodyPr/>
          <a:lstStyle/>
          <a:p>
            <a:pPr>
              <a:defRPr/>
            </a:pPr>
            <a:fld id="{386495F9-B3F5-4DDF-9323-6CEC80C52C17}" type="slidenum">
              <a:rPr lang="en-GB" altLang="en-US" smtClean="0"/>
              <a:pPr>
                <a:defRPr/>
              </a:pPr>
              <a:t>15</a:t>
            </a:fld>
            <a:endParaRPr lang="en-GB" altLang="en-US"/>
          </a:p>
        </p:txBody>
      </p:sp>
    </p:spTree>
    <p:extLst>
      <p:ext uri="{BB962C8B-B14F-4D97-AF65-F5344CB8AC3E}">
        <p14:creationId xmlns:p14="http://schemas.microsoft.com/office/powerpoint/2010/main" val="4064125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A8A7-6473-4F84-BD9A-8F239282F6EA}"/>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Pie of Pie</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FF4ABEF9-3A5E-4F9F-9269-575F19830434}"/>
              </a:ext>
            </a:extLst>
          </p:cNvPr>
          <p:cNvSpPr>
            <a:spLocks noGrp="1"/>
          </p:cNvSpPr>
          <p:nvPr>
            <p:ph sz="half" idx="1"/>
          </p:nvPr>
        </p:nvSpPr>
        <p:spPr/>
        <p:txBody>
          <a:bodyPr/>
          <a:lstStyle/>
          <a:p>
            <a:pPr algn="l"/>
            <a:r>
              <a:rPr lang="en-GB" sz="2000" b="0" i="0" dirty="0">
                <a:effectLst/>
                <a:latin typeface="Quicksand"/>
              </a:rPr>
              <a:t>Pie of pie is a simple way of representing more categories on a pie chart without having a congested graph that is difficult to read. As the name implies, a pie of pie is a pie chart generated from an existing pie chart.</a:t>
            </a:r>
          </a:p>
          <a:p>
            <a:pPr algn="l"/>
            <a:r>
              <a:rPr lang="en-GB" sz="2000" b="0" i="0" dirty="0">
                <a:effectLst/>
                <a:latin typeface="Quicksand"/>
              </a:rPr>
              <a:t>It extracts some values from the main pie and combines them to form another pie.</a:t>
            </a:r>
          </a:p>
          <a:p>
            <a:endParaRPr lang="en-GB" dirty="0"/>
          </a:p>
        </p:txBody>
      </p:sp>
      <p:pic>
        <p:nvPicPr>
          <p:cNvPr id="8" name="Content Placeholder 7" descr="Chart, pie chart&#10;&#10;Description automatically generated">
            <a:extLst>
              <a:ext uri="{FF2B5EF4-FFF2-40B4-BE49-F238E27FC236}">
                <a16:creationId xmlns:a16="http://schemas.microsoft.com/office/drawing/2014/main" id="{090553C1-60EF-4CC7-ADDB-C8A5E725F31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381635"/>
            <a:ext cx="4038600" cy="2426518"/>
          </a:xfrm>
        </p:spPr>
      </p:pic>
      <p:sp>
        <p:nvSpPr>
          <p:cNvPr id="5" name="Date Placeholder 4">
            <a:extLst>
              <a:ext uri="{FF2B5EF4-FFF2-40B4-BE49-F238E27FC236}">
                <a16:creationId xmlns:a16="http://schemas.microsoft.com/office/drawing/2014/main" id="{FBE54B3F-BBE6-48E8-AFB8-1D9713DE3F40}"/>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69CF235E-EFCF-4947-B644-3B02FBCC74F2}"/>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a:p>
        </p:txBody>
      </p:sp>
    </p:spTree>
    <p:extLst>
      <p:ext uri="{BB962C8B-B14F-4D97-AF65-F5344CB8AC3E}">
        <p14:creationId xmlns:p14="http://schemas.microsoft.com/office/powerpoint/2010/main" val="422580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08175-C052-497A-8BE6-3A4D9C89BC3C}"/>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Bar of Pie</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6C62DAB6-3172-4CEC-847F-33947C35B550}"/>
              </a:ext>
            </a:extLst>
          </p:cNvPr>
          <p:cNvSpPr>
            <a:spLocks noGrp="1"/>
          </p:cNvSpPr>
          <p:nvPr>
            <p:ph sz="half" idx="1"/>
          </p:nvPr>
        </p:nvSpPr>
        <p:spPr/>
        <p:txBody>
          <a:bodyPr/>
          <a:lstStyle/>
          <a:p>
            <a:pPr algn="l"/>
            <a:r>
              <a:rPr lang="en-GB" sz="2000" b="0" i="0" dirty="0">
                <a:effectLst/>
                <a:latin typeface="Quicksand"/>
              </a:rPr>
              <a:t>A bar of pie is another simple way of representing more categories on a pie chart while avoiding congestion on the pie chart. Although they serve similar purposes, unlike the pie of pie, the extension generated from the existing pie chart is a bar graph.</a:t>
            </a:r>
          </a:p>
          <a:p>
            <a:pPr algn="l"/>
            <a:r>
              <a:rPr lang="en-GB" sz="2000" b="0" i="0" dirty="0">
                <a:effectLst/>
                <a:latin typeface="Quicksand"/>
              </a:rPr>
              <a:t>It extracts some values from the main pie chart and combines them into a stacked bar.</a:t>
            </a:r>
          </a:p>
          <a:p>
            <a:endParaRPr lang="en-GB" dirty="0"/>
          </a:p>
        </p:txBody>
      </p:sp>
      <p:pic>
        <p:nvPicPr>
          <p:cNvPr id="8" name="Content Placeholder 7" descr="Chart, pie chart&#10;&#10;Description automatically generated">
            <a:extLst>
              <a:ext uri="{FF2B5EF4-FFF2-40B4-BE49-F238E27FC236}">
                <a16:creationId xmlns:a16="http://schemas.microsoft.com/office/drawing/2014/main" id="{2FAC66B8-6433-4F94-8492-0427A80BF18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95800" y="2152000"/>
            <a:ext cx="4332811" cy="2603289"/>
          </a:xfrm>
        </p:spPr>
      </p:pic>
      <p:sp>
        <p:nvSpPr>
          <p:cNvPr id="5" name="Date Placeholder 4">
            <a:extLst>
              <a:ext uri="{FF2B5EF4-FFF2-40B4-BE49-F238E27FC236}">
                <a16:creationId xmlns:a16="http://schemas.microsoft.com/office/drawing/2014/main" id="{CA761FDF-F090-4F9D-82F1-7ECD7811D38E}"/>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3A5F8DA3-DF1D-49DA-B219-867A33640259}"/>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a:p>
        </p:txBody>
      </p:sp>
    </p:spTree>
    <p:extLst>
      <p:ext uri="{BB962C8B-B14F-4D97-AF65-F5344CB8AC3E}">
        <p14:creationId xmlns:p14="http://schemas.microsoft.com/office/powerpoint/2010/main" val="22790397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4B374-044F-42F6-83A1-A266FE9102F0}"/>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Simple 3D Pie Chart</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5A73326F-BC8D-4102-9BCC-51C056813BEA}"/>
              </a:ext>
            </a:extLst>
          </p:cNvPr>
          <p:cNvSpPr>
            <a:spLocks noGrp="1"/>
          </p:cNvSpPr>
          <p:nvPr>
            <p:ph sz="half" idx="1"/>
          </p:nvPr>
        </p:nvSpPr>
        <p:spPr/>
        <p:txBody>
          <a:bodyPr/>
          <a:lstStyle/>
          <a:p>
            <a:r>
              <a:rPr lang="en-GB" b="0" i="0" dirty="0">
                <a:solidFill>
                  <a:srgbClr val="212529"/>
                </a:solidFill>
                <a:effectLst/>
                <a:latin typeface="Quicksand"/>
              </a:rPr>
              <a:t>The simple 3D pie chart is a 3-dimensional version of the simple pie chart.</a:t>
            </a:r>
            <a:endParaRPr lang="en-GB" dirty="0"/>
          </a:p>
        </p:txBody>
      </p:sp>
      <p:pic>
        <p:nvPicPr>
          <p:cNvPr id="8" name="Content Placeholder 7" descr="Chart, pie chart&#10;&#10;Description automatically generated">
            <a:extLst>
              <a:ext uri="{FF2B5EF4-FFF2-40B4-BE49-F238E27FC236}">
                <a16:creationId xmlns:a16="http://schemas.microsoft.com/office/drawing/2014/main" id="{A7DD2437-185F-4B18-8CFF-BA7325035CD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45294"/>
            <a:ext cx="4038600" cy="2099200"/>
          </a:xfrm>
        </p:spPr>
      </p:pic>
      <p:sp>
        <p:nvSpPr>
          <p:cNvPr id="5" name="Date Placeholder 4">
            <a:extLst>
              <a:ext uri="{FF2B5EF4-FFF2-40B4-BE49-F238E27FC236}">
                <a16:creationId xmlns:a16="http://schemas.microsoft.com/office/drawing/2014/main" id="{761B7F13-3A33-4A51-B31A-DFD691FE686D}"/>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930CC087-4C77-4D4F-8EE1-FE5D7F0773AF}"/>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a:p>
        </p:txBody>
      </p:sp>
    </p:spTree>
    <p:extLst>
      <p:ext uri="{BB962C8B-B14F-4D97-AF65-F5344CB8AC3E}">
        <p14:creationId xmlns:p14="http://schemas.microsoft.com/office/powerpoint/2010/main" val="1310985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DAF4A-C961-4D62-B6A7-E193DA2FE5CB}"/>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Histogram Graph</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ECC0C30E-AFBC-4FBC-8315-A032D130E836}"/>
              </a:ext>
            </a:extLst>
          </p:cNvPr>
          <p:cNvSpPr>
            <a:spLocks noGrp="1"/>
          </p:cNvSpPr>
          <p:nvPr>
            <p:ph sz="half" idx="1"/>
          </p:nvPr>
        </p:nvSpPr>
        <p:spPr/>
        <p:txBody>
          <a:bodyPr/>
          <a:lstStyle/>
          <a:p>
            <a:pPr algn="l"/>
            <a:r>
              <a:rPr lang="en-GB" sz="2000" b="0" i="0" dirty="0">
                <a:effectLst/>
                <a:latin typeface="Quicksand"/>
              </a:rPr>
              <a:t>A philanthropist wants to donate supplies to a less privileged community. In order to determine the quantity and kind of supplies to donate, a survey was carried out in the community.</a:t>
            </a:r>
          </a:p>
          <a:p>
            <a:pPr algn="l"/>
            <a:r>
              <a:rPr lang="en-GB" sz="2000" b="0" i="0" dirty="0">
                <a:effectLst/>
                <a:latin typeface="Quicksand"/>
              </a:rPr>
              <a:t>The goal of this survey is to find out the age demography of community residents. </a:t>
            </a:r>
            <a:endParaRPr lang="en-GB" sz="2000" dirty="0"/>
          </a:p>
        </p:txBody>
      </p:sp>
      <p:pic>
        <p:nvPicPr>
          <p:cNvPr id="8" name="Content Placeholder 7" descr="Chart, histogram&#10;&#10;Description automatically generated">
            <a:extLst>
              <a:ext uri="{FF2B5EF4-FFF2-40B4-BE49-F238E27FC236}">
                <a16:creationId xmlns:a16="http://schemas.microsoft.com/office/drawing/2014/main" id="{44CF0023-CEF1-4931-8ED4-FC6205B72AE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2564904"/>
            <a:ext cx="4606392" cy="2428825"/>
          </a:xfrm>
        </p:spPr>
      </p:pic>
      <p:sp>
        <p:nvSpPr>
          <p:cNvPr id="5" name="Date Placeholder 4">
            <a:extLst>
              <a:ext uri="{FF2B5EF4-FFF2-40B4-BE49-F238E27FC236}">
                <a16:creationId xmlns:a16="http://schemas.microsoft.com/office/drawing/2014/main" id="{F6540DC5-3B3E-44AC-B567-7D5CD5CB45B5}"/>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7A9FDF95-3A2D-46B8-BFDA-49C4F866872D}"/>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a:p>
        </p:txBody>
      </p:sp>
    </p:spTree>
    <p:extLst>
      <p:ext uri="{BB962C8B-B14F-4D97-AF65-F5344CB8AC3E}">
        <p14:creationId xmlns:p14="http://schemas.microsoft.com/office/powerpoint/2010/main" val="2677777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1E8E3-2D2F-4D35-AD64-A0F29788A297}"/>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What is a Line Graph?</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0C2D903B-9211-4FCB-AE29-9BB337A70D0D}"/>
              </a:ext>
            </a:extLst>
          </p:cNvPr>
          <p:cNvSpPr>
            <a:spLocks noGrp="1"/>
          </p:cNvSpPr>
          <p:nvPr>
            <p:ph sz="half" idx="1"/>
          </p:nvPr>
        </p:nvSpPr>
        <p:spPr/>
        <p:txBody>
          <a:bodyPr/>
          <a:lstStyle/>
          <a:p>
            <a:r>
              <a:rPr lang="en-GB" sz="2400" b="0" i="0" dirty="0">
                <a:effectLst/>
                <a:latin typeface="Quicksand"/>
              </a:rPr>
              <a:t>A line graph is a kind of graph that contains two or more individual data points connected by lines. These individual data points represent a series of information, which usually explains the relationship between the two axes (i.e. the x and y-axis) on the graph.</a:t>
            </a:r>
            <a:endParaRPr lang="en-GB" sz="2400" dirty="0"/>
          </a:p>
        </p:txBody>
      </p:sp>
      <p:pic>
        <p:nvPicPr>
          <p:cNvPr id="8" name="Content Placeholder 7" descr="Chart, line chart&#10;&#10;Description automatically generated">
            <a:extLst>
              <a:ext uri="{FF2B5EF4-FFF2-40B4-BE49-F238E27FC236}">
                <a16:creationId xmlns:a16="http://schemas.microsoft.com/office/drawing/2014/main" id="{A460EAF4-5046-4FE6-ACCF-F5DB800BD7B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2276872"/>
            <a:ext cx="4403765" cy="2752353"/>
          </a:xfrm>
        </p:spPr>
      </p:pic>
      <p:sp>
        <p:nvSpPr>
          <p:cNvPr id="5" name="Date Placeholder 4">
            <a:extLst>
              <a:ext uri="{FF2B5EF4-FFF2-40B4-BE49-F238E27FC236}">
                <a16:creationId xmlns:a16="http://schemas.microsoft.com/office/drawing/2014/main" id="{2FF12A9F-2FB8-490E-B8D0-4D6C2C539EE9}"/>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6FD8BFF9-C904-427F-B04A-1B3E18C4B2AC}"/>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a:p>
        </p:txBody>
      </p:sp>
    </p:spTree>
    <p:extLst>
      <p:ext uri="{BB962C8B-B14F-4D97-AF65-F5344CB8AC3E}">
        <p14:creationId xmlns:p14="http://schemas.microsoft.com/office/powerpoint/2010/main" val="3153099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09C2A-FE1A-45FC-BEA7-17E4B4FDD031}"/>
              </a:ext>
            </a:extLst>
          </p:cNvPr>
          <p:cNvSpPr>
            <a:spLocks noGrp="1"/>
          </p:cNvSpPr>
          <p:nvPr>
            <p:ph type="title"/>
          </p:nvPr>
        </p:nvSpPr>
        <p:spPr/>
        <p:txBody>
          <a:bodyPr/>
          <a:lstStyle/>
          <a:p>
            <a:br>
              <a:rPr lang="en-GB" b="1" i="0" dirty="0">
                <a:solidFill>
                  <a:srgbClr val="212529"/>
                </a:solidFill>
                <a:effectLst/>
                <a:latin typeface="Quicksand"/>
              </a:rPr>
            </a:br>
            <a:r>
              <a:rPr lang="en-GB" b="1" i="0" dirty="0">
                <a:solidFill>
                  <a:srgbClr val="212529"/>
                </a:solidFill>
                <a:effectLst/>
                <a:latin typeface="Quicksand"/>
              </a:rPr>
              <a:t>Multiple Line Graph</a:t>
            </a:r>
            <a:br>
              <a:rPr lang="en-GB" b="0" i="0" dirty="0">
                <a:solidFill>
                  <a:srgbClr val="212529"/>
                </a:solidFill>
                <a:effectLst/>
                <a:latin typeface="Quicksand"/>
              </a:rPr>
            </a:br>
            <a:endParaRPr lang="en-GB" dirty="0"/>
          </a:p>
        </p:txBody>
      </p:sp>
      <p:sp>
        <p:nvSpPr>
          <p:cNvPr id="3" name="Content Placeholder 2">
            <a:extLst>
              <a:ext uri="{FF2B5EF4-FFF2-40B4-BE49-F238E27FC236}">
                <a16:creationId xmlns:a16="http://schemas.microsoft.com/office/drawing/2014/main" id="{FCCA9881-11E9-4D81-AB37-3535E4D81957}"/>
              </a:ext>
            </a:extLst>
          </p:cNvPr>
          <p:cNvSpPr>
            <a:spLocks noGrp="1"/>
          </p:cNvSpPr>
          <p:nvPr>
            <p:ph sz="half" idx="1"/>
          </p:nvPr>
        </p:nvSpPr>
        <p:spPr/>
        <p:txBody>
          <a:bodyPr/>
          <a:lstStyle/>
          <a:p>
            <a:pPr marL="0" indent="0" algn="l">
              <a:buNone/>
            </a:pPr>
            <a:r>
              <a:rPr lang="en-GB" b="1" i="0" dirty="0">
                <a:solidFill>
                  <a:srgbClr val="212529"/>
                </a:solidFill>
                <a:effectLst/>
                <a:latin typeface="Quicksand"/>
              </a:rPr>
              <a:t>Multiple Line Graph</a:t>
            </a:r>
            <a:endParaRPr lang="en-GB" b="0" i="0" dirty="0">
              <a:solidFill>
                <a:srgbClr val="212529"/>
              </a:solidFill>
              <a:effectLst/>
              <a:latin typeface="Quicksand"/>
            </a:endParaRPr>
          </a:p>
          <a:p>
            <a:pPr algn="l"/>
            <a:r>
              <a:rPr lang="en-GB" b="0" i="0" dirty="0">
                <a:solidFill>
                  <a:srgbClr val="212529"/>
                </a:solidFill>
                <a:effectLst/>
                <a:latin typeface="Quicksand"/>
              </a:rPr>
              <a:t>A multiple line graph is a line graph that is plotted with two or more lines. It is used to depict two or more variables that change over the same period of time. </a:t>
            </a:r>
          </a:p>
          <a:p>
            <a:endParaRPr lang="en-GB" dirty="0"/>
          </a:p>
        </p:txBody>
      </p:sp>
      <p:pic>
        <p:nvPicPr>
          <p:cNvPr id="8" name="Content Placeholder 7" descr="Chart, line chart&#10;&#10;Description automatically generated">
            <a:extLst>
              <a:ext uri="{FF2B5EF4-FFF2-40B4-BE49-F238E27FC236}">
                <a16:creationId xmlns:a16="http://schemas.microsoft.com/office/drawing/2014/main" id="{4B90B4D2-E122-4064-A37A-EA1B36242E7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4" y="2132856"/>
            <a:ext cx="4572505" cy="2747305"/>
          </a:xfrm>
        </p:spPr>
      </p:pic>
      <p:sp>
        <p:nvSpPr>
          <p:cNvPr id="5" name="Date Placeholder 4">
            <a:extLst>
              <a:ext uri="{FF2B5EF4-FFF2-40B4-BE49-F238E27FC236}">
                <a16:creationId xmlns:a16="http://schemas.microsoft.com/office/drawing/2014/main" id="{15025EA3-7FC9-41A6-942A-BFB62CD37D31}"/>
              </a:ext>
            </a:extLst>
          </p:cNvPr>
          <p:cNvSpPr>
            <a:spLocks noGrp="1"/>
          </p:cNvSpPr>
          <p:nvPr>
            <p:ph type="dt" sz="half" idx="10"/>
          </p:nvPr>
        </p:nvSpPr>
        <p:spPr/>
        <p:txBody>
          <a:bodyPr/>
          <a:lstStyle/>
          <a:p>
            <a:pPr>
              <a:defRPr/>
            </a:pPr>
            <a:fld id="{F7614AD2-EBEE-4B9C-B8EB-7B45076136C4}" type="datetime1">
              <a:rPr lang="en-GB" altLang="en-US" smtClean="0"/>
              <a:pPr>
                <a:defRPr/>
              </a:pPr>
              <a:t>19/07/2021</a:t>
            </a:fld>
            <a:endParaRPr lang="en-GB" altLang="en-US"/>
          </a:p>
        </p:txBody>
      </p:sp>
      <p:sp>
        <p:nvSpPr>
          <p:cNvPr id="6" name="Slide Number Placeholder 5">
            <a:extLst>
              <a:ext uri="{FF2B5EF4-FFF2-40B4-BE49-F238E27FC236}">
                <a16:creationId xmlns:a16="http://schemas.microsoft.com/office/drawing/2014/main" id="{2671669F-8E81-48DA-AE98-8268EFBA6BE4}"/>
              </a:ext>
            </a:extLst>
          </p:cNvPr>
          <p:cNvSpPr>
            <a:spLocks noGrp="1"/>
          </p:cNvSpPr>
          <p:nvPr>
            <p:ph type="sldNum" sz="quarter" idx="11"/>
          </p:nvPr>
        </p:nvSpPr>
        <p:spPr/>
        <p:txBody>
          <a:bodyPr/>
          <a:lstStyle/>
          <a:p>
            <a:pPr>
              <a:defRPr/>
            </a:pPr>
            <a:fld id="{386495F9-B3F5-4DDF-9323-6CEC80C52C17}" type="slidenum">
              <a:rPr lang="en-GB" altLang="en-US" smtClean="0"/>
              <a:pPr>
                <a:defRPr/>
              </a:pPr>
              <a:t>21</a:t>
            </a:fld>
            <a:endParaRPr lang="en-GB" altLang="en-US"/>
          </a:p>
        </p:txBody>
      </p:sp>
    </p:spTree>
    <p:extLst>
      <p:ext uri="{BB962C8B-B14F-4D97-AF65-F5344CB8AC3E}">
        <p14:creationId xmlns:p14="http://schemas.microsoft.com/office/powerpoint/2010/main" val="42744105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2904</TotalTime>
  <Words>1143</Words>
  <Application>Microsoft Office PowerPoint</Application>
  <PresentationFormat>On-screen Show (4:3)</PresentationFormat>
  <Paragraphs>105</Paragraphs>
  <Slides>21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vt:lpstr>
      <vt:lpstr>Calibri</vt:lpstr>
      <vt:lpstr>Myriad Pro</vt:lpstr>
      <vt:lpstr>Open Sans</vt:lpstr>
      <vt:lpstr>Quicksand</vt:lpstr>
      <vt:lpstr>robotobold</vt:lpstr>
      <vt:lpstr>robotoregular</vt:lpstr>
      <vt:lpstr>Verdana</vt:lpstr>
      <vt:lpstr>20140311PresentationUWTSDTemplate</vt:lpstr>
      <vt:lpstr>PowerPoint Presentation</vt:lpstr>
      <vt:lpstr>What is a Gantt Chart</vt:lpstr>
      <vt:lpstr>Advantages of Using a Gantt Chart</vt:lpstr>
      <vt:lpstr>Advantages of Using a Gantt Chart</vt:lpstr>
      <vt:lpstr>Tasks to Consider For the Gantt Chart</vt:lpstr>
      <vt:lpstr>Time Period For Gantt Chart</vt:lpstr>
      <vt:lpstr>(Final Dissertation)</vt:lpstr>
      <vt:lpstr> What is a Bar Chart or Graph?  </vt:lpstr>
      <vt:lpstr> Horizontal Stacked Bar Chart </vt:lpstr>
      <vt:lpstr> Horizontal Grouped Bar Chart </vt:lpstr>
      <vt:lpstr>Vertical Bar Chart </vt:lpstr>
      <vt:lpstr> Grouped Vertical Bar Chart </vt:lpstr>
      <vt:lpstr> 2D Pie Chart </vt:lpstr>
      <vt:lpstr> Simple Pie Chart </vt:lpstr>
      <vt:lpstr> Exploded Pie Chart </vt:lpstr>
      <vt:lpstr> Pie of Pie </vt:lpstr>
      <vt:lpstr> Bar of Pie </vt:lpstr>
      <vt:lpstr> Simple 3D Pie Chart </vt:lpstr>
      <vt:lpstr> Histogram Graph </vt:lpstr>
      <vt:lpstr> What is a Line Graph? </vt:lpstr>
      <vt:lpstr> Multiple Line Graph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181</cp:revision>
  <cp:lastPrinted>2018-07-09T15:27:01Z</cp:lastPrinted>
  <dcterms:created xsi:type="dcterms:W3CDTF">2002-10-07T19:43:58Z</dcterms:created>
  <dcterms:modified xsi:type="dcterms:W3CDTF">2021-07-19T10:01:59Z</dcterms:modified>
</cp:coreProperties>
</file>