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71" r:id="rId3"/>
    <p:sldId id="257" r:id="rId4"/>
    <p:sldId id="261" r:id="rId5"/>
    <p:sldId id="270" r:id="rId6"/>
    <p:sldId id="274" r:id="rId7"/>
    <p:sldId id="262" r:id="rId8"/>
    <p:sldId id="268" r:id="rId9"/>
    <p:sldId id="269" r:id="rId10"/>
    <p:sldId id="263" r:id="rId11"/>
    <p:sldId id="272" r:id="rId12"/>
    <p:sldId id="264" r:id="rId13"/>
    <p:sldId id="273" r:id="rId14"/>
    <p:sldId id="258" r:id="rId15"/>
    <p:sldId id="25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73A63"/>
    <a:srgbClr val="9192A0"/>
    <a:srgbClr val="7E94AB"/>
    <a:srgbClr val="AAC9DF"/>
    <a:srgbClr val="BCD6D6"/>
    <a:srgbClr val="2D3F6B"/>
    <a:srgbClr val="BCBDC3"/>
    <a:srgbClr val="DAC9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E3558E-55EE-44FC-A4D8-7AA6A7F09135}" v="116" dt="2026-02-09T18:24:02.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206" autoAdjust="0"/>
    <p:restoredTop sz="72157" autoAdjust="0"/>
  </p:normalViewPr>
  <p:slideViewPr>
    <p:cSldViewPr snapToGrid="0">
      <p:cViewPr varScale="1">
        <p:scale>
          <a:sx n="59" d="100"/>
          <a:sy n="59" d="100"/>
        </p:scale>
        <p:origin x="2021" y="48"/>
      </p:cViewPr>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dia qamar" userId="a88d6c167b026098" providerId="LiveId" clId="{6E86D187-41F3-4AFB-917F-8729BD4EE86C}"/>
    <pc:docChg chg="undo custSel addSld modSld">
      <pc:chgData name="nadia qamar" userId="a88d6c167b026098" providerId="LiveId" clId="{6E86D187-41F3-4AFB-917F-8729BD4EE86C}" dt="2026-02-11T09:09:56.103" v="2882" actId="20577"/>
      <pc:docMkLst>
        <pc:docMk/>
      </pc:docMkLst>
      <pc:sldChg chg="modSp mod">
        <pc:chgData name="nadia qamar" userId="a88d6c167b026098" providerId="LiveId" clId="{6E86D187-41F3-4AFB-917F-8729BD4EE86C}" dt="2026-02-11T09:06:33.691" v="2874" actId="20577"/>
        <pc:sldMkLst>
          <pc:docMk/>
          <pc:sldMk cId="1730922663" sldId="256"/>
        </pc:sldMkLst>
        <pc:spChg chg="mod">
          <ac:chgData name="nadia qamar" userId="a88d6c167b026098" providerId="LiveId" clId="{6E86D187-41F3-4AFB-917F-8729BD4EE86C}" dt="2026-02-11T09:06:33.691" v="2874" actId="20577"/>
          <ac:spMkLst>
            <pc:docMk/>
            <pc:sldMk cId="1730922663" sldId="256"/>
            <ac:spMk id="3" creationId="{9BDC2A96-A7F3-44D5-807D-EBEAB97DBDCE}"/>
          </ac:spMkLst>
        </pc:spChg>
      </pc:sldChg>
      <pc:sldChg chg="modSp mod">
        <pc:chgData name="nadia qamar" userId="a88d6c167b026098" providerId="LiveId" clId="{6E86D187-41F3-4AFB-917F-8729BD4EE86C}" dt="2026-01-30T22:27:59.948" v="2493" actId="27636"/>
        <pc:sldMkLst>
          <pc:docMk/>
          <pc:sldMk cId="1261564859" sldId="257"/>
        </pc:sldMkLst>
        <pc:spChg chg="mod">
          <ac:chgData name="nadia qamar" userId="a88d6c167b026098" providerId="LiveId" clId="{6E86D187-41F3-4AFB-917F-8729BD4EE86C}" dt="2026-01-30T22:27:59.948" v="2493" actId="27636"/>
          <ac:spMkLst>
            <pc:docMk/>
            <pc:sldMk cId="1261564859" sldId="257"/>
            <ac:spMk id="3" creationId="{7BEAC523-DCC9-40D8-9EAC-62FCE3EB33CF}"/>
          </ac:spMkLst>
        </pc:spChg>
      </pc:sldChg>
      <pc:sldChg chg="modSp mod">
        <pc:chgData name="nadia qamar" userId="a88d6c167b026098" providerId="LiveId" clId="{6E86D187-41F3-4AFB-917F-8729BD4EE86C}" dt="2026-02-09T18:26:07.195" v="2697" actId="1076"/>
        <pc:sldMkLst>
          <pc:docMk/>
          <pc:sldMk cId="3712150252" sldId="258"/>
        </pc:sldMkLst>
        <pc:spChg chg="mod">
          <ac:chgData name="nadia qamar" userId="a88d6c167b026098" providerId="LiveId" clId="{6E86D187-41F3-4AFB-917F-8729BD4EE86C}" dt="2026-02-09T18:26:07.195" v="2697" actId="1076"/>
          <ac:spMkLst>
            <pc:docMk/>
            <pc:sldMk cId="3712150252" sldId="258"/>
            <ac:spMk id="3" creationId="{7BEAC523-DCC9-40D8-9EAC-62FCE3EB33CF}"/>
          </ac:spMkLst>
        </pc:spChg>
      </pc:sldChg>
      <pc:sldChg chg="modSp mod">
        <pc:chgData name="nadia qamar" userId="a88d6c167b026098" providerId="LiveId" clId="{6E86D187-41F3-4AFB-917F-8729BD4EE86C}" dt="2026-02-11T09:09:56.103" v="2882" actId="20577"/>
        <pc:sldMkLst>
          <pc:docMk/>
          <pc:sldMk cId="726636296" sldId="259"/>
        </pc:sldMkLst>
        <pc:spChg chg="mod">
          <ac:chgData name="nadia qamar" userId="a88d6c167b026098" providerId="LiveId" clId="{6E86D187-41F3-4AFB-917F-8729BD4EE86C}" dt="2026-02-11T09:09:56.103" v="2882" actId="20577"/>
          <ac:spMkLst>
            <pc:docMk/>
            <pc:sldMk cId="726636296" sldId="259"/>
            <ac:spMk id="3" creationId="{AAEFC4DC-70E4-437A-A6B3-D00A371BDF6C}"/>
          </ac:spMkLst>
        </pc:spChg>
      </pc:sldChg>
      <pc:sldChg chg="modSp mod">
        <pc:chgData name="nadia qamar" userId="a88d6c167b026098" providerId="LiveId" clId="{6E86D187-41F3-4AFB-917F-8729BD4EE86C}" dt="2026-01-30T16:56:14.744" v="2314" actId="20577"/>
        <pc:sldMkLst>
          <pc:docMk/>
          <pc:sldMk cId="1124935393" sldId="261"/>
        </pc:sldMkLst>
        <pc:spChg chg="mod">
          <ac:chgData name="nadia qamar" userId="a88d6c167b026098" providerId="LiveId" clId="{6E86D187-41F3-4AFB-917F-8729BD4EE86C}" dt="2026-01-30T16:56:14.744" v="2314" actId="20577"/>
          <ac:spMkLst>
            <pc:docMk/>
            <pc:sldMk cId="1124935393" sldId="261"/>
            <ac:spMk id="3" creationId="{7BEAC523-DCC9-40D8-9EAC-62FCE3EB33CF}"/>
          </ac:spMkLst>
        </pc:spChg>
      </pc:sldChg>
      <pc:sldChg chg="modSp mod">
        <pc:chgData name="nadia qamar" userId="a88d6c167b026098" providerId="LiveId" clId="{6E86D187-41F3-4AFB-917F-8729BD4EE86C}" dt="2026-02-11T09:09:16.027" v="2877" actId="14100"/>
        <pc:sldMkLst>
          <pc:docMk/>
          <pc:sldMk cId="3839483999" sldId="262"/>
        </pc:sldMkLst>
        <pc:spChg chg="mod">
          <ac:chgData name="nadia qamar" userId="a88d6c167b026098" providerId="LiveId" clId="{6E86D187-41F3-4AFB-917F-8729BD4EE86C}" dt="2026-02-11T09:09:16.027" v="2877" actId="14100"/>
          <ac:spMkLst>
            <pc:docMk/>
            <pc:sldMk cId="3839483999" sldId="262"/>
            <ac:spMk id="3" creationId="{7BEAC523-DCC9-40D8-9EAC-62FCE3EB33CF}"/>
          </ac:spMkLst>
        </pc:spChg>
      </pc:sldChg>
      <pc:sldChg chg="modSp mod">
        <pc:chgData name="nadia qamar" userId="a88d6c167b026098" providerId="LiveId" clId="{6E86D187-41F3-4AFB-917F-8729BD4EE86C}" dt="2026-01-30T22:26:51.778" v="2489" actId="255"/>
        <pc:sldMkLst>
          <pc:docMk/>
          <pc:sldMk cId="2569462902" sldId="263"/>
        </pc:sldMkLst>
        <pc:spChg chg="mod">
          <ac:chgData name="nadia qamar" userId="a88d6c167b026098" providerId="LiveId" clId="{6E86D187-41F3-4AFB-917F-8729BD4EE86C}" dt="2026-01-30T22:26:51.778" v="2489" actId="255"/>
          <ac:spMkLst>
            <pc:docMk/>
            <pc:sldMk cId="2569462902" sldId="263"/>
            <ac:spMk id="3" creationId="{68B2E049-FE80-45E3-AD19-12C13AA9C28A}"/>
          </ac:spMkLst>
        </pc:spChg>
      </pc:sldChg>
      <pc:sldChg chg="modSp mod">
        <pc:chgData name="nadia qamar" userId="a88d6c167b026098" providerId="LiveId" clId="{6E86D187-41F3-4AFB-917F-8729BD4EE86C}" dt="2026-02-11T09:08:47.063" v="2875" actId="14100"/>
        <pc:sldMkLst>
          <pc:docMk/>
          <pc:sldMk cId="2216990094" sldId="264"/>
        </pc:sldMkLst>
        <pc:spChg chg="mod">
          <ac:chgData name="nadia qamar" userId="a88d6c167b026098" providerId="LiveId" clId="{6E86D187-41F3-4AFB-917F-8729BD4EE86C}" dt="2026-02-11T09:08:47.063" v="2875" actId="14100"/>
          <ac:spMkLst>
            <pc:docMk/>
            <pc:sldMk cId="2216990094" sldId="264"/>
            <ac:spMk id="3" creationId="{7BEAC523-DCC9-40D8-9EAC-62FCE3EB33CF}"/>
          </ac:spMkLst>
        </pc:spChg>
      </pc:sldChg>
      <pc:sldChg chg="modSp mod">
        <pc:chgData name="nadia qamar" userId="a88d6c167b026098" providerId="LiveId" clId="{6E86D187-41F3-4AFB-917F-8729BD4EE86C}" dt="2026-01-30T22:28:25.510" v="2494" actId="255"/>
        <pc:sldMkLst>
          <pc:docMk/>
          <pc:sldMk cId="422794820" sldId="268"/>
        </pc:sldMkLst>
        <pc:spChg chg="mod">
          <ac:chgData name="nadia qamar" userId="a88d6c167b026098" providerId="LiveId" clId="{6E86D187-41F3-4AFB-917F-8729BD4EE86C}" dt="2026-01-30T22:28:25.510" v="2494" actId="255"/>
          <ac:spMkLst>
            <pc:docMk/>
            <pc:sldMk cId="422794820" sldId="268"/>
            <ac:spMk id="3" creationId="{7BEAC523-DCC9-40D8-9EAC-62FCE3EB33CF}"/>
          </ac:spMkLst>
        </pc:spChg>
      </pc:sldChg>
      <pc:sldChg chg="modSp mod">
        <pc:chgData name="nadia qamar" userId="a88d6c167b026098" providerId="LiveId" clId="{6E86D187-41F3-4AFB-917F-8729BD4EE86C}" dt="2026-01-30T22:31:25.786" v="2515" actId="5793"/>
        <pc:sldMkLst>
          <pc:docMk/>
          <pc:sldMk cId="1413546778" sldId="269"/>
        </pc:sldMkLst>
        <pc:spChg chg="mod">
          <ac:chgData name="nadia qamar" userId="a88d6c167b026098" providerId="LiveId" clId="{6E86D187-41F3-4AFB-917F-8729BD4EE86C}" dt="2026-01-30T22:31:25.786" v="2515" actId="5793"/>
          <ac:spMkLst>
            <pc:docMk/>
            <pc:sldMk cId="1413546778" sldId="269"/>
            <ac:spMk id="3" creationId="{7BEAC523-DCC9-40D8-9EAC-62FCE3EB33CF}"/>
          </ac:spMkLst>
        </pc:spChg>
      </pc:sldChg>
      <pc:sldChg chg="modSp mod modNotesTx">
        <pc:chgData name="nadia qamar" userId="a88d6c167b026098" providerId="LiveId" clId="{6E86D187-41F3-4AFB-917F-8729BD4EE86C}" dt="2026-02-09T18:24:47.900" v="2691" actId="1076"/>
        <pc:sldMkLst>
          <pc:docMk/>
          <pc:sldMk cId="1308264034" sldId="270"/>
        </pc:sldMkLst>
        <pc:spChg chg="mod">
          <ac:chgData name="nadia qamar" userId="a88d6c167b026098" providerId="LiveId" clId="{6E86D187-41F3-4AFB-917F-8729BD4EE86C}" dt="2026-01-29T21:06:05.249" v="2025" actId="14100"/>
          <ac:spMkLst>
            <pc:docMk/>
            <pc:sldMk cId="1308264034" sldId="270"/>
            <ac:spMk id="2" creationId="{E183C86C-79B3-45F7-8D74-247183D79E95}"/>
          </ac:spMkLst>
        </pc:spChg>
        <pc:graphicFrameChg chg="mod modGraphic">
          <ac:chgData name="nadia qamar" userId="a88d6c167b026098" providerId="LiveId" clId="{6E86D187-41F3-4AFB-917F-8729BD4EE86C}" dt="2026-02-09T18:24:47.900" v="2691" actId="1076"/>
          <ac:graphicFrameMkLst>
            <pc:docMk/>
            <pc:sldMk cId="1308264034" sldId="270"/>
            <ac:graphicFrameMk id="5" creationId="{A6DB7898-ADCC-475D-870D-F94DFBEB3AE3}"/>
          </ac:graphicFrameMkLst>
        </pc:graphicFrameChg>
      </pc:sldChg>
      <pc:sldChg chg="modSp mod">
        <pc:chgData name="nadia qamar" userId="a88d6c167b026098" providerId="LiveId" clId="{6E86D187-41F3-4AFB-917F-8729BD4EE86C}" dt="2026-02-09T16:14:29.542" v="2670" actId="20577"/>
        <pc:sldMkLst>
          <pc:docMk/>
          <pc:sldMk cId="422691535" sldId="271"/>
        </pc:sldMkLst>
        <pc:spChg chg="mod">
          <ac:chgData name="nadia qamar" userId="a88d6c167b026098" providerId="LiveId" clId="{6E86D187-41F3-4AFB-917F-8729BD4EE86C}" dt="2026-02-09T16:14:29.542" v="2670" actId="20577"/>
          <ac:spMkLst>
            <pc:docMk/>
            <pc:sldMk cId="422691535" sldId="271"/>
            <ac:spMk id="16" creationId="{AF15AC6F-71A7-401A-9F80-5FE50FC15E65}"/>
          </ac:spMkLst>
        </pc:spChg>
      </pc:sldChg>
      <pc:sldChg chg="modSp mod">
        <pc:chgData name="nadia qamar" userId="a88d6c167b026098" providerId="LiveId" clId="{6E86D187-41F3-4AFB-917F-8729BD4EE86C}" dt="2026-02-11T09:09:00.046" v="2876" actId="14100"/>
        <pc:sldMkLst>
          <pc:docMk/>
          <pc:sldMk cId="3597919760" sldId="272"/>
        </pc:sldMkLst>
        <pc:spChg chg="mod">
          <ac:chgData name="nadia qamar" userId="a88d6c167b026098" providerId="LiveId" clId="{6E86D187-41F3-4AFB-917F-8729BD4EE86C}" dt="2026-02-11T09:09:00.046" v="2876" actId="14100"/>
          <ac:spMkLst>
            <pc:docMk/>
            <pc:sldMk cId="3597919760" sldId="272"/>
            <ac:spMk id="3" creationId="{7BEAC523-DCC9-40D8-9EAC-62FCE3EB33CF}"/>
          </ac:spMkLst>
        </pc:spChg>
      </pc:sldChg>
      <pc:sldChg chg="modSp mod">
        <pc:chgData name="nadia qamar" userId="a88d6c167b026098" providerId="LiveId" clId="{6E86D187-41F3-4AFB-917F-8729BD4EE86C}" dt="2026-01-30T22:32:53.453" v="2521" actId="255"/>
        <pc:sldMkLst>
          <pc:docMk/>
          <pc:sldMk cId="3940440262" sldId="273"/>
        </pc:sldMkLst>
        <pc:spChg chg="mod">
          <ac:chgData name="nadia qamar" userId="a88d6c167b026098" providerId="LiveId" clId="{6E86D187-41F3-4AFB-917F-8729BD4EE86C}" dt="2026-01-30T22:32:53.453" v="2521" actId="255"/>
          <ac:spMkLst>
            <pc:docMk/>
            <pc:sldMk cId="3940440262" sldId="273"/>
            <ac:spMk id="3" creationId="{7BEAC523-DCC9-40D8-9EAC-62FCE3EB33CF}"/>
          </ac:spMkLst>
        </pc:spChg>
      </pc:sldChg>
      <pc:sldChg chg="addSp modSp new mod modNotesTx">
        <pc:chgData name="nadia qamar" userId="a88d6c167b026098" providerId="LiveId" clId="{6E86D187-41F3-4AFB-917F-8729BD4EE86C}" dt="2026-02-09T19:08:11.031" v="2873" actId="20577"/>
        <pc:sldMkLst>
          <pc:docMk/>
          <pc:sldMk cId="2312895918" sldId="274"/>
        </pc:sldMkLst>
        <pc:spChg chg="add mod">
          <ac:chgData name="nadia qamar" userId="a88d6c167b026098" providerId="LiveId" clId="{6E86D187-41F3-4AFB-917F-8729BD4EE86C}" dt="2026-02-09T19:08:11.031" v="2873" actId="20577"/>
          <ac:spMkLst>
            <pc:docMk/>
            <pc:sldMk cId="2312895918" sldId="274"/>
            <ac:spMk id="4" creationId="{2B992573-239C-98FF-06CE-F418AA385242}"/>
          </ac:spMkLst>
        </pc:spChg>
        <pc:picChg chg="add mod">
          <ac:chgData name="nadia qamar" userId="a88d6c167b026098" providerId="LiveId" clId="{6E86D187-41F3-4AFB-917F-8729BD4EE86C}" dt="2026-02-09T17:01:17.969" v="2677" actId="14100"/>
          <ac:picMkLst>
            <pc:docMk/>
            <pc:sldMk cId="2312895918" sldId="274"/>
            <ac:picMk id="5" creationId="{6F4426AB-77A7-B23E-FEC7-590E1E149525}"/>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C0E8F5-ABF1-4CA6-BF3E-388D1AB53CCE}" type="doc">
      <dgm:prSet loTypeId="urn:microsoft.com/office/officeart/2005/8/layout/bProcess4" loCatId="process" qsTypeId="urn:microsoft.com/office/officeart/2005/8/quickstyle/simple1" qsCatId="simple" csTypeId="urn:microsoft.com/office/officeart/2005/8/colors/colorful2" csCatId="colorful" phldr="1"/>
      <dgm:spPr/>
      <dgm:t>
        <a:bodyPr/>
        <a:lstStyle/>
        <a:p>
          <a:endParaRPr lang="en-US"/>
        </a:p>
      </dgm:t>
    </dgm:pt>
    <dgm:pt modelId="{00023B9A-9189-44FC-88FB-BF110552EBEA}">
      <dgm:prSet phldrT="[Text]" custT="1"/>
      <dgm:spPr>
        <a:xfrm>
          <a:off x="1458756" y="12694"/>
          <a:ext cx="2322008" cy="1856028"/>
        </a:xfrm>
        <a:prstGeom prst="roundRect">
          <a:avLst>
            <a:gd name="adj" fmla="val 10000"/>
          </a:avLst>
        </a:prstGeom>
      </dgm:spPr>
      <dgm:t>
        <a:bodyPr/>
        <a:lstStyle/>
        <a:p>
          <a:pPr algn="l">
            <a:buNone/>
          </a:pPr>
          <a:r>
            <a:rPr lang="en-US" sz="1200" b="1" dirty="0">
              <a:solidFill>
                <a:srgbClr val="273A63"/>
              </a:solidFill>
              <a:effectLst/>
              <a:latin typeface="Calibri" panose="020F0502020204030204"/>
              <a:ea typeface="+mn-ea"/>
              <a:cs typeface="+mn-cs"/>
            </a:rPr>
            <a:t>NEED ASSESSMENT</a:t>
          </a:r>
        </a:p>
        <a:p>
          <a:pPr algn="l">
            <a:buNone/>
          </a:pPr>
          <a:r>
            <a:rPr lang="en-US" sz="1200" b="0" dirty="0">
              <a:effectLst/>
              <a:latin typeface="Calibri" panose="020F0502020204030204"/>
              <a:ea typeface="+mn-ea"/>
              <a:cs typeface="+mn-cs"/>
            </a:rPr>
            <a:t>- </a:t>
          </a:r>
          <a:r>
            <a:rPr lang="en-US" sz="1200" b="0" dirty="0">
              <a:effectLst/>
              <a:latin typeface="Arial" panose="020B0604020202020204" pitchFamily="34" charset="0"/>
              <a:ea typeface="+mn-ea"/>
              <a:cs typeface="Arial" panose="020B0604020202020204" pitchFamily="34" charset="0"/>
            </a:rPr>
            <a:t>Vacancy in existing  ASDA stores or offices.</a:t>
          </a:r>
        </a:p>
        <a:p>
          <a:pPr algn="l">
            <a:buNone/>
          </a:pPr>
          <a:r>
            <a:rPr lang="en-US" sz="1200" b="0" dirty="0">
              <a:effectLst/>
              <a:latin typeface="Arial" panose="020B0604020202020204" pitchFamily="34" charset="0"/>
              <a:ea typeface="+mn-ea"/>
              <a:cs typeface="Arial" panose="020B0604020202020204" pitchFamily="34" charset="0"/>
            </a:rPr>
            <a:t>- Business expansion opening new stores</a:t>
          </a:r>
        </a:p>
        <a:p>
          <a:pPr algn="l">
            <a:buNone/>
          </a:pPr>
          <a:r>
            <a:rPr lang="en-US" sz="1200" b="0" dirty="0">
              <a:effectLst/>
              <a:latin typeface="Arial" panose="020B0604020202020204" pitchFamily="34" charset="0"/>
              <a:ea typeface="+mn-ea"/>
              <a:cs typeface="Arial" panose="020B0604020202020204" pitchFamily="34" charset="0"/>
            </a:rPr>
            <a:t>- Launching of  new product. </a:t>
          </a:r>
        </a:p>
        <a:p>
          <a:pPr algn="l">
            <a:buNone/>
          </a:pPr>
          <a:r>
            <a:rPr lang="en-US" sz="1200" b="0" dirty="0">
              <a:effectLst/>
              <a:latin typeface="Arial" panose="020B0604020202020204" pitchFamily="34" charset="0"/>
              <a:ea typeface="+mn-ea"/>
              <a:cs typeface="Arial" panose="020B0604020202020204" pitchFamily="34" charset="0"/>
            </a:rPr>
            <a:t>- Introducing of new technology systems</a:t>
          </a:r>
        </a:p>
      </dgm:t>
    </dgm:pt>
    <dgm:pt modelId="{691EC74E-DAEC-4EEC-B6D6-EF70FBCBB55C}" type="parTrans" cxnId="{13BFB0C4-0319-474A-9248-FBAA3700707A}">
      <dgm:prSet/>
      <dgm:spPr/>
      <dgm:t>
        <a:bodyPr/>
        <a:lstStyle/>
        <a:p>
          <a:endParaRPr lang="en-US" sz="1200"/>
        </a:p>
      </dgm:t>
    </dgm:pt>
    <dgm:pt modelId="{69FABD80-AB99-4752-BB9F-7EB8CEA3EA7A}" type="sibTrans" cxnId="{13BFB0C4-0319-474A-9248-FBAA3700707A}">
      <dgm:prSet/>
      <dgm:spPr>
        <a:xfrm>
          <a:off x="6865160" y="2600355"/>
          <a:ext cx="2202461" cy="208980"/>
        </a:xfrm>
        <a:prstGeom prst="rect">
          <a:avLst/>
        </a:prstGeom>
      </dgm:spPr>
      <dgm:t>
        <a:bodyPr/>
        <a:lstStyle/>
        <a:p>
          <a:pPr algn="l"/>
          <a:endParaRPr lang="en-US" sz="1200">
            <a:effectLst/>
          </a:endParaRPr>
        </a:p>
      </dgm:t>
    </dgm:pt>
    <dgm:pt modelId="{B66E0C6F-2506-4C7B-B14A-C7E4D78E22F8}">
      <dgm:prSet phldrT="[Text]" custT="1"/>
      <dgm:spPr>
        <a:xfrm>
          <a:off x="1434306" y="2204527"/>
          <a:ext cx="2322008" cy="1896403"/>
        </a:xfrm>
        <a:prstGeom prst="roundRect">
          <a:avLst>
            <a:gd name="adj" fmla="val 10000"/>
          </a:avLst>
        </a:prstGeom>
      </dgm:spPr>
      <dgm:t>
        <a:bodyPr/>
        <a:lstStyle/>
        <a:p>
          <a:pPr algn="l">
            <a:buNone/>
          </a:pPr>
          <a:r>
            <a:rPr lang="en-US" sz="1200" b="1" dirty="0">
              <a:solidFill>
                <a:srgbClr val="273A63"/>
              </a:solidFill>
              <a:effectLst/>
              <a:latin typeface="Arial" panose="020B0604020202020204" pitchFamily="34" charset="0"/>
              <a:ea typeface="+mn-ea"/>
              <a:cs typeface="Arial" panose="020B0604020202020204" pitchFamily="34" charset="0"/>
            </a:rPr>
            <a:t>INTERVIEW</a:t>
          </a:r>
        </a:p>
        <a:p>
          <a:pPr algn="l">
            <a:buNone/>
          </a:pPr>
          <a:r>
            <a:rPr lang="en-US" sz="1200" b="1" dirty="0">
              <a:effectLst/>
              <a:latin typeface="Arial" panose="020B0604020202020204" pitchFamily="34" charset="0"/>
              <a:ea typeface="+mn-ea"/>
              <a:cs typeface="Arial" panose="020B0604020202020204" pitchFamily="34" charset="0"/>
            </a:rPr>
            <a:t>-</a:t>
          </a:r>
          <a:r>
            <a:rPr lang="en-US" sz="1200" b="0" dirty="0">
              <a:effectLst/>
              <a:latin typeface="Arial" panose="020B0604020202020204" pitchFamily="34" charset="0"/>
              <a:ea typeface="+mn-ea"/>
              <a:cs typeface="Arial" panose="020B0604020202020204" pitchFamily="34" charset="0"/>
            </a:rPr>
            <a:t> Preliminary interview  for shortlisting</a:t>
          </a:r>
        </a:p>
        <a:p>
          <a:pPr algn="l">
            <a:buNone/>
          </a:pPr>
          <a:r>
            <a:rPr lang="en-US" sz="1200" b="1" dirty="0">
              <a:effectLst/>
              <a:latin typeface="Arial" panose="020B0604020202020204" pitchFamily="34" charset="0"/>
              <a:ea typeface="+mn-ea"/>
              <a:cs typeface="Arial" panose="020B0604020202020204" pitchFamily="34" charset="0"/>
            </a:rPr>
            <a:t>- </a:t>
          </a:r>
          <a:r>
            <a:rPr lang="en-US" sz="1200" b="0" dirty="0">
              <a:effectLst/>
              <a:latin typeface="Arial" panose="020B0604020202020204" pitchFamily="34" charset="0"/>
              <a:ea typeface="+mn-ea"/>
              <a:cs typeface="Arial" panose="020B0604020202020204" pitchFamily="34" charset="0"/>
            </a:rPr>
            <a:t>Second interview focused on ASDA's knowledge /behavior</a:t>
          </a:r>
        </a:p>
        <a:p>
          <a:pPr>
            <a:buNone/>
          </a:pPr>
          <a:r>
            <a:rPr lang="en-US" sz="1200" b="0" dirty="0">
              <a:effectLst/>
              <a:latin typeface="Arial" panose="020B0604020202020204" pitchFamily="34" charset="0"/>
              <a:ea typeface="+mn-ea"/>
              <a:cs typeface="Arial" panose="020B0604020202020204" pitchFamily="34" charset="0"/>
            </a:rPr>
            <a:t>- Final interview. With HR or managers</a:t>
          </a:r>
        </a:p>
      </dgm:t>
    </dgm:pt>
    <dgm:pt modelId="{773CF922-54A3-476C-A998-6868A1B5B1BF}" type="parTrans" cxnId="{E2CB94A9-D298-48AC-9FBC-D943DC7360FA}">
      <dgm:prSet/>
      <dgm:spPr/>
      <dgm:t>
        <a:bodyPr/>
        <a:lstStyle/>
        <a:p>
          <a:endParaRPr lang="en-US" sz="1200"/>
        </a:p>
      </dgm:t>
    </dgm:pt>
    <dgm:pt modelId="{8EEC02C0-786E-4547-B370-DB3FDC243AD0}" type="sibTrans" cxnId="{E2CB94A9-D298-48AC-9FBC-D943DC7360FA}">
      <dgm:prSet/>
      <dgm:spPr>
        <a:xfrm rot="5404818">
          <a:off x="918574" y="3690928"/>
          <a:ext cx="1988315" cy="208980"/>
        </a:xfrm>
        <a:prstGeom prst="rect">
          <a:avLst/>
        </a:prstGeom>
      </dgm:spPr>
      <dgm:t>
        <a:bodyPr/>
        <a:lstStyle/>
        <a:p>
          <a:pPr algn="l"/>
          <a:endParaRPr lang="en-US" sz="1200">
            <a:effectLst/>
          </a:endParaRPr>
        </a:p>
      </dgm:t>
    </dgm:pt>
    <dgm:pt modelId="{8F7C5492-C9DF-4E3D-A686-1DB9F0D395EE}">
      <dgm:prSet phldrT="[Text]" custT="1"/>
      <dgm:spPr>
        <a:xfrm>
          <a:off x="1458756" y="4449231"/>
          <a:ext cx="2322008" cy="1393205"/>
        </a:xfrm>
        <a:prstGeom prst="roundRect">
          <a:avLst>
            <a:gd name="adj" fmla="val 10000"/>
          </a:avLst>
        </a:prstGeom>
      </dgm:spPr>
      <dgm:t>
        <a:bodyPr/>
        <a:lstStyle/>
        <a:p>
          <a:pPr algn="l">
            <a:buNone/>
          </a:pPr>
          <a:r>
            <a:rPr lang="en-US" sz="1200" b="1" dirty="0">
              <a:solidFill>
                <a:srgbClr val="273A63"/>
              </a:solidFill>
              <a:effectLst/>
              <a:latin typeface="Arial" panose="020B0604020202020204" pitchFamily="34" charset="0"/>
              <a:ea typeface="+mn-ea"/>
              <a:cs typeface="Arial" panose="020B0604020202020204" pitchFamily="34" charset="0"/>
            </a:rPr>
            <a:t>SELECTION </a:t>
          </a:r>
        </a:p>
        <a:p>
          <a:pPr algn="l">
            <a:buNone/>
          </a:pPr>
          <a:r>
            <a:rPr lang="en-US" sz="1200" dirty="0">
              <a:effectLst/>
              <a:latin typeface="Arial" panose="020B0604020202020204" pitchFamily="34" charset="0"/>
              <a:ea typeface="+mn-ea"/>
              <a:cs typeface="Arial" panose="020B0604020202020204" pitchFamily="34" charset="0"/>
            </a:rPr>
            <a:t>Final candidate chosen</a:t>
          </a:r>
        </a:p>
        <a:p>
          <a:pPr algn="l">
            <a:buNone/>
          </a:pPr>
          <a:r>
            <a:rPr lang="en-US" sz="1200" dirty="0">
              <a:effectLst/>
              <a:latin typeface="Arial" panose="020B0604020202020204" pitchFamily="34" charset="0"/>
              <a:ea typeface="+mn-ea"/>
              <a:cs typeface="Arial" panose="020B0604020202020204" pitchFamily="34" charset="0"/>
            </a:rPr>
            <a:t> Medical check up. </a:t>
          </a:r>
        </a:p>
        <a:p>
          <a:pPr algn="l">
            <a:buNone/>
          </a:pPr>
          <a:r>
            <a:rPr lang="en-US" sz="1200" dirty="0">
              <a:effectLst/>
              <a:latin typeface="Arial" panose="020B0604020202020204" pitchFamily="34" charset="0"/>
              <a:ea typeface="+mn-ea"/>
              <a:cs typeface="Arial" panose="020B0604020202020204" pitchFamily="34" charset="0"/>
            </a:rPr>
            <a:t>Job: Offer letter. issued</a:t>
          </a:r>
        </a:p>
      </dgm:t>
    </dgm:pt>
    <dgm:pt modelId="{87D2251A-B7E8-49AF-BE1A-2195956F8168}" type="parTrans" cxnId="{6EB41337-7666-429A-A9FF-54B0E652264A}">
      <dgm:prSet/>
      <dgm:spPr/>
      <dgm:t>
        <a:bodyPr/>
        <a:lstStyle/>
        <a:p>
          <a:endParaRPr lang="en-US" sz="1200"/>
        </a:p>
      </dgm:t>
    </dgm:pt>
    <dgm:pt modelId="{D7C2C591-B64E-4295-BF2A-EAFCD116143D}" type="sibTrans" cxnId="{6EB41337-7666-429A-A9FF-54B0E652264A}">
      <dgm:prSet/>
      <dgm:spPr>
        <a:xfrm rot="8984">
          <a:off x="3807941" y="906587"/>
          <a:ext cx="2917939" cy="215124"/>
        </a:xfrm>
        <a:prstGeom prst="rect">
          <a:avLst/>
        </a:prstGeom>
      </dgm:spPr>
      <dgm:t>
        <a:bodyPr/>
        <a:lstStyle/>
        <a:p>
          <a:pPr algn="l"/>
          <a:endParaRPr lang="en-US" sz="1200">
            <a:effectLst/>
          </a:endParaRPr>
        </a:p>
      </dgm:t>
    </dgm:pt>
    <dgm:pt modelId="{E9BC8585-BEB1-4CD9-94DA-3388B17865AE}">
      <dgm:prSet phldrT="[Text]" custT="1"/>
      <dgm:spPr>
        <a:xfrm>
          <a:off x="4547028" y="3914115"/>
          <a:ext cx="2518822" cy="1928321"/>
        </a:xfrm>
        <a:prstGeom prst="roundRect">
          <a:avLst>
            <a:gd name="adj" fmla="val 10000"/>
          </a:avLst>
        </a:prstGeom>
      </dgm:spPr>
      <dgm:t>
        <a:bodyPr/>
        <a:lstStyle/>
        <a:p>
          <a:pPr algn="l">
            <a:buNone/>
          </a:pPr>
          <a:r>
            <a:rPr lang="en-US" sz="1200" b="1" dirty="0">
              <a:solidFill>
                <a:srgbClr val="273A63"/>
              </a:solidFill>
              <a:effectLst/>
              <a:latin typeface="Arial" panose="020B0604020202020204" pitchFamily="34" charset="0"/>
              <a:ea typeface="+mn-ea"/>
              <a:cs typeface="Arial" panose="020B0604020202020204" pitchFamily="34" charset="0"/>
            </a:rPr>
            <a:t>ORIENTATION / INDUCTION </a:t>
          </a:r>
        </a:p>
        <a:p>
          <a:pPr algn="l">
            <a:buNone/>
          </a:pPr>
          <a:r>
            <a:rPr lang="en-US" sz="1200" b="1" dirty="0">
              <a:effectLst/>
              <a:latin typeface="Arial" panose="020B0604020202020204" pitchFamily="34" charset="0"/>
              <a:ea typeface="+mn-ea"/>
              <a:cs typeface="Arial" panose="020B0604020202020204" pitchFamily="34" charset="0"/>
            </a:rPr>
            <a:t>- </a:t>
          </a:r>
          <a:r>
            <a:rPr lang="en-US" sz="1200" dirty="0">
              <a:effectLst/>
              <a:latin typeface="Arial" panose="020B0604020202020204" pitchFamily="34" charset="0"/>
              <a:ea typeface="+mn-ea"/>
              <a:cs typeface="Arial" panose="020B0604020202020204" pitchFamily="34" charset="0"/>
            </a:rPr>
            <a:t>Exposure to all important business/functions and locations of ASDA. </a:t>
          </a:r>
        </a:p>
        <a:p>
          <a:pPr algn="l">
            <a:buNone/>
          </a:pPr>
          <a:r>
            <a:rPr lang="en-US" sz="1200" dirty="0">
              <a:effectLst/>
              <a:latin typeface="Arial" panose="020B0604020202020204" pitchFamily="34" charset="0"/>
              <a:ea typeface="+mn-ea"/>
              <a:cs typeface="Arial" panose="020B0604020202020204" pitchFamily="34" charset="0"/>
            </a:rPr>
            <a:t>Training on job roles and responsibilities</a:t>
          </a:r>
        </a:p>
        <a:p>
          <a:pPr>
            <a:buNone/>
          </a:pPr>
          <a:r>
            <a:rPr lang="en-US" sz="1200" b="1" dirty="0">
              <a:effectLst/>
              <a:latin typeface="Arial" panose="020B0604020202020204" pitchFamily="34" charset="0"/>
              <a:ea typeface="+mn-ea"/>
              <a:cs typeface="Arial" panose="020B0604020202020204" pitchFamily="34" charset="0"/>
            </a:rPr>
            <a:t>- </a:t>
          </a:r>
          <a:r>
            <a:rPr lang="en-US" sz="1200" dirty="0">
              <a:effectLst/>
              <a:latin typeface="Arial" panose="020B0604020202020204" pitchFamily="34" charset="0"/>
              <a:ea typeface="+mn-ea"/>
              <a:cs typeface="Arial" panose="020B0604020202020204" pitchFamily="34" charset="0"/>
            </a:rPr>
            <a:t>Induction program (company policies, ASDA culture, systems)</a:t>
          </a:r>
        </a:p>
        <a:p>
          <a:pPr>
            <a:buNone/>
          </a:pPr>
          <a:r>
            <a:rPr lang="en-US" sz="1200" b="1" dirty="0">
              <a:effectLst/>
              <a:latin typeface="Arial" panose="020B0604020202020204" pitchFamily="34" charset="0"/>
              <a:ea typeface="+mn-ea"/>
              <a:cs typeface="Arial" panose="020B0604020202020204" pitchFamily="34" charset="0"/>
            </a:rPr>
            <a:t>- </a:t>
          </a:r>
          <a:r>
            <a:rPr lang="en-US" sz="1200" dirty="0">
              <a:effectLst/>
              <a:latin typeface="Arial" panose="020B0604020202020204" pitchFamily="34" charset="0"/>
              <a:ea typeface="+mn-ea"/>
              <a:cs typeface="Arial" panose="020B0604020202020204" pitchFamily="34" charset="0"/>
            </a:rPr>
            <a:t>Placement in relevant store or department.</a:t>
          </a:r>
        </a:p>
      </dgm:t>
    </dgm:pt>
    <dgm:pt modelId="{4F2F1AF9-B4FF-420A-8538-5AE937D1125C}" type="parTrans" cxnId="{D895CC85-2BBD-43B6-A9DF-9F40D0561865}">
      <dgm:prSet/>
      <dgm:spPr/>
      <dgm:t>
        <a:bodyPr/>
        <a:lstStyle/>
        <a:p>
          <a:endParaRPr lang="en-US" sz="1200"/>
        </a:p>
      </dgm:t>
    </dgm:pt>
    <dgm:pt modelId="{91FAD966-3971-4321-A84F-3B61F1091F48}" type="sibTrans" cxnId="{D895CC85-2BBD-43B6-A9DF-9F40D0561865}">
      <dgm:prSet/>
      <dgm:spPr>
        <a:xfrm>
          <a:off x="3811621" y="4886427"/>
          <a:ext cx="2000484" cy="208980"/>
        </a:xfrm>
        <a:prstGeom prst="rect">
          <a:avLst/>
        </a:prstGeom>
      </dgm:spPr>
      <dgm:t>
        <a:bodyPr/>
        <a:lstStyle/>
        <a:p>
          <a:pPr algn="l"/>
          <a:endParaRPr lang="en-US" sz="1200">
            <a:effectLst/>
          </a:endParaRPr>
        </a:p>
      </dgm:t>
    </dgm:pt>
    <dgm:pt modelId="{7CA1C325-4C27-4FC9-8944-AA8B8E715F45}">
      <dgm:prSet phldrT="[Text]" custT="1"/>
      <dgm:spPr>
        <a:xfrm>
          <a:off x="4645435" y="2172608"/>
          <a:ext cx="2322008" cy="1393205"/>
        </a:xfrm>
        <a:prstGeom prst="roundRect">
          <a:avLst>
            <a:gd name="adj" fmla="val 10000"/>
          </a:avLst>
        </a:prstGeom>
      </dgm:spPr>
      <dgm:t>
        <a:bodyPr/>
        <a:lstStyle/>
        <a:p>
          <a:pPr algn="l">
            <a:buNone/>
          </a:pPr>
          <a:r>
            <a:rPr lang="en-US" sz="1200" b="1" dirty="0">
              <a:solidFill>
                <a:srgbClr val="273A63"/>
              </a:solidFill>
              <a:effectLst/>
              <a:latin typeface="Arial" panose="020B0604020202020204" pitchFamily="34" charset="0"/>
              <a:ea typeface="+mn-ea"/>
              <a:cs typeface="Arial" panose="020B0604020202020204" pitchFamily="34" charset="0"/>
            </a:rPr>
            <a:t>WRITTEN TEST</a:t>
          </a:r>
        </a:p>
        <a:p>
          <a:pPr algn="l">
            <a:buNone/>
          </a:pPr>
          <a:r>
            <a:rPr lang="en-US" sz="1200" b="0" dirty="0">
              <a:effectLst/>
              <a:latin typeface="Arial" panose="020B0604020202020204" pitchFamily="34" charset="0"/>
              <a:ea typeface="+mn-ea"/>
              <a:cs typeface="Arial" panose="020B0604020202020204" pitchFamily="34" charset="0"/>
            </a:rPr>
            <a:t>IQ  or aptitude test</a:t>
          </a:r>
        </a:p>
        <a:p>
          <a:pPr algn="l">
            <a:buNone/>
          </a:pPr>
          <a:r>
            <a:rPr lang="en-US" sz="1200" b="0" dirty="0">
              <a:effectLst/>
              <a:latin typeface="Arial" panose="020B0604020202020204" pitchFamily="34" charset="0"/>
              <a:ea typeface="+mn-ea"/>
              <a:cs typeface="Arial" panose="020B0604020202020204" pitchFamily="34" charset="0"/>
            </a:rPr>
            <a:t>Communication and basic skills test</a:t>
          </a:r>
        </a:p>
        <a:p>
          <a:pPr>
            <a:buNone/>
          </a:pPr>
          <a:r>
            <a:rPr lang="en-US" sz="1200" b="0" dirty="0">
              <a:effectLst/>
              <a:latin typeface="Arial" panose="020B0604020202020204" pitchFamily="34" charset="0"/>
              <a:ea typeface="+mn-ea"/>
              <a:cs typeface="Arial" panose="020B0604020202020204" pitchFamily="34" charset="0"/>
            </a:rPr>
            <a:t>- </a:t>
          </a:r>
        </a:p>
      </dgm:t>
    </dgm:pt>
    <dgm:pt modelId="{B12647D6-5A52-4C99-8405-02DEB4362BB9}" type="parTrans" cxnId="{2D1220FF-3697-4A25-9F22-B9874DAE1B6D}">
      <dgm:prSet/>
      <dgm:spPr/>
      <dgm:t>
        <a:bodyPr/>
        <a:lstStyle/>
        <a:p>
          <a:endParaRPr lang="en-US" sz="1200"/>
        </a:p>
      </dgm:t>
    </dgm:pt>
    <dgm:pt modelId="{13406893-96F1-4D5F-BF8A-5B6C9EC0ABD9}" type="sibTrans" cxnId="{2D1220FF-3697-4A25-9F22-B9874DAE1B6D}">
      <dgm:prSet/>
      <dgm:spPr>
        <a:xfrm>
          <a:off x="3774059" y="2757527"/>
          <a:ext cx="1905528" cy="208980"/>
        </a:xfrm>
        <a:prstGeom prst="rect">
          <a:avLst/>
        </a:prstGeom>
      </dgm:spPr>
      <dgm:t>
        <a:bodyPr/>
        <a:lstStyle/>
        <a:p>
          <a:pPr algn="l"/>
          <a:endParaRPr lang="en-US" sz="1200">
            <a:effectLst/>
          </a:endParaRPr>
        </a:p>
      </dgm:t>
    </dgm:pt>
    <dgm:pt modelId="{DC36A62C-FBAF-47E7-BBF1-5FD2977B8AC5}">
      <dgm:prSet phldrT="[Text]" custT="1"/>
      <dgm:spPr>
        <a:xfrm>
          <a:off x="4645435" y="86882"/>
          <a:ext cx="2322008" cy="1737424"/>
        </a:xfrm>
        <a:prstGeom prst="roundRect">
          <a:avLst>
            <a:gd name="adj" fmla="val 10000"/>
          </a:avLst>
        </a:prstGeom>
      </dgm:spPr>
      <dgm:t>
        <a:bodyPr/>
        <a:lstStyle/>
        <a:p>
          <a:pPr algn="l">
            <a:buNone/>
          </a:pPr>
          <a:r>
            <a:rPr lang="en-US" sz="1200" b="1" dirty="0">
              <a:solidFill>
                <a:srgbClr val="273A63"/>
              </a:solidFill>
              <a:effectLst/>
              <a:latin typeface="Arial" panose="020B0604020202020204" pitchFamily="34" charset="0"/>
              <a:ea typeface="+mn-ea"/>
              <a:cs typeface="Arial" panose="020B0604020202020204" pitchFamily="34" charset="0"/>
            </a:rPr>
            <a:t>CHECKING THE RECRUITING OPTIONS</a:t>
          </a:r>
        </a:p>
        <a:p>
          <a:pPr algn="l">
            <a:buNone/>
          </a:pPr>
          <a:r>
            <a:rPr lang="en-US" sz="1200" b="1" dirty="0">
              <a:effectLst/>
              <a:latin typeface="Arial" panose="020B0604020202020204" pitchFamily="34" charset="0"/>
              <a:ea typeface="+mn-ea"/>
              <a:cs typeface="Arial" panose="020B0604020202020204" pitchFamily="34" charset="0"/>
            </a:rPr>
            <a:t>- </a:t>
          </a:r>
          <a:r>
            <a:rPr lang="en-US" sz="1200" b="0" dirty="0">
              <a:effectLst/>
              <a:latin typeface="Arial" panose="020B0604020202020204" pitchFamily="34" charset="0"/>
              <a:ea typeface="+mn-ea"/>
              <a:cs typeface="Arial" panose="020B0604020202020204" pitchFamily="34" charset="0"/>
            </a:rPr>
            <a:t>Internal (promotion or transfer of current  ASDA  employees</a:t>
          </a:r>
        </a:p>
        <a:p>
          <a:pPr algn="l">
            <a:buNone/>
          </a:pPr>
          <a:r>
            <a:rPr lang="en-US" sz="1200" b="0" dirty="0">
              <a:effectLst/>
              <a:latin typeface="Arial" panose="020B0604020202020204" pitchFamily="34" charset="0"/>
              <a:ea typeface="+mn-ea"/>
              <a:cs typeface="Arial" panose="020B0604020202020204" pitchFamily="34" charset="0"/>
            </a:rPr>
            <a:t>- External hiring new staff though job portals agencies or universities</a:t>
          </a:r>
        </a:p>
      </dgm:t>
    </dgm:pt>
    <dgm:pt modelId="{F0BBF595-283C-4DC8-AE95-FA03B886FE0E}" type="parTrans" cxnId="{D5CADCED-42E5-4FF5-BEB4-CD5720C0F1E1}">
      <dgm:prSet/>
      <dgm:spPr/>
      <dgm:t>
        <a:bodyPr/>
        <a:lstStyle/>
        <a:p>
          <a:endParaRPr lang="en-US" sz="1200"/>
        </a:p>
      </dgm:t>
    </dgm:pt>
    <dgm:pt modelId="{DAB83C69-98CF-4461-BB49-9BBA0F80512F}" type="sibTrans" cxnId="{D5CADCED-42E5-4FF5-BEB4-CD5720C0F1E1}">
      <dgm:prSet/>
      <dgm:spPr>
        <a:xfrm rot="8614">
          <a:off x="5132994" y="923181"/>
          <a:ext cx="3193008" cy="208980"/>
        </a:xfrm>
        <a:prstGeom prst="rect">
          <a:avLst/>
        </a:prstGeom>
      </dgm:spPr>
      <dgm:t>
        <a:bodyPr/>
        <a:lstStyle/>
        <a:p>
          <a:pPr algn="l"/>
          <a:endParaRPr lang="en-US" sz="1200">
            <a:effectLst/>
          </a:endParaRPr>
        </a:p>
      </dgm:t>
    </dgm:pt>
    <dgm:pt modelId="{9533855A-6C86-406B-82A2-09528F9F6F3A}">
      <dgm:prSet phldrT="[Text]" custT="1"/>
      <dgm:spPr>
        <a:xfrm>
          <a:off x="7832114" y="86882"/>
          <a:ext cx="2322008" cy="1225226"/>
        </a:xfrm>
        <a:prstGeom prst="roundRect">
          <a:avLst>
            <a:gd name="adj" fmla="val 10000"/>
          </a:avLst>
        </a:prstGeom>
      </dgm:spPr>
      <dgm:t>
        <a:bodyPr/>
        <a:lstStyle/>
        <a:p>
          <a:pPr algn="l">
            <a:buNone/>
          </a:pPr>
          <a:endParaRPr lang="en-US" sz="1200" b="1" dirty="0">
            <a:solidFill>
              <a:srgbClr val="273A63"/>
            </a:solidFill>
            <a:effectLst/>
            <a:latin typeface="Arial" panose="020B0604020202020204" pitchFamily="34" charset="0"/>
            <a:ea typeface="+mn-ea"/>
            <a:cs typeface="Arial" panose="020B0604020202020204" pitchFamily="34" charset="0"/>
          </a:endParaRPr>
        </a:p>
        <a:p>
          <a:pPr algn="l">
            <a:buNone/>
          </a:pPr>
          <a:endParaRPr lang="en-US" sz="1200" b="1" dirty="0">
            <a:solidFill>
              <a:srgbClr val="273A63"/>
            </a:solidFill>
            <a:effectLst/>
            <a:latin typeface="Arial" panose="020B0604020202020204" pitchFamily="34" charset="0"/>
            <a:ea typeface="+mn-ea"/>
            <a:cs typeface="Arial" panose="020B0604020202020204" pitchFamily="34" charset="0"/>
          </a:endParaRPr>
        </a:p>
        <a:p>
          <a:pPr algn="l">
            <a:buNone/>
          </a:pPr>
          <a:r>
            <a:rPr lang="en-US" sz="1200" b="1" dirty="0">
              <a:solidFill>
                <a:srgbClr val="273A63"/>
              </a:solidFill>
              <a:effectLst/>
              <a:latin typeface="Arial" panose="020B0604020202020204" pitchFamily="34" charset="0"/>
              <a:ea typeface="+mn-ea"/>
              <a:cs typeface="Arial" panose="020B0604020202020204" pitchFamily="34" charset="0"/>
            </a:rPr>
            <a:t>ADVERTISEMENT IN NATIONAL DAILES:</a:t>
          </a:r>
          <a:r>
            <a:rPr lang="en-US" sz="1200" b="0" dirty="0">
              <a:effectLst/>
              <a:latin typeface="Arial" panose="020B0604020202020204" pitchFamily="34" charset="0"/>
              <a:ea typeface="+mn-ea"/>
              <a:cs typeface="Arial" panose="020B0604020202020204" pitchFamily="34" charset="0"/>
            </a:rPr>
            <a:t> Ads published in English and local languages to reach more candidates</a:t>
          </a:r>
        </a:p>
        <a:p>
          <a:pPr algn="l">
            <a:buNone/>
          </a:pPr>
          <a:endParaRPr lang="en-US" sz="1200" b="0" dirty="0">
            <a:effectLst/>
            <a:latin typeface="Arial" panose="020B0604020202020204" pitchFamily="34" charset="0"/>
            <a:ea typeface="+mn-ea"/>
            <a:cs typeface="Arial" panose="020B0604020202020204" pitchFamily="34" charset="0"/>
          </a:endParaRPr>
        </a:p>
        <a:p>
          <a:pPr algn="l">
            <a:buNone/>
          </a:pPr>
          <a:endParaRPr lang="en-US" sz="1200" b="0" dirty="0">
            <a:effectLst/>
            <a:latin typeface="Arial" panose="020B0604020202020204" pitchFamily="34" charset="0"/>
            <a:ea typeface="+mn-ea"/>
            <a:cs typeface="Arial" panose="020B0604020202020204" pitchFamily="34" charset="0"/>
          </a:endParaRPr>
        </a:p>
      </dgm:t>
    </dgm:pt>
    <dgm:pt modelId="{E65B553E-A983-4551-AFEA-003CD5DBB07E}" type="sibTrans" cxnId="{F8D9495E-A954-4065-BFB1-6218EF083F44}">
      <dgm:prSet/>
      <dgm:spPr>
        <a:xfrm rot="5400000">
          <a:off x="8177216" y="1067235"/>
          <a:ext cx="1650753" cy="208980"/>
        </a:xfrm>
        <a:prstGeom prst="rect">
          <a:avLst/>
        </a:prstGeom>
      </dgm:spPr>
      <dgm:t>
        <a:bodyPr/>
        <a:lstStyle/>
        <a:p>
          <a:pPr algn="l"/>
          <a:endParaRPr lang="en-US" sz="1200">
            <a:effectLst/>
          </a:endParaRPr>
        </a:p>
      </dgm:t>
    </dgm:pt>
    <dgm:pt modelId="{0C6507FE-F391-4098-8CD0-F58797CD98D8}" type="parTrans" cxnId="{F8D9495E-A954-4065-BFB1-6218EF083F44}">
      <dgm:prSet/>
      <dgm:spPr/>
      <dgm:t>
        <a:bodyPr/>
        <a:lstStyle/>
        <a:p>
          <a:endParaRPr lang="en-US" sz="1200"/>
        </a:p>
      </dgm:t>
    </dgm:pt>
    <dgm:pt modelId="{FA3A955C-7C10-4CAF-B91E-4F3B04C5CB5A}">
      <dgm:prSet phldrT="[Text]" custT="1"/>
      <dgm:spPr>
        <a:xfrm>
          <a:off x="7832114" y="1660410"/>
          <a:ext cx="2322008" cy="1393205"/>
        </a:xfrm>
        <a:prstGeom prst="roundRect">
          <a:avLst>
            <a:gd name="adj" fmla="val 10000"/>
          </a:avLst>
        </a:prstGeom>
      </dgm:spPr>
      <dgm:t>
        <a:bodyPr/>
        <a:lstStyle/>
        <a:p>
          <a:pPr algn="l">
            <a:buNone/>
          </a:pPr>
          <a:endParaRPr lang="en-US" sz="1200" b="1" dirty="0">
            <a:solidFill>
              <a:srgbClr val="273A63"/>
            </a:solidFill>
            <a:effectLst/>
            <a:latin typeface="Arial" panose="020B0604020202020204" pitchFamily="34" charset="0"/>
            <a:ea typeface="+mn-ea"/>
            <a:cs typeface="Arial" panose="020B0604020202020204" pitchFamily="34" charset="0"/>
          </a:endParaRPr>
        </a:p>
        <a:p>
          <a:pPr algn="l">
            <a:buNone/>
          </a:pPr>
          <a:endParaRPr lang="en-US" sz="1200" b="1" dirty="0">
            <a:solidFill>
              <a:srgbClr val="273A63"/>
            </a:solidFill>
            <a:effectLst/>
            <a:latin typeface="Arial" panose="020B0604020202020204" pitchFamily="34" charset="0"/>
            <a:ea typeface="+mn-ea"/>
            <a:cs typeface="Arial" panose="020B0604020202020204" pitchFamily="34" charset="0"/>
          </a:endParaRPr>
        </a:p>
        <a:p>
          <a:pPr algn="l">
            <a:buNone/>
          </a:pPr>
          <a:r>
            <a:rPr lang="en-US" sz="1200" b="1" dirty="0">
              <a:solidFill>
                <a:srgbClr val="273A63"/>
              </a:solidFill>
              <a:effectLst/>
              <a:latin typeface="Arial" panose="020B0604020202020204" pitchFamily="34" charset="0"/>
              <a:ea typeface="+mn-ea"/>
              <a:cs typeface="Arial" panose="020B0604020202020204" pitchFamily="34" charset="0"/>
            </a:rPr>
            <a:t>SORTING APPLICATIONS</a:t>
          </a:r>
        </a:p>
        <a:p>
          <a:pPr algn="l">
            <a:buNone/>
          </a:pPr>
          <a:r>
            <a:rPr lang="en-US" sz="1200" b="0" dirty="0">
              <a:effectLst/>
              <a:latin typeface="Arial" panose="020B0604020202020204" pitchFamily="34" charset="0"/>
              <a:ea typeface="+mn-ea"/>
              <a:cs typeface="Arial" panose="020B0604020202020204" pitchFamily="34" charset="0"/>
            </a:rPr>
            <a:t>Applications are screened based on ASDA  selection criteria</a:t>
          </a:r>
        </a:p>
        <a:p>
          <a:pPr algn="l">
            <a:buNone/>
          </a:pPr>
          <a:r>
            <a:rPr lang="en-US" sz="1200" b="0" dirty="0">
              <a:effectLst/>
              <a:latin typeface="Arial" panose="020B0604020202020204" pitchFamily="34" charset="0"/>
              <a:ea typeface="+mn-ea"/>
              <a:cs typeface="Arial" panose="020B0604020202020204" pitchFamily="34" charset="0"/>
            </a:rPr>
            <a:t>Shortlisting candidates based on experience and skill</a:t>
          </a:r>
        </a:p>
        <a:p>
          <a:pPr algn="l">
            <a:buNone/>
          </a:pPr>
          <a:endParaRPr lang="en-US" sz="1200" b="0" dirty="0">
            <a:effectLst/>
            <a:latin typeface="Arial" panose="020B0604020202020204" pitchFamily="34" charset="0"/>
            <a:ea typeface="+mn-ea"/>
            <a:cs typeface="Arial" panose="020B0604020202020204" pitchFamily="34" charset="0"/>
          </a:endParaRPr>
        </a:p>
        <a:p>
          <a:pPr algn="l">
            <a:buNone/>
          </a:pPr>
          <a:endParaRPr lang="en-US" sz="1200" b="0" dirty="0">
            <a:effectLst/>
            <a:latin typeface="Arial" panose="020B0604020202020204" pitchFamily="34" charset="0"/>
            <a:ea typeface="+mn-ea"/>
            <a:cs typeface="Arial" panose="020B0604020202020204" pitchFamily="34" charset="0"/>
          </a:endParaRPr>
        </a:p>
      </dgm:t>
    </dgm:pt>
    <dgm:pt modelId="{A747EF7E-9AF0-4A4E-A2E0-60A1CAC1B7E1}" type="sibTrans" cxnId="{0446510A-4721-41B0-9BD6-256AA281BC92}">
      <dgm:prSet/>
      <dgm:spPr>
        <a:xfrm>
          <a:off x="7097143" y="4307106"/>
          <a:ext cx="1793659" cy="208980"/>
        </a:xfrm>
        <a:prstGeom prst="rect">
          <a:avLst/>
        </a:prstGeom>
      </dgm:spPr>
      <dgm:t>
        <a:bodyPr/>
        <a:lstStyle/>
        <a:p>
          <a:pPr algn="l"/>
          <a:endParaRPr lang="en-US" sz="1200">
            <a:effectLst/>
          </a:endParaRPr>
        </a:p>
      </dgm:t>
    </dgm:pt>
    <dgm:pt modelId="{046B7404-4B38-47FF-AE48-B7DEAFF4EF34}" type="parTrans" cxnId="{0446510A-4721-41B0-9BD6-256AA281BC92}">
      <dgm:prSet/>
      <dgm:spPr/>
      <dgm:t>
        <a:bodyPr/>
        <a:lstStyle/>
        <a:p>
          <a:endParaRPr lang="en-US" sz="1200"/>
        </a:p>
      </dgm:t>
    </dgm:pt>
    <dgm:pt modelId="{956A828B-A481-4FB6-B2CF-B22343DE667A}">
      <dgm:prSet phldrT="[Text]" custT="1"/>
      <dgm:spPr>
        <a:xfrm>
          <a:off x="7832114" y="3461268"/>
          <a:ext cx="2322008" cy="1393205"/>
        </a:xfrm>
        <a:prstGeom prst="roundRect">
          <a:avLst>
            <a:gd name="adj" fmla="val 10000"/>
          </a:avLst>
        </a:prstGeom>
      </dgm:spPr>
      <dgm:t>
        <a:bodyPr/>
        <a:lstStyle/>
        <a:p>
          <a:pPr algn="l">
            <a:buNone/>
          </a:pPr>
          <a:r>
            <a:rPr lang="en-US" sz="1200" b="1" dirty="0">
              <a:solidFill>
                <a:srgbClr val="273A63"/>
              </a:solidFill>
              <a:effectLst/>
              <a:latin typeface="Arial" panose="020B0604020202020204" pitchFamily="34" charset="0"/>
              <a:ea typeface="+mn-ea"/>
              <a:cs typeface="Arial" panose="020B0604020202020204" pitchFamily="34" charset="0"/>
            </a:rPr>
            <a:t>FOLLOW  UP</a:t>
          </a:r>
        </a:p>
        <a:p>
          <a:pPr algn="l">
            <a:buNone/>
          </a:pPr>
          <a:r>
            <a:rPr lang="en-US" sz="1200" dirty="0">
              <a:effectLst/>
              <a:latin typeface="Arial" panose="020B0604020202020204" pitchFamily="34" charset="0"/>
              <a:ea typeface="+mn-ea"/>
              <a:cs typeface="Arial" panose="020B0604020202020204" pitchFamily="34" charset="0"/>
            </a:rPr>
            <a:t>HR supports new employees</a:t>
          </a:r>
        </a:p>
        <a:p>
          <a:pPr>
            <a:buNone/>
          </a:pPr>
          <a:r>
            <a:rPr lang="en-US" sz="1200" dirty="0">
              <a:effectLst/>
              <a:latin typeface="Arial" panose="020B0604020202020204" pitchFamily="34" charset="0"/>
              <a:ea typeface="+mn-ea"/>
              <a:cs typeface="Arial" panose="020B0604020202020204" pitchFamily="34" charset="0"/>
            </a:rPr>
            <a:t>Helps them adjust to ASDA work environment and team</a:t>
          </a:r>
        </a:p>
      </dgm:t>
    </dgm:pt>
    <dgm:pt modelId="{07730D56-2279-403B-B0F8-CAA1DE390E49}" type="sibTrans" cxnId="{147269A7-FE21-4D1C-987C-2305CF833A52}">
      <dgm:prSet/>
      <dgm:spPr/>
      <dgm:t>
        <a:bodyPr/>
        <a:lstStyle/>
        <a:p>
          <a:endParaRPr lang="en-US" sz="1200"/>
        </a:p>
      </dgm:t>
    </dgm:pt>
    <dgm:pt modelId="{0CA2912C-B4B8-4233-B0DC-AFFFB846B647}" type="parTrans" cxnId="{147269A7-FE21-4D1C-987C-2305CF833A52}">
      <dgm:prSet/>
      <dgm:spPr/>
      <dgm:t>
        <a:bodyPr/>
        <a:lstStyle/>
        <a:p>
          <a:endParaRPr lang="en-US" sz="1200"/>
        </a:p>
      </dgm:t>
    </dgm:pt>
    <dgm:pt modelId="{1ED124F4-8A00-4581-9874-EA5C75035B11}" type="pres">
      <dgm:prSet presAssocID="{19C0E8F5-ABF1-4CA6-BF3E-388D1AB53CCE}" presName="Name0" presStyleCnt="0">
        <dgm:presLayoutVars>
          <dgm:dir/>
          <dgm:resizeHandles/>
        </dgm:presLayoutVars>
      </dgm:prSet>
      <dgm:spPr/>
    </dgm:pt>
    <dgm:pt modelId="{EE4B364F-37B0-4487-8191-03E28C4E9A85}" type="pres">
      <dgm:prSet presAssocID="{00023B9A-9189-44FC-88FB-BF110552EBEA}" presName="compNode" presStyleCnt="0"/>
      <dgm:spPr/>
    </dgm:pt>
    <dgm:pt modelId="{0965E6FF-CC00-4E4D-B2AF-4C3E5BA96A3F}" type="pres">
      <dgm:prSet presAssocID="{00023B9A-9189-44FC-88FB-BF110552EBEA}" presName="dummyConnPt" presStyleCnt="0"/>
      <dgm:spPr/>
    </dgm:pt>
    <dgm:pt modelId="{E0B27D46-B47D-4CFE-8D4B-9F358F62CC44}" type="pres">
      <dgm:prSet presAssocID="{00023B9A-9189-44FC-88FB-BF110552EBEA}" presName="node" presStyleLbl="node1" presStyleIdx="0" presStyleCnt="9" custScaleY="133220" custLinFactNeighborY="897">
        <dgm:presLayoutVars>
          <dgm:bulletEnabled val="1"/>
        </dgm:presLayoutVars>
      </dgm:prSet>
      <dgm:spPr/>
    </dgm:pt>
    <dgm:pt modelId="{D258B966-D17B-45A2-9B52-A03A9109D7C8}" type="pres">
      <dgm:prSet presAssocID="{69FABD80-AB99-4752-BB9F-7EB8CEA3EA7A}" presName="sibTrans" presStyleLbl="bgSibTrans2D1" presStyleIdx="0" presStyleCnt="8" custAng="16161835" custLinFactX="100000" custLinFactY="200000" custLinFactNeighborX="174777" custLinFactNeighborY="285447"/>
      <dgm:spPr/>
    </dgm:pt>
    <dgm:pt modelId="{D80ADCAB-4225-4077-B886-41C6F358F9A0}" type="pres">
      <dgm:prSet presAssocID="{B66E0C6F-2506-4C7B-B14A-C7E4D78E22F8}" presName="compNode" presStyleCnt="0"/>
      <dgm:spPr/>
    </dgm:pt>
    <dgm:pt modelId="{8C6AB892-B0D7-4566-944B-487E500FD9F2}" type="pres">
      <dgm:prSet presAssocID="{B66E0C6F-2506-4C7B-B14A-C7E4D78E22F8}" presName="dummyConnPt" presStyleCnt="0"/>
      <dgm:spPr/>
    </dgm:pt>
    <dgm:pt modelId="{1A6E2095-771B-4610-84A0-69F6CCD5F28D}" type="pres">
      <dgm:prSet presAssocID="{B66E0C6F-2506-4C7B-B14A-C7E4D78E22F8}" presName="node" presStyleLbl="node1" presStyleIdx="1" presStyleCnt="9" custScaleY="136118" custLinFactNeighborX="-1053">
        <dgm:presLayoutVars>
          <dgm:bulletEnabled val="1"/>
        </dgm:presLayoutVars>
      </dgm:prSet>
      <dgm:spPr/>
    </dgm:pt>
    <dgm:pt modelId="{E08DAB1D-EED1-4D5C-B4B8-CE060659BD66}" type="pres">
      <dgm:prSet presAssocID="{8EEC02C0-786E-4547-B370-DB3FDC243AD0}" presName="sibTrans" presStyleLbl="bgSibTrans2D1" presStyleIdx="1" presStyleCnt="8" custAng="40871"/>
      <dgm:spPr/>
    </dgm:pt>
    <dgm:pt modelId="{F2165C9B-8911-4443-B758-6F5A64E29FBC}" type="pres">
      <dgm:prSet presAssocID="{8F7C5492-C9DF-4E3D-A686-1DB9F0D395EE}" presName="compNode" presStyleCnt="0"/>
      <dgm:spPr/>
    </dgm:pt>
    <dgm:pt modelId="{C28D122B-0F7B-440A-AF2C-11586A278E11}" type="pres">
      <dgm:prSet presAssocID="{8F7C5492-C9DF-4E3D-A686-1DB9F0D395EE}" presName="dummyConnPt" presStyleCnt="0"/>
      <dgm:spPr/>
    </dgm:pt>
    <dgm:pt modelId="{50AB143D-E2FB-4038-BE88-69DE922DC01B}" type="pres">
      <dgm:prSet presAssocID="{8F7C5492-C9DF-4E3D-A686-1DB9F0D395EE}" presName="node" presStyleLbl="node1" presStyleIdx="2" presStyleCnt="9">
        <dgm:presLayoutVars>
          <dgm:bulletEnabled val="1"/>
        </dgm:presLayoutVars>
      </dgm:prSet>
      <dgm:spPr/>
    </dgm:pt>
    <dgm:pt modelId="{4D47C368-B8F4-49A6-A928-FD1CFAC08B44}" type="pres">
      <dgm:prSet presAssocID="{D7C2C591-B64E-4295-BF2A-EAFCD116143D}" presName="sibTrans" presStyleLbl="bgSibTrans2D1" presStyleIdx="2" presStyleCnt="8" custAng="291928" custScaleX="91360" custScaleY="102940" custLinFactY="-843741" custLinFactNeighborX="54636" custLinFactNeighborY="-900000"/>
      <dgm:spPr/>
    </dgm:pt>
    <dgm:pt modelId="{94B504A9-9AE1-484C-80C8-96FCB20F92B1}" type="pres">
      <dgm:prSet presAssocID="{E9BC8585-BEB1-4CD9-94DA-3388B17865AE}" presName="compNode" presStyleCnt="0"/>
      <dgm:spPr/>
    </dgm:pt>
    <dgm:pt modelId="{01B3628A-62EE-43DF-8C33-BAF5EB8BD096}" type="pres">
      <dgm:prSet presAssocID="{E9BC8585-BEB1-4CD9-94DA-3388B17865AE}" presName="dummyConnPt" presStyleCnt="0"/>
      <dgm:spPr/>
    </dgm:pt>
    <dgm:pt modelId="{BD0D78D4-CB74-42A0-9E4B-03482BC66053}" type="pres">
      <dgm:prSet presAssocID="{E9BC8585-BEB1-4CD9-94DA-3388B17865AE}" presName="node" presStyleLbl="node1" presStyleIdx="3" presStyleCnt="9" custScaleX="108476" custScaleY="138409">
        <dgm:presLayoutVars>
          <dgm:bulletEnabled val="1"/>
        </dgm:presLayoutVars>
      </dgm:prSet>
      <dgm:spPr/>
    </dgm:pt>
    <dgm:pt modelId="{19A25D1E-C316-40D9-9737-2728E08F734C}" type="pres">
      <dgm:prSet presAssocID="{91FAD966-3971-4321-A84F-3B61F1091F48}" presName="sibTrans" presStyleLbl="bgSibTrans2D1" presStyleIdx="3" presStyleCnt="8" custAng="5400000" custLinFactY="305413" custLinFactNeighborX="-15075" custLinFactNeighborY="400000"/>
      <dgm:spPr/>
    </dgm:pt>
    <dgm:pt modelId="{53992CD0-6BBB-49B1-9756-F14ACDD44050}" type="pres">
      <dgm:prSet presAssocID="{7CA1C325-4C27-4FC9-8944-AA8B8E715F45}" presName="compNode" presStyleCnt="0"/>
      <dgm:spPr/>
    </dgm:pt>
    <dgm:pt modelId="{CDA1985E-4231-4B5F-B441-BAF82F7E6A58}" type="pres">
      <dgm:prSet presAssocID="{7CA1C325-4C27-4FC9-8944-AA8B8E715F45}" presName="dummyConnPt" presStyleCnt="0"/>
      <dgm:spPr/>
    </dgm:pt>
    <dgm:pt modelId="{85481419-2162-4099-B54E-07C5C850CE4A}" type="pres">
      <dgm:prSet presAssocID="{7CA1C325-4C27-4FC9-8944-AA8B8E715F45}" presName="node" presStyleLbl="node1" presStyleIdx="4" presStyleCnt="9" custAng="0">
        <dgm:presLayoutVars>
          <dgm:bulletEnabled val="1"/>
        </dgm:presLayoutVars>
      </dgm:prSet>
      <dgm:spPr/>
    </dgm:pt>
    <dgm:pt modelId="{DA8B57EA-8F09-4F95-9185-81A228A17AA9}" type="pres">
      <dgm:prSet presAssocID="{13406893-96F1-4D5F-BF8A-5B6C9EC0ABD9}" presName="sibTrans" presStyleLbl="bgSibTrans2D1" presStyleIdx="4" presStyleCnt="8" custAng="5400000" custLinFactY="300000" custLinFactNeighborX="-20289" custLinFactNeighborY="324690"/>
      <dgm:spPr/>
    </dgm:pt>
    <dgm:pt modelId="{789E520C-0359-448E-8230-A64099755D58}" type="pres">
      <dgm:prSet presAssocID="{DC36A62C-FBAF-47E7-BBF1-5FD2977B8AC5}" presName="compNode" presStyleCnt="0"/>
      <dgm:spPr/>
    </dgm:pt>
    <dgm:pt modelId="{C03A80C3-D4C3-4D43-952F-3DB360E4392C}" type="pres">
      <dgm:prSet presAssocID="{DC36A62C-FBAF-47E7-BBF1-5FD2977B8AC5}" presName="dummyConnPt" presStyleCnt="0"/>
      <dgm:spPr/>
    </dgm:pt>
    <dgm:pt modelId="{DA704096-7D86-4ED5-8079-CEF7047F61EA}" type="pres">
      <dgm:prSet presAssocID="{DC36A62C-FBAF-47E7-BBF1-5FD2977B8AC5}" presName="node" presStyleLbl="node1" presStyleIdx="5" presStyleCnt="9" custScaleY="124707">
        <dgm:presLayoutVars>
          <dgm:bulletEnabled val="1"/>
        </dgm:presLayoutVars>
      </dgm:prSet>
      <dgm:spPr/>
    </dgm:pt>
    <dgm:pt modelId="{5C06C312-50E5-4EFA-B4CD-2F1BEEF8C80C}" type="pres">
      <dgm:prSet presAssocID="{DAB83C69-98CF-4461-BB49-9BBA0F80512F}" presName="sibTrans" presStyleLbl="bgSibTrans2D1" presStyleIdx="5" presStyleCnt="8" custAng="279791" custLinFactY="100000" custLinFactNeighborX="768" custLinFactNeighborY="167337"/>
      <dgm:spPr/>
    </dgm:pt>
    <dgm:pt modelId="{F1AF4683-1D40-44AD-8307-86F2EED45B7A}" type="pres">
      <dgm:prSet presAssocID="{9533855A-6C86-406B-82A2-09528F9F6F3A}" presName="compNode" presStyleCnt="0"/>
      <dgm:spPr/>
    </dgm:pt>
    <dgm:pt modelId="{F8FA8ED5-8045-414E-ADB3-7C02ECCB4F10}" type="pres">
      <dgm:prSet presAssocID="{9533855A-6C86-406B-82A2-09528F9F6F3A}" presName="dummyConnPt" presStyleCnt="0"/>
      <dgm:spPr/>
    </dgm:pt>
    <dgm:pt modelId="{1C90FDA0-9D68-4BE3-A5F7-674C946BD9B2}" type="pres">
      <dgm:prSet presAssocID="{9533855A-6C86-406B-82A2-09528F9F6F3A}" presName="node" presStyleLbl="node1" presStyleIdx="6" presStyleCnt="9" custScaleY="87943">
        <dgm:presLayoutVars>
          <dgm:bulletEnabled val="1"/>
        </dgm:presLayoutVars>
      </dgm:prSet>
      <dgm:spPr/>
    </dgm:pt>
    <dgm:pt modelId="{836BE16E-6F76-4E87-8AA3-BF80F41CFA1A}" type="pres">
      <dgm:prSet presAssocID="{E65B553E-A983-4551-AFEA-003CD5DBB07E}" presName="sibTrans" presStyleLbl="bgSibTrans2D1" presStyleIdx="6" presStyleCnt="8" custLinFactNeighborX="42555"/>
      <dgm:spPr/>
    </dgm:pt>
    <dgm:pt modelId="{5ADEA88C-B3EA-49E0-947C-A873D762ACED}" type="pres">
      <dgm:prSet presAssocID="{FA3A955C-7C10-4CAF-B91E-4F3B04C5CB5A}" presName="compNode" presStyleCnt="0"/>
      <dgm:spPr/>
    </dgm:pt>
    <dgm:pt modelId="{F1472C44-30D3-4637-AA0A-AC04C7C51576}" type="pres">
      <dgm:prSet presAssocID="{FA3A955C-7C10-4CAF-B91E-4F3B04C5CB5A}" presName="dummyConnPt" presStyleCnt="0"/>
      <dgm:spPr/>
    </dgm:pt>
    <dgm:pt modelId="{0083DC4D-84E0-4008-B5D7-67B4E0B225FE}" type="pres">
      <dgm:prSet presAssocID="{FA3A955C-7C10-4CAF-B91E-4F3B04C5CB5A}" presName="node" presStyleLbl="node1" presStyleIdx="7" presStyleCnt="9" custLinFactNeighborX="-563" custLinFactNeighborY="3793">
        <dgm:presLayoutVars>
          <dgm:bulletEnabled val="1"/>
        </dgm:presLayoutVars>
      </dgm:prSet>
      <dgm:spPr/>
    </dgm:pt>
    <dgm:pt modelId="{C771944D-C0D2-4F3A-A4CE-3FEAD0EB2907}" type="pres">
      <dgm:prSet presAssocID="{A747EF7E-9AF0-4A4E-A2E0-60A1CAC1B7E1}" presName="sibTrans" presStyleLbl="bgSibTrans2D1" presStyleIdx="7" presStyleCnt="8" custAng="16200000" custLinFactY="322778" custLinFactNeighborX="-17068" custLinFactNeighborY="400000"/>
      <dgm:spPr/>
    </dgm:pt>
    <dgm:pt modelId="{EF3135E1-8C73-4365-8F1E-91AD39641EC6}" type="pres">
      <dgm:prSet presAssocID="{956A828B-A481-4FB6-B2CF-B22343DE667A}" presName="compNode" presStyleCnt="0"/>
      <dgm:spPr/>
    </dgm:pt>
    <dgm:pt modelId="{25FFC3B4-CE10-486E-BAAF-35F7A4DB3077}" type="pres">
      <dgm:prSet presAssocID="{956A828B-A481-4FB6-B2CF-B22343DE667A}" presName="dummyConnPt" presStyleCnt="0"/>
      <dgm:spPr/>
    </dgm:pt>
    <dgm:pt modelId="{F9E83091-6229-40B8-B9CC-740FDD703297}" type="pres">
      <dgm:prSet presAssocID="{956A828B-A481-4FB6-B2CF-B22343DE667A}" presName="node" presStyleLbl="node1" presStyleIdx="8" presStyleCnt="9" custLinFactNeighborY="4260">
        <dgm:presLayoutVars>
          <dgm:bulletEnabled val="1"/>
        </dgm:presLayoutVars>
      </dgm:prSet>
      <dgm:spPr/>
    </dgm:pt>
  </dgm:ptLst>
  <dgm:cxnLst>
    <dgm:cxn modelId="{47631B00-20E1-4939-828B-E872CBBF075F}" type="presOf" srcId="{A747EF7E-9AF0-4A4E-A2E0-60A1CAC1B7E1}" destId="{C771944D-C0D2-4F3A-A4CE-3FEAD0EB2907}" srcOrd="0" destOrd="0" presId="urn:microsoft.com/office/officeart/2005/8/layout/bProcess4"/>
    <dgm:cxn modelId="{6DB5A007-C3D3-43D2-8284-BD9E7A72EFE3}" type="presOf" srcId="{8EEC02C0-786E-4547-B370-DB3FDC243AD0}" destId="{E08DAB1D-EED1-4D5C-B4B8-CE060659BD66}" srcOrd="0" destOrd="0" presId="urn:microsoft.com/office/officeart/2005/8/layout/bProcess4"/>
    <dgm:cxn modelId="{0446510A-4721-41B0-9BD6-256AA281BC92}" srcId="{19C0E8F5-ABF1-4CA6-BF3E-388D1AB53CCE}" destId="{FA3A955C-7C10-4CAF-B91E-4F3B04C5CB5A}" srcOrd="7" destOrd="0" parTransId="{046B7404-4B38-47FF-AE48-B7DEAFF4EF34}" sibTransId="{A747EF7E-9AF0-4A4E-A2E0-60A1CAC1B7E1}"/>
    <dgm:cxn modelId="{03325512-82D0-4D81-B417-6DF0976B08E7}" type="presOf" srcId="{FA3A955C-7C10-4CAF-B91E-4F3B04C5CB5A}" destId="{0083DC4D-84E0-4008-B5D7-67B4E0B225FE}" srcOrd="0" destOrd="0" presId="urn:microsoft.com/office/officeart/2005/8/layout/bProcess4"/>
    <dgm:cxn modelId="{D828071A-1A40-4247-A319-2784536DF219}" type="presOf" srcId="{9533855A-6C86-406B-82A2-09528F9F6F3A}" destId="{1C90FDA0-9D68-4BE3-A5F7-674C946BD9B2}" srcOrd="0" destOrd="0" presId="urn:microsoft.com/office/officeart/2005/8/layout/bProcess4"/>
    <dgm:cxn modelId="{D827911A-CD61-4E03-8DEA-35D154C18899}" type="presOf" srcId="{B66E0C6F-2506-4C7B-B14A-C7E4D78E22F8}" destId="{1A6E2095-771B-4610-84A0-69F6CCD5F28D}" srcOrd="0" destOrd="0" presId="urn:microsoft.com/office/officeart/2005/8/layout/bProcess4"/>
    <dgm:cxn modelId="{83F68622-56C1-4BD2-8646-6C1A3A00E6E8}" type="presOf" srcId="{91FAD966-3971-4321-A84F-3B61F1091F48}" destId="{19A25D1E-C316-40D9-9737-2728E08F734C}" srcOrd="0" destOrd="0" presId="urn:microsoft.com/office/officeart/2005/8/layout/bProcess4"/>
    <dgm:cxn modelId="{556D442A-BD93-4C31-834C-A75016F620A4}" type="presOf" srcId="{E65B553E-A983-4551-AFEA-003CD5DBB07E}" destId="{836BE16E-6F76-4E87-8AA3-BF80F41CFA1A}" srcOrd="0" destOrd="0" presId="urn:microsoft.com/office/officeart/2005/8/layout/bProcess4"/>
    <dgm:cxn modelId="{6EB41337-7666-429A-A9FF-54B0E652264A}" srcId="{19C0E8F5-ABF1-4CA6-BF3E-388D1AB53CCE}" destId="{8F7C5492-C9DF-4E3D-A686-1DB9F0D395EE}" srcOrd="2" destOrd="0" parTransId="{87D2251A-B7E8-49AF-BE1A-2195956F8168}" sibTransId="{D7C2C591-B64E-4295-BF2A-EAFCD116143D}"/>
    <dgm:cxn modelId="{7DD3585D-0C42-44F9-9362-9504FE60F12A}" type="presOf" srcId="{E9BC8585-BEB1-4CD9-94DA-3388B17865AE}" destId="{BD0D78D4-CB74-42A0-9E4B-03482BC66053}" srcOrd="0" destOrd="0" presId="urn:microsoft.com/office/officeart/2005/8/layout/bProcess4"/>
    <dgm:cxn modelId="{F8D9495E-A954-4065-BFB1-6218EF083F44}" srcId="{19C0E8F5-ABF1-4CA6-BF3E-388D1AB53CCE}" destId="{9533855A-6C86-406B-82A2-09528F9F6F3A}" srcOrd="6" destOrd="0" parTransId="{0C6507FE-F391-4098-8CD0-F58797CD98D8}" sibTransId="{E65B553E-A983-4551-AFEA-003CD5DBB07E}"/>
    <dgm:cxn modelId="{A56E8D61-2FFC-4E45-8125-60094241E307}" type="presOf" srcId="{00023B9A-9189-44FC-88FB-BF110552EBEA}" destId="{E0B27D46-B47D-4CFE-8D4B-9F358F62CC44}" srcOrd="0" destOrd="0" presId="urn:microsoft.com/office/officeart/2005/8/layout/bProcess4"/>
    <dgm:cxn modelId="{C9F6CD57-9DA0-4BE2-A4EF-05374B15EAD9}" type="presOf" srcId="{69FABD80-AB99-4752-BB9F-7EB8CEA3EA7A}" destId="{D258B966-D17B-45A2-9B52-A03A9109D7C8}" srcOrd="0" destOrd="0" presId="urn:microsoft.com/office/officeart/2005/8/layout/bProcess4"/>
    <dgm:cxn modelId="{D239F477-10E6-451D-BDD8-02E463F697F7}" type="presOf" srcId="{19C0E8F5-ABF1-4CA6-BF3E-388D1AB53CCE}" destId="{1ED124F4-8A00-4581-9874-EA5C75035B11}" srcOrd="0" destOrd="0" presId="urn:microsoft.com/office/officeart/2005/8/layout/bProcess4"/>
    <dgm:cxn modelId="{D895CC85-2BBD-43B6-A9DF-9F40D0561865}" srcId="{19C0E8F5-ABF1-4CA6-BF3E-388D1AB53CCE}" destId="{E9BC8585-BEB1-4CD9-94DA-3388B17865AE}" srcOrd="3" destOrd="0" parTransId="{4F2F1AF9-B4FF-420A-8538-5AE937D1125C}" sibTransId="{91FAD966-3971-4321-A84F-3B61F1091F48}"/>
    <dgm:cxn modelId="{CD96F18D-DCD6-4A3C-AA8A-17841BE580E9}" type="presOf" srcId="{DC36A62C-FBAF-47E7-BBF1-5FD2977B8AC5}" destId="{DA704096-7D86-4ED5-8079-CEF7047F61EA}" srcOrd="0" destOrd="0" presId="urn:microsoft.com/office/officeart/2005/8/layout/bProcess4"/>
    <dgm:cxn modelId="{C8B8519A-C976-4896-943B-7068C1983E86}" type="presOf" srcId="{956A828B-A481-4FB6-B2CF-B22343DE667A}" destId="{F9E83091-6229-40B8-B9CC-740FDD703297}" srcOrd="0" destOrd="0" presId="urn:microsoft.com/office/officeart/2005/8/layout/bProcess4"/>
    <dgm:cxn modelId="{C9266EA6-CD55-466E-A208-ED75A3FFE1AF}" type="presOf" srcId="{D7C2C591-B64E-4295-BF2A-EAFCD116143D}" destId="{4D47C368-B8F4-49A6-A928-FD1CFAC08B44}" srcOrd="0" destOrd="0" presId="urn:microsoft.com/office/officeart/2005/8/layout/bProcess4"/>
    <dgm:cxn modelId="{147269A7-FE21-4D1C-987C-2305CF833A52}" srcId="{19C0E8F5-ABF1-4CA6-BF3E-388D1AB53CCE}" destId="{956A828B-A481-4FB6-B2CF-B22343DE667A}" srcOrd="8" destOrd="0" parTransId="{0CA2912C-B4B8-4233-B0DC-AFFFB846B647}" sibTransId="{07730D56-2279-403B-B0F8-CAA1DE390E49}"/>
    <dgm:cxn modelId="{E2CB94A9-D298-48AC-9FBC-D943DC7360FA}" srcId="{19C0E8F5-ABF1-4CA6-BF3E-388D1AB53CCE}" destId="{B66E0C6F-2506-4C7B-B14A-C7E4D78E22F8}" srcOrd="1" destOrd="0" parTransId="{773CF922-54A3-476C-A998-6868A1B5B1BF}" sibTransId="{8EEC02C0-786E-4547-B370-DB3FDC243AD0}"/>
    <dgm:cxn modelId="{0B126EC0-9412-4F54-9EA8-37EC63B2600A}" type="presOf" srcId="{7CA1C325-4C27-4FC9-8944-AA8B8E715F45}" destId="{85481419-2162-4099-B54E-07C5C850CE4A}" srcOrd="0" destOrd="0" presId="urn:microsoft.com/office/officeart/2005/8/layout/bProcess4"/>
    <dgm:cxn modelId="{13BFB0C4-0319-474A-9248-FBAA3700707A}" srcId="{19C0E8F5-ABF1-4CA6-BF3E-388D1AB53CCE}" destId="{00023B9A-9189-44FC-88FB-BF110552EBEA}" srcOrd="0" destOrd="0" parTransId="{691EC74E-DAEC-4EEC-B6D6-EF70FBCBB55C}" sibTransId="{69FABD80-AB99-4752-BB9F-7EB8CEA3EA7A}"/>
    <dgm:cxn modelId="{E7B4D5CD-3058-4B11-AFD9-DB78E5039242}" type="presOf" srcId="{DAB83C69-98CF-4461-BB49-9BBA0F80512F}" destId="{5C06C312-50E5-4EFA-B4CD-2F1BEEF8C80C}" srcOrd="0" destOrd="0" presId="urn:microsoft.com/office/officeart/2005/8/layout/bProcess4"/>
    <dgm:cxn modelId="{EF8831DB-876F-4838-ADBB-920C5B9C8F44}" type="presOf" srcId="{13406893-96F1-4D5F-BF8A-5B6C9EC0ABD9}" destId="{DA8B57EA-8F09-4F95-9185-81A228A17AA9}" srcOrd="0" destOrd="0" presId="urn:microsoft.com/office/officeart/2005/8/layout/bProcess4"/>
    <dgm:cxn modelId="{EDEB92ED-F5CF-4A8A-B03A-6CE6D73DE6CF}" type="presOf" srcId="{8F7C5492-C9DF-4E3D-A686-1DB9F0D395EE}" destId="{50AB143D-E2FB-4038-BE88-69DE922DC01B}" srcOrd="0" destOrd="0" presId="urn:microsoft.com/office/officeart/2005/8/layout/bProcess4"/>
    <dgm:cxn modelId="{D5CADCED-42E5-4FF5-BEB4-CD5720C0F1E1}" srcId="{19C0E8F5-ABF1-4CA6-BF3E-388D1AB53CCE}" destId="{DC36A62C-FBAF-47E7-BBF1-5FD2977B8AC5}" srcOrd="5" destOrd="0" parTransId="{F0BBF595-283C-4DC8-AE95-FA03B886FE0E}" sibTransId="{DAB83C69-98CF-4461-BB49-9BBA0F80512F}"/>
    <dgm:cxn modelId="{2D1220FF-3697-4A25-9F22-B9874DAE1B6D}" srcId="{19C0E8F5-ABF1-4CA6-BF3E-388D1AB53CCE}" destId="{7CA1C325-4C27-4FC9-8944-AA8B8E715F45}" srcOrd="4" destOrd="0" parTransId="{B12647D6-5A52-4C99-8405-02DEB4362BB9}" sibTransId="{13406893-96F1-4D5F-BF8A-5B6C9EC0ABD9}"/>
    <dgm:cxn modelId="{C4998AE8-6AEE-4C60-8176-ED78226C8598}" type="presParOf" srcId="{1ED124F4-8A00-4581-9874-EA5C75035B11}" destId="{EE4B364F-37B0-4487-8191-03E28C4E9A85}" srcOrd="0" destOrd="0" presId="urn:microsoft.com/office/officeart/2005/8/layout/bProcess4"/>
    <dgm:cxn modelId="{8D4C1375-D81D-4295-B262-D77B31E22477}" type="presParOf" srcId="{EE4B364F-37B0-4487-8191-03E28C4E9A85}" destId="{0965E6FF-CC00-4E4D-B2AF-4C3E5BA96A3F}" srcOrd="0" destOrd="0" presId="urn:microsoft.com/office/officeart/2005/8/layout/bProcess4"/>
    <dgm:cxn modelId="{907A3641-73CF-4329-911F-FDDD2DA34EDF}" type="presParOf" srcId="{EE4B364F-37B0-4487-8191-03E28C4E9A85}" destId="{E0B27D46-B47D-4CFE-8D4B-9F358F62CC44}" srcOrd="1" destOrd="0" presId="urn:microsoft.com/office/officeart/2005/8/layout/bProcess4"/>
    <dgm:cxn modelId="{43813E7E-0A1E-4C7E-BEC9-383BFF1F2C1C}" type="presParOf" srcId="{1ED124F4-8A00-4581-9874-EA5C75035B11}" destId="{D258B966-D17B-45A2-9B52-A03A9109D7C8}" srcOrd="1" destOrd="0" presId="urn:microsoft.com/office/officeart/2005/8/layout/bProcess4"/>
    <dgm:cxn modelId="{926FB6A4-5EDF-4E84-BBA2-7502C27448BC}" type="presParOf" srcId="{1ED124F4-8A00-4581-9874-EA5C75035B11}" destId="{D80ADCAB-4225-4077-B886-41C6F358F9A0}" srcOrd="2" destOrd="0" presId="urn:microsoft.com/office/officeart/2005/8/layout/bProcess4"/>
    <dgm:cxn modelId="{914FA034-AB53-4F4C-BF88-F6BD52BD9D55}" type="presParOf" srcId="{D80ADCAB-4225-4077-B886-41C6F358F9A0}" destId="{8C6AB892-B0D7-4566-944B-487E500FD9F2}" srcOrd="0" destOrd="0" presId="urn:microsoft.com/office/officeart/2005/8/layout/bProcess4"/>
    <dgm:cxn modelId="{18DDF82F-695E-4549-8E85-F54387C1937C}" type="presParOf" srcId="{D80ADCAB-4225-4077-B886-41C6F358F9A0}" destId="{1A6E2095-771B-4610-84A0-69F6CCD5F28D}" srcOrd="1" destOrd="0" presId="urn:microsoft.com/office/officeart/2005/8/layout/bProcess4"/>
    <dgm:cxn modelId="{EE61EF33-DBC3-430D-9163-42C35570462F}" type="presParOf" srcId="{1ED124F4-8A00-4581-9874-EA5C75035B11}" destId="{E08DAB1D-EED1-4D5C-B4B8-CE060659BD66}" srcOrd="3" destOrd="0" presId="urn:microsoft.com/office/officeart/2005/8/layout/bProcess4"/>
    <dgm:cxn modelId="{FC101D54-3E47-4C9A-8508-6CA7AFA90079}" type="presParOf" srcId="{1ED124F4-8A00-4581-9874-EA5C75035B11}" destId="{F2165C9B-8911-4443-B758-6F5A64E29FBC}" srcOrd="4" destOrd="0" presId="urn:microsoft.com/office/officeart/2005/8/layout/bProcess4"/>
    <dgm:cxn modelId="{1645CB0B-C64E-45E8-97C6-A67265630BF1}" type="presParOf" srcId="{F2165C9B-8911-4443-B758-6F5A64E29FBC}" destId="{C28D122B-0F7B-440A-AF2C-11586A278E11}" srcOrd="0" destOrd="0" presId="urn:microsoft.com/office/officeart/2005/8/layout/bProcess4"/>
    <dgm:cxn modelId="{797236E1-F127-4E8C-AFEB-19C36305E71C}" type="presParOf" srcId="{F2165C9B-8911-4443-B758-6F5A64E29FBC}" destId="{50AB143D-E2FB-4038-BE88-69DE922DC01B}" srcOrd="1" destOrd="0" presId="urn:microsoft.com/office/officeart/2005/8/layout/bProcess4"/>
    <dgm:cxn modelId="{05B7309C-6443-47E9-86FD-C57E242E45A5}" type="presParOf" srcId="{1ED124F4-8A00-4581-9874-EA5C75035B11}" destId="{4D47C368-B8F4-49A6-A928-FD1CFAC08B44}" srcOrd="5" destOrd="0" presId="urn:microsoft.com/office/officeart/2005/8/layout/bProcess4"/>
    <dgm:cxn modelId="{39DD0922-E44D-41DF-8F6C-B8C2D2750C4F}" type="presParOf" srcId="{1ED124F4-8A00-4581-9874-EA5C75035B11}" destId="{94B504A9-9AE1-484C-80C8-96FCB20F92B1}" srcOrd="6" destOrd="0" presId="urn:microsoft.com/office/officeart/2005/8/layout/bProcess4"/>
    <dgm:cxn modelId="{978B17F0-086D-41C0-906C-77F0C4757685}" type="presParOf" srcId="{94B504A9-9AE1-484C-80C8-96FCB20F92B1}" destId="{01B3628A-62EE-43DF-8C33-BAF5EB8BD096}" srcOrd="0" destOrd="0" presId="urn:microsoft.com/office/officeart/2005/8/layout/bProcess4"/>
    <dgm:cxn modelId="{AB5F63A4-9121-4ED2-921F-96872770B832}" type="presParOf" srcId="{94B504A9-9AE1-484C-80C8-96FCB20F92B1}" destId="{BD0D78D4-CB74-42A0-9E4B-03482BC66053}" srcOrd="1" destOrd="0" presId="urn:microsoft.com/office/officeart/2005/8/layout/bProcess4"/>
    <dgm:cxn modelId="{EB322604-5DF7-4DFF-AE75-C1E89405323D}" type="presParOf" srcId="{1ED124F4-8A00-4581-9874-EA5C75035B11}" destId="{19A25D1E-C316-40D9-9737-2728E08F734C}" srcOrd="7" destOrd="0" presId="urn:microsoft.com/office/officeart/2005/8/layout/bProcess4"/>
    <dgm:cxn modelId="{3C60B382-F23E-4997-9AE8-1B9BF3DFF83E}" type="presParOf" srcId="{1ED124F4-8A00-4581-9874-EA5C75035B11}" destId="{53992CD0-6BBB-49B1-9756-F14ACDD44050}" srcOrd="8" destOrd="0" presId="urn:microsoft.com/office/officeart/2005/8/layout/bProcess4"/>
    <dgm:cxn modelId="{2388B804-6A1F-4856-935A-ECC6A3EE855F}" type="presParOf" srcId="{53992CD0-6BBB-49B1-9756-F14ACDD44050}" destId="{CDA1985E-4231-4B5F-B441-BAF82F7E6A58}" srcOrd="0" destOrd="0" presId="urn:microsoft.com/office/officeart/2005/8/layout/bProcess4"/>
    <dgm:cxn modelId="{1C2E5C4D-41A3-4D46-8EE1-7C2A9052BF36}" type="presParOf" srcId="{53992CD0-6BBB-49B1-9756-F14ACDD44050}" destId="{85481419-2162-4099-B54E-07C5C850CE4A}" srcOrd="1" destOrd="0" presId="urn:microsoft.com/office/officeart/2005/8/layout/bProcess4"/>
    <dgm:cxn modelId="{11F4058A-5216-47AF-8A52-C1352815733D}" type="presParOf" srcId="{1ED124F4-8A00-4581-9874-EA5C75035B11}" destId="{DA8B57EA-8F09-4F95-9185-81A228A17AA9}" srcOrd="9" destOrd="0" presId="urn:microsoft.com/office/officeart/2005/8/layout/bProcess4"/>
    <dgm:cxn modelId="{C0D92774-4130-4C03-A464-7FFD4170B02E}" type="presParOf" srcId="{1ED124F4-8A00-4581-9874-EA5C75035B11}" destId="{789E520C-0359-448E-8230-A64099755D58}" srcOrd="10" destOrd="0" presId="urn:microsoft.com/office/officeart/2005/8/layout/bProcess4"/>
    <dgm:cxn modelId="{1EEA2206-1D10-4897-A4CA-102E3DB2E821}" type="presParOf" srcId="{789E520C-0359-448E-8230-A64099755D58}" destId="{C03A80C3-D4C3-4D43-952F-3DB360E4392C}" srcOrd="0" destOrd="0" presId="urn:microsoft.com/office/officeart/2005/8/layout/bProcess4"/>
    <dgm:cxn modelId="{B85A02AE-F2CE-4712-9397-2783F00C92EF}" type="presParOf" srcId="{789E520C-0359-448E-8230-A64099755D58}" destId="{DA704096-7D86-4ED5-8079-CEF7047F61EA}" srcOrd="1" destOrd="0" presId="urn:microsoft.com/office/officeart/2005/8/layout/bProcess4"/>
    <dgm:cxn modelId="{422D4E19-0251-4B52-9179-E3FC97BB03A5}" type="presParOf" srcId="{1ED124F4-8A00-4581-9874-EA5C75035B11}" destId="{5C06C312-50E5-4EFA-B4CD-2F1BEEF8C80C}" srcOrd="11" destOrd="0" presId="urn:microsoft.com/office/officeart/2005/8/layout/bProcess4"/>
    <dgm:cxn modelId="{EE8D66ED-F4AC-4AD8-897C-ADE0FE19195C}" type="presParOf" srcId="{1ED124F4-8A00-4581-9874-EA5C75035B11}" destId="{F1AF4683-1D40-44AD-8307-86F2EED45B7A}" srcOrd="12" destOrd="0" presId="urn:microsoft.com/office/officeart/2005/8/layout/bProcess4"/>
    <dgm:cxn modelId="{1A19DBB3-DC21-445C-A416-6AB01458631F}" type="presParOf" srcId="{F1AF4683-1D40-44AD-8307-86F2EED45B7A}" destId="{F8FA8ED5-8045-414E-ADB3-7C02ECCB4F10}" srcOrd="0" destOrd="0" presId="urn:microsoft.com/office/officeart/2005/8/layout/bProcess4"/>
    <dgm:cxn modelId="{0792FFD1-F83F-47BB-A8B2-668FB7D10D1B}" type="presParOf" srcId="{F1AF4683-1D40-44AD-8307-86F2EED45B7A}" destId="{1C90FDA0-9D68-4BE3-A5F7-674C946BD9B2}" srcOrd="1" destOrd="0" presId="urn:microsoft.com/office/officeart/2005/8/layout/bProcess4"/>
    <dgm:cxn modelId="{DB524245-310F-4DF3-9AF4-8549ACCD43F6}" type="presParOf" srcId="{1ED124F4-8A00-4581-9874-EA5C75035B11}" destId="{836BE16E-6F76-4E87-8AA3-BF80F41CFA1A}" srcOrd="13" destOrd="0" presId="urn:microsoft.com/office/officeart/2005/8/layout/bProcess4"/>
    <dgm:cxn modelId="{3EDDCA0E-8A3F-469F-865C-9775803C1390}" type="presParOf" srcId="{1ED124F4-8A00-4581-9874-EA5C75035B11}" destId="{5ADEA88C-B3EA-49E0-947C-A873D762ACED}" srcOrd="14" destOrd="0" presId="urn:microsoft.com/office/officeart/2005/8/layout/bProcess4"/>
    <dgm:cxn modelId="{AEA72A8C-7076-4FD5-A128-512F17C094CE}" type="presParOf" srcId="{5ADEA88C-B3EA-49E0-947C-A873D762ACED}" destId="{F1472C44-30D3-4637-AA0A-AC04C7C51576}" srcOrd="0" destOrd="0" presId="urn:microsoft.com/office/officeart/2005/8/layout/bProcess4"/>
    <dgm:cxn modelId="{1AF3F21D-9C01-4C92-B3BC-A8B7E358FB96}" type="presParOf" srcId="{5ADEA88C-B3EA-49E0-947C-A873D762ACED}" destId="{0083DC4D-84E0-4008-B5D7-67B4E0B225FE}" srcOrd="1" destOrd="0" presId="urn:microsoft.com/office/officeart/2005/8/layout/bProcess4"/>
    <dgm:cxn modelId="{3BA81739-B547-4D5C-BF13-345698F2CE45}" type="presParOf" srcId="{1ED124F4-8A00-4581-9874-EA5C75035B11}" destId="{C771944D-C0D2-4F3A-A4CE-3FEAD0EB2907}" srcOrd="15" destOrd="0" presId="urn:microsoft.com/office/officeart/2005/8/layout/bProcess4"/>
    <dgm:cxn modelId="{F4CC6097-4D86-4A60-93C2-0B621FEE24BD}" type="presParOf" srcId="{1ED124F4-8A00-4581-9874-EA5C75035B11}" destId="{EF3135E1-8C73-4365-8F1E-91AD39641EC6}" srcOrd="16" destOrd="0" presId="urn:microsoft.com/office/officeart/2005/8/layout/bProcess4"/>
    <dgm:cxn modelId="{E7C58096-B5F7-47D3-86DB-7F0E0C4663D8}" type="presParOf" srcId="{EF3135E1-8C73-4365-8F1E-91AD39641EC6}" destId="{25FFC3B4-CE10-486E-BAAF-35F7A4DB3077}" srcOrd="0" destOrd="0" presId="urn:microsoft.com/office/officeart/2005/8/layout/bProcess4"/>
    <dgm:cxn modelId="{1D6C84A9-ABAF-4F5D-8935-300092353D33}" type="presParOf" srcId="{EF3135E1-8C73-4365-8F1E-91AD39641EC6}" destId="{F9E83091-6229-40B8-B9CC-740FDD703297}" srcOrd="1" destOrd="0" presId="urn:microsoft.com/office/officeart/2005/8/layout/bProcess4"/>
  </dgm:cxnLst>
  <dgm:bg>
    <a:solidFill>
      <a:srgbClr val="9192A0"/>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8B966-D17B-45A2-9B52-A03A9109D7C8}">
      <dsp:nvSpPr>
        <dsp:cNvPr id="0" name=""/>
        <dsp:cNvSpPr/>
      </dsp:nvSpPr>
      <dsp:spPr>
        <a:xfrm rot="14">
          <a:off x="6431208" y="2598361"/>
          <a:ext cx="2197706" cy="208603"/>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0B27D46-B47D-4CFE-8D4B-9F358F62CC44}">
      <dsp:nvSpPr>
        <dsp:cNvPr id="0" name=""/>
        <dsp:cNvSpPr/>
      </dsp:nvSpPr>
      <dsp:spPr>
        <a:xfrm>
          <a:off x="1036029" y="15093"/>
          <a:ext cx="2317812" cy="185267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rgbClr val="273A63"/>
              </a:solidFill>
              <a:effectLst/>
              <a:latin typeface="Calibri" panose="020F0502020204030204"/>
              <a:ea typeface="+mn-ea"/>
              <a:cs typeface="+mn-cs"/>
            </a:rPr>
            <a:t>NEED ASSESSMENT</a:t>
          </a:r>
        </a:p>
        <a:p>
          <a:pPr marL="0" lvl="0" indent="0" algn="l" defTabSz="533400">
            <a:lnSpc>
              <a:spcPct val="90000"/>
            </a:lnSpc>
            <a:spcBef>
              <a:spcPct val="0"/>
            </a:spcBef>
            <a:spcAft>
              <a:spcPct val="35000"/>
            </a:spcAft>
            <a:buNone/>
          </a:pPr>
          <a:r>
            <a:rPr lang="en-US" sz="1200" b="0" kern="1200" dirty="0">
              <a:effectLst/>
              <a:latin typeface="Calibri" panose="020F0502020204030204"/>
              <a:ea typeface="+mn-ea"/>
              <a:cs typeface="+mn-cs"/>
            </a:rPr>
            <a:t>- </a:t>
          </a:r>
          <a:r>
            <a:rPr lang="en-US" sz="1200" b="0" kern="1200" dirty="0">
              <a:effectLst/>
              <a:latin typeface="Arial" panose="020B0604020202020204" pitchFamily="34" charset="0"/>
              <a:ea typeface="+mn-ea"/>
              <a:cs typeface="Arial" panose="020B0604020202020204" pitchFamily="34" charset="0"/>
            </a:rPr>
            <a:t>Vacancy in existing  ASDA stores or offices.</a:t>
          </a:r>
        </a:p>
        <a:p>
          <a:pPr marL="0" lvl="0" indent="0" algn="l" defTabSz="533400">
            <a:lnSpc>
              <a:spcPct val="90000"/>
            </a:lnSpc>
            <a:spcBef>
              <a:spcPct val="0"/>
            </a:spcBef>
            <a:spcAft>
              <a:spcPct val="35000"/>
            </a:spcAft>
            <a:buNone/>
          </a:pPr>
          <a:r>
            <a:rPr lang="en-US" sz="1200" b="0" kern="1200" dirty="0">
              <a:effectLst/>
              <a:latin typeface="Arial" panose="020B0604020202020204" pitchFamily="34" charset="0"/>
              <a:ea typeface="+mn-ea"/>
              <a:cs typeface="Arial" panose="020B0604020202020204" pitchFamily="34" charset="0"/>
            </a:rPr>
            <a:t>- Business expansion opening new stores</a:t>
          </a:r>
        </a:p>
        <a:p>
          <a:pPr marL="0" lvl="0" indent="0" algn="l" defTabSz="533400">
            <a:lnSpc>
              <a:spcPct val="90000"/>
            </a:lnSpc>
            <a:spcBef>
              <a:spcPct val="0"/>
            </a:spcBef>
            <a:spcAft>
              <a:spcPct val="35000"/>
            </a:spcAft>
            <a:buNone/>
          </a:pPr>
          <a:r>
            <a:rPr lang="en-US" sz="1200" b="0" kern="1200" dirty="0">
              <a:effectLst/>
              <a:latin typeface="Arial" panose="020B0604020202020204" pitchFamily="34" charset="0"/>
              <a:ea typeface="+mn-ea"/>
              <a:cs typeface="Arial" panose="020B0604020202020204" pitchFamily="34" charset="0"/>
            </a:rPr>
            <a:t>- Launching of  new product. </a:t>
          </a:r>
        </a:p>
        <a:p>
          <a:pPr marL="0" lvl="0" indent="0" algn="l" defTabSz="533400">
            <a:lnSpc>
              <a:spcPct val="90000"/>
            </a:lnSpc>
            <a:spcBef>
              <a:spcPct val="0"/>
            </a:spcBef>
            <a:spcAft>
              <a:spcPct val="35000"/>
            </a:spcAft>
            <a:buNone/>
          </a:pPr>
          <a:r>
            <a:rPr lang="en-US" sz="1200" b="0" kern="1200" dirty="0">
              <a:effectLst/>
              <a:latin typeface="Arial" panose="020B0604020202020204" pitchFamily="34" charset="0"/>
              <a:ea typeface="+mn-ea"/>
              <a:cs typeface="Arial" panose="020B0604020202020204" pitchFamily="34" charset="0"/>
            </a:rPr>
            <a:t>- Introducing of new technology systems</a:t>
          </a:r>
        </a:p>
      </dsp:txBody>
      <dsp:txXfrm>
        <a:off x="1090292" y="69356"/>
        <a:ext cx="2209286" cy="1744148"/>
      </dsp:txXfrm>
    </dsp:sp>
    <dsp:sp modelId="{E08DAB1D-EED1-4D5C-B4B8-CE060659BD66}">
      <dsp:nvSpPr>
        <dsp:cNvPr id="0" name=""/>
        <dsp:cNvSpPr/>
      </dsp:nvSpPr>
      <dsp:spPr>
        <a:xfrm rot="5405310">
          <a:off x="497164" y="3687163"/>
          <a:ext cx="1984328" cy="208603"/>
        </a:xfrm>
        <a:prstGeom prst="rect">
          <a:avLst/>
        </a:prstGeom>
        <a:solidFill>
          <a:schemeClr val="accent2">
            <a:hueOff val="316131"/>
            <a:satOff val="1457"/>
            <a:lumOff val="2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A6E2095-771B-4610-84A0-69F6CCD5F28D}">
      <dsp:nvSpPr>
        <dsp:cNvPr id="0" name=""/>
        <dsp:cNvSpPr/>
      </dsp:nvSpPr>
      <dsp:spPr>
        <a:xfrm>
          <a:off x="1011622" y="2202965"/>
          <a:ext cx="2317812" cy="1892976"/>
        </a:xfrm>
        <a:prstGeom prst="roundRect">
          <a:avLst>
            <a:gd name="adj" fmla="val 10000"/>
          </a:avLst>
        </a:prstGeom>
        <a:solidFill>
          <a:schemeClr val="accent2">
            <a:hueOff val="276615"/>
            <a:satOff val="1275"/>
            <a:lumOff val="196"/>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rgbClr val="273A63"/>
              </a:solidFill>
              <a:effectLst/>
              <a:latin typeface="Arial" panose="020B0604020202020204" pitchFamily="34" charset="0"/>
              <a:ea typeface="+mn-ea"/>
              <a:cs typeface="Arial" panose="020B0604020202020204" pitchFamily="34" charset="0"/>
            </a:rPr>
            <a:t>INTERVIEW</a:t>
          </a:r>
        </a:p>
        <a:p>
          <a:pPr marL="0" lvl="0" indent="0" algn="l" defTabSz="533400">
            <a:lnSpc>
              <a:spcPct val="90000"/>
            </a:lnSpc>
            <a:spcBef>
              <a:spcPct val="0"/>
            </a:spcBef>
            <a:spcAft>
              <a:spcPct val="35000"/>
            </a:spcAft>
            <a:buNone/>
          </a:pPr>
          <a:r>
            <a:rPr lang="en-US" sz="1200" b="1" kern="1200" dirty="0">
              <a:effectLst/>
              <a:latin typeface="Arial" panose="020B0604020202020204" pitchFamily="34" charset="0"/>
              <a:ea typeface="+mn-ea"/>
              <a:cs typeface="Arial" panose="020B0604020202020204" pitchFamily="34" charset="0"/>
            </a:rPr>
            <a:t>-</a:t>
          </a:r>
          <a:r>
            <a:rPr lang="en-US" sz="1200" b="0" kern="1200" dirty="0">
              <a:effectLst/>
              <a:latin typeface="Arial" panose="020B0604020202020204" pitchFamily="34" charset="0"/>
              <a:ea typeface="+mn-ea"/>
              <a:cs typeface="Arial" panose="020B0604020202020204" pitchFamily="34" charset="0"/>
            </a:rPr>
            <a:t> Preliminary interview  for shortlisting</a:t>
          </a:r>
        </a:p>
        <a:p>
          <a:pPr marL="0" lvl="0" indent="0" algn="l" defTabSz="533400">
            <a:lnSpc>
              <a:spcPct val="90000"/>
            </a:lnSpc>
            <a:spcBef>
              <a:spcPct val="0"/>
            </a:spcBef>
            <a:spcAft>
              <a:spcPct val="35000"/>
            </a:spcAft>
            <a:buNone/>
          </a:pPr>
          <a:r>
            <a:rPr lang="en-US" sz="1200" b="1" kern="1200" dirty="0">
              <a:effectLst/>
              <a:latin typeface="Arial" panose="020B0604020202020204" pitchFamily="34" charset="0"/>
              <a:ea typeface="+mn-ea"/>
              <a:cs typeface="Arial" panose="020B0604020202020204" pitchFamily="34" charset="0"/>
            </a:rPr>
            <a:t>- </a:t>
          </a:r>
          <a:r>
            <a:rPr lang="en-US" sz="1200" b="0" kern="1200" dirty="0">
              <a:effectLst/>
              <a:latin typeface="Arial" panose="020B0604020202020204" pitchFamily="34" charset="0"/>
              <a:ea typeface="+mn-ea"/>
              <a:cs typeface="Arial" panose="020B0604020202020204" pitchFamily="34" charset="0"/>
            </a:rPr>
            <a:t>Second interview focused on ASDA's knowledge /behavior</a:t>
          </a:r>
        </a:p>
        <a:p>
          <a:pPr marL="0" lvl="0" indent="0" defTabSz="533400">
            <a:lnSpc>
              <a:spcPct val="90000"/>
            </a:lnSpc>
            <a:spcBef>
              <a:spcPct val="0"/>
            </a:spcBef>
            <a:spcAft>
              <a:spcPct val="35000"/>
            </a:spcAft>
            <a:buNone/>
          </a:pPr>
          <a:r>
            <a:rPr lang="en-US" sz="1200" b="0" kern="1200" dirty="0">
              <a:effectLst/>
              <a:latin typeface="Arial" panose="020B0604020202020204" pitchFamily="34" charset="0"/>
              <a:ea typeface="+mn-ea"/>
              <a:cs typeface="Arial" panose="020B0604020202020204" pitchFamily="34" charset="0"/>
            </a:rPr>
            <a:t>- Final interview. With HR or managers</a:t>
          </a:r>
        </a:p>
      </dsp:txBody>
      <dsp:txXfrm>
        <a:off x="1067065" y="2258408"/>
        <a:ext cx="2206926" cy="1782090"/>
      </dsp:txXfrm>
    </dsp:sp>
    <dsp:sp modelId="{4D47C368-B8F4-49A6-A928-FD1CFAC08B44}">
      <dsp:nvSpPr>
        <dsp:cNvPr id="0" name=""/>
        <dsp:cNvSpPr/>
      </dsp:nvSpPr>
      <dsp:spPr>
        <a:xfrm rot="9387">
          <a:off x="3381371" y="907857"/>
          <a:ext cx="2912374" cy="214736"/>
        </a:xfrm>
        <a:prstGeom prst="rect">
          <a:avLst/>
        </a:prstGeom>
        <a:solidFill>
          <a:schemeClr val="accent2">
            <a:hueOff val="632263"/>
            <a:satOff val="2915"/>
            <a:lumOff val="44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0AB143D-E2FB-4038-BE88-69DE922DC01B}">
      <dsp:nvSpPr>
        <dsp:cNvPr id="0" name=""/>
        <dsp:cNvSpPr/>
      </dsp:nvSpPr>
      <dsp:spPr>
        <a:xfrm>
          <a:off x="1036029" y="4443613"/>
          <a:ext cx="2317812" cy="1390687"/>
        </a:xfrm>
        <a:prstGeom prst="roundRect">
          <a:avLst>
            <a:gd name="adj" fmla="val 10000"/>
          </a:avLst>
        </a:prstGeom>
        <a:solidFill>
          <a:schemeClr val="accent2">
            <a:hueOff val="553230"/>
            <a:satOff val="2550"/>
            <a:lumOff val="39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rgbClr val="273A63"/>
              </a:solidFill>
              <a:effectLst/>
              <a:latin typeface="Arial" panose="020B0604020202020204" pitchFamily="34" charset="0"/>
              <a:ea typeface="+mn-ea"/>
              <a:cs typeface="Arial" panose="020B0604020202020204" pitchFamily="34" charset="0"/>
            </a:rPr>
            <a:t>SELECTION </a:t>
          </a:r>
        </a:p>
        <a:p>
          <a:pPr marL="0" lvl="0" indent="0" algn="l" defTabSz="533400">
            <a:lnSpc>
              <a:spcPct val="90000"/>
            </a:lnSpc>
            <a:spcBef>
              <a:spcPct val="0"/>
            </a:spcBef>
            <a:spcAft>
              <a:spcPct val="35000"/>
            </a:spcAft>
            <a:buNone/>
          </a:pPr>
          <a:r>
            <a:rPr lang="en-US" sz="1200" kern="1200" dirty="0">
              <a:effectLst/>
              <a:latin typeface="Arial" panose="020B0604020202020204" pitchFamily="34" charset="0"/>
              <a:ea typeface="+mn-ea"/>
              <a:cs typeface="Arial" panose="020B0604020202020204" pitchFamily="34" charset="0"/>
            </a:rPr>
            <a:t>Final candidate chosen</a:t>
          </a:r>
        </a:p>
        <a:p>
          <a:pPr marL="0" lvl="0" indent="0" algn="l" defTabSz="533400">
            <a:lnSpc>
              <a:spcPct val="90000"/>
            </a:lnSpc>
            <a:spcBef>
              <a:spcPct val="0"/>
            </a:spcBef>
            <a:spcAft>
              <a:spcPct val="35000"/>
            </a:spcAft>
            <a:buNone/>
          </a:pPr>
          <a:r>
            <a:rPr lang="en-US" sz="1200" kern="1200" dirty="0">
              <a:effectLst/>
              <a:latin typeface="Arial" panose="020B0604020202020204" pitchFamily="34" charset="0"/>
              <a:ea typeface="+mn-ea"/>
              <a:cs typeface="Arial" panose="020B0604020202020204" pitchFamily="34" charset="0"/>
            </a:rPr>
            <a:t> Medical check up. </a:t>
          </a:r>
        </a:p>
        <a:p>
          <a:pPr marL="0" lvl="0" indent="0" algn="l" defTabSz="533400">
            <a:lnSpc>
              <a:spcPct val="90000"/>
            </a:lnSpc>
            <a:spcBef>
              <a:spcPct val="0"/>
            </a:spcBef>
            <a:spcAft>
              <a:spcPct val="35000"/>
            </a:spcAft>
            <a:buNone/>
          </a:pPr>
          <a:r>
            <a:rPr lang="en-US" sz="1200" kern="1200" dirty="0">
              <a:effectLst/>
              <a:latin typeface="Arial" panose="020B0604020202020204" pitchFamily="34" charset="0"/>
              <a:ea typeface="+mn-ea"/>
              <a:cs typeface="Arial" panose="020B0604020202020204" pitchFamily="34" charset="0"/>
            </a:rPr>
            <a:t>Job: Offer letter. issued</a:t>
          </a:r>
        </a:p>
      </dsp:txBody>
      <dsp:txXfrm>
        <a:off x="1076761" y="4484345"/>
        <a:ext cx="2236348" cy="1309223"/>
      </dsp:txXfrm>
    </dsp:sp>
    <dsp:sp modelId="{19A25D1E-C316-40D9-9737-2728E08F734C}">
      <dsp:nvSpPr>
        <dsp:cNvPr id="0" name=""/>
        <dsp:cNvSpPr/>
      </dsp:nvSpPr>
      <dsp:spPr>
        <a:xfrm>
          <a:off x="3385375" y="4880251"/>
          <a:ext cx="1996182" cy="208603"/>
        </a:xfrm>
        <a:prstGeom prst="rect">
          <a:avLst/>
        </a:prstGeom>
        <a:solidFill>
          <a:schemeClr val="accent2">
            <a:hueOff val="948394"/>
            <a:satOff val="4372"/>
            <a:lumOff val="67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D0D78D4-CB74-42A0-9E4B-03482BC66053}">
      <dsp:nvSpPr>
        <dsp:cNvPr id="0" name=""/>
        <dsp:cNvSpPr/>
      </dsp:nvSpPr>
      <dsp:spPr>
        <a:xfrm>
          <a:off x="4118720" y="3909463"/>
          <a:ext cx="2514270" cy="1924836"/>
        </a:xfrm>
        <a:prstGeom prst="roundRect">
          <a:avLst>
            <a:gd name="adj" fmla="val 10000"/>
          </a:avLst>
        </a:prstGeom>
        <a:solidFill>
          <a:schemeClr val="accent2">
            <a:hueOff val="829845"/>
            <a:satOff val="3825"/>
            <a:lumOff val="588"/>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rgbClr val="273A63"/>
              </a:solidFill>
              <a:effectLst/>
              <a:latin typeface="Arial" panose="020B0604020202020204" pitchFamily="34" charset="0"/>
              <a:ea typeface="+mn-ea"/>
              <a:cs typeface="Arial" panose="020B0604020202020204" pitchFamily="34" charset="0"/>
            </a:rPr>
            <a:t>ORIENTATION / INDUCTION </a:t>
          </a:r>
        </a:p>
        <a:p>
          <a:pPr marL="0" lvl="0" indent="0" algn="l" defTabSz="533400">
            <a:lnSpc>
              <a:spcPct val="90000"/>
            </a:lnSpc>
            <a:spcBef>
              <a:spcPct val="0"/>
            </a:spcBef>
            <a:spcAft>
              <a:spcPct val="35000"/>
            </a:spcAft>
            <a:buNone/>
          </a:pPr>
          <a:r>
            <a:rPr lang="en-US" sz="1200" b="1" kern="1200" dirty="0">
              <a:effectLst/>
              <a:latin typeface="Arial" panose="020B0604020202020204" pitchFamily="34" charset="0"/>
              <a:ea typeface="+mn-ea"/>
              <a:cs typeface="Arial" panose="020B0604020202020204" pitchFamily="34" charset="0"/>
            </a:rPr>
            <a:t>- </a:t>
          </a:r>
          <a:r>
            <a:rPr lang="en-US" sz="1200" kern="1200" dirty="0">
              <a:effectLst/>
              <a:latin typeface="Arial" panose="020B0604020202020204" pitchFamily="34" charset="0"/>
              <a:ea typeface="+mn-ea"/>
              <a:cs typeface="Arial" panose="020B0604020202020204" pitchFamily="34" charset="0"/>
            </a:rPr>
            <a:t>Exposure to all important business/functions and locations of ASDA. </a:t>
          </a:r>
        </a:p>
        <a:p>
          <a:pPr marL="0" lvl="0" indent="0" algn="l" defTabSz="533400">
            <a:lnSpc>
              <a:spcPct val="90000"/>
            </a:lnSpc>
            <a:spcBef>
              <a:spcPct val="0"/>
            </a:spcBef>
            <a:spcAft>
              <a:spcPct val="35000"/>
            </a:spcAft>
            <a:buNone/>
          </a:pPr>
          <a:r>
            <a:rPr lang="en-US" sz="1200" kern="1200" dirty="0">
              <a:effectLst/>
              <a:latin typeface="Arial" panose="020B0604020202020204" pitchFamily="34" charset="0"/>
              <a:ea typeface="+mn-ea"/>
              <a:cs typeface="Arial" panose="020B0604020202020204" pitchFamily="34" charset="0"/>
            </a:rPr>
            <a:t>Training on job roles and responsibilities</a:t>
          </a:r>
        </a:p>
        <a:p>
          <a:pPr marL="0" lvl="0" indent="0" defTabSz="533400">
            <a:lnSpc>
              <a:spcPct val="90000"/>
            </a:lnSpc>
            <a:spcBef>
              <a:spcPct val="0"/>
            </a:spcBef>
            <a:spcAft>
              <a:spcPct val="35000"/>
            </a:spcAft>
            <a:buNone/>
          </a:pPr>
          <a:r>
            <a:rPr lang="en-US" sz="1200" b="1" kern="1200" dirty="0">
              <a:effectLst/>
              <a:latin typeface="Arial" panose="020B0604020202020204" pitchFamily="34" charset="0"/>
              <a:ea typeface="+mn-ea"/>
              <a:cs typeface="Arial" panose="020B0604020202020204" pitchFamily="34" charset="0"/>
            </a:rPr>
            <a:t>- </a:t>
          </a:r>
          <a:r>
            <a:rPr lang="en-US" sz="1200" kern="1200" dirty="0">
              <a:effectLst/>
              <a:latin typeface="Arial" panose="020B0604020202020204" pitchFamily="34" charset="0"/>
              <a:ea typeface="+mn-ea"/>
              <a:cs typeface="Arial" panose="020B0604020202020204" pitchFamily="34" charset="0"/>
            </a:rPr>
            <a:t>Induction program (company policies, ASDA culture, systems)</a:t>
          </a:r>
        </a:p>
        <a:p>
          <a:pPr marL="0" lvl="0" indent="0" defTabSz="533400">
            <a:lnSpc>
              <a:spcPct val="90000"/>
            </a:lnSpc>
            <a:spcBef>
              <a:spcPct val="0"/>
            </a:spcBef>
            <a:spcAft>
              <a:spcPct val="35000"/>
            </a:spcAft>
            <a:buNone/>
          </a:pPr>
          <a:r>
            <a:rPr lang="en-US" sz="1200" b="1" kern="1200" dirty="0">
              <a:effectLst/>
              <a:latin typeface="Arial" panose="020B0604020202020204" pitchFamily="34" charset="0"/>
              <a:ea typeface="+mn-ea"/>
              <a:cs typeface="Arial" panose="020B0604020202020204" pitchFamily="34" charset="0"/>
            </a:rPr>
            <a:t>- </a:t>
          </a:r>
          <a:r>
            <a:rPr lang="en-US" sz="1200" kern="1200" dirty="0">
              <a:effectLst/>
              <a:latin typeface="Arial" panose="020B0604020202020204" pitchFamily="34" charset="0"/>
              <a:ea typeface="+mn-ea"/>
              <a:cs typeface="Arial" panose="020B0604020202020204" pitchFamily="34" charset="0"/>
            </a:rPr>
            <a:t>Placement in relevant store or department.</a:t>
          </a:r>
        </a:p>
      </dsp:txBody>
      <dsp:txXfrm>
        <a:off x="4175097" y="3965840"/>
        <a:ext cx="2401516" cy="1812082"/>
      </dsp:txXfrm>
    </dsp:sp>
    <dsp:sp modelId="{DA8B57EA-8F09-4F95-9185-81A228A17AA9}">
      <dsp:nvSpPr>
        <dsp:cNvPr id="0" name=""/>
        <dsp:cNvSpPr/>
      </dsp:nvSpPr>
      <dsp:spPr>
        <a:xfrm>
          <a:off x="3347889" y="2755289"/>
          <a:ext cx="1901438" cy="208603"/>
        </a:xfrm>
        <a:prstGeom prst="rect">
          <a:avLst/>
        </a:prstGeom>
        <a:solidFill>
          <a:schemeClr val="accent2">
            <a:hueOff val="1264526"/>
            <a:satOff val="5829"/>
            <a:lumOff val="89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5481419-2162-4099-B54E-07C5C850CE4A}">
      <dsp:nvSpPr>
        <dsp:cNvPr id="0" name=""/>
        <dsp:cNvSpPr/>
      </dsp:nvSpPr>
      <dsp:spPr>
        <a:xfrm>
          <a:off x="4216949" y="2171104"/>
          <a:ext cx="2317812" cy="1390687"/>
        </a:xfrm>
        <a:prstGeom prst="roundRect">
          <a:avLst>
            <a:gd name="adj" fmla="val 10000"/>
          </a:avLst>
        </a:prstGeom>
        <a:solidFill>
          <a:schemeClr val="accent2">
            <a:hueOff val="1106460"/>
            <a:satOff val="5101"/>
            <a:lumOff val="78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rgbClr val="273A63"/>
              </a:solidFill>
              <a:effectLst/>
              <a:latin typeface="Arial" panose="020B0604020202020204" pitchFamily="34" charset="0"/>
              <a:ea typeface="+mn-ea"/>
              <a:cs typeface="Arial" panose="020B0604020202020204" pitchFamily="34" charset="0"/>
            </a:rPr>
            <a:t>WRITTEN TEST</a:t>
          </a:r>
        </a:p>
        <a:p>
          <a:pPr marL="0" lvl="0" indent="0" algn="l" defTabSz="533400">
            <a:lnSpc>
              <a:spcPct val="90000"/>
            </a:lnSpc>
            <a:spcBef>
              <a:spcPct val="0"/>
            </a:spcBef>
            <a:spcAft>
              <a:spcPct val="35000"/>
            </a:spcAft>
            <a:buNone/>
          </a:pPr>
          <a:r>
            <a:rPr lang="en-US" sz="1200" b="0" kern="1200" dirty="0">
              <a:effectLst/>
              <a:latin typeface="Arial" panose="020B0604020202020204" pitchFamily="34" charset="0"/>
              <a:ea typeface="+mn-ea"/>
              <a:cs typeface="Arial" panose="020B0604020202020204" pitchFamily="34" charset="0"/>
            </a:rPr>
            <a:t>IQ  or aptitude test</a:t>
          </a:r>
        </a:p>
        <a:p>
          <a:pPr marL="0" lvl="0" indent="0" algn="l" defTabSz="533400">
            <a:lnSpc>
              <a:spcPct val="90000"/>
            </a:lnSpc>
            <a:spcBef>
              <a:spcPct val="0"/>
            </a:spcBef>
            <a:spcAft>
              <a:spcPct val="35000"/>
            </a:spcAft>
            <a:buNone/>
          </a:pPr>
          <a:r>
            <a:rPr lang="en-US" sz="1200" b="0" kern="1200" dirty="0">
              <a:effectLst/>
              <a:latin typeface="Arial" panose="020B0604020202020204" pitchFamily="34" charset="0"/>
              <a:ea typeface="+mn-ea"/>
              <a:cs typeface="Arial" panose="020B0604020202020204" pitchFamily="34" charset="0"/>
            </a:rPr>
            <a:t>Communication and basic skills test</a:t>
          </a:r>
        </a:p>
        <a:p>
          <a:pPr marL="0" lvl="0" indent="0" defTabSz="533400">
            <a:lnSpc>
              <a:spcPct val="90000"/>
            </a:lnSpc>
            <a:spcBef>
              <a:spcPct val="0"/>
            </a:spcBef>
            <a:spcAft>
              <a:spcPct val="35000"/>
            </a:spcAft>
            <a:buNone/>
          </a:pPr>
          <a:r>
            <a:rPr lang="en-US" sz="1200" b="0" kern="1200" dirty="0">
              <a:effectLst/>
              <a:latin typeface="Arial" panose="020B0604020202020204" pitchFamily="34" charset="0"/>
              <a:ea typeface="+mn-ea"/>
              <a:cs typeface="Arial" panose="020B0604020202020204" pitchFamily="34" charset="0"/>
            </a:rPr>
            <a:t>- </a:t>
          </a:r>
        </a:p>
      </dsp:txBody>
      <dsp:txXfrm>
        <a:off x="4257681" y="2211836"/>
        <a:ext cx="2236348" cy="1309223"/>
      </dsp:txXfrm>
    </dsp:sp>
    <dsp:sp modelId="{5C06C312-50E5-4EFA-B4CD-2F1BEEF8C80C}">
      <dsp:nvSpPr>
        <dsp:cNvPr id="0" name=""/>
        <dsp:cNvSpPr/>
      </dsp:nvSpPr>
      <dsp:spPr>
        <a:xfrm rot="8975">
          <a:off x="4703925" y="924043"/>
          <a:ext cx="3186923" cy="208603"/>
        </a:xfrm>
        <a:prstGeom prst="rect">
          <a:avLst/>
        </a:prstGeom>
        <a:solidFill>
          <a:schemeClr val="accent2">
            <a:hueOff val="1580657"/>
            <a:satOff val="7286"/>
            <a:lumOff val="112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A704096-7D86-4ED5-8079-CEF7047F61EA}">
      <dsp:nvSpPr>
        <dsp:cNvPr id="0" name=""/>
        <dsp:cNvSpPr/>
      </dsp:nvSpPr>
      <dsp:spPr>
        <a:xfrm>
          <a:off x="4216949" y="89147"/>
          <a:ext cx="2317812" cy="1734284"/>
        </a:xfrm>
        <a:prstGeom prst="roundRect">
          <a:avLst>
            <a:gd name="adj" fmla="val 10000"/>
          </a:avLst>
        </a:prstGeom>
        <a:solidFill>
          <a:schemeClr val="accent2">
            <a:hueOff val="1383075"/>
            <a:satOff val="6376"/>
            <a:lumOff val="981"/>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rgbClr val="273A63"/>
              </a:solidFill>
              <a:effectLst/>
              <a:latin typeface="Arial" panose="020B0604020202020204" pitchFamily="34" charset="0"/>
              <a:ea typeface="+mn-ea"/>
              <a:cs typeface="Arial" panose="020B0604020202020204" pitchFamily="34" charset="0"/>
            </a:rPr>
            <a:t>CHECKING THE RECRUITING OPTIONS</a:t>
          </a:r>
        </a:p>
        <a:p>
          <a:pPr marL="0" lvl="0" indent="0" algn="l" defTabSz="533400">
            <a:lnSpc>
              <a:spcPct val="90000"/>
            </a:lnSpc>
            <a:spcBef>
              <a:spcPct val="0"/>
            </a:spcBef>
            <a:spcAft>
              <a:spcPct val="35000"/>
            </a:spcAft>
            <a:buNone/>
          </a:pPr>
          <a:r>
            <a:rPr lang="en-US" sz="1200" b="1" kern="1200" dirty="0">
              <a:effectLst/>
              <a:latin typeface="Arial" panose="020B0604020202020204" pitchFamily="34" charset="0"/>
              <a:ea typeface="+mn-ea"/>
              <a:cs typeface="Arial" panose="020B0604020202020204" pitchFamily="34" charset="0"/>
            </a:rPr>
            <a:t>- </a:t>
          </a:r>
          <a:r>
            <a:rPr lang="en-US" sz="1200" b="0" kern="1200" dirty="0">
              <a:effectLst/>
              <a:latin typeface="Arial" panose="020B0604020202020204" pitchFamily="34" charset="0"/>
              <a:ea typeface="+mn-ea"/>
              <a:cs typeface="Arial" panose="020B0604020202020204" pitchFamily="34" charset="0"/>
            </a:rPr>
            <a:t>Internal (promotion or transfer of current  ASDA  employees</a:t>
          </a:r>
        </a:p>
        <a:p>
          <a:pPr marL="0" lvl="0" indent="0" algn="l" defTabSz="533400">
            <a:lnSpc>
              <a:spcPct val="90000"/>
            </a:lnSpc>
            <a:spcBef>
              <a:spcPct val="0"/>
            </a:spcBef>
            <a:spcAft>
              <a:spcPct val="35000"/>
            </a:spcAft>
            <a:buNone/>
          </a:pPr>
          <a:r>
            <a:rPr lang="en-US" sz="1200" b="0" kern="1200" dirty="0">
              <a:effectLst/>
              <a:latin typeface="Arial" panose="020B0604020202020204" pitchFamily="34" charset="0"/>
              <a:ea typeface="+mn-ea"/>
              <a:cs typeface="Arial" panose="020B0604020202020204" pitchFamily="34" charset="0"/>
            </a:rPr>
            <a:t>- External hiring new staff though job portals agencies or universities</a:t>
          </a:r>
        </a:p>
      </dsp:txBody>
      <dsp:txXfrm>
        <a:off x="4267744" y="139942"/>
        <a:ext cx="2216222" cy="1632694"/>
      </dsp:txXfrm>
    </dsp:sp>
    <dsp:sp modelId="{836BE16E-6F76-4E87-8AA3-BF80F41CFA1A}">
      <dsp:nvSpPr>
        <dsp:cNvPr id="0" name=""/>
        <dsp:cNvSpPr/>
      </dsp:nvSpPr>
      <dsp:spPr>
        <a:xfrm rot="5426388">
          <a:off x="7732220" y="1094373"/>
          <a:ext cx="1700027" cy="208603"/>
        </a:xfrm>
        <a:prstGeom prst="rect">
          <a:avLst/>
        </a:prstGeom>
        <a:solidFill>
          <a:schemeClr val="accent2">
            <a:hueOff val="1896789"/>
            <a:satOff val="8744"/>
            <a:lumOff val="134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C90FDA0-9D68-4BE3-A5F7-674C946BD9B2}">
      <dsp:nvSpPr>
        <dsp:cNvPr id="0" name=""/>
        <dsp:cNvSpPr/>
      </dsp:nvSpPr>
      <dsp:spPr>
        <a:xfrm>
          <a:off x="7397868" y="89147"/>
          <a:ext cx="2317812" cy="1223012"/>
        </a:xfrm>
        <a:prstGeom prst="roundRect">
          <a:avLst>
            <a:gd name="adj" fmla="val 10000"/>
          </a:avLst>
        </a:prstGeom>
        <a:solidFill>
          <a:schemeClr val="accent2">
            <a:hueOff val="1659690"/>
            <a:satOff val="7651"/>
            <a:lumOff val="117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endParaRPr lang="en-US" sz="1200" b="1" kern="1200" dirty="0">
            <a:solidFill>
              <a:srgbClr val="273A63"/>
            </a:solidFill>
            <a:effectLst/>
            <a:latin typeface="Arial" panose="020B0604020202020204" pitchFamily="34" charset="0"/>
            <a:ea typeface="+mn-ea"/>
            <a:cs typeface="Arial" panose="020B0604020202020204" pitchFamily="34" charset="0"/>
          </a:endParaRPr>
        </a:p>
        <a:p>
          <a:pPr marL="0" lvl="0" indent="0" algn="l" defTabSz="533400">
            <a:lnSpc>
              <a:spcPct val="90000"/>
            </a:lnSpc>
            <a:spcBef>
              <a:spcPct val="0"/>
            </a:spcBef>
            <a:spcAft>
              <a:spcPct val="35000"/>
            </a:spcAft>
            <a:buNone/>
          </a:pPr>
          <a:endParaRPr lang="en-US" sz="1200" b="1" kern="1200" dirty="0">
            <a:solidFill>
              <a:srgbClr val="273A63"/>
            </a:solidFill>
            <a:effectLst/>
            <a:latin typeface="Arial" panose="020B0604020202020204" pitchFamily="34" charset="0"/>
            <a:ea typeface="+mn-ea"/>
            <a:cs typeface="Arial" panose="020B0604020202020204" pitchFamily="34" charset="0"/>
          </a:endParaRPr>
        </a:p>
        <a:p>
          <a:pPr marL="0" lvl="0" indent="0" algn="l" defTabSz="533400">
            <a:lnSpc>
              <a:spcPct val="90000"/>
            </a:lnSpc>
            <a:spcBef>
              <a:spcPct val="0"/>
            </a:spcBef>
            <a:spcAft>
              <a:spcPct val="35000"/>
            </a:spcAft>
            <a:buNone/>
          </a:pPr>
          <a:r>
            <a:rPr lang="en-US" sz="1200" b="1" kern="1200" dirty="0">
              <a:solidFill>
                <a:srgbClr val="273A63"/>
              </a:solidFill>
              <a:effectLst/>
              <a:latin typeface="Arial" panose="020B0604020202020204" pitchFamily="34" charset="0"/>
              <a:ea typeface="+mn-ea"/>
              <a:cs typeface="Arial" panose="020B0604020202020204" pitchFamily="34" charset="0"/>
            </a:rPr>
            <a:t>ADVERTISEMENT IN NATIONAL DAILES:</a:t>
          </a:r>
          <a:r>
            <a:rPr lang="en-US" sz="1200" b="0" kern="1200" dirty="0">
              <a:effectLst/>
              <a:latin typeface="Arial" panose="020B0604020202020204" pitchFamily="34" charset="0"/>
              <a:ea typeface="+mn-ea"/>
              <a:cs typeface="Arial" panose="020B0604020202020204" pitchFamily="34" charset="0"/>
            </a:rPr>
            <a:t> Ads published in English and local languages to reach more candidates</a:t>
          </a:r>
        </a:p>
        <a:p>
          <a:pPr marL="0" lvl="0" indent="0" algn="l" defTabSz="533400">
            <a:lnSpc>
              <a:spcPct val="90000"/>
            </a:lnSpc>
            <a:spcBef>
              <a:spcPct val="0"/>
            </a:spcBef>
            <a:spcAft>
              <a:spcPct val="35000"/>
            </a:spcAft>
            <a:buNone/>
          </a:pPr>
          <a:endParaRPr lang="en-US" sz="1200" b="0" kern="1200" dirty="0">
            <a:effectLst/>
            <a:latin typeface="Arial" panose="020B0604020202020204" pitchFamily="34" charset="0"/>
            <a:ea typeface="+mn-ea"/>
            <a:cs typeface="Arial" panose="020B0604020202020204" pitchFamily="34" charset="0"/>
          </a:endParaRPr>
        </a:p>
        <a:p>
          <a:pPr marL="0" lvl="0" indent="0" algn="l" defTabSz="533400">
            <a:lnSpc>
              <a:spcPct val="90000"/>
            </a:lnSpc>
            <a:spcBef>
              <a:spcPct val="0"/>
            </a:spcBef>
            <a:spcAft>
              <a:spcPct val="35000"/>
            </a:spcAft>
            <a:buNone/>
          </a:pPr>
          <a:endParaRPr lang="en-US" sz="1200" b="0" kern="1200" dirty="0">
            <a:effectLst/>
            <a:latin typeface="Arial" panose="020B0604020202020204" pitchFamily="34" charset="0"/>
            <a:ea typeface="+mn-ea"/>
            <a:cs typeface="Arial" panose="020B0604020202020204" pitchFamily="34" charset="0"/>
          </a:endParaRPr>
        </a:p>
      </dsp:txBody>
      <dsp:txXfrm>
        <a:off x="7433689" y="124968"/>
        <a:ext cx="2246170" cy="1151370"/>
      </dsp:txXfrm>
    </dsp:sp>
    <dsp:sp modelId="{C771944D-C0D2-4F3A-A4CE-3FEAD0EB2907}">
      <dsp:nvSpPr>
        <dsp:cNvPr id="0" name=""/>
        <dsp:cNvSpPr/>
      </dsp:nvSpPr>
      <dsp:spPr>
        <a:xfrm rot="21581895">
          <a:off x="6689194" y="4330347"/>
          <a:ext cx="1740997" cy="208603"/>
        </a:xfrm>
        <a:prstGeom prst="rect">
          <a:avLst/>
        </a:prstGeom>
        <a:solidFill>
          <a:schemeClr val="accent2">
            <a:hueOff val="2212920"/>
            <a:satOff val="10201"/>
            <a:lumOff val="156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083DC4D-84E0-4008-B5D7-67B4E0B225FE}">
      <dsp:nvSpPr>
        <dsp:cNvPr id="0" name=""/>
        <dsp:cNvSpPr/>
      </dsp:nvSpPr>
      <dsp:spPr>
        <a:xfrm>
          <a:off x="7384819" y="1712580"/>
          <a:ext cx="2317812" cy="1390687"/>
        </a:xfrm>
        <a:prstGeom prst="roundRect">
          <a:avLst>
            <a:gd name="adj" fmla="val 10000"/>
          </a:avLst>
        </a:prstGeom>
        <a:solidFill>
          <a:schemeClr val="accent2">
            <a:hueOff val="1936305"/>
            <a:satOff val="8926"/>
            <a:lumOff val="137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endParaRPr lang="en-US" sz="1200" b="1" kern="1200" dirty="0">
            <a:solidFill>
              <a:srgbClr val="273A63"/>
            </a:solidFill>
            <a:effectLst/>
            <a:latin typeface="Arial" panose="020B0604020202020204" pitchFamily="34" charset="0"/>
            <a:ea typeface="+mn-ea"/>
            <a:cs typeface="Arial" panose="020B0604020202020204" pitchFamily="34" charset="0"/>
          </a:endParaRPr>
        </a:p>
        <a:p>
          <a:pPr marL="0" lvl="0" indent="0" algn="l" defTabSz="533400">
            <a:lnSpc>
              <a:spcPct val="90000"/>
            </a:lnSpc>
            <a:spcBef>
              <a:spcPct val="0"/>
            </a:spcBef>
            <a:spcAft>
              <a:spcPct val="35000"/>
            </a:spcAft>
            <a:buNone/>
          </a:pPr>
          <a:endParaRPr lang="en-US" sz="1200" b="1" kern="1200" dirty="0">
            <a:solidFill>
              <a:srgbClr val="273A63"/>
            </a:solidFill>
            <a:effectLst/>
            <a:latin typeface="Arial" panose="020B0604020202020204" pitchFamily="34" charset="0"/>
            <a:ea typeface="+mn-ea"/>
            <a:cs typeface="Arial" panose="020B0604020202020204" pitchFamily="34" charset="0"/>
          </a:endParaRPr>
        </a:p>
        <a:p>
          <a:pPr marL="0" lvl="0" indent="0" algn="l" defTabSz="533400">
            <a:lnSpc>
              <a:spcPct val="90000"/>
            </a:lnSpc>
            <a:spcBef>
              <a:spcPct val="0"/>
            </a:spcBef>
            <a:spcAft>
              <a:spcPct val="35000"/>
            </a:spcAft>
            <a:buNone/>
          </a:pPr>
          <a:r>
            <a:rPr lang="en-US" sz="1200" b="1" kern="1200" dirty="0">
              <a:solidFill>
                <a:srgbClr val="273A63"/>
              </a:solidFill>
              <a:effectLst/>
              <a:latin typeface="Arial" panose="020B0604020202020204" pitchFamily="34" charset="0"/>
              <a:ea typeface="+mn-ea"/>
              <a:cs typeface="Arial" panose="020B0604020202020204" pitchFamily="34" charset="0"/>
            </a:rPr>
            <a:t>SORTING APPLICATIONS</a:t>
          </a:r>
        </a:p>
        <a:p>
          <a:pPr marL="0" lvl="0" indent="0" algn="l" defTabSz="533400">
            <a:lnSpc>
              <a:spcPct val="90000"/>
            </a:lnSpc>
            <a:spcBef>
              <a:spcPct val="0"/>
            </a:spcBef>
            <a:spcAft>
              <a:spcPct val="35000"/>
            </a:spcAft>
            <a:buNone/>
          </a:pPr>
          <a:r>
            <a:rPr lang="en-US" sz="1200" b="0" kern="1200" dirty="0">
              <a:effectLst/>
              <a:latin typeface="Arial" panose="020B0604020202020204" pitchFamily="34" charset="0"/>
              <a:ea typeface="+mn-ea"/>
              <a:cs typeface="Arial" panose="020B0604020202020204" pitchFamily="34" charset="0"/>
            </a:rPr>
            <a:t>Applications are screened based on ASDA  selection criteria</a:t>
          </a:r>
        </a:p>
        <a:p>
          <a:pPr marL="0" lvl="0" indent="0" algn="l" defTabSz="533400">
            <a:lnSpc>
              <a:spcPct val="90000"/>
            </a:lnSpc>
            <a:spcBef>
              <a:spcPct val="0"/>
            </a:spcBef>
            <a:spcAft>
              <a:spcPct val="35000"/>
            </a:spcAft>
            <a:buNone/>
          </a:pPr>
          <a:r>
            <a:rPr lang="en-US" sz="1200" b="0" kern="1200" dirty="0">
              <a:effectLst/>
              <a:latin typeface="Arial" panose="020B0604020202020204" pitchFamily="34" charset="0"/>
              <a:ea typeface="+mn-ea"/>
              <a:cs typeface="Arial" panose="020B0604020202020204" pitchFamily="34" charset="0"/>
            </a:rPr>
            <a:t>Shortlisting candidates based on experience and skill</a:t>
          </a:r>
        </a:p>
        <a:p>
          <a:pPr marL="0" lvl="0" indent="0" algn="l" defTabSz="533400">
            <a:lnSpc>
              <a:spcPct val="90000"/>
            </a:lnSpc>
            <a:spcBef>
              <a:spcPct val="0"/>
            </a:spcBef>
            <a:spcAft>
              <a:spcPct val="35000"/>
            </a:spcAft>
            <a:buNone/>
          </a:pPr>
          <a:endParaRPr lang="en-US" sz="1200" b="0" kern="1200" dirty="0">
            <a:effectLst/>
            <a:latin typeface="Arial" panose="020B0604020202020204" pitchFamily="34" charset="0"/>
            <a:ea typeface="+mn-ea"/>
            <a:cs typeface="Arial" panose="020B0604020202020204" pitchFamily="34" charset="0"/>
          </a:endParaRPr>
        </a:p>
        <a:p>
          <a:pPr marL="0" lvl="0" indent="0" algn="l" defTabSz="533400">
            <a:lnSpc>
              <a:spcPct val="90000"/>
            </a:lnSpc>
            <a:spcBef>
              <a:spcPct val="0"/>
            </a:spcBef>
            <a:spcAft>
              <a:spcPct val="35000"/>
            </a:spcAft>
            <a:buNone/>
          </a:pPr>
          <a:endParaRPr lang="en-US" sz="1200" b="0" kern="1200" dirty="0">
            <a:effectLst/>
            <a:latin typeface="Arial" panose="020B0604020202020204" pitchFamily="34" charset="0"/>
            <a:ea typeface="+mn-ea"/>
            <a:cs typeface="Arial" panose="020B0604020202020204" pitchFamily="34" charset="0"/>
          </a:endParaRPr>
        </a:p>
      </dsp:txBody>
      <dsp:txXfrm>
        <a:off x="7425551" y="1753312"/>
        <a:ext cx="2236348" cy="1309223"/>
      </dsp:txXfrm>
    </dsp:sp>
    <dsp:sp modelId="{F9E83091-6229-40B8-B9CC-740FDD703297}">
      <dsp:nvSpPr>
        <dsp:cNvPr id="0" name=""/>
        <dsp:cNvSpPr/>
      </dsp:nvSpPr>
      <dsp:spPr>
        <a:xfrm>
          <a:off x="7397868" y="3457434"/>
          <a:ext cx="2317812" cy="1390687"/>
        </a:xfrm>
        <a:prstGeom prst="roundRect">
          <a:avLst>
            <a:gd name="adj" fmla="val 10000"/>
          </a:avLst>
        </a:prstGeom>
        <a:solidFill>
          <a:schemeClr val="accent2">
            <a:hueOff val="2212920"/>
            <a:satOff val="10201"/>
            <a:lumOff val="156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rgbClr val="273A63"/>
              </a:solidFill>
              <a:effectLst/>
              <a:latin typeface="Arial" panose="020B0604020202020204" pitchFamily="34" charset="0"/>
              <a:ea typeface="+mn-ea"/>
              <a:cs typeface="Arial" panose="020B0604020202020204" pitchFamily="34" charset="0"/>
            </a:rPr>
            <a:t>FOLLOW  UP</a:t>
          </a:r>
        </a:p>
        <a:p>
          <a:pPr marL="0" lvl="0" indent="0" algn="l" defTabSz="533400">
            <a:lnSpc>
              <a:spcPct val="90000"/>
            </a:lnSpc>
            <a:spcBef>
              <a:spcPct val="0"/>
            </a:spcBef>
            <a:spcAft>
              <a:spcPct val="35000"/>
            </a:spcAft>
            <a:buNone/>
          </a:pPr>
          <a:r>
            <a:rPr lang="en-US" sz="1200" kern="1200" dirty="0">
              <a:effectLst/>
              <a:latin typeface="Arial" panose="020B0604020202020204" pitchFamily="34" charset="0"/>
              <a:ea typeface="+mn-ea"/>
              <a:cs typeface="Arial" panose="020B0604020202020204" pitchFamily="34" charset="0"/>
            </a:rPr>
            <a:t>HR supports new employees</a:t>
          </a:r>
        </a:p>
        <a:p>
          <a:pPr marL="0" lvl="0" indent="0" defTabSz="533400">
            <a:lnSpc>
              <a:spcPct val="90000"/>
            </a:lnSpc>
            <a:spcBef>
              <a:spcPct val="0"/>
            </a:spcBef>
            <a:spcAft>
              <a:spcPct val="35000"/>
            </a:spcAft>
            <a:buNone/>
          </a:pPr>
          <a:r>
            <a:rPr lang="en-US" sz="1200" kern="1200" dirty="0">
              <a:effectLst/>
              <a:latin typeface="Arial" panose="020B0604020202020204" pitchFamily="34" charset="0"/>
              <a:ea typeface="+mn-ea"/>
              <a:cs typeface="Arial" panose="020B0604020202020204" pitchFamily="34" charset="0"/>
            </a:rPr>
            <a:t>Helps them adjust to ASDA work environment and team</a:t>
          </a:r>
        </a:p>
      </dsp:txBody>
      <dsp:txXfrm>
        <a:off x="7438600" y="3498166"/>
        <a:ext cx="2236348" cy="1309223"/>
      </dsp:txXfrm>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A036CB-A940-471B-8FEF-B937A624CC1B}" type="datetimeFigureOut">
              <a:rPr lang="en-GB" smtClean="0"/>
              <a:t>11/02/2026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3716E6-55E9-431E-B696-778E49A48EEE}" type="slidenum">
              <a:rPr lang="en-GB" smtClean="0"/>
              <a:t>‹#›</a:t>
            </a:fld>
            <a:endParaRPr lang="en-GB"/>
          </a:p>
        </p:txBody>
      </p:sp>
    </p:spTree>
    <p:extLst>
      <p:ext uri="{BB962C8B-B14F-4D97-AF65-F5344CB8AC3E}">
        <p14:creationId xmlns:p14="http://schemas.microsoft.com/office/powerpoint/2010/main" val="35305764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corporate.asda.com/our-story/company-facts"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uk.indeed.com/q-asda-jobs.html?vjk=4be6bfca4b9eac4d"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3716E6-55E9-431E-B696-778E49A48EEE}" type="slidenum">
              <a:rPr lang="en-GB" smtClean="0"/>
              <a:t>1</a:t>
            </a:fld>
            <a:endParaRPr lang="en-GB"/>
          </a:p>
        </p:txBody>
      </p:sp>
    </p:spTree>
    <p:extLst>
      <p:ext uri="{BB962C8B-B14F-4D97-AF65-F5344CB8AC3E}">
        <p14:creationId xmlns:p14="http://schemas.microsoft.com/office/powerpoint/2010/main" val="29346206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3716E6-55E9-431E-B696-778E49A48EEE}" type="slidenum">
              <a:rPr lang="en-GB" smtClean="0"/>
              <a:t>2</a:t>
            </a:fld>
            <a:endParaRPr lang="en-GB"/>
          </a:p>
        </p:txBody>
      </p:sp>
    </p:spTree>
    <p:extLst>
      <p:ext uri="{BB962C8B-B14F-4D97-AF65-F5344CB8AC3E}">
        <p14:creationId xmlns:p14="http://schemas.microsoft.com/office/powerpoint/2010/main" val="37578479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Introduction</a:t>
            </a:r>
          </a:p>
          <a:p>
            <a:r>
              <a:rPr lang="en-GB" sz="1200" kern="1200" dirty="0">
                <a:solidFill>
                  <a:schemeClr val="tx1"/>
                </a:solidFill>
                <a:effectLst/>
                <a:latin typeface="+mn-lt"/>
                <a:ea typeface="+mn-ea"/>
                <a:cs typeface="+mn-cs"/>
              </a:rPr>
              <a:t>In contemporary organisations, teamwork and personal performance play vital roles in actualising organisational performance. Teamwork enhances problem-solving and decision-making by bringing into the mix a variety of skills and perceptions that are particularly indispensable in changeable and customer-sensitive environments. Independent work, conversely, promotes responsibility, specialised competencies use and exploitation. The level of work is high. Organisations that are good at balancing between collaborative working and individual responsibility have improved productivity and employee engagement (Parveen and </a:t>
            </a:r>
            <a:r>
              <a:rPr lang="en-GB" sz="1200" kern="1200" dirty="0" err="1">
                <a:solidFill>
                  <a:schemeClr val="tx1"/>
                </a:solidFill>
                <a:effectLst/>
                <a:latin typeface="+mn-lt"/>
                <a:ea typeface="+mn-ea"/>
                <a:cs typeface="+mn-cs"/>
              </a:rPr>
              <a:t>Rizq</a:t>
            </a:r>
            <a:r>
              <a:rPr lang="en-GB" sz="1200" kern="1200" dirty="0">
                <a:solidFill>
                  <a:schemeClr val="tx1"/>
                </a:solidFill>
                <a:effectLst/>
                <a:latin typeface="+mn-lt"/>
                <a:ea typeface="+mn-ea"/>
                <a:cs typeface="+mn-cs"/>
              </a:rPr>
              <a:t>, 2024). Recruitment and ongoing learning and development create this balance. </a:t>
            </a:r>
          </a:p>
          <a:p>
            <a:r>
              <a:rPr lang="en-GB" sz="1200" kern="1200" dirty="0">
                <a:solidFill>
                  <a:schemeClr val="tx1"/>
                </a:solidFill>
                <a:effectLst/>
                <a:latin typeface="+mn-lt"/>
                <a:ea typeface="+mn-ea"/>
                <a:cs typeface="+mn-cs"/>
              </a:rPr>
              <a:t>Recruiting the right employees ensures alignment according to job requirements, organisational values, and team dynamics, a reduction in turnover, and increased performance (Jiang et al., 2024). Additionally, constant learning and development will enable the employees to update their capabilities, adjust to the organisational change, and increase their productivity in both individual and team targets (Mustafa and </a:t>
            </a:r>
            <a:r>
              <a:rPr lang="en-GB" sz="1200" kern="1200" dirty="0" err="1">
                <a:solidFill>
                  <a:schemeClr val="tx1"/>
                </a:solidFill>
                <a:effectLst/>
                <a:latin typeface="+mn-lt"/>
                <a:ea typeface="+mn-ea"/>
                <a:cs typeface="+mn-cs"/>
              </a:rPr>
              <a:t>Lleshi</a:t>
            </a:r>
            <a:r>
              <a:rPr lang="en-GB" sz="1200" kern="1200" dirty="0">
                <a:solidFill>
                  <a:schemeClr val="tx1"/>
                </a:solidFill>
                <a:effectLst/>
                <a:latin typeface="+mn-lt"/>
                <a:ea typeface="+mn-ea"/>
                <a:cs typeface="+mn-cs"/>
              </a:rPr>
              <a:t>, 2024). This report will set out to discuss these human resource practises at the UK-based retail organisation, ASDA. This report provides an overview of ASDA and analyses the process of filling a vacancy in one of the selected job roles, as well as evaluates the learning and development needs of a designated employee based on relevant learning and development theories. </a:t>
            </a:r>
          </a:p>
          <a:p>
            <a:endParaRPr lang="en-GB" dirty="0"/>
          </a:p>
        </p:txBody>
      </p:sp>
      <p:sp>
        <p:nvSpPr>
          <p:cNvPr id="4" name="Slide Number Placeholder 3"/>
          <p:cNvSpPr>
            <a:spLocks noGrp="1"/>
          </p:cNvSpPr>
          <p:nvPr>
            <p:ph type="sldNum" sz="quarter" idx="5"/>
          </p:nvPr>
        </p:nvSpPr>
        <p:spPr/>
        <p:txBody>
          <a:bodyPr/>
          <a:lstStyle/>
          <a:p>
            <a:fld id="{753716E6-55E9-431E-B696-778E49A48EEE}" type="slidenum">
              <a:rPr lang="en-GB" smtClean="0"/>
              <a:t>3</a:t>
            </a:fld>
            <a:endParaRPr lang="en-GB"/>
          </a:p>
        </p:txBody>
      </p:sp>
    </p:spTree>
    <p:extLst>
      <p:ext uri="{BB962C8B-B14F-4D97-AF65-F5344CB8AC3E}">
        <p14:creationId xmlns:p14="http://schemas.microsoft.com/office/powerpoint/2010/main" val="2813239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Selected Job Role</a:t>
            </a:r>
          </a:p>
          <a:p>
            <a:r>
              <a:rPr lang="en-GB" sz="1200" kern="1200" dirty="0">
                <a:solidFill>
                  <a:schemeClr val="tx1"/>
                </a:solidFill>
                <a:effectLst/>
                <a:latin typeface="+mn-lt"/>
                <a:ea typeface="+mn-ea"/>
                <a:cs typeface="+mn-cs"/>
              </a:rPr>
              <a:t>In this report, the General Store Manager job has been chosen because it is a strategic job that has the capacity to ensure that there is the right teamwork, operational efficiency, and overall store performance at ASDA. As the oldest on-site leader, it is the role of the General Store Manager to translate organisational goals to daily operational activities in the business, and this makes the position critical to the people management and business results. This position will require a person who will be able to handle the aspects of personal responsibility and teamwork, particularly in a busy retail environment where cohesion at work will occur. The General Store Manager plays a vital role in meeting the element of teamwork by coming up with the expectations, promoting cross-departmental communications, and ensuring that the team members and the organisation share similarities regarding goals and objectives. </a:t>
            </a:r>
          </a:p>
          <a:p>
            <a:r>
              <a:rPr lang="en-GB" sz="1200" kern="1200" dirty="0">
                <a:solidFill>
                  <a:schemeClr val="tx1"/>
                </a:solidFill>
                <a:effectLst/>
                <a:latin typeface="+mn-lt"/>
                <a:ea typeface="+mn-ea"/>
                <a:cs typeface="+mn-cs"/>
              </a:rPr>
              <a:t>Research studies indicate that effective line management and leadership make a great contribution to the performance of the team as well as employee motivation and quality of the service provided by the retail organisations (</a:t>
            </a:r>
            <a:r>
              <a:rPr lang="en-GB" sz="1200" kern="1200" dirty="0" err="1">
                <a:solidFill>
                  <a:schemeClr val="tx1"/>
                </a:solidFill>
                <a:effectLst/>
                <a:latin typeface="+mn-lt"/>
                <a:ea typeface="+mn-ea"/>
                <a:cs typeface="+mn-cs"/>
              </a:rPr>
              <a:t>Bhasin</a:t>
            </a:r>
            <a:r>
              <a:rPr lang="en-GB" sz="1200" kern="1200" dirty="0">
                <a:solidFill>
                  <a:schemeClr val="tx1"/>
                </a:solidFill>
                <a:effectLst/>
                <a:latin typeface="+mn-lt"/>
                <a:ea typeface="+mn-ea"/>
                <a:cs typeface="+mn-cs"/>
              </a:rPr>
              <a:t>, 2025). Resource allocation also comes into play on the efficiency of operations and how the manager can address the issue of performance and the capability of responding to fluctuating customer demand. Regarding reporting, the General Store Manager reports in most cases to a Regional or Area Manager, and he is directly responsible to department managers, team leaders, and frontline employees. Such a hierarchical, yet collaboration-based hierarchy places the role at the centre of managing the workforce, development, and performance, being pivotal in the analysis of recruitment and learning and development practises. </a:t>
            </a:r>
          </a:p>
          <a:p>
            <a:endParaRPr lang="en-GB" dirty="0"/>
          </a:p>
        </p:txBody>
      </p:sp>
      <p:sp>
        <p:nvSpPr>
          <p:cNvPr id="4" name="Slide Number Placeholder 3"/>
          <p:cNvSpPr>
            <a:spLocks noGrp="1"/>
          </p:cNvSpPr>
          <p:nvPr>
            <p:ph type="sldNum" sz="quarter" idx="5"/>
          </p:nvPr>
        </p:nvSpPr>
        <p:spPr/>
        <p:txBody>
          <a:bodyPr/>
          <a:lstStyle/>
          <a:p>
            <a:fld id="{753716E6-55E9-431E-B696-778E49A48EEE}" type="slidenum">
              <a:rPr lang="en-GB" smtClean="0"/>
              <a:t>4</a:t>
            </a:fld>
            <a:endParaRPr lang="en-GB"/>
          </a:p>
        </p:txBody>
      </p:sp>
    </p:spTree>
    <p:extLst>
      <p:ext uri="{BB962C8B-B14F-4D97-AF65-F5344CB8AC3E}">
        <p14:creationId xmlns:p14="http://schemas.microsoft.com/office/powerpoint/2010/main" val="11071541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Selected Job Role</a:t>
            </a:r>
          </a:p>
          <a:p>
            <a:r>
              <a:rPr lang="en-GB" sz="1200" kern="1200" dirty="0">
                <a:solidFill>
                  <a:schemeClr val="tx1"/>
                </a:solidFill>
                <a:effectLst/>
                <a:latin typeface="+mn-lt"/>
                <a:ea typeface="+mn-ea"/>
                <a:cs typeface="+mn-cs"/>
              </a:rPr>
              <a:t>In this report, the General Store Manager job has been chosen because it is a strategic job that has the capacity to ensure that there is the right teamwork, operational efficiency, and overall store performance at ASDA. As the oldest on-site leader, it is the role of the General Store Manager to translate organisational goals to daily operational activities in the business, and this makes the position critical to the people management and business results. This position will require a person who will be able to handle the aspects of personal responsibility and teamwork, particularly in a busy retail environment where cohesion at work will occur. The General Store Manager plays a vital role in meeting the element of teamwork by coming up with the expectations, promoting cross-departmental communications, and ensuring that the team members and the organisation share similarities regarding goals and objectives. </a:t>
            </a:r>
          </a:p>
          <a:p>
            <a:r>
              <a:rPr lang="en-GB" sz="1200" kern="1200" dirty="0">
                <a:solidFill>
                  <a:schemeClr val="tx1"/>
                </a:solidFill>
                <a:effectLst/>
                <a:latin typeface="+mn-lt"/>
                <a:ea typeface="+mn-ea"/>
                <a:cs typeface="+mn-cs"/>
              </a:rPr>
              <a:t>Research studies indicate that effective line management and leadership make a great contribution to the performance of the team as well as employee motivation and quality of the service provided by the retail organisations (</a:t>
            </a:r>
            <a:r>
              <a:rPr lang="en-GB" sz="1200" kern="1200" dirty="0" err="1">
                <a:solidFill>
                  <a:schemeClr val="tx1"/>
                </a:solidFill>
                <a:effectLst/>
                <a:latin typeface="+mn-lt"/>
                <a:ea typeface="+mn-ea"/>
                <a:cs typeface="+mn-cs"/>
              </a:rPr>
              <a:t>Bhasin</a:t>
            </a:r>
            <a:r>
              <a:rPr lang="en-GB" sz="1200" kern="1200" dirty="0">
                <a:solidFill>
                  <a:schemeClr val="tx1"/>
                </a:solidFill>
                <a:effectLst/>
                <a:latin typeface="+mn-lt"/>
                <a:ea typeface="+mn-ea"/>
                <a:cs typeface="+mn-cs"/>
              </a:rPr>
              <a:t>, 2025). Resource allocation also comes into play on the efficiency of operations and how the manager can address the issue of performance and the capability of responding to fluctuating customer demand. Regarding reporting, the General Store Manager reports in most cases to a Regional or Area Manager, and he is directly responsible to department managers, team leaders, and frontline employees. Such a hierarchical, yet collaboration-based hierarchy places the role at the centre of managing the workforce, development, and performance, being pivotal in the analysis of recruitment and learning and development practises. </a:t>
            </a:r>
          </a:p>
          <a:p>
            <a:endParaRPr lang="en-GB" dirty="0"/>
          </a:p>
        </p:txBody>
      </p:sp>
      <p:sp>
        <p:nvSpPr>
          <p:cNvPr id="4" name="Slide Number Placeholder 3"/>
          <p:cNvSpPr>
            <a:spLocks noGrp="1"/>
          </p:cNvSpPr>
          <p:nvPr>
            <p:ph type="sldNum" sz="quarter" idx="5"/>
          </p:nvPr>
        </p:nvSpPr>
        <p:spPr/>
        <p:txBody>
          <a:bodyPr/>
          <a:lstStyle/>
          <a:p>
            <a:fld id="{753716E6-55E9-431E-B696-778E49A48EEE}" type="slidenum">
              <a:rPr lang="en-GB" smtClean="0"/>
              <a:t>5</a:t>
            </a:fld>
            <a:endParaRPr lang="en-GB"/>
          </a:p>
        </p:txBody>
      </p:sp>
    </p:spTree>
    <p:extLst>
      <p:ext uri="{BB962C8B-B14F-4D97-AF65-F5344CB8AC3E}">
        <p14:creationId xmlns:p14="http://schemas.microsoft.com/office/powerpoint/2010/main" val="9742801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Interview Questions</a:t>
            </a:r>
            <a:endParaRPr lang="en-US" i="1" dirty="0"/>
          </a:p>
          <a:p>
            <a:r>
              <a:rPr lang="en-US" dirty="0"/>
              <a:t>After shortlisting successful candidates under the General Store Manager position, structured interviews are important in evaluating their competence in the position. The interview will help test both the technical </a:t>
            </a:r>
            <a:r>
              <a:rPr lang="en-US"/>
              <a:t>and behavioral </a:t>
            </a:r>
            <a:r>
              <a:rPr lang="en-US" dirty="0"/>
              <a:t>skills so that the candidates will have an opportunity to work in large teams, to control the functioning of teams, and to correspond to the ASDA organisational values. The interviews are usually a mix of competence questions, practical problem-solving tasks in a scenario, and old experience discussion aimed to understand the leadership style, ability to make decisions, and adaptability in a rapidly moving retail setting. Skilled interview questions are also useful in determining the ability of candidates to communicate effectively, perspective of motivating others, and how they would deal with confrontation or problematic issues in the store. Such a systematic way guarantees equality, predictability, and a clear comprehension of the advantages and training imperatives of every hopeful, which assists successful hiring and operational success in the long-term.</a:t>
            </a:r>
          </a:p>
          <a:p>
            <a:endParaRPr lang="en-GB" dirty="0"/>
          </a:p>
        </p:txBody>
      </p:sp>
      <p:sp>
        <p:nvSpPr>
          <p:cNvPr id="4" name="Slide Number Placeholder 3"/>
          <p:cNvSpPr>
            <a:spLocks noGrp="1"/>
          </p:cNvSpPr>
          <p:nvPr>
            <p:ph type="sldNum" sz="quarter" idx="5"/>
          </p:nvPr>
        </p:nvSpPr>
        <p:spPr/>
        <p:txBody>
          <a:bodyPr/>
          <a:lstStyle/>
          <a:p>
            <a:fld id="{753716E6-55E9-431E-B696-778E49A48EEE}" type="slidenum">
              <a:rPr lang="en-GB" smtClean="0"/>
              <a:t>6</a:t>
            </a:fld>
            <a:endParaRPr lang="en-GB"/>
          </a:p>
        </p:txBody>
      </p:sp>
    </p:spTree>
    <p:extLst>
      <p:ext uri="{BB962C8B-B14F-4D97-AF65-F5344CB8AC3E}">
        <p14:creationId xmlns:p14="http://schemas.microsoft.com/office/powerpoint/2010/main" val="35079322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Recruitment Process for the Selected Role</a:t>
            </a:r>
          </a:p>
          <a:p>
            <a:r>
              <a:rPr lang="en-GB" sz="1200" b="1" i="1" kern="1200" dirty="0">
                <a:solidFill>
                  <a:schemeClr val="tx1"/>
                </a:solidFill>
                <a:effectLst/>
                <a:latin typeface="+mn-lt"/>
                <a:ea typeface="+mn-ea"/>
                <a:cs typeface="+mn-cs"/>
              </a:rPr>
              <a:t>Job Analysis</a:t>
            </a:r>
          </a:p>
          <a:p>
            <a:r>
              <a:rPr lang="en-GB" sz="1200" kern="1200" dirty="0">
                <a:solidFill>
                  <a:schemeClr val="tx1"/>
                </a:solidFill>
                <a:effectLst/>
                <a:latin typeface="+mn-lt"/>
                <a:ea typeface="+mn-ea"/>
                <a:cs typeface="+mn-cs"/>
              </a:rPr>
              <a:t>Effective decisions of fair recruitment and selection are based on job analysis, a way of identifying the job tasks, job responsibilities, skills, and behaviours required to work in the job effectively. The post of General Store Manager at ASDA is particularly critical due to the multiphase nature of responsibility and management that includes the management of large teams, performance of operations, and customer experience. The main goal of job analysis is to ensure that the demands of the job are correctly regarded, and that individual skills can be aligned with organisational objectives (Ahmad and </a:t>
            </a:r>
            <a:r>
              <a:rPr lang="en-GB" sz="1200" kern="1200" dirty="0" err="1">
                <a:solidFill>
                  <a:schemeClr val="tx1"/>
                </a:solidFill>
                <a:effectLst/>
                <a:latin typeface="+mn-lt"/>
                <a:ea typeface="+mn-ea"/>
                <a:cs typeface="+mn-cs"/>
              </a:rPr>
              <a:t>Alqaarni</a:t>
            </a:r>
            <a:r>
              <a:rPr lang="en-GB" sz="1200" kern="1200" dirty="0">
                <a:solidFill>
                  <a:schemeClr val="tx1"/>
                </a:solidFill>
                <a:effectLst/>
                <a:latin typeface="+mn-lt"/>
                <a:ea typeface="+mn-ea"/>
                <a:cs typeface="+mn-cs"/>
              </a:rPr>
              <a:t>, 2023). ASDA will use both qualitative and quantitative job analysis methods that can involve interviews with the existing store managers and the regional managers, first-hand observation of the store activities, and the use of questionnaires in a structured manner in search of competencies. These practises can help the organisation to identify core activities such as sales management, rota planning, and performance monitoring, and core skills such as leadership, communication, and problem-solving. It also recognises behavioural needs, such as adaptability, resilience, and motivational skill on large teams, to ensure cultural fit and effective teamwork, which are also essential to success in a high-paced retail scenario (</a:t>
            </a:r>
            <a:r>
              <a:rPr lang="en-GB" sz="1200" kern="1200" dirty="0" err="1">
                <a:solidFill>
                  <a:schemeClr val="tx1"/>
                </a:solidFill>
                <a:effectLst/>
                <a:latin typeface="+mn-lt"/>
                <a:ea typeface="+mn-ea"/>
                <a:cs typeface="+mn-cs"/>
              </a:rPr>
              <a:t>Umezurike</a:t>
            </a:r>
            <a:r>
              <a:rPr lang="en-GB" sz="1200" kern="1200" dirty="0">
                <a:solidFill>
                  <a:schemeClr val="tx1"/>
                </a:solidFill>
                <a:effectLst/>
                <a:latin typeface="+mn-lt"/>
                <a:ea typeface="+mn-ea"/>
                <a:cs typeface="+mn-cs"/>
              </a:rPr>
              <a:t> et al., 2025).</a:t>
            </a:r>
          </a:p>
          <a:p>
            <a:endParaRPr lang="en-GB" dirty="0"/>
          </a:p>
        </p:txBody>
      </p:sp>
      <p:sp>
        <p:nvSpPr>
          <p:cNvPr id="4" name="Slide Number Placeholder 3"/>
          <p:cNvSpPr>
            <a:spLocks noGrp="1"/>
          </p:cNvSpPr>
          <p:nvPr>
            <p:ph type="sldNum" sz="quarter" idx="5"/>
          </p:nvPr>
        </p:nvSpPr>
        <p:spPr/>
        <p:txBody>
          <a:bodyPr/>
          <a:lstStyle/>
          <a:p>
            <a:fld id="{753716E6-55E9-431E-B696-778E49A48EEE}" type="slidenum">
              <a:rPr lang="en-GB" smtClean="0"/>
              <a:t>7</a:t>
            </a:fld>
            <a:endParaRPr lang="en-GB"/>
          </a:p>
        </p:txBody>
      </p:sp>
    </p:spTree>
    <p:extLst>
      <p:ext uri="{BB962C8B-B14F-4D97-AF65-F5344CB8AC3E}">
        <p14:creationId xmlns:p14="http://schemas.microsoft.com/office/powerpoint/2010/main" val="8911504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Recruitment Process for the Selected Role</a:t>
            </a:r>
          </a:p>
          <a:p>
            <a:r>
              <a:rPr lang="en-GB" sz="1200" b="1" i="1" kern="1200" dirty="0">
                <a:solidFill>
                  <a:schemeClr val="tx1"/>
                </a:solidFill>
                <a:effectLst/>
                <a:latin typeface="+mn-lt"/>
                <a:ea typeface="+mn-ea"/>
                <a:cs typeface="+mn-cs"/>
              </a:rPr>
              <a:t>Job Description</a:t>
            </a:r>
          </a:p>
          <a:p>
            <a:r>
              <a:rPr lang="en-GB" sz="1200" kern="1200" dirty="0">
                <a:solidFill>
                  <a:schemeClr val="tx1"/>
                </a:solidFill>
                <a:effectLst/>
                <a:latin typeface="+mn-lt"/>
                <a:ea typeface="+mn-ea"/>
                <a:cs typeface="+mn-cs"/>
              </a:rPr>
              <a:t>The job selected is that of a General Store Manager, which is a position of high level in the ASDA store management system. The stance will be aimed at overall control of the correct operation of a large-format retail facility, the regulation of the sales performance, and the cost and high standard of customer service. Managing and motivating a management team, overseeing up to several hundred other employees, estimating rotas and staffing capabilities, and addressing people management issues such as performance, discipline, and grievance are some of the key roles (Indeed, 2026). Another role that would be assumed by the General Store Manager would be implementing the pricing strategy of ASDA, key performance indicators, and complying with the health and safety laws. It is a full-time permanent job that usually requires a 45-hour working week, with the opportunity to work weekends, evenings, and some late nights that operate on a rotating shift. The General Store Manager is under the report of the Regional/Area Manager and will communicate with the department heads and team heads to coordinate the daily operations, offer teamwork, and ensure operational efficiency within the store. </a:t>
            </a:r>
          </a:p>
          <a:p>
            <a:endParaRPr lang="en-GB" dirty="0"/>
          </a:p>
        </p:txBody>
      </p:sp>
      <p:sp>
        <p:nvSpPr>
          <p:cNvPr id="4" name="Slide Number Placeholder 3"/>
          <p:cNvSpPr>
            <a:spLocks noGrp="1"/>
          </p:cNvSpPr>
          <p:nvPr>
            <p:ph type="sldNum" sz="quarter" idx="5"/>
          </p:nvPr>
        </p:nvSpPr>
        <p:spPr/>
        <p:txBody>
          <a:bodyPr/>
          <a:lstStyle/>
          <a:p>
            <a:fld id="{753716E6-55E9-431E-B696-778E49A48EEE}" type="slidenum">
              <a:rPr lang="en-GB" smtClean="0"/>
              <a:t>8</a:t>
            </a:fld>
            <a:endParaRPr lang="en-GB"/>
          </a:p>
        </p:txBody>
      </p:sp>
    </p:spTree>
    <p:extLst>
      <p:ext uri="{BB962C8B-B14F-4D97-AF65-F5344CB8AC3E}">
        <p14:creationId xmlns:p14="http://schemas.microsoft.com/office/powerpoint/2010/main" val="40601410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Recruitment Process for the Selected Role</a:t>
            </a:r>
          </a:p>
          <a:p>
            <a:r>
              <a:rPr lang="en-GB" sz="1200" b="1" i="1" kern="1200" dirty="0">
                <a:solidFill>
                  <a:schemeClr val="tx1"/>
                </a:solidFill>
                <a:effectLst/>
                <a:latin typeface="+mn-lt"/>
                <a:ea typeface="+mn-ea"/>
                <a:cs typeface="+mn-cs"/>
              </a:rPr>
              <a:t>Person Specification</a:t>
            </a:r>
          </a:p>
          <a:p>
            <a:r>
              <a:rPr lang="en-GB" sz="1200" kern="1200" dirty="0">
                <a:solidFill>
                  <a:schemeClr val="tx1"/>
                </a:solidFill>
                <a:effectLst/>
                <a:latin typeface="+mn-lt"/>
                <a:ea typeface="+mn-ea"/>
                <a:cs typeface="+mn-cs"/>
              </a:rPr>
              <a:t>The General Store Manager job specification in ASDA reflects the required and able requirements to facilitate the performance and fit in the organisational culture. The requirements will be a high level of experience in retail/ operational management, strong leadership capabilities, and demonstrable capability in managing large teams and in a busy environment. The applicants will be asked to demonstrate good comprehension of the manner in which they will manage the retail businesses, the practicability of the performance management, the legal aspect of the employment, good decision-making, and the ability to solve problems. The sought specs are any working experience in a large-store supermarket, awareness of key performance indicators of grocery retail, and experience in managing a large-scale change of operations. The capabilities of behaviour form the essence of the job, and more specifically, there is the skill of leading other people, communicating, and motivating various teams. Research also shows that the leadership behaviours that facilitate service quality and employee involvement are strongly related to enhanced quality of service and organisational output in a retail scenario (Mohammad et al., 2022). The emotional balance and flexibility, coupled with good communication, are also necessary, and this will enable the manager to respond to the pressures of operation and customer demands. Critically, to conform with the values of ASDA, where respect, inclusion, and customer focus, as a result of values-based recruitment, have been found to influence employee engagement and turnover reduction positively, it is essential that individual behaviours align with organisational culture (</a:t>
            </a:r>
            <a:r>
              <a:rPr lang="en-GB" sz="1200" kern="1200" dirty="0" err="1">
                <a:solidFill>
                  <a:schemeClr val="tx1"/>
                </a:solidFill>
                <a:effectLst/>
                <a:latin typeface="+mn-lt"/>
                <a:ea typeface="+mn-ea"/>
                <a:cs typeface="+mn-cs"/>
              </a:rPr>
              <a:t>Shayrine</a:t>
            </a:r>
            <a:r>
              <a:rPr lang="en-GB" sz="1200" kern="1200" dirty="0">
                <a:solidFill>
                  <a:schemeClr val="tx1"/>
                </a:solidFill>
                <a:effectLst/>
                <a:latin typeface="+mn-lt"/>
                <a:ea typeface="+mn-ea"/>
                <a:cs typeface="+mn-cs"/>
              </a:rPr>
              <a:t> and Venugopal, 2025). </a:t>
            </a:r>
          </a:p>
          <a:p>
            <a:endParaRPr lang="en-GB" dirty="0"/>
          </a:p>
        </p:txBody>
      </p:sp>
      <p:sp>
        <p:nvSpPr>
          <p:cNvPr id="4" name="Slide Number Placeholder 3"/>
          <p:cNvSpPr>
            <a:spLocks noGrp="1"/>
          </p:cNvSpPr>
          <p:nvPr>
            <p:ph type="sldNum" sz="quarter" idx="5"/>
          </p:nvPr>
        </p:nvSpPr>
        <p:spPr/>
        <p:txBody>
          <a:bodyPr/>
          <a:lstStyle/>
          <a:p>
            <a:fld id="{753716E6-55E9-431E-B696-778E49A48EEE}" type="slidenum">
              <a:rPr lang="en-GB" smtClean="0"/>
              <a:t>9</a:t>
            </a:fld>
            <a:endParaRPr lang="en-GB"/>
          </a:p>
        </p:txBody>
      </p:sp>
    </p:spTree>
    <p:extLst>
      <p:ext uri="{BB962C8B-B14F-4D97-AF65-F5344CB8AC3E}">
        <p14:creationId xmlns:p14="http://schemas.microsoft.com/office/powerpoint/2010/main" val="37132105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Learning, Training, and Development Needs Analysis</a:t>
            </a:r>
          </a:p>
          <a:p>
            <a:r>
              <a:rPr lang="en-GB" sz="1200" b="1" i="1" kern="1200" dirty="0">
                <a:solidFill>
                  <a:schemeClr val="tx1"/>
                </a:solidFill>
                <a:effectLst/>
                <a:latin typeface="+mn-lt"/>
                <a:ea typeface="+mn-ea"/>
                <a:cs typeface="+mn-cs"/>
              </a:rPr>
              <a:t>Identification of Learning and Development Needs</a:t>
            </a:r>
          </a:p>
          <a:p>
            <a:r>
              <a:rPr lang="en-GB" sz="1200" kern="1200" dirty="0">
                <a:solidFill>
                  <a:schemeClr val="tx1"/>
                </a:solidFill>
                <a:effectLst/>
                <a:latin typeface="+mn-lt"/>
                <a:ea typeface="+mn-ea"/>
                <a:cs typeface="+mn-cs"/>
              </a:rPr>
              <a:t>Following the recruitment of the General Store Manager in ASDA, it can be stated that there are some learning and development needs that are expected to be met with the help of the performance facilitation of the particular job title and the further enhancement guarantee of the latter. Although the candidates might be well experienced in retail management, there are gaps that may occur in terms of skills associated with the systems of ASDA, expectations of the leader, and processes within an organisation. These domains of the development requirement can be addressed as the advanced team management skills, which presuppose the management of large and heterogeneous workforces, conflict management, and team motivation in the conditions of intensive operational pressure. Research suggests that certain leadership training is one of the major means of improving the performance of managers and overall employee satisfaction in the retail industry (</a:t>
            </a:r>
            <a:r>
              <a:rPr lang="en-GB" sz="1200" kern="1200" dirty="0" err="1">
                <a:solidFill>
                  <a:schemeClr val="tx1"/>
                </a:solidFill>
                <a:effectLst/>
                <a:latin typeface="+mn-lt"/>
                <a:ea typeface="+mn-ea"/>
                <a:cs typeface="+mn-cs"/>
              </a:rPr>
              <a:t>Stegling</a:t>
            </a:r>
            <a:r>
              <a:rPr lang="en-GB" sz="1200" kern="1200" dirty="0">
                <a:solidFill>
                  <a:schemeClr val="tx1"/>
                </a:solidFill>
                <a:effectLst/>
                <a:latin typeface="+mn-lt"/>
                <a:ea typeface="+mn-ea"/>
                <a:cs typeface="+mn-cs"/>
              </a:rPr>
              <a:t>, 2022).</a:t>
            </a:r>
          </a:p>
          <a:p>
            <a:r>
              <a:rPr lang="en-GB" sz="1200" kern="1200" dirty="0">
                <a:solidFill>
                  <a:schemeClr val="tx1"/>
                </a:solidFill>
                <a:effectLst/>
                <a:latin typeface="+mn-lt"/>
                <a:ea typeface="+mn-ea"/>
                <a:cs typeface="+mn-cs"/>
              </a:rPr>
              <a:t>Further improvement of customer handling and service quality management should also be considered to optimise performance, as the customer experience is among the most significant competitive factors within the supermarket sector. The training of the digital systems is a requirement, including stock management systems, performance tracking, and rota-planning technology that will strengthen the opinion-based decisions and efficiency in the operations. Furthermore, employee training on the issues related to compliance, such as employment, equality and diversity, health and safety, should be done to minimise the organisational risk and compliance with the law. Studies have shown that continuous compliance training and safety training do minimise workplace accidents and resilience of organisations (Benson et al., 2024). By addressing these learning and development requirements, the General Store Manager can do justice, provide collaboration, service quality, and long-term organisational performance.</a:t>
            </a:r>
          </a:p>
          <a:p>
            <a:endParaRPr lang="en-GB" dirty="0"/>
          </a:p>
        </p:txBody>
      </p:sp>
      <p:sp>
        <p:nvSpPr>
          <p:cNvPr id="4" name="Slide Number Placeholder 3"/>
          <p:cNvSpPr>
            <a:spLocks noGrp="1"/>
          </p:cNvSpPr>
          <p:nvPr>
            <p:ph type="sldNum" sz="quarter" idx="5"/>
          </p:nvPr>
        </p:nvSpPr>
        <p:spPr/>
        <p:txBody>
          <a:bodyPr/>
          <a:lstStyle/>
          <a:p>
            <a:fld id="{753716E6-55E9-431E-B696-778E49A48EEE}" type="slidenum">
              <a:rPr lang="en-GB" smtClean="0"/>
              <a:t>10</a:t>
            </a:fld>
            <a:endParaRPr lang="en-GB"/>
          </a:p>
        </p:txBody>
      </p:sp>
    </p:spTree>
    <p:extLst>
      <p:ext uri="{BB962C8B-B14F-4D97-AF65-F5344CB8AC3E}">
        <p14:creationId xmlns:p14="http://schemas.microsoft.com/office/powerpoint/2010/main" val="10775187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Learning, Training, and Development Needs Analysis</a:t>
            </a:r>
          </a:p>
          <a:p>
            <a:r>
              <a:rPr lang="en-GB" sz="1200" b="1" i="1" kern="1200" dirty="0">
                <a:solidFill>
                  <a:schemeClr val="tx1"/>
                </a:solidFill>
                <a:effectLst/>
                <a:latin typeface="+mn-lt"/>
                <a:ea typeface="+mn-ea"/>
                <a:cs typeface="+mn-cs"/>
              </a:rPr>
              <a:t>Identification of Learning and Development Needs</a:t>
            </a:r>
          </a:p>
          <a:p>
            <a:r>
              <a:rPr lang="en-GB" sz="1200" kern="1200" dirty="0">
                <a:solidFill>
                  <a:schemeClr val="tx1"/>
                </a:solidFill>
                <a:effectLst/>
                <a:latin typeface="+mn-lt"/>
                <a:ea typeface="+mn-ea"/>
                <a:cs typeface="+mn-cs"/>
              </a:rPr>
              <a:t>Following the recruitment of the General Store Manager in ASDA, it can be stated that there are some learning and development needs that are expected to be met with the help of the performance facilitation of the particular job title and the further enhancement guarantee of the latter. Although the candidates might be well experienced in retail management, there are gaps that may occur in terms of skills associated with the systems of ASDA, expectations of the leader, and processes within an organisation. These domains of the development requirement can be addressed as the advanced team management skills, which presuppose the management of large and heterogeneous workforces, conflict management, and team motivation in the conditions of intensive operational pressure. Research suggests that certain leadership training is one of the major means of improving the performance of managers and overall employee satisfaction in the retail industry (</a:t>
            </a:r>
            <a:r>
              <a:rPr lang="en-GB" sz="1200" kern="1200" dirty="0" err="1">
                <a:solidFill>
                  <a:schemeClr val="tx1"/>
                </a:solidFill>
                <a:effectLst/>
                <a:latin typeface="+mn-lt"/>
                <a:ea typeface="+mn-ea"/>
                <a:cs typeface="+mn-cs"/>
              </a:rPr>
              <a:t>Stegling</a:t>
            </a:r>
            <a:r>
              <a:rPr lang="en-GB" sz="1200" kern="1200" dirty="0">
                <a:solidFill>
                  <a:schemeClr val="tx1"/>
                </a:solidFill>
                <a:effectLst/>
                <a:latin typeface="+mn-lt"/>
                <a:ea typeface="+mn-ea"/>
                <a:cs typeface="+mn-cs"/>
              </a:rPr>
              <a:t>, 2022).</a:t>
            </a:r>
          </a:p>
          <a:p>
            <a:r>
              <a:rPr lang="en-GB" sz="1200" kern="1200" dirty="0">
                <a:solidFill>
                  <a:schemeClr val="tx1"/>
                </a:solidFill>
                <a:effectLst/>
                <a:latin typeface="+mn-lt"/>
                <a:ea typeface="+mn-ea"/>
                <a:cs typeface="+mn-cs"/>
              </a:rPr>
              <a:t>Further improvement of customer handling and service quality management should also be considered to optimise performance, as the customer experience is among the most significant competitive factors within the supermarket sector. The training of the digital systems is a requirement, including stock management systems, performance tracking, and rota-planning technology that will strengthen the opinion-based decisions and efficiency in the operations. Furthermore, employee training on the issues related to compliance, such as employment, equality and diversity, health and safety, should be done to minimise the organisational risk and compliance with the law. Studies have shown that continuous compliance training and safety training do minimise workplace accidents and resilience of organisations (Benson et al., 2024). By addressing these learning and development requirements, the General Store Manager can do justice, provide collaboration, service quality, and long-term organisational performance.</a:t>
            </a:r>
          </a:p>
          <a:p>
            <a:endParaRPr lang="en-GB" dirty="0"/>
          </a:p>
        </p:txBody>
      </p:sp>
      <p:sp>
        <p:nvSpPr>
          <p:cNvPr id="4" name="Slide Number Placeholder 3"/>
          <p:cNvSpPr>
            <a:spLocks noGrp="1"/>
          </p:cNvSpPr>
          <p:nvPr>
            <p:ph type="sldNum" sz="quarter" idx="5"/>
          </p:nvPr>
        </p:nvSpPr>
        <p:spPr/>
        <p:txBody>
          <a:bodyPr/>
          <a:lstStyle/>
          <a:p>
            <a:fld id="{753716E6-55E9-431E-B696-778E49A48EEE}" type="slidenum">
              <a:rPr lang="en-GB" smtClean="0"/>
              <a:t>11</a:t>
            </a:fld>
            <a:endParaRPr lang="en-GB"/>
          </a:p>
        </p:txBody>
      </p:sp>
    </p:spTree>
    <p:extLst>
      <p:ext uri="{BB962C8B-B14F-4D97-AF65-F5344CB8AC3E}">
        <p14:creationId xmlns:p14="http://schemas.microsoft.com/office/powerpoint/2010/main" val="5851564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Learning, Training, and Development Needs Analysis</a:t>
            </a:r>
          </a:p>
          <a:p>
            <a:r>
              <a:rPr lang="en-GB" sz="1200" b="1" i="1" kern="1200" dirty="0">
                <a:solidFill>
                  <a:schemeClr val="tx1"/>
                </a:solidFill>
                <a:effectLst/>
                <a:latin typeface="+mn-lt"/>
                <a:ea typeface="+mn-ea"/>
                <a:cs typeface="+mn-cs"/>
              </a:rPr>
              <a:t>Learning and Development Theories</a:t>
            </a:r>
          </a:p>
          <a:p>
            <a:r>
              <a:rPr lang="en-GB" sz="1200" kern="1200" dirty="0">
                <a:solidFill>
                  <a:schemeClr val="tx1"/>
                </a:solidFill>
                <a:effectLst/>
                <a:latin typeface="+mn-lt"/>
                <a:ea typeface="+mn-ea"/>
                <a:cs typeface="+mn-cs"/>
              </a:rPr>
              <a:t>The issue of learning and development in ASDA can be effectively enabled with the application of known theories of learning in relation to the needs of the General Store Manager occupation. Behaviourist theory of learning is based on the idea that learning is possible through reinforcement, feedback, and observable behaviour (</a:t>
            </a:r>
            <a:r>
              <a:rPr lang="en-GB" sz="1200" kern="1200" dirty="0" err="1">
                <a:solidFill>
                  <a:schemeClr val="tx1"/>
                </a:solidFill>
                <a:effectLst/>
                <a:latin typeface="+mn-lt"/>
                <a:ea typeface="+mn-ea"/>
                <a:cs typeface="+mn-cs"/>
              </a:rPr>
              <a:t>Yulianti</a:t>
            </a:r>
            <a:r>
              <a:rPr lang="en-GB" sz="1200" kern="1200" dirty="0">
                <a:solidFill>
                  <a:schemeClr val="tx1"/>
                </a:solidFill>
                <a:effectLst/>
                <a:latin typeface="+mn-lt"/>
                <a:ea typeface="+mn-ea"/>
                <a:cs typeface="+mn-cs"/>
              </a:rPr>
              <a:t>, 2023). In ASDA, the form of organised on-job training under which new employees who are appointed as General Store Managers are instructed on the working practises by supervised tasks. The desired results based on performance (such as sales targets and high service standards) are reinforced through performance and performance feedback, key result areas (KRA) monitoring, and reward systems (bonuses and recognition schemes), which reinforce desired behaviours. Meta-behaviourist strategies have been proposed to be feasible in establishing conformity-based performance on operational positions as well as on compliance-based positions (</a:t>
            </a:r>
            <a:r>
              <a:rPr lang="en-GB" sz="1200" kern="1200" dirty="0" err="1">
                <a:solidFill>
                  <a:schemeClr val="tx1"/>
                </a:solidFill>
                <a:effectLst/>
                <a:latin typeface="+mn-lt"/>
                <a:ea typeface="+mn-ea"/>
                <a:cs typeface="+mn-cs"/>
              </a:rPr>
              <a:t>Xiong</a:t>
            </a:r>
            <a:r>
              <a:rPr lang="en-GB" sz="1200" kern="1200" dirty="0">
                <a:solidFill>
                  <a:schemeClr val="tx1"/>
                </a:solidFill>
                <a:effectLst/>
                <a:latin typeface="+mn-lt"/>
                <a:ea typeface="+mn-ea"/>
                <a:cs typeface="+mn-cs"/>
              </a:rPr>
              <a:t> et al., 2025).</a:t>
            </a:r>
          </a:p>
          <a:p>
            <a:r>
              <a:rPr lang="en-GB" sz="1200" kern="1200" dirty="0">
                <a:solidFill>
                  <a:schemeClr val="tx1"/>
                </a:solidFill>
                <a:effectLst/>
                <a:latin typeface="+mn-lt"/>
                <a:ea typeface="+mn-ea"/>
                <a:cs typeface="+mn-cs"/>
              </a:rPr>
              <a:t>The Cognitivist theory is concerned with the functionality of the mind to solve a problem, decide, and knowledge concerning the organisational systems (Bess et al., 2023). This theory can be applied to General Store Managers through training of analytical skills such as the interpretation of sales information, stock movement control, and labour resource planning. Implementation of digital learning tools and e-learning modules at ASDA assists managers to assimilate knowledge as a result of processes, policies, and strategic objectives, which is a cognitive learning process. Some studies have pointed out that cognitively oriented training enhances the ability of managers to adjust in a complex labour environment and also improves their judgment (</a:t>
            </a:r>
            <a:r>
              <a:rPr lang="en-GB" sz="1200" kern="1200" dirty="0" err="1">
                <a:solidFill>
                  <a:schemeClr val="tx1"/>
                </a:solidFill>
                <a:effectLst/>
                <a:latin typeface="+mn-lt"/>
                <a:ea typeface="+mn-ea"/>
                <a:cs typeface="+mn-cs"/>
              </a:rPr>
              <a:t>Shabitha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Mekala</a:t>
            </a:r>
            <a:r>
              <a:rPr lang="en-GB" sz="1200" kern="1200" dirty="0">
                <a:solidFill>
                  <a:schemeClr val="tx1"/>
                </a:solidFill>
                <a:effectLst/>
                <a:latin typeface="+mn-lt"/>
                <a:ea typeface="+mn-ea"/>
                <a:cs typeface="+mn-cs"/>
              </a:rPr>
              <a:t>, 2025). The humanist theory and the experiential theory emphasise self-directed learning, reflection, and experience-based theory, which are necessary in building leadership qualities. The mentoring and coaching programmes will allow the General Store Managers to be instructed, analyse their leadership style, and learn their team dynamics.</a:t>
            </a:r>
          </a:p>
          <a:p>
            <a:r>
              <a:rPr lang="en-GB" sz="1200" kern="1200" dirty="0">
                <a:solidFill>
                  <a:schemeClr val="tx1"/>
                </a:solidFill>
                <a:effectLst/>
                <a:latin typeface="+mn-lt"/>
                <a:ea typeface="+mn-ea"/>
                <a:cs typeface="+mn-cs"/>
              </a:rPr>
              <a:t>The application of experiential learning opportunities, such as the application of special projects or cross-departmental programs, enables learning in real life. Team learning enhances coordination among the department managers and team leaders, which in turn encourages individual and group performance (Kohn, 2024). These approaches enable the development of a people-oriented culture of ASDA, which prefers continuous professional development, emotional intelligence, and flexible leadership. Through the integration of these theories into a specific learning and development approach, the General Store Manager will be able to acquire technical and soft skills, develop the performance of his team, and optimise operational excellence. It is stated that a balanced approach of </a:t>
            </a:r>
            <a:r>
              <a:rPr lang="en-GB" sz="1200" kern="1200" dirty="0" err="1">
                <a:solidFill>
                  <a:schemeClr val="tx1"/>
                </a:solidFill>
                <a:effectLst/>
                <a:latin typeface="+mn-lt"/>
                <a:ea typeface="+mn-ea"/>
                <a:cs typeface="+mn-cs"/>
              </a:rPr>
              <a:t>behaviorist</a:t>
            </a:r>
            <a:r>
              <a:rPr lang="en-GB" sz="1200" kern="1200" dirty="0">
                <a:solidFill>
                  <a:schemeClr val="tx1"/>
                </a:solidFill>
                <a:effectLst/>
                <a:latin typeface="+mn-lt"/>
                <a:ea typeface="+mn-ea"/>
                <a:cs typeface="+mn-cs"/>
              </a:rPr>
              <a:t>, cognitivist, and humanist theories results in a comprehensive learning experience that optimises employee engagement and retention, as well as organisational performance in the retail sector (</a:t>
            </a:r>
            <a:r>
              <a:rPr lang="en-GB" sz="1200" kern="1200" dirty="0" err="1">
                <a:solidFill>
                  <a:schemeClr val="tx1"/>
                </a:solidFill>
                <a:effectLst/>
                <a:latin typeface="+mn-lt"/>
                <a:ea typeface="+mn-ea"/>
                <a:cs typeface="+mn-cs"/>
              </a:rPr>
              <a:t>Shwedeh</a:t>
            </a:r>
            <a:r>
              <a:rPr lang="en-GB" sz="1200" kern="1200" dirty="0">
                <a:solidFill>
                  <a:schemeClr val="tx1"/>
                </a:solidFill>
                <a:effectLst/>
                <a:latin typeface="+mn-lt"/>
                <a:ea typeface="+mn-ea"/>
                <a:cs typeface="+mn-cs"/>
              </a:rPr>
              <a:t> et al., 2024).</a:t>
            </a:r>
          </a:p>
          <a:p>
            <a:endParaRPr lang="en-GB" dirty="0"/>
          </a:p>
        </p:txBody>
      </p:sp>
      <p:sp>
        <p:nvSpPr>
          <p:cNvPr id="4" name="Slide Number Placeholder 3"/>
          <p:cNvSpPr>
            <a:spLocks noGrp="1"/>
          </p:cNvSpPr>
          <p:nvPr>
            <p:ph type="sldNum" sz="quarter" idx="5"/>
          </p:nvPr>
        </p:nvSpPr>
        <p:spPr/>
        <p:txBody>
          <a:bodyPr/>
          <a:lstStyle/>
          <a:p>
            <a:fld id="{753716E6-55E9-431E-B696-778E49A48EEE}" type="slidenum">
              <a:rPr lang="en-GB" smtClean="0"/>
              <a:t>12</a:t>
            </a:fld>
            <a:endParaRPr lang="en-GB"/>
          </a:p>
        </p:txBody>
      </p:sp>
    </p:spTree>
    <p:extLst>
      <p:ext uri="{BB962C8B-B14F-4D97-AF65-F5344CB8AC3E}">
        <p14:creationId xmlns:p14="http://schemas.microsoft.com/office/powerpoint/2010/main" val="24954418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Learning, Training, and Development Needs Analysis</a:t>
            </a:r>
          </a:p>
          <a:p>
            <a:r>
              <a:rPr lang="en-GB" sz="1200" b="1" i="1" kern="1200" dirty="0">
                <a:solidFill>
                  <a:schemeClr val="tx1"/>
                </a:solidFill>
                <a:effectLst/>
                <a:latin typeface="+mn-lt"/>
                <a:ea typeface="+mn-ea"/>
                <a:cs typeface="+mn-cs"/>
              </a:rPr>
              <a:t>Learning and Development Theories</a:t>
            </a:r>
          </a:p>
          <a:p>
            <a:r>
              <a:rPr lang="en-GB" sz="1200" kern="1200" dirty="0">
                <a:solidFill>
                  <a:schemeClr val="tx1"/>
                </a:solidFill>
                <a:effectLst/>
                <a:latin typeface="+mn-lt"/>
                <a:ea typeface="+mn-ea"/>
                <a:cs typeface="+mn-cs"/>
              </a:rPr>
              <a:t>The issue of learning and development in ASDA can be effectively enabled with the application of known theories of learning in relation to the needs of the General Store Manager occupation. Behaviourist theory of learning is based on the idea that learning is possible through reinforcement, feedback, and observable behaviour (</a:t>
            </a:r>
            <a:r>
              <a:rPr lang="en-GB" sz="1200" kern="1200" dirty="0" err="1">
                <a:solidFill>
                  <a:schemeClr val="tx1"/>
                </a:solidFill>
                <a:effectLst/>
                <a:latin typeface="+mn-lt"/>
                <a:ea typeface="+mn-ea"/>
                <a:cs typeface="+mn-cs"/>
              </a:rPr>
              <a:t>Yulianti</a:t>
            </a:r>
            <a:r>
              <a:rPr lang="en-GB" sz="1200" kern="1200" dirty="0">
                <a:solidFill>
                  <a:schemeClr val="tx1"/>
                </a:solidFill>
                <a:effectLst/>
                <a:latin typeface="+mn-lt"/>
                <a:ea typeface="+mn-ea"/>
                <a:cs typeface="+mn-cs"/>
              </a:rPr>
              <a:t>, 2023). In ASDA, the form of organised on-job training under which new employees who are appointed as General Store Managers are instructed on the working practises by supervised tasks. The desired results based on performance (such as sales targets and high service standards) are reinforced through performance and performance feedback, key result areas (KRA) monitoring, and reward systems (bonuses and recognition schemes), which reinforce desired behaviours. Meta-behaviourist strategies have been proposed to be feasible in establishing conformity-based performance on operational positions as well as on compliance-based positions (</a:t>
            </a:r>
            <a:r>
              <a:rPr lang="en-GB" sz="1200" kern="1200" dirty="0" err="1">
                <a:solidFill>
                  <a:schemeClr val="tx1"/>
                </a:solidFill>
                <a:effectLst/>
                <a:latin typeface="+mn-lt"/>
                <a:ea typeface="+mn-ea"/>
                <a:cs typeface="+mn-cs"/>
              </a:rPr>
              <a:t>Xiong</a:t>
            </a:r>
            <a:r>
              <a:rPr lang="en-GB" sz="1200" kern="1200" dirty="0">
                <a:solidFill>
                  <a:schemeClr val="tx1"/>
                </a:solidFill>
                <a:effectLst/>
                <a:latin typeface="+mn-lt"/>
                <a:ea typeface="+mn-ea"/>
                <a:cs typeface="+mn-cs"/>
              </a:rPr>
              <a:t> et al., 2025).</a:t>
            </a:r>
          </a:p>
          <a:p>
            <a:r>
              <a:rPr lang="en-GB" sz="1200" kern="1200" dirty="0">
                <a:solidFill>
                  <a:schemeClr val="tx1"/>
                </a:solidFill>
                <a:effectLst/>
                <a:latin typeface="+mn-lt"/>
                <a:ea typeface="+mn-ea"/>
                <a:cs typeface="+mn-cs"/>
              </a:rPr>
              <a:t>The Cognitivist theory is concerned with the functionality of the mind to solve a problem, decide, and knowledge concerning the organisational systems (Bess et al., 2023). This theory can be applied to General Store Managers through training of analytical skills such as the interpretation of sales information, stock movement control, and labour resource planning. Implementation of digital learning tools and e-learning modules at ASDA assists managers to assimilate knowledge as a result of processes, policies, and strategic objectives, which is a cognitive learning process. Some studies have pointed out that cognitively oriented training enhances the ability of managers to adjust in a complex labour environment and also improves their judgment (</a:t>
            </a:r>
            <a:r>
              <a:rPr lang="en-GB" sz="1200" kern="1200" dirty="0" err="1">
                <a:solidFill>
                  <a:schemeClr val="tx1"/>
                </a:solidFill>
                <a:effectLst/>
                <a:latin typeface="+mn-lt"/>
                <a:ea typeface="+mn-ea"/>
                <a:cs typeface="+mn-cs"/>
              </a:rPr>
              <a:t>Shabitha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Mekala</a:t>
            </a:r>
            <a:r>
              <a:rPr lang="en-GB" sz="1200" kern="1200" dirty="0">
                <a:solidFill>
                  <a:schemeClr val="tx1"/>
                </a:solidFill>
                <a:effectLst/>
                <a:latin typeface="+mn-lt"/>
                <a:ea typeface="+mn-ea"/>
                <a:cs typeface="+mn-cs"/>
              </a:rPr>
              <a:t>, 2025). The humanist theory and the experiential theory emphasise self-directed learning, reflection, and experience-based theory, which are necessary in building leadership qualities. The mentoring and coaching programmes will allow the General Store Managers to be instructed, analyse their leadership style, and learn their team dynamics.</a:t>
            </a:r>
          </a:p>
          <a:p>
            <a:r>
              <a:rPr lang="en-GB" sz="1200" kern="1200" dirty="0">
                <a:solidFill>
                  <a:schemeClr val="tx1"/>
                </a:solidFill>
                <a:effectLst/>
                <a:latin typeface="+mn-lt"/>
                <a:ea typeface="+mn-ea"/>
                <a:cs typeface="+mn-cs"/>
              </a:rPr>
              <a:t>The application of experiential learning opportunities, such as the application of special projects or cross-departmental programs, enables learning in real life. Team learning enhances coordination among the department managers and team leaders, which in turn encourages individual and group performance (Kohn, 2024). These approaches enable the development of a people-oriented culture of ASDA, which prefers continuous professional development, emotional intelligence, and flexible leadership. Through the integration of these theories into a specific learning and development approach, the General Store Manager will be able to acquire technical and soft skills, develop the performance of his team, and optimise operational excellence. It is stated that a balanced approach of </a:t>
            </a:r>
            <a:r>
              <a:rPr lang="en-GB" sz="1200" kern="1200" dirty="0" err="1">
                <a:solidFill>
                  <a:schemeClr val="tx1"/>
                </a:solidFill>
                <a:effectLst/>
                <a:latin typeface="+mn-lt"/>
                <a:ea typeface="+mn-ea"/>
                <a:cs typeface="+mn-cs"/>
              </a:rPr>
              <a:t>behaviorist</a:t>
            </a:r>
            <a:r>
              <a:rPr lang="en-GB" sz="1200" kern="1200" dirty="0">
                <a:solidFill>
                  <a:schemeClr val="tx1"/>
                </a:solidFill>
                <a:effectLst/>
                <a:latin typeface="+mn-lt"/>
                <a:ea typeface="+mn-ea"/>
                <a:cs typeface="+mn-cs"/>
              </a:rPr>
              <a:t>, cognitivist, and humanist theories results in a comprehensive learning experience that optimises employee engagement and retention, as well as organisational performance in the retail sector (</a:t>
            </a:r>
            <a:r>
              <a:rPr lang="en-GB" sz="1200" kern="1200" dirty="0" err="1">
                <a:solidFill>
                  <a:schemeClr val="tx1"/>
                </a:solidFill>
                <a:effectLst/>
                <a:latin typeface="+mn-lt"/>
                <a:ea typeface="+mn-ea"/>
                <a:cs typeface="+mn-cs"/>
              </a:rPr>
              <a:t>Shwedeh</a:t>
            </a:r>
            <a:r>
              <a:rPr lang="en-GB" sz="1200" kern="1200" dirty="0">
                <a:solidFill>
                  <a:schemeClr val="tx1"/>
                </a:solidFill>
                <a:effectLst/>
                <a:latin typeface="+mn-lt"/>
                <a:ea typeface="+mn-ea"/>
                <a:cs typeface="+mn-cs"/>
              </a:rPr>
              <a:t> et al., 2024).</a:t>
            </a:r>
          </a:p>
          <a:p>
            <a:endParaRPr lang="en-GB" dirty="0"/>
          </a:p>
        </p:txBody>
      </p:sp>
      <p:sp>
        <p:nvSpPr>
          <p:cNvPr id="4" name="Slide Number Placeholder 3"/>
          <p:cNvSpPr>
            <a:spLocks noGrp="1"/>
          </p:cNvSpPr>
          <p:nvPr>
            <p:ph type="sldNum" sz="quarter" idx="5"/>
          </p:nvPr>
        </p:nvSpPr>
        <p:spPr/>
        <p:txBody>
          <a:bodyPr/>
          <a:lstStyle/>
          <a:p>
            <a:fld id="{753716E6-55E9-431E-B696-778E49A48EEE}" type="slidenum">
              <a:rPr lang="en-GB" smtClean="0"/>
              <a:t>13</a:t>
            </a:fld>
            <a:endParaRPr lang="en-GB"/>
          </a:p>
        </p:txBody>
      </p:sp>
    </p:spTree>
    <p:extLst>
      <p:ext uri="{BB962C8B-B14F-4D97-AF65-F5344CB8AC3E}">
        <p14:creationId xmlns:p14="http://schemas.microsoft.com/office/powerpoint/2010/main" val="14890937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Conclusion</a:t>
            </a:r>
          </a:p>
          <a:p>
            <a:r>
              <a:rPr lang="en-GB" sz="1200" kern="1200" dirty="0">
                <a:solidFill>
                  <a:schemeClr val="tx1"/>
                </a:solidFill>
                <a:effectLst/>
                <a:latin typeface="+mn-lt"/>
                <a:ea typeface="+mn-ea"/>
                <a:cs typeface="+mn-cs"/>
              </a:rPr>
              <a:t>Recruitment is an important activity for ASDA because the General Store Manager needs skills, experience, and behavioural competencies to lead large teams and their performance. Selecting the right candidate not only helps in individual accountability however also in good teamwork, cooperation, and alignment with the values of the organisation. Learning and development Learning and development activities are also significant to ensure that managers can fill the skill gaps, enhance decision-making, and develop leadership skills through job training, e-learning, and coaching. Integrating these practices can improve the efficiency, customer service, and overall performance of the stores, which in turn improves the link between human resource management and organisational success. Finally, the HR plays a strategic role in designing models for recruitment and development that result in capable leaders, enhanced employee engagement, and help businesses achieve sustainable growth.</a:t>
            </a:r>
          </a:p>
        </p:txBody>
      </p:sp>
      <p:sp>
        <p:nvSpPr>
          <p:cNvPr id="4" name="Slide Number Placeholder 3"/>
          <p:cNvSpPr>
            <a:spLocks noGrp="1"/>
          </p:cNvSpPr>
          <p:nvPr>
            <p:ph type="sldNum" sz="quarter" idx="5"/>
          </p:nvPr>
        </p:nvSpPr>
        <p:spPr/>
        <p:txBody>
          <a:bodyPr/>
          <a:lstStyle/>
          <a:p>
            <a:fld id="{753716E6-55E9-431E-B696-778E49A48EEE}" type="slidenum">
              <a:rPr lang="en-GB" smtClean="0"/>
              <a:t>14</a:t>
            </a:fld>
            <a:endParaRPr lang="en-GB"/>
          </a:p>
        </p:txBody>
      </p:sp>
    </p:spTree>
    <p:extLst>
      <p:ext uri="{BB962C8B-B14F-4D97-AF65-F5344CB8AC3E}">
        <p14:creationId xmlns:p14="http://schemas.microsoft.com/office/powerpoint/2010/main" val="2064076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1" i="1" u="sng" kern="1200" dirty="0">
                <a:solidFill>
                  <a:schemeClr val="tx1"/>
                </a:solidFill>
                <a:effectLst/>
                <a:latin typeface="+mn-lt"/>
                <a:ea typeface="+mn-ea"/>
                <a:cs typeface="+mn-cs"/>
              </a:rPr>
              <a:t>References</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Ahmad, S. and </a:t>
            </a:r>
            <a:r>
              <a:rPr lang="en-GB" sz="1200" kern="1200" dirty="0" err="1">
                <a:solidFill>
                  <a:schemeClr val="tx1"/>
                </a:solidFill>
                <a:effectLst/>
                <a:latin typeface="+mn-lt"/>
                <a:ea typeface="+mn-ea"/>
                <a:cs typeface="+mn-cs"/>
              </a:rPr>
              <a:t>Alqaarni</a:t>
            </a:r>
            <a:r>
              <a:rPr lang="en-GB" sz="1200" kern="1200" dirty="0">
                <a:solidFill>
                  <a:schemeClr val="tx1"/>
                </a:solidFill>
                <a:effectLst/>
                <a:latin typeface="+mn-lt"/>
                <a:ea typeface="+mn-ea"/>
                <a:cs typeface="+mn-cs"/>
              </a:rPr>
              <a:t>, S., (2023). Job analysis in organisations: transition from traditional to strategic. </a:t>
            </a:r>
            <a:r>
              <a:rPr lang="en-GB" sz="1200" i="1" kern="1200" dirty="0">
                <a:solidFill>
                  <a:schemeClr val="tx1"/>
                </a:solidFill>
                <a:effectLst/>
                <a:latin typeface="+mn-lt"/>
                <a:ea typeface="+mn-ea"/>
                <a:cs typeface="+mn-cs"/>
              </a:rPr>
              <a:t>International Journal of Professional Business Review: Int. J. Prof. Bus. Rev.</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8</a:t>
            </a:r>
            <a:r>
              <a:rPr lang="en-GB" sz="1200" kern="1200" dirty="0">
                <a:solidFill>
                  <a:schemeClr val="tx1"/>
                </a:solidFill>
                <a:effectLst/>
                <a:latin typeface="+mn-lt"/>
                <a:ea typeface="+mn-ea"/>
                <a:cs typeface="+mn-cs"/>
              </a:rPr>
              <a:t>(5), p.6. </a:t>
            </a:r>
          </a:p>
          <a:p>
            <a:r>
              <a:rPr lang="en-GB" sz="1200" kern="1200" dirty="0">
                <a:solidFill>
                  <a:schemeClr val="tx1"/>
                </a:solidFill>
                <a:effectLst/>
                <a:latin typeface="+mn-lt"/>
                <a:ea typeface="+mn-ea"/>
                <a:cs typeface="+mn-cs"/>
              </a:rPr>
              <a:t>ASDA (2024). </a:t>
            </a:r>
            <a:r>
              <a:rPr lang="en-GB" sz="1200" i="1" kern="1200" dirty="0">
                <a:solidFill>
                  <a:schemeClr val="tx1"/>
                </a:solidFill>
                <a:effectLst/>
                <a:latin typeface="+mn-lt"/>
                <a:ea typeface="+mn-ea"/>
                <a:cs typeface="+mn-cs"/>
              </a:rPr>
              <a:t>Company Facts - ASDA Corporate</a:t>
            </a:r>
            <a:r>
              <a:rPr lang="en-GB" sz="1200" kern="1200" dirty="0">
                <a:solidFill>
                  <a:schemeClr val="tx1"/>
                </a:solidFill>
                <a:effectLst/>
                <a:latin typeface="+mn-lt"/>
                <a:ea typeface="+mn-ea"/>
                <a:cs typeface="+mn-cs"/>
              </a:rPr>
              <a:t>. [online] Asda.com. Available at: </a:t>
            </a:r>
            <a:r>
              <a:rPr lang="en-GB" sz="1200" u="sng" kern="1200" dirty="0">
                <a:solidFill>
                  <a:schemeClr val="tx1"/>
                </a:solidFill>
                <a:effectLst/>
                <a:latin typeface="+mn-lt"/>
                <a:ea typeface="+mn-ea"/>
                <a:cs typeface="+mn-cs"/>
                <a:hlinkClick r:id="rId3"/>
              </a:rPr>
              <a:t>https://corporate.asda.com/our-story/company-facts</a:t>
            </a:r>
            <a:r>
              <a:rPr lang="en-GB" sz="1200" kern="1200" dirty="0">
                <a:solidFill>
                  <a:schemeClr val="tx1"/>
                </a:solidFill>
                <a:effectLst/>
                <a:latin typeface="+mn-lt"/>
                <a:ea typeface="+mn-ea"/>
                <a:cs typeface="+mn-cs"/>
              </a:rPr>
              <a:t> [Accessed 27 Jan. 2026].</a:t>
            </a:r>
          </a:p>
          <a:p>
            <a:r>
              <a:rPr lang="en-GB" sz="1200" kern="1200" dirty="0" err="1">
                <a:solidFill>
                  <a:schemeClr val="tx1"/>
                </a:solidFill>
                <a:effectLst/>
                <a:latin typeface="+mn-lt"/>
                <a:ea typeface="+mn-ea"/>
                <a:cs typeface="+mn-cs"/>
              </a:rPr>
              <a:t>Bhasin</a:t>
            </a:r>
            <a:r>
              <a:rPr lang="en-GB" sz="1200" kern="1200" dirty="0">
                <a:solidFill>
                  <a:schemeClr val="tx1"/>
                </a:solidFill>
                <a:effectLst/>
                <a:latin typeface="+mn-lt"/>
                <a:ea typeface="+mn-ea"/>
                <a:cs typeface="+mn-cs"/>
              </a:rPr>
              <a:t>, S., (2025). Leadership essential to steer success within the retail sector. </a:t>
            </a:r>
            <a:r>
              <a:rPr lang="en-GB" sz="1200" i="1" kern="1200" dirty="0">
                <a:solidFill>
                  <a:schemeClr val="tx1"/>
                </a:solidFill>
                <a:effectLst/>
                <a:latin typeface="+mn-lt"/>
                <a:ea typeface="+mn-ea"/>
                <a:cs typeface="+mn-cs"/>
              </a:rPr>
              <a:t>International Journal of Retail &amp; Distribution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53</a:t>
            </a:r>
            <a:r>
              <a:rPr lang="en-GB" sz="1200" kern="1200" dirty="0">
                <a:solidFill>
                  <a:schemeClr val="tx1"/>
                </a:solidFill>
                <a:effectLst/>
                <a:latin typeface="+mn-lt"/>
                <a:ea typeface="+mn-ea"/>
                <a:cs typeface="+mn-cs"/>
              </a:rPr>
              <a:t>(1), pp.38-57.</a:t>
            </a:r>
          </a:p>
          <a:p>
            <a:r>
              <a:rPr lang="en-GB" sz="1200" kern="1200" dirty="0">
                <a:solidFill>
                  <a:schemeClr val="tx1"/>
                </a:solidFill>
                <a:effectLst/>
                <a:latin typeface="+mn-lt"/>
                <a:ea typeface="+mn-ea"/>
                <a:cs typeface="+mn-cs"/>
              </a:rPr>
              <a:t>Indeed (2026). </a:t>
            </a:r>
            <a:r>
              <a:rPr lang="en-GB" sz="1200" i="1" kern="1200" dirty="0">
                <a:solidFill>
                  <a:schemeClr val="tx1"/>
                </a:solidFill>
                <a:effectLst/>
                <a:latin typeface="+mn-lt"/>
                <a:ea typeface="+mn-ea"/>
                <a:cs typeface="+mn-cs"/>
              </a:rPr>
              <a:t>Asda Work, jobs (with Salaries) | Indeed United Kingdom</a:t>
            </a:r>
            <a:r>
              <a:rPr lang="en-GB" sz="1200" kern="1200" dirty="0">
                <a:solidFill>
                  <a:schemeClr val="tx1"/>
                </a:solidFill>
                <a:effectLst/>
                <a:latin typeface="+mn-lt"/>
                <a:ea typeface="+mn-ea"/>
                <a:cs typeface="+mn-cs"/>
              </a:rPr>
              <a:t>. [online] Indeed.com. Available at: </a:t>
            </a:r>
            <a:r>
              <a:rPr lang="en-GB" sz="1200" u="sng" kern="1200" dirty="0">
                <a:solidFill>
                  <a:schemeClr val="tx1"/>
                </a:solidFill>
                <a:effectLst/>
                <a:latin typeface="+mn-lt"/>
                <a:ea typeface="+mn-ea"/>
                <a:cs typeface="+mn-cs"/>
                <a:hlinkClick r:id="rId4"/>
              </a:rPr>
              <a:t>https://uk.indeed.com/q-asda-jobs.html?vjk=4be6bfca4b9eac4d</a:t>
            </a:r>
            <a:r>
              <a:rPr lang="en-GB" sz="1200" kern="1200" dirty="0">
                <a:solidFill>
                  <a:schemeClr val="tx1"/>
                </a:solidFill>
                <a:effectLst/>
                <a:latin typeface="+mn-lt"/>
                <a:ea typeface="+mn-ea"/>
                <a:cs typeface="+mn-cs"/>
              </a:rPr>
              <a:t> [Accessed 26 Jan. 2026].</a:t>
            </a:r>
          </a:p>
          <a:p>
            <a:r>
              <a:rPr lang="en-GB" sz="1200" kern="1200" dirty="0">
                <a:solidFill>
                  <a:schemeClr val="tx1"/>
                </a:solidFill>
                <a:effectLst/>
                <a:latin typeface="+mn-lt"/>
                <a:ea typeface="+mn-ea"/>
                <a:cs typeface="+mn-cs"/>
              </a:rPr>
              <a:t>Chang, H.T., Chou, Y.J., Miao, M.C. and </a:t>
            </a:r>
            <a:r>
              <a:rPr lang="en-GB" sz="1200" kern="1200" dirty="0" err="1">
                <a:solidFill>
                  <a:schemeClr val="tx1"/>
                </a:solidFill>
                <a:effectLst/>
                <a:latin typeface="+mn-lt"/>
                <a:ea typeface="+mn-ea"/>
                <a:cs typeface="+mn-cs"/>
              </a:rPr>
              <a:t>Liou</a:t>
            </a:r>
            <a:r>
              <a:rPr lang="en-GB" sz="1200" kern="1200" dirty="0">
                <a:solidFill>
                  <a:schemeClr val="tx1"/>
                </a:solidFill>
                <a:effectLst/>
                <a:latin typeface="+mn-lt"/>
                <a:ea typeface="+mn-ea"/>
                <a:cs typeface="+mn-cs"/>
              </a:rPr>
              <a:t>, J.W., (2021). The effects of leadership style on service quality: enrichment or depletion of innovation behaviour and job standardisation. </a:t>
            </a:r>
            <a:r>
              <a:rPr lang="en-GB" sz="1200" i="1" kern="1200" dirty="0">
                <a:solidFill>
                  <a:schemeClr val="tx1"/>
                </a:solidFill>
                <a:effectLst/>
                <a:latin typeface="+mn-lt"/>
                <a:ea typeface="+mn-ea"/>
                <a:cs typeface="+mn-cs"/>
              </a:rPr>
              <a:t>Total Quality Management &amp; Business Excellence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32</a:t>
            </a:r>
            <a:r>
              <a:rPr lang="en-GB" sz="1200" kern="1200" dirty="0">
                <a:solidFill>
                  <a:schemeClr val="tx1"/>
                </a:solidFill>
                <a:effectLst/>
                <a:latin typeface="+mn-lt"/>
                <a:ea typeface="+mn-ea"/>
                <a:cs typeface="+mn-cs"/>
              </a:rPr>
              <a:t>(5-6), pp.676-692.</a:t>
            </a:r>
          </a:p>
          <a:p>
            <a:r>
              <a:rPr lang="en-GB" sz="1200" kern="1200" dirty="0">
                <a:solidFill>
                  <a:schemeClr val="tx1"/>
                </a:solidFill>
                <a:effectLst/>
                <a:latin typeface="+mn-lt"/>
                <a:ea typeface="+mn-ea"/>
                <a:cs typeface="+mn-cs"/>
              </a:rPr>
              <a:t>Parveen, M. and </a:t>
            </a:r>
            <a:r>
              <a:rPr lang="en-GB" sz="1200" kern="1200" dirty="0" err="1">
                <a:solidFill>
                  <a:schemeClr val="tx1"/>
                </a:solidFill>
                <a:effectLst/>
                <a:latin typeface="+mn-lt"/>
                <a:ea typeface="+mn-ea"/>
                <a:cs typeface="+mn-cs"/>
              </a:rPr>
              <a:t>Rizq</a:t>
            </a:r>
            <a:r>
              <a:rPr lang="en-GB" sz="1200" kern="1200" dirty="0">
                <a:solidFill>
                  <a:schemeClr val="tx1"/>
                </a:solidFill>
                <a:effectLst/>
                <a:latin typeface="+mn-lt"/>
                <a:ea typeface="+mn-ea"/>
                <a:cs typeface="+mn-cs"/>
              </a:rPr>
              <a:t>, A.T., (2024). Striking the Balance: How Workplace Flexibility Enhances Engagement and Performance of Employees working in Public and Private settings. </a:t>
            </a:r>
            <a:r>
              <a:rPr lang="en-GB" sz="1200" i="1" kern="1200" dirty="0">
                <a:solidFill>
                  <a:schemeClr val="tx1"/>
                </a:solidFill>
                <a:effectLst/>
                <a:latin typeface="+mn-lt"/>
                <a:ea typeface="+mn-ea"/>
                <a:cs typeface="+mn-cs"/>
              </a:rPr>
              <a:t>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28</a:t>
            </a:r>
            <a:r>
              <a:rPr lang="en-GB" sz="1200" kern="1200" dirty="0">
                <a:solidFill>
                  <a:schemeClr val="tx1"/>
                </a:solidFill>
                <a:effectLst/>
                <a:latin typeface="+mn-lt"/>
                <a:ea typeface="+mn-ea"/>
                <a:cs typeface="+mn-cs"/>
              </a:rPr>
              <a:t>(2).</a:t>
            </a:r>
          </a:p>
          <a:p>
            <a:r>
              <a:rPr lang="en-GB" sz="1200" kern="1200" dirty="0" err="1">
                <a:solidFill>
                  <a:schemeClr val="tx1"/>
                </a:solidFill>
                <a:effectLst/>
                <a:latin typeface="+mn-lt"/>
                <a:ea typeface="+mn-ea"/>
                <a:cs typeface="+mn-cs"/>
              </a:rPr>
              <a:t>Shayrine</a:t>
            </a:r>
            <a:r>
              <a:rPr lang="en-GB" sz="1200" kern="1200" dirty="0">
                <a:solidFill>
                  <a:schemeClr val="tx1"/>
                </a:solidFill>
                <a:effectLst/>
                <a:latin typeface="+mn-lt"/>
                <a:ea typeface="+mn-ea"/>
                <a:cs typeface="+mn-cs"/>
              </a:rPr>
              <a:t>, H. and Venugopal, P., (2025). Organisational transformation: examining the nexus between human values and talent retention effectiveness. </a:t>
            </a:r>
            <a:r>
              <a:rPr lang="en-GB" sz="1200" i="1" kern="1200" dirty="0">
                <a:solidFill>
                  <a:schemeClr val="tx1"/>
                </a:solidFill>
                <a:effectLst/>
                <a:latin typeface="+mn-lt"/>
                <a:ea typeface="+mn-ea"/>
                <a:cs typeface="+mn-cs"/>
              </a:rPr>
              <a:t>International Journal of Process Management and Benchmarking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20</a:t>
            </a:r>
            <a:r>
              <a:rPr lang="en-GB" sz="1200" kern="1200" dirty="0">
                <a:solidFill>
                  <a:schemeClr val="tx1"/>
                </a:solidFill>
                <a:effectLst/>
                <a:latin typeface="+mn-lt"/>
                <a:ea typeface="+mn-ea"/>
                <a:cs typeface="+mn-cs"/>
              </a:rPr>
              <a:t>(1), pp.54-68.</a:t>
            </a:r>
          </a:p>
          <a:p>
            <a:r>
              <a:rPr lang="en-GB" sz="1200" kern="1200" dirty="0" err="1">
                <a:solidFill>
                  <a:schemeClr val="tx1"/>
                </a:solidFill>
                <a:effectLst/>
                <a:latin typeface="+mn-lt"/>
                <a:ea typeface="+mn-ea"/>
                <a:cs typeface="+mn-cs"/>
              </a:rPr>
              <a:t>Stegling</a:t>
            </a:r>
            <a:r>
              <a:rPr lang="en-GB" sz="1200" kern="1200" dirty="0">
                <a:solidFill>
                  <a:schemeClr val="tx1"/>
                </a:solidFill>
                <a:effectLst/>
                <a:latin typeface="+mn-lt"/>
                <a:ea typeface="+mn-ea"/>
                <a:cs typeface="+mn-cs"/>
              </a:rPr>
              <a:t>, B.C., (2022). Investigating the role of retail management skills in improving customer satisfaction at a retail group.</a:t>
            </a:r>
          </a:p>
          <a:p>
            <a:r>
              <a:rPr lang="en-GB" sz="1200" kern="1200" dirty="0" err="1">
                <a:solidFill>
                  <a:schemeClr val="tx1"/>
                </a:solidFill>
                <a:effectLst/>
                <a:latin typeface="+mn-lt"/>
                <a:ea typeface="+mn-ea"/>
                <a:cs typeface="+mn-cs"/>
              </a:rPr>
              <a:t>Yulianti</a:t>
            </a:r>
            <a:r>
              <a:rPr lang="en-GB" sz="1200" kern="1200" dirty="0">
                <a:solidFill>
                  <a:schemeClr val="tx1"/>
                </a:solidFill>
                <a:effectLst/>
                <a:latin typeface="+mn-lt"/>
                <a:ea typeface="+mn-ea"/>
                <a:cs typeface="+mn-cs"/>
              </a:rPr>
              <a:t>, E., (2023). Implementation of </a:t>
            </a:r>
            <a:r>
              <a:rPr lang="en-GB" sz="1200" kern="1200" dirty="0" err="1">
                <a:solidFill>
                  <a:schemeClr val="tx1"/>
                </a:solidFill>
                <a:effectLst/>
                <a:latin typeface="+mn-lt"/>
                <a:ea typeface="+mn-ea"/>
                <a:cs typeface="+mn-cs"/>
              </a:rPr>
              <a:t>behavioristic</a:t>
            </a:r>
            <a:r>
              <a:rPr lang="en-GB" sz="1200" kern="1200" dirty="0">
                <a:solidFill>
                  <a:schemeClr val="tx1"/>
                </a:solidFill>
                <a:effectLst/>
                <a:latin typeface="+mn-lt"/>
                <a:ea typeface="+mn-ea"/>
                <a:cs typeface="+mn-cs"/>
              </a:rPr>
              <a:t> learning theory in language learning. </a:t>
            </a:r>
            <a:r>
              <a:rPr lang="en-GB" sz="1200" i="1" kern="1200" dirty="0">
                <a:solidFill>
                  <a:schemeClr val="tx1"/>
                </a:solidFill>
                <a:effectLst/>
                <a:latin typeface="+mn-lt"/>
                <a:ea typeface="+mn-ea"/>
                <a:cs typeface="+mn-cs"/>
              </a:rPr>
              <a:t>International Journal of Education, Information Technology, and Others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6</a:t>
            </a:r>
            <a:r>
              <a:rPr lang="en-GB" sz="1200" kern="1200" dirty="0">
                <a:solidFill>
                  <a:schemeClr val="tx1"/>
                </a:solidFill>
                <a:effectLst/>
                <a:latin typeface="+mn-lt"/>
                <a:ea typeface="+mn-ea"/>
                <a:cs typeface="+mn-cs"/>
              </a:rPr>
              <a:t>(2), pp.383-390.</a:t>
            </a:r>
          </a:p>
        </p:txBody>
      </p:sp>
      <p:sp>
        <p:nvSpPr>
          <p:cNvPr id="4" name="Slide Number Placeholder 3"/>
          <p:cNvSpPr>
            <a:spLocks noGrp="1"/>
          </p:cNvSpPr>
          <p:nvPr>
            <p:ph type="sldNum" sz="quarter" idx="5"/>
          </p:nvPr>
        </p:nvSpPr>
        <p:spPr/>
        <p:txBody>
          <a:bodyPr/>
          <a:lstStyle/>
          <a:p>
            <a:fld id="{753716E6-55E9-431E-B696-778E49A48EEE}" type="slidenum">
              <a:rPr lang="en-GB" smtClean="0"/>
              <a:t>15</a:t>
            </a:fld>
            <a:endParaRPr lang="en-GB"/>
          </a:p>
        </p:txBody>
      </p:sp>
    </p:spTree>
    <p:extLst>
      <p:ext uri="{BB962C8B-B14F-4D97-AF65-F5344CB8AC3E}">
        <p14:creationId xmlns:p14="http://schemas.microsoft.com/office/powerpoint/2010/main" val="2490491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3B2708C-ABA9-4764-BE56-F61B0EC1DDC6}" type="datetimeFigureOut">
              <a:rPr lang="en-US" smtClean="0"/>
              <a:t>2/11/2026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9597614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B2708C-ABA9-4764-BE56-F61B0EC1DDC6}" type="datetimeFigureOut">
              <a:rPr lang="en-US" smtClean="0"/>
              <a:t>2/11/2026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4040899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3B2708C-ABA9-4764-BE56-F61B0EC1DDC6}" type="datetimeFigureOut">
              <a:rPr lang="en-US" smtClean="0"/>
              <a:t>2/11/2026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23835237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3B2708C-ABA9-4764-BE56-F61B0EC1DDC6}" type="datetimeFigureOut">
              <a:rPr lang="en-US" smtClean="0"/>
              <a:t>2/11/2026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1651843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3B2708C-ABA9-4764-BE56-F61B0EC1DDC6}" type="datetimeFigureOut">
              <a:rPr lang="en-US" smtClean="0"/>
              <a:t>2/11/2026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1936222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3B2708C-ABA9-4764-BE56-F61B0EC1DDC6}" type="datetimeFigureOut">
              <a:rPr lang="en-US" smtClean="0"/>
              <a:t>2/11/2026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1258129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B2708C-ABA9-4764-BE56-F61B0EC1DDC6}" type="datetimeFigureOut">
              <a:rPr lang="en-US" smtClean="0"/>
              <a:t>2/11/2026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4467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3B2708C-ABA9-4764-BE56-F61B0EC1DDC6}" type="datetimeFigureOut">
              <a:rPr lang="en-US" smtClean="0"/>
              <a:t>2/11/2026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499156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3B2708C-ABA9-4764-BE56-F61B0EC1DDC6}" type="datetimeFigureOut">
              <a:rPr lang="en-US" smtClean="0"/>
              <a:t>2/11/2026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8825163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3B2708C-ABA9-4764-BE56-F61B0EC1DDC6}" type="datetimeFigureOut">
              <a:rPr lang="en-US" smtClean="0"/>
              <a:t>2/11/2026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736111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3B2708C-ABA9-4764-BE56-F61B0EC1DDC6}" type="datetimeFigureOut">
              <a:rPr lang="en-US" smtClean="0"/>
              <a:t>2/11/2026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409060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3B2708C-ABA9-4764-BE56-F61B0EC1DDC6}" type="datetimeFigureOut">
              <a:rPr lang="en-US" smtClean="0"/>
              <a:t>2/11/2026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98DEDE-09D0-4594-83E0-B0744F29F713}" type="slidenum">
              <a:rPr lang="en-US" smtClean="0"/>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981807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3B2708C-ABA9-4764-BE56-F61B0EC1DDC6}" type="datetimeFigureOut">
              <a:rPr lang="en-US" smtClean="0"/>
              <a:t>2/11/2026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26422591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3B2708C-ABA9-4764-BE56-F61B0EC1DDC6}" type="datetimeFigureOut">
              <a:rPr lang="en-US" smtClean="0"/>
              <a:t>2/11/2026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9993500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3B2708C-ABA9-4764-BE56-F61B0EC1DDC6}" type="datetimeFigureOut">
              <a:rPr lang="en-US" smtClean="0"/>
              <a:t>2/11/2026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6862983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B2708C-ABA9-4764-BE56-F61B0EC1DDC6}" type="datetimeFigureOut">
              <a:rPr lang="en-US" smtClean="0"/>
              <a:t>2/11/2026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19665181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B2708C-ABA9-4764-BE56-F61B0EC1DDC6}" type="datetimeFigureOut">
              <a:rPr lang="en-US" smtClean="0"/>
              <a:t>2/11/2026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494697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alphaModFix amt="96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33B2708C-ABA9-4764-BE56-F61B0EC1DDC6}" type="datetimeFigureOut">
              <a:rPr lang="en-US" smtClean="0"/>
              <a:t>2/11/2026</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6998DEDE-09D0-4594-83E0-B0744F29F713}" type="slidenum">
              <a:rPr lang="en-US" smtClean="0"/>
              <a:t>‹#›</a:t>
            </a:fld>
            <a:endParaRPr lang="en-US"/>
          </a:p>
        </p:txBody>
      </p:sp>
    </p:spTree>
    <p:extLst>
      <p:ext uri="{BB962C8B-B14F-4D97-AF65-F5344CB8AC3E}">
        <p14:creationId xmlns:p14="http://schemas.microsoft.com/office/powerpoint/2010/main" val="266868373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00D2A-777B-4BF2-B895-E049A69C196A}"/>
              </a:ext>
            </a:extLst>
          </p:cNvPr>
          <p:cNvSpPr>
            <a:spLocks noGrp="1"/>
          </p:cNvSpPr>
          <p:nvPr>
            <p:ph type="ctrTitle"/>
          </p:nvPr>
        </p:nvSpPr>
        <p:spPr>
          <a:xfrm>
            <a:off x="723900" y="743229"/>
            <a:ext cx="10858500" cy="2387600"/>
          </a:xfrm>
          <a:solidFill>
            <a:srgbClr val="273A63"/>
          </a:solidFill>
        </p:spPr>
        <p:txBody>
          <a:bodyPr>
            <a:normAutofit/>
          </a:bodyPr>
          <a:lstStyle/>
          <a:p>
            <a: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Developing And Managing Individuals And Teams</a:t>
            </a:r>
            <a:br>
              <a:rPr lang="en-US" dirty="0">
                <a:latin typeface="Arial" panose="020B0604020202020204" pitchFamily="34" charset="0"/>
                <a:cs typeface="Arial" panose="020B0604020202020204" pitchFamily="34" charset="0"/>
              </a:rPr>
            </a:br>
            <a:r>
              <a:rPr lang="en-US" sz="4400" i="1" dirty="0">
                <a:latin typeface="Arial" panose="020B0604020202020204" pitchFamily="34" charset="0"/>
                <a:cs typeface="Arial" panose="020B0604020202020204" pitchFamily="34" charset="0"/>
              </a:rPr>
              <a:t>Individual Presentation</a:t>
            </a:r>
            <a:r>
              <a:rPr lang="en-US" dirty="0">
                <a:latin typeface="Arial" panose="020B0604020202020204" pitchFamily="34" charset="0"/>
                <a:cs typeface="Arial" panose="020B0604020202020204" pitchFamily="34" charset="0"/>
              </a:rPr>
              <a:t> </a:t>
            </a:r>
          </a:p>
        </p:txBody>
      </p:sp>
      <p:sp>
        <p:nvSpPr>
          <p:cNvPr id="3" name="Subtitle 2">
            <a:extLst>
              <a:ext uri="{FF2B5EF4-FFF2-40B4-BE49-F238E27FC236}">
                <a16:creationId xmlns:a16="http://schemas.microsoft.com/office/drawing/2014/main" id="{9BDC2A96-A7F3-44D5-807D-EBEAB97DBDCE}"/>
              </a:ext>
            </a:extLst>
          </p:cNvPr>
          <p:cNvSpPr>
            <a:spLocks noGrp="1"/>
          </p:cNvSpPr>
          <p:nvPr>
            <p:ph type="subTitle" idx="1"/>
          </p:nvPr>
        </p:nvSpPr>
        <p:spPr>
          <a:xfrm>
            <a:off x="1524000" y="3468226"/>
            <a:ext cx="9144000" cy="1655762"/>
          </a:xfrm>
          <a:solidFill>
            <a:srgbClr val="7E94AB"/>
          </a:solidFill>
        </p:spPr>
        <p:txBody>
          <a:bodyPr>
            <a:normAutofit fontScale="77500" lnSpcReduction="20000"/>
          </a:bodyPr>
          <a:lstStyle/>
          <a:p>
            <a:r>
              <a:rPr lang="en-US" dirty="0">
                <a:latin typeface="Arial" panose="020B0604020202020204" pitchFamily="34" charset="0"/>
                <a:cs typeface="Arial" panose="020B0604020202020204" pitchFamily="34" charset="0"/>
              </a:rPr>
              <a:t>Student Name: NADIA QAMAR</a:t>
            </a:r>
          </a:p>
          <a:p>
            <a:r>
              <a:rPr lang="en-US" dirty="0">
                <a:latin typeface="Arial" panose="020B0604020202020204" pitchFamily="34" charset="0"/>
                <a:cs typeface="Arial" panose="020B0604020202020204" pitchFamily="34" charset="0"/>
              </a:rPr>
              <a:t>Student Number:2312083</a:t>
            </a:r>
          </a:p>
          <a:p>
            <a:r>
              <a:rPr lang="en-US" dirty="0">
                <a:latin typeface="Arial" panose="020B0604020202020204" pitchFamily="34" charset="0"/>
                <a:cs typeface="Arial" panose="020B0604020202020204" pitchFamily="34" charset="0"/>
              </a:rPr>
              <a:t>Module Code: LCLM5002</a:t>
            </a:r>
          </a:p>
          <a:p>
            <a:r>
              <a:rPr lang="en-US" dirty="0">
                <a:latin typeface="Arial" panose="020B0604020202020204" pitchFamily="34" charset="0"/>
                <a:cs typeface="Arial" panose="020B0604020202020204" pitchFamily="34" charset="0"/>
              </a:rPr>
              <a:t>Module Leader: Doreen Nyaa </a:t>
            </a:r>
            <a:r>
              <a:rPr lang="en-US" dirty="0" err="1">
                <a:latin typeface="Arial" panose="020B0604020202020204" pitchFamily="34" charset="0"/>
                <a:cs typeface="Arial" panose="020B0604020202020204" pitchFamily="34" charset="0"/>
              </a:rPr>
              <a:t>Amundam</a:t>
            </a:r>
            <a:r>
              <a:rPr lang="en-US" dirty="0">
                <a:latin typeface="Arial" panose="020B0604020202020204" pitchFamily="34" charset="0"/>
                <a:cs typeface="Arial" panose="020B0604020202020204" pitchFamily="34" charset="0"/>
              </a:rPr>
              <a:t> Nishi Ramsurrun </a:t>
            </a:r>
          </a:p>
        </p:txBody>
      </p:sp>
    </p:spTree>
    <p:extLst>
      <p:ext uri="{BB962C8B-B14F-4D97-AF65-F5344CB8AC3E}">
        <p14:creationId xmlns:p14="http://schemas.microsoft.com/office/powerpoint/2010/main" val="17309226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273A63"/>
          </a:solidFill>
        </p:spPr>
        <p:txBody>
          <a:bodyPr>
            <a:normAutofit/>
          </a:bodyPr>
          <a:lstStyle/>
          <a:p>
            <a:pPr algn="ctr"/>
            <a:r>
              <a:rPr 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TABLE OF CONTENTS </a:t>
            </a:r>
          </a:p>
        </p:txBody>
      </p:sp>
      <p:sp>
        <p:nvSpPr>
          <p:cNvPr id="16" name="Rectangle 15">
            <a:extLst>
              <a:ext uri="{FF2B5EF4-FFF2-40B4-BE49-F238E27FC236}">
                <a16:creationId xmlns:a16="http://schemas.microsoft.com/office/drawing/2014/main" id="{AF15AC6F-71A7-401A-9F80-5FE50FC15E65}"/>
              </a:ext>
            </a:extLst>
          </p:cNvPr>
          <p:cNvSpPr/>
          <p:nvPr/>
        </p:nvSpPr>
        <p:spPr>
          <a:xfrm>
            <a:off x="0" y="1595021"/>
            <a:ext cx="12192000" cy="3416320"/>
          </a:xfrm>
          <a:prstGeom prst="rect">
            <a:avLst/>
          </a:prstGeom>
          <a:solidFill>
            <a:srgbClr val="7E94AB"/>
          </a:solidFill>
        </p:spPr>
        <p:txBody>
          <a:bodyPr wrap="square">
            <a:spAutoFit/>
          </a:bodyPr>
          <a:lstStyle/>
          <a:p>
            <a: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 ……………………………………………………………………….3</a:t>
            </a:r>
          </a:p>
          <a:p>
            <a: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Selected Job Role	………………………………………………………………...4</a:t>
            </a:r>
          </a:p>
          <a:p>
            <a: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Recruitment Process for the Selected Role………………………………………...5</a:t>
            </a:r>
          </a:p>
          <a:p>
            <a: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Interview questions…………………………………………………………………6</a:t>
            </a:r>
          </a:p>
          <a:p>
            <a: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Job Analysis………………………………………………………………………..7</a:t>
            </a:r>
          </a:p>
          <a:p>
            <a: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Job Description…………………………………………………………………….8</a:t>
            </a:r>
          </a:p>
          <a:p>
            <a: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Person Specification……………………………………………………………….9</a:t>
            </a:r>
          </a:p>
          <a:p>
            <a: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Learning, Training, and Development Needs Analysis……………………………10</a:t>
            </a:r>
          </a:p>
          <a:p>
            <a: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Identification of Learning and Development Needs………………………………11</a:t>
            </a:r>
          </a:p>
          <a:p>
            <a: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Learning and Development Theories</a:t>
            </a:r>
            <a:r>
              <a:rPr lang="en-US">
                <a:effectLst>
                  <a:outerShdw blurRad="38100" dist="38100" dir="2700000" algn="tl">
                    <a:srgbClr val="000000">
                      <a:alpha val="43137"/>
                    </a:srgbClr>
                  </a:outerShdw>
                </a:effectLst>
                <a:latin typeface="Arial" panose="020B0604020202020204" pitchFamily="34" charset="0"/>
                <a:cs typeface="Arial" panose="020B0604020202020204" pitchFamily="34" charset="0"/>
              </a:rPr>
              <a:t>……………………………………................12</a:t>
            </a:r>
            <a:endPar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Conclusion…………………………………………………………………............13</a:t>
            </a:r>
          </a:p>
          <a:p>
            <a: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 ……………………………………………………................…14</a:t>
            </a:r>
          </a:p>
        </p:txBody>
      </p:sp>
    </p:spTree>
    <p:extLst>
      <p:ext uri="{BB962C8B-B14F-4D97-AF65-F5344CB8AC3E}">
        <p14:creationId xmlns:p14="http://schemas.microsoft.com/office/powerpoint/2010/main" val="4226915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3175"/>
            <a:ext cx="12192000" cy="1150711"/>
          </a:xfrm>
          <a:solidFill>
            <a:srgbClr val="273A63"/>
          </a:solidFill>
        </p:spPr>
        <p:txBody>
          <a:bodyPr>
            <a:normAutofit/>
          </a:bodyPr>
          <a:lstStyle/>
          <a:p>
            <a:pPr algn="ctr"/>
            <a:r>
              <a:rPr 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 AND OVERVIEW OF ASDA (UK)</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0" y="1481138"/>
            <a:ext cx="7245077" cy="5347969"/>
          </a:xfrm>
          <a:solidFill>
            <a:srgbClr val="7E94AB"/>
          </a:solidFill>
        </p:spPr>
        <p:txBody>
          <a:bodyPr>
            <a:normAutofit/>
          </a:bodyPr>
          <a:lstStyle/>
          <a:p>
            <a:pPr>
              <a:lnSpc>
                <a:spcPct val="120000"/>
              </a:lnSpc>
              <a:spcBef>
                <a:spcPts val="0"/>
              </a:spcBef>
            </a:pPr>
            <a:r>
              <a:rPr lang="en-US" sz="1600" dirty="0">
                <a:latin typeface="Arial" panose="020B0604020202020204" pitchFamily="34" charset="0"/>
                <a:cs typeface="Arial" panose="020B0604020202020204" pitchFamily="34" charset="0"/>
              </a:rPr>
              <a:t>Teamwork and individual performance both help organizations achieve better results. </a:t>
            </a:r>
          </a:p>
          <a:p>
            <a:pPr>
              <a:lnSpc>
                <a:spcPct val="120000"/>
              </a:lnSpc>
              <a:spcBef>
                <a:spcPts val="0"/>
              </a:spcBef>
            </a:pPr>
            <a:r>
              <a:rPr lang="en-US" sz="1600" dirty="0">
                <a:latin typeface="Arial" panose="020B0604020202020204" pitchFamily="34" charset="0"/>
                <a:cs typeface="Arial" panose="020B0604020202020204" pitchFamily="34" charset="0"/>
              </a:rPr>
              <a:t>Balancing collaboration with personal responsibility improves productivity and employee engagement. (Parveen and rizq, 2024).</a:t>
            </a:r>
          </a:p>
          <a:p>
            <a:pPr>
              <a:lnSpc>
                <a:spcPct val="120000"/>
              </a:lnSpc>
              <a:spcBef>
                <a:spcPts val="0"/>
              </a:spcBef>
            </a:pPr>
            <a:r>
              <a:rPr lang="en-US" sz="1600" dirty="0">
                <a:latin typeface="Arial" panose="020B0604020202020204" pitchFamily="34" charset="0"/>
                <a:cs typeface="Arial" panose="020B0604020202020204" pitchFamily="34" charset="0"/>
              </a:rPr>
              <a:t>Hiring the right people ensures good job fit, shared values, and stronger team dynamics. (Jiang et al., 2024)</a:t>
            </a:r>
          </a:p>
          <a:p>
            <a:pPr>
              <a:lnSpc>
                <a:spcPct val="120000"/>
              </a:lnSpc>
              <a:spcBef>
                <a:spcPts val="0"/>
              </a:spcBef>
            </a:pPr>
            <a:r>
              <a:rPr lang="en-US" sz="1600" dirty="0">
                <a:latin typeface="Arial" panose="020B0604020202020204" pitchFamily="34" charset="0"/>
                <a:cs typeface="Arial" panose="020B0604020202020204" pitchFamily="34" charset="0"/>
              </a:rPr>
              <a:t>Ongoing learning and development helps employees adapt to change and improve performance. ( Mustafa and Lleshi, 20240.</a:t>
            </a:r>
          </a:p>
          <a:p>
            <a:pPr>
              <a:lnSpc>
                <a:spcPct val="120000"/>
              </a:lnSpc>
              <a:spcBef>
                <a:spcPts val="0"/>
              </a:spcBef>
            </a:pPr>
            <a:r>
              <a:rPr lang="en-US" sz="1600" dirty="0">
                <a:latin typeface="Arial" panose="020B0604020202020204" pitchFamily="34" charset="0"/>
                <a:cs typeface="Arial" panose="020B0604020202020204" pitchFamily="34" charset="0"/>
              </a:rPr>
              <a:t>ASDA is a major UK supermarket retailer founded in 1949 and now operates nationwide.</a:t>
            </a:r>
          </a:p>
          <a:p>
            <a:pPr>
              <a:lnSpc>
                <a:spcPct val="120000"/>
              </a:lnSpc>
              <a:spcBef>
                <a:spcPts val="0"/>
              </a:spcBef>
            </a:pPr>
            <a:r>
              <a:rPr lang="en-US" sz="1600" dirty="0">
                <a:latin typeface="Arial" panose="020B0604020202020204" pitchFamily="34" charset="0"/>
                <a:cs typeface="Arial" panose="020B0604020202020204" pitchFamily="34" charset="0"/>
              </a:rPr>
              <a:t>ASDA employs over 140,000 people across stores, distribution centers, and head offices. (Asda 2024).</a:t>
            </a:r>
          </a:p>
          <a:p>
            <a:pPr>
              <a:lnSpc>
                <a:spcPct val="120000"/>
              </a:lnSpc>
              <a:spcBef>
                <a:spcPts val="0"/>
              </a:spcBef>
            </a:pPr>
            <a:r>
              <a:rPr lang="en-US" sz="1600" dirty="0">
                <a:latin typeface="Arial" panose="020B0604020202020204" pitchFamily="34" charset="0"/>
                <a:cs typeface="Arial" panose="020B0604020202020204" pitchFamily="34" charset="0"/>
              </a:rPr>
              <a:t>Its core values focus on affordability, customer care, and respect for colleagues. (Chen and Chi, 2022)</a:t>
            </a:r>
          </a:p>
          <a:p>
            <a:pPr>
              <a:lnSpc>
                <a:spcPct val="120000"/>
              </a:lnSpc>
              <a:spcBef>
                <a:spcPts val="0"/>
              </a:spcBef>
            </a:pPr>
            <a:r>
              <a:rPr lang="en-US" sz="1600" dirty="0">
                <a:latin typeface="Arial" panose="020B0604020202020204" pitchFamily="34" charset="0"/>
                <a:cs typeface="Arial" panose="020B0604020202020204" pitchFamily="34" charset="0"/>
              </a:rPr>
              <a:t>Strong teamwork and people-centered HR practices support service quality, flexibility, and customer satisfaction.(Mustijervi, 2025).</a:t>
            </a:r>
          </a:p>
        </p:txBody>
      </p:sp>
      <p:pic>
        <p:nvPicPr>
          <p:cNvPr id="4" name="Picture 3">
            <a:extLst>
              <a:ext uri="{FF2B5EF4-FFF2-40B4-BE49-F238E27FC236}">
                <a16:creationId xmlns:a16="http://schemas.microsoft.com/office/drawing/2014/main" id="{1184EE01-13E0-4733-BF4A-57ADB7608F8A}"/>
              </a:ext>
            </a:extLst>
          </p:cNvPr>
          <p:cNvPicPr>
            <a:picLocks noChangeAspect="1"/>
          </p:cNvPicPr>
          <p:nvPr/>
        </p:nvPicPr>
        <p:blipFill rotWithShape="1">
          <a:blip r:embed="rId3"/>
          <a:srcRect l="9765" r="12890"/>
          <a:stretch/>
        </p:blipFill>
        <p:spPr>
          <a:xfrm>
            <a:off x="7419245" y="3924299"/>
            <a:ext cx="4439755" cy="2937193"/>
          </a:xfrm>
          <a:prstGeom prst="rect">
            <a:avLst/>
          </a:prstGeom>
          <a:solidFill>
            <a:schemeClr val="accent4">
              <a:lumMod val="60000"/>
              <a:lumOff val="40000"/>
              <a:alpha val="38000"/>
            </a:schemeClr>
          </a:solidFill>
        </p:spPr>
      </p:pic>
      <p:pic>
        <p:nvPicPr>
          <p:cNvPr id="5" name="Picture 4">
            <a:extLst>
              <a:ext uri="{FF2B5EF4-FFF2-40B4-BE49-F238E27FC236}">
                <a16:creationId xmlns:a16="http://schemas.microsoft.com/office/drawing/2014/main" id="{66A21118-0E46-4228-AA13-A6BDC69D44C8}"/>
              </a:ext>
            </a:extLst>
          </p:cNvPr>
          <p:cNvPicPr>
            <a:picLocks noChangeAspect="1"/>
          </p:cNvPicPr>
          <p:nvPr/>
        </p:nvPicPr>
        <p:blipFill rotWithShape="1">
          <a:blip r:embed="rId4"/>
          <a:srcRect l="9396" b="6572"/>
          <a:stretch/>
        </p:blipFill>
        <p:spPr>
          <a:xfrm>
            <a:off x="7484558" y="1506857"/>
            <a:ext cx="4439755" cy="2252344"/>
          </a:xfrm>
          <a:prstGeom prst="rect">
            <a:avLst/>
          </a:prstGeom>
        </p:spPr>
      </p:pic>
    </p:spTree>
    <p:extLst>
      <p:ext uri="{BB962C8B-B14F-4D97-AF65-F5344CB8AC3E}">
        <p14:creationId xmlns:p14="http://schemas.microsoft.com/office/powerpoint/2010/main" val="1261564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273A63"/>
          </a:solidFill>
        </p:spPr>
        <p:txBody>
          <a:bodyPr/>
          <a:lstStyle/>
          <a:p>
            <a:pPr algn="ctr"/>
            <a: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SELECTED JOB ROLE</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457200" y="1843723"/>
            <a:ext cx="6263640" cy="4858701"/>
          </a:xfrm>
          <a:solidFill>
            <a:srgbClr val="7E94AB"/>
          </a:solidFill>
        </p:spPr>
        <p:txBody>
          <a:bodyPr>
            <a:normAutofit fontScale="92500" lnSpcReduction="10000"/>
          </a:bodyPr>
          <a:lstStyle/>
          <a:p>
            <a:pPr>
              <a:lnSpc>
                <a:spcPct val="150000"/>
              </a:lnSpc>
              <a:spcBef>
                <a:spcPts val="600"/>
              </a:spcBef>
            </a:pPr>
            <a:r>
              <a:rPr lang="en-US" sz="2000" dirty="0">
                <a:latin typeface="Arial" panose="020B0604020202020204" pitchFamily="34" charset="0"/>
                <a:cs typeface="Arial" panose="020B0604020202020204" pitchFamily="34" charset="0"/>
              </a:rPr>
              <a:t>The General Store Manager role is strategic and central to ASDA’s store performance and teamwork.</a:t>
            </a:r>
          </a:p>
          <a:p>
            <a:pPr>
              <a:lnSpc>
                <a:spcPct val="150000"/>
              </a:lnSpc>
              <a:spcBef>
                <a:spcPts val="600"/>
              </a:spcBef>
            </a:pPr>
            <a:r>
              <a:rPr lang="en-US" sz="2000" dirty="0">
                <a:latin typeface="Arial" panose="020B0604020202020204" pitchFamily="34" charset="0"/>
                <a:cs typeface="Arial" panose="020B0604020202020204" pitchFamily="34" charset="0"/>
              </a:rPr>
              <a:t>The manager translates organisational goals into daily operations and leads people management.</a:t>
            </a:r>
          </a:p>
          <a:p>
            <a:pPr>
              <a:lnSpc>
                <a:spcPct val="150000"/>
              </a:lnSpc>
              <a:spcBef>
                <a:spcPts val="600"/>
              </a:spcBef>
            </a:pPr>
            <a:r>
              <a:rPr lang="en-US" sz="2000" dirty="0">
                <a:latin typeface="Arial" panose="020B0604020202020204" pitchFamily="34" charset="0"/>
                <a:cs typeface="Arial" panose="020B0604020202020204" pitchFamily="34" charset="0"/>
              </a:rPr>
              <a:t>The role requires balancing personal responsibility with teamwork in a busy retail environment. (Bhasin, 2025).</a:t>
            </a:r>
          </a:p>
          <a:p>
            <a:pPr>
              <a:lnSpc>
                <a:spcPct val="150000"/>
              </a:lnSpc>
              <a:spcBef>
                <a:spcPts val="600"/>
              </a:spcBef>
            </a:pPr>
            <a:r>
              <a:rPr lang="en-US" sz="2000" dirty="0">
                <a:latin typeface="Arial" panose="020B0604020202020204" pitchFamily="34" charset="0"/>
                <a:cs typeface="Arial" panose="020B0604020202020204" pitchFamily="34" charset="0"/>
              </a:rPr>
              <a:t>Strong leadership improves team performance, employee motivation, and service quality.</a:t>
            </a:r>
          </a:p>
          <a:p>
            <a:pPr>
              <a:lnSpc>
                <a:spcPct val="150000"/>
              </a:lnSpc>
              <a:spcBef>
                <a:spcPts val="600"/>
              </a:spcBef>
            </a:pPr>
            <a:r>
              <a:rPr lang="en-US" sz="2000" dirty="0">
                <a:latin typeface="Arial" panose="020B0604020202020204" pitchFamily="34" charset="0"/>
                <a:cs typeface="Arial" panose="020B0604020202020204" pitchFamily="34" charset="0"/>
              </a:rPr>
              <a:t>The manager oversees staff, manages resources, and reports to a Regional or Area Manager.</a:t>
            </a:r>
          </a:p>
        </p:txBody>
      </p:sp>
      <p:pic>
        <p:nvPicPr>
          <p:cNvPr id="4" name="Picture 3">
            <a:extLst>
              <a:ext uri="{FF2B5EF4-FFF2-40B4-BE49-F238E27FC236}">
                <a16:creationId xmlns:a16="http://schemas.microsoft.com/office/drawing/2014/main" id="{A34D93F4-208F-4E4F-9CAB-3EC6229E2D7A}"/>
              </a:ext>
            </a:extLst>
          </p:cNvPr>
          <p:cNvPicPr>
            <a:picLocks noChangeAspect="1"/>
          </p:cNvPicPr>
          <p:nvPr/>
        </p:nvPicPr>
        <p:blipFill rotWithShape="1">
          <a:blip r:embed="rId3"/>
          <a:srcRect l="10703" r="10781"/>
          <a:stretch/>
        </p:blipFill>
        <p:spPr>
          <a:xfrm>
            <a:off x="6880860" y="1843722"/>
            <a:ext cx="4853940" cy="2646386"/>
          </a:xfrm>
          <a:prstGeom prst="rect">
            <a:avLst/>
          </a:prstGeom>
        </p:spPr>
      </p:pic>
      <p:pic>
        <p:nvPicPr>
          <p:cNvPr id="5" name="Picture 4">
            <a:extLst>
              <a:ext uri="{FF2B5EF4-FFF2-40B4-BE49-F238E27FC236}">
                <a16:creationId xmlns:a16="http://schemas.microsoft.com/office/drawing/2014/main" id="{983BEC22-56AB-4C98-892B-B9F376AC6BF4}"/>
              </a:ext>
            </a:extLst>
          </p:cNvPr>
          <p:cNvPicPr>
            <a:picLocks noChangeAspect="1"/>
          </p:cNvPicPr>
          <p:nvPr/>
        </p:nvPicPr>
        <p:blipFill rotWithShape="1">
          <a:blip r:embed="rId4"/>
          <a:srcRect l="5465" t="8000" r="5527" b="3200"/>
          <a:stretch/>
        </p:blipFill>
        <p:spPr>
          <a:xfrm>
            <a:off x="6880860" y="4570156"/>
            <a:ext cx="4853940" cy="2132268"/>
          </a:xfrm>
          <a:prstGeom prst="rect">
            <a:avLst/>
          </a:prstGeom>
        </p:spPr>
      </p:pic>
    </p:spTree>
    <p:extLst>
      <p:ext uri="{BB962C8B-B14F-4D97-AF65-F5344CB8AC3E}">
        <p14:creationId xmlns:p14="http://schemas.microsoft.com/office/powerpoint/2010/main" val="11249353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4445"/>
            <a:ext cx="12192000" cy="792721"/>
          </a:xfrm>
          <a:solidFill>
            <a:srgbClr val="273A63"/>
          </a:solidFill>
        </p:spPr>
        <p:txBody>
          <a:bodyPr/>
          <a:lstStyle/>
          <a:p>
            <a:pPr algn="ctr"/>
            <a: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RECRUITMENT PROCESS </a:t>
            </a:r>
          </a:p>
        </p:txBody>
      </p:sp>
      <p:graphicFrame>
        <p:nvGraphicFramePr>
          <p:cNvPr id="5" name="Diagram 4">
            <a:extLst>
              <a:ext uri="{FF2B5EF4-FFF2-40B4-BE49-F238E27FC236}">
                <a16:creationId xmlns:a16="http://schemas.microsoft.com/office/drawing/2014/main" id="{A6DB7898-ADCC-475D-870D-F94DFBEB3AE3}"/>
              </a:ext>
            </a:extLst>
          </p:cNvPr>
          <p:cNvGraphicFramePr/>
          <p:nvPr>
            <p:extLst>
              <p:ext uri="{D42A27DB-BD31-4B8C-83A1-F6EECF244321}">
                <p14:modId xmlns:p14="http://schemas.microsoft.com/office/powerpoint/2010/main" val="2801141959"/>
              </p:ext>
            </p:extLst>
          </p:nvPr>
        </p:nvGraphicFramePr>
        <p:xfrm>
          <a:off x="456221" y="890451"/>
          <a:ext cx="10751711" cy="5836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082640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E1485-316E-BDDB-14A1-90A43EC084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D018B0F-BC4E-4242-8B88-EE83FBCF5AC2}"/>
              </a:ext>
            </a:extLst>
          </p:cNvPr>
          <p:cNvSpPr>
            <a:spLocks noGrp="1"/>
          </p:cNvSpPr>
          <p:nvPr>
            <p:ph idx="1"/>
          </p:nvPr>
        </p:nvSpPr>
        <p:spPr/>
        <p:txBody>
          <a:bodyPr/>
          <a:lstStyle/>
          <a:p>
            <a:endParaRPr lang="en-GB"/>
          </a:p>
        </p:txBody>
      </p:sp>
      <p:pic>
        <p:nvPicPr>
          <p:cNvPr id="5" name="Picture 4" descr="A person sitting at a desk&#10;&#10;AI-generated content may be incorrect.">
            <a:extLst>
              <a:ext uri="{FF2B5EF4-FFF2-40B4-BE49-F238E27FC236}">
                <a16:creationId xmlns:a16="http://schemas.microsoft.com/office/drawing/2014/main" id="{6F4426AB-77A7-B23E-FEC7-590E1E149525}"/>
              </a:ext>
            </a:extLst>
          </p:cNvPr>
          <p:cNvPicPr>
            <a:picLocks noChangeAspect="1"/>
          </p:cNvPicPr>
          <p:nvPr/>
        </p:nvPicPr>
        <p:blipFill>
          <a:blip r:embed="rId3"/>
          <a:stretch>
            <a:fillRect/>
          </a:stretch>
        </p:blipFill>
        <p:spPr>
          <a:xfrm>
            <a:off x="0" y="16074"/>
            <a:ext cx="12192000" cy="6841926"/>
          </a:xfrm>
          <a:prstGeom prst="rect">
            <a:avLst/>
          </a:prstGeom>
        </p:spPr>
      </p:pic>
      <p:sp>
        <p:nvSpPr>
          <p:cNvPr id="4" name="Content Placeholder 2">
            <a:extLst>
              <a:ext uri="{FF2B5EF4-FFF2-40B4-BE49-F238E27FC236}">
                <a16:creationId xmlns:a16="http://schemas.microsoft.com/office/drawing/2014/main" id="{2B992573-239C-98FF-06CE-F418AA385242}"/>
              </a:ext>
            </a:extLst>
          </p:cNvPr>
          <p:cNvSpPr txBox="1">
            <a:spLocks/>
          </p:cNvSpPr>
          <p:nvPr/>
        </p:nvSpPr>
        <p:spPr>
          <a:xfrm>
            <a:off x="228600" y="1339702"/>
            <a:ext cx="6800850" cy="5191728"/>
          </a:xfrm>
          <a:prstGeom prst="rect">
            <a:avLst/>
          </a:prstGeom>
          <a:solidFill>
            <a:srgbClr val="7E94AB"/>
          </a:solidFill>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a:lstStyle>
          <a:p>
            <a:pPr>
              <a:lnSpc>
                <a:spcPct val="150000"/>
              </a:lnSpc>
            </a:pPr>
            <a:r>
              <a:rPr lang="en-US" sz="1600" dirty="0">
                <a:latin typeface="Arial" panose="020B0604020202020204" pitchFamily="34" charset="0"/>
                <a:cs typeface="Arial" panose="020B0604020202020204" pitchFamily="34" charset="0"/>
              </a:rPr>
              <a:t>Can you describe a time when you led a team through a challenging situation?</a:t>
            </a:r>
          </a:p>
          <a:p>
            <a:pPr>
              <a:lnSpc>
                <a:spcPct val="150000"/>
              </a:lnSpc>
            </a:pPr>
            <a:r>
              <a:rPr lang="en-US" sz="1600" dirty="0">
                <a:latin typeface="Arial" panose="020B0604020202020204" pitchFamily="34" charset="0"/>
                <a:cs typeface="Arial" panose="020B0604020202020204" pitchFamily="34" charset="0"/>
              </a:rPr>
              <a:t>How would you handle underperformance in one of your departments?</a:t>
            </a:r>
          </a:p>
          <a:p>
            <a:pPr>
              <a:lnSpc>
                <a:spcPct val="150000"/>
              </a:lnSpc>
            </a:pPr>
            <a:r>
              <a:rPr lang="en-US" sz="1600" dirty="0">
                <a:latin typeface="Arial" panose="020B0604020202020204" pitchFamily="34" charset="0"/>
                <a:cs typeface="Arial" panose="020B0604020202020204" pitchFamily="34" charset="0"/>
              </a:rPr>
              <a:t>How do you prioritise tasks when managing multiple store operations simultaneously?</a:t>
            </a:r>
          </a:p>
          <a:p>
            <a:pPr>
              <a:lnSpc>
                <a:spcPct val="150000"/>
              </a:lnSpc>
            </a:pPr>
            <a:r>
              <a:rPr lang="en-US" sz="1600" dirty="0">
                <a:latin typeface="Arial" panose="020B0604020202020204" pitchFamily="34" charset="0"/>
                <a:cs typeface="Arial" panose="020B0604020202020204" pitchFamily="34" charset="0"/>
              </a:rPr>
              <a:t>What strategies would you use to motivate a large team and maintain high morale?</a:t>
            </a:r>
          </a:p>
          <a:p>
            <a:pPr>
              <a:lnSpc>
                <a:spcPct val="150000"/>
              </a:lnSpc>
            </a:pPr>
            <a:r>
              <a:rPr lang="en-US" sz="1600" dirty="0">
                <a:latin typeface="Arial" panose="020B0604020202020204" pitchFamily="34" charset="0"/>
                <a:cs typeface="Arial" panose="020B0604020202020204" pitchFamily="34" charset="0"/>
              </a:rPr>
              <a:t>How do you ensure compliance with health and safety regulations in a busy store?</a:t>
            </a:r>
          </a:p>
          <a:p>
            <a:pPr>
              <a:lnSpc>
                <a:spcPct val="150000"/>
              </a:lnSpc>
            </a:pPr>
            <a:r>
              <a:rPr lang="en-US" sz="1600" dirty="0">
                <a:latin typeface="Arial" panose="020B0604020202020204" pitchFamily="34" charset="0"/>
                <a:cs typeface="Arial" panose="020B0604020202020204" pitchFamily="34" charset="0"/>
              </a:rPr>
              <a:t>How do you  manage risk assessments and deal with an incident?</a:t>
            </a:r>
          </a:p>
          <a:p>
            <a:pPr>
              <a:lnSpc>
                <a:spcPct val="150000"/>
              </a:lnSpc>
            </a:pPr>
            <a:r>
              <a:rPr lang="en-US" sz="1600" dirty="0">
                <a:latin typeface="Arial" panose="020B0604020202020204" pitchFamily="34" charset="0"/>
                <a:cs typeface="Arial" panose="020B0604020202020204" pitchFamily="34" charset="0"/>
              </a:rPr>
              <a:t>How do you capture out comes and evidence impact?</a:t>
            </a:r>
          </a:p>
        </p:txBody>
      </p:sp>
    </p:spTree>
    <p:extLst>
      <p:ext uri="{BB962C8B-B14F-4D97-AF65-F5344CB8AC3E}">
        <p14:creationId xmlns:p14="http://schemas.microsoft.com/office/powerpoint/2010/main" val="23128959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072675"/>
          </a:xfrm>
          <a:solidFill>
            <a:srgbClr val="273A63"/>
          </a:solidFill>
        </p:spPr>
        <p:txBody>
          <a:bodyPr/>
          <a:lstStyle/>
          <a:p>
            <a:pPr algn="ctr"/>
            <a:r>
              <a:rPr lang="en-US"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Job Analysis</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339702"/>
            <a:ext cx="6800850" cy="4669212"/>
          </a:xfrm>
          <a:solidFill>
            <a:srgbClr val="7E94AB"/>
          </a:solidFill>
        </p:spPr>
        <p:txBody>
          <a:bodyPr>
            <a:normAutofit/>
          </a:bodyPr>
          <a:lstStyle/>
          <a:p>
            <a:pPr>
              <a:lnSpc>
                <a:spcPct val="150000"/>
              </a:lnSpc>
            </a:pPr>
            <a:r>
              <a:rPr lang="en-US" sz="1600" dirty="0">
                <a:latin typeface="Arial" panose="020B0604020202020204" pitchFamily="34" charset="0"/>
                <a:cs typeface="Arial" panose="020B0604020202020204" pitchFamily="34" charset="0"/>
              </a:rPr>
              <a:t>Job analysis identifies the tasks, responsibilities, skills, and behaviours needed for the General Store Manager role.</a:t>
            </a:r>
          </a:p>
          <a:p>
            <a:pPr>
              <a:lnSpc>
                <a:spcPct val="150000"/>
              </a:lnSpc>
            </a:pPr>
            <a:r>
              <a:rPr lang="en-US" sz="1600" dirty="0">
                <a:latin typeface="Arial" panose="020B0604020202020204" pitchFamily="34" charset="0"/>
                <a:cs typeface="Arial" panose="020B0604020202020204" pitchFamily="34" charset="0"/>
              </a:rPr>
              <a:t>The role is critical because it involves managing large teams, operations, and customer experience. (Ahmad and alqaami, 2023).</a:t>
            </a:r>
          </a:p>
          <a:p>
            <a:pPr>
              <a:lnSpc>
                <a:spcPct val="150000"/>
              </a:lnSpc>
            </a:pPr>
            <a:r>
              <a:rPr lang="en-US" sz="1600" dirty="0">
                <a:latin typeface="Arial" panose="020B0604020202020204" pitchFamily="34" charset="0"/>
                <a:cs typeface="Arial" panose="020B0604020202020204" pitchFamily="34" charset="0"/>
              </a:rPr>
              <a:t>ASDA uses interviews, observations, and questionnaires to understand job requirements.</a:t>
            </a:r>
          </a:p>
          <a:p>
            <a:pPr>
              <a:lnSpc>
                <a:spcPct val="150000"/>
              </a:lnSpc>
            </a:pPr>
            <a:r>
              <a:rPr lang="en-US" sz="1600" dirty="0">
                <a:latin typeface="Arial" panose="020B0604020202020204" pitchFamily="34" charset="0"/>
                <a:cs typeface="Arial" panose="020B0604020202020204" pitchFamily="34" charset="0"/>
              </a:rPr>
              <a:t>Key activities include sales management, rota planning, and performance monitoring.</a:t>
            </a:r>
          </a:p>
          <a:p>
            <a:pPr>
              <a:lnSpc>
                <a:spcPct val="150000"/>
              </a:lnSpc>
            </a:pPr>
            <a:r>
              <a:rPr lang="en-US" sz="1600" dirty="0">
                <a:latin typeface="Arial" panose="020B0604020202020204" pitchFamily="34" charset="0"/>
                <a:cs typeface="Arial" panose="020B0604020202020204" pitchFamily="34" charset="0"/>
              </a:rPr>
              <a:t>Important skills and behaviours include leadership, communication, adaptability, and teamwork.</a:t>
            </a:r>
          </a:p>
        </p:txBody>
      </p:sp>
      <p:pic>
        <p:nvPicPr>
          <p:cNvPr id="4" name="Picture 3">
            <a:extLst>
              <a:ext uri="{FF2B5EF4-FFF2-40B4-BE49-F238E27FC236}">
                <a16:creationId xmlns:a16="http://schemas.microsoft.com/office/drawing/2014/main" id="{F0F2CAB6-BAF3-4ECB-A56D-4AD2B4F5EFAB}"/>
              </a:ext>
            </a:extLst>
          </p:cNvPr>
          <p:cNvPicPr>
            <a:picLocks noChangeAspect="1"/>
          </p:cNvPicPr>
          <p:nvPr/>
        </p:nvPicPr>
        <p:blipFill rotWithShape="1">
          <a:blip r:embed="rId3"/>
          <a:srcRect l="2587" t="6441" r="3117" b="13826"/>
          <a:stretch/>
        </p:blipFill>
        <p:spPr>
          <a:xfrm>
            <a:off x="7117941" y="1339702"/>
            <a:ext cx="4897756" cy="2133876"/>
          </a:xfrm>
          <a:prstGeom prst="rect">
            <a:avLst/>
          </a:prstGeom>
        </p:spPr>
      </p:pic>
      <p:pic>
        <p:nvPicPr>
          <p:cNvPr id="5" name="Picture 4">
            <a:extLst>
              <a:ext uri="{FF2B5EF4-FFF2-40B4-BE49-F238E27FC236}">
                <a16:creationId xmlns:a16="http://schemas.microsoft.com/office/drawing/2014/main" id="{3F6091B7-A130-4835-B7FD-2A82391608FB}"/>
              </a:ext>
            </a:extLst>
          </p:cNvPr>
          <p:cNvPicPr>
            <a:picLocks noChangeAspect="1"/>
          </p:cNvPicPr>
          <p:nvPr/>
        </p:nvPicPr>
        <p:blipFill>
          <a:blip r:embed="rId4"/>
          <a:stretch>
            <a:fillRect/>
          </a:stretch>
        </p:blipFill>
        <p:spPr>
          <a:xfrm>
            <a:off x="7117941" y="3585030"/>
            <a:ext cx="4897756" cy="2922096"/>
          </a:xfrm>
          <a:prstGeom prst="rect">
            <a:avLst/>
          </a:prstGeom>
        </p:spPr>
      </p:pic>
    </p:spTree>
    <p:extLst>
      <p:ext uri="{BB962C8B-B14F-4D97-AF65-F5344CB8AC3E}">
        <p14:creationId xmlns:p14="http://schemas.microsoft.com/office/powerpoint/2010/main" val="38394839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6"/>
            <a:ext cx="12192000" cy="1099066"/>
          </a:xfrm>
          <a:solidFill>
            <a:srgbClr val="273A63"/>
          </a:solidFill>
        </p:spPr>
        <p:txBody>
          <a:bodyPr/>
          <a:lstStyle/>
          <a:p>
            <a:pPr algn="ctr"/>
            <a:r>
              <a:rPr lang="en-US"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Job Description</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84953" y="1433283"/>
            <a:ext cx="7604405" cy="5269142"/>
          </a:xfrm>
          <a:solidFill>
            <a:srgbClr val="7E94AB"/>
          </a:solidFill>
        </p:spPr>
        <p:txBody>
          <a:bodyPr>
            <a:normAutofit/>
          </a:bodyPr>
          <a:lstStyle/>
          <a:p>
            <a:pPr>
              <a:lnSpc>
                <a:spcPct val="150000"/>
              </a:lnSpc>
            </a:pPr>
            <a:r>
              <a:rPr lang="en-US" sz="1600" dirty="0">
                <a:latin typeface="Arial" panose="020B0604020202020204" pitchFamily="34" charset="0"/>
                <a:cs typeface="Arial" panose="020B0604020202020204" pitchFamily="34" charset="0"/>
              </a:rPr>
              <a:t>The General Store Manager is a senior role responsible for overall store operations and performance.</a:t>
            </a:r>
          </a:p>
          <a:p>
            <a:pPr>
              <a:lnSpc>
                <a:spcPct val="150000"/>
              </a:lnSpc>
            </a:pPr>
            <a:r>
              <a:rPr lang="en-US" sz="1600" dirty="0">
                <a:latin typeface="Arial" panose="020B0604020202020204" pitchFamily="34" charset="0"/>
                <a:cs typeface="Arial" panose="020B0604020202020204" pitchFamily="34" charset="0"/>
              </a:rPr>
              <a:t>Key duties include managing staff, rotas, sales performance, and customer service standards. (indeed, 2026).</a:t>
            </a:r>
          </a:p>
          <a:p>
            <a:pPr>
              <a:lnSpc>
                <a:spcPct val="150000"/>
              </a:lnSpc>
            </a:pPr>
            <a:r>
              <a:rPr lang="en-US" sz="1600" dirty="0">
                <a:latin typeface="Arial" panose="020B0604020202020204" pitchFamily="34" charset="0"/>
                <a:cs typeface="Arial" panose="020B0604020202020204" pitchFamily="34" charset="0"/>
              </a:rPr>
              <a:t>The role involves handling people management issues such as performance, discipline, and grievances.</a:t>
            </a:r>
          </a:p>
          <a:p>
            <a:pPr>
              <a:lnSpc>
                <a:spcPct val="150000"/>
              </a:lnSpc>
            </a:pPr>
            <a:r>
              <a:rPr lang="en-US" sz="1600" dirty="0">
                <a:latin typeface="Arial" panose="020B0604020202020204" pitchFamily="34" charset="0"/>
                <a:cs typeface="Arial" panose="020B0604020202020204" pitchFamily="34" charset="0"/>
              </a:rPr>
              <a:t>It also includes implementing pricing strategies, KPIs, and health and safety compliance.</a:t>
            </a:r>
          </a:p>
          <a:p>
            <a:pPr>
              <a:lnSpc>
                <a:spcPct val="150000"/>
              </a:lnSpc>
            </a:pPr>
            <a:r>
              <a:rPr lang="en-US" sz="1600" dirty="0">
                <a:latin typeface="Arial" panose="020B0604020202020204" pitchFamily="34" charset="0"/>
                <a:cs typeface="Arial" panose="020B0604020202020204" pitchFamily="34" charset="0"/>
              </a:rPr>
              <a:t>The job is full-time, involves flexible hours, and reports to a Regional or Area Manager.</a:t>
            </a:r>
          </a:p>
        </p:txBody>
      </p:sp>
      <p:pic>
        <p:nvPicPr>
          <p:cNvPr id="4" name="Picture 3">
            <a:extLst>
              <a:ext uri="{FF2B5EF4-FFF2-40B4-BE49-F238E27FC236}">
                <a16:creationId xmlns:a16="http://schemas.microsoft.com/office/drawing/2014/main" id="{89A8252E-8BD9-4F1C-A535-A3120E729BA8}"/>
              </a:ext>
            </a:extLst>
          </p:cNvPr>
          <p:cNvPicPr>
            <a:picLocks noChangeAspect="1"/>
          </p:cNvPicPr>
          <p:nvPr/>
        </p:nvPicPr>
        <p:blipFill>
          <a:blip r:embed="rId3"/>
          <a:stretch>
            <a:fillRect/>
          </a:stretch>
        </p:blipFill>
        <p:spPr>
          <a:xfrm>
            <a:off x="8013032" y="1433282"/>
            <a:ext cx="4082716" cy="5269142"/>
          </a:xfrm>
          <a:prstGeom prst="rect">
            <a:avLst/>
          </a:prstGeom>
        </p:spPr>
      </p:pic>
    </p:spTree>
    <p:extLst>
      <p:ext uri="{BB962C8B-B14F-4D97-AF65-F5344CB8AC3E}">
        <p14:creationId xmlns:p14="http://schemas.microsoft.com/office/powerpoint/2010/main" val="422794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6"/>
            <a:ext cx="12192000" cy="1014006"/>
          </a:xfrm>
          <a:solidFill>
            <a:srgbClr val="273A63"/>
          </a:solidFill>
        </p:spPr>
        <p:txBody>
          <a:bodyPr/>
          <a:lstStyle/>
          <a:p>
            <a:pPr algn="ctr"/>
            <a:r>
              <a:rPr lang="en-US"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Person Specification</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424764"/>
            <a:ext cx="6800850" cy="5277660"/>
          </a:xfrm>
          <a:solidFill>
            <a:srgbClr val="7E94AB"/>
          </a:solidFill>
        </p:spPr>
        <p:txBody>
          <a:bodyPr>
            <a:normAutofit/>
          </a:bodyPr>
          <a:lstStyle/>
          <a:p>
            <a:pPr>
              <a:lnSpc>
                <a:spcPct val="150000"/>
              </a:lnSpc>
            </a:pPr>
            <a:r>
              <a:rPr lang="en-US" sz="1600" dirty="0">
                <a:latin typeface="Arial" panose="020B0604020202020204" pitchFamily="34" charset="0"/>
                <a:cs typeface="Arial" panose="020B0604020202020204" pitchFamily="34" charset="0"/>
              </a:rPr>
              <a:t>The role requires strong retail and operational management experience with proven leadership skills.</a:t>
            </a:r>
          </a:p>
          <a:p>
            <a:pPr>
              <a:lnSpc>
                <a:spcPct val="150000"/>
              </a:lnSpc>
            </a:pPr>
            <a:r>
              <a:rPr lang="en-US" sz="1600" dirty="0">
                <a:latin typeface="Arial" panose="020B0604020202020204" pitchFamily="34" charset="0"/>
                <a:cs typeface="Arial" panose="020B0604020202020204" pitchFamily="34" charset="0"/>
              </a:rPr>
              <a:t>Candidates must be able to manage large teams, make decisions, and solve problems in a busy environment.</a:t>
            </a:r>
          </a:p>
          <a:p>
            <a:pPr>
              <a:lnSpc>
                <a:spcPct val="150000"/>
              </a:lnSpc>
            </a:pPr>
            <a:r>
              <a:rPr lang="en-US" sz="1600" dirty="0">
                <a:latin typeface="Arial" panose="020B0604020202020204" pitchFamily="34" charset="0"/>
                <a:cs typeface="Arial" panose="020B0604020202020204" pitchFamily="34" charset="0"/>
              </a:rPr>
              <a:t>Knowledge of grocery retail KPIs, employment law, and performance management is essential.</a:t>
            </a:r>
          </a:p>
          <a:p>
            <a:pPr>
              <a:lnSpc>
                <a:spcPct val="150000"/>
              </a:lnSpc>
            </a:pPr>
            <a:r>
              <a:rPr lang="en-US" sz="1600" dirty="0">
                <a:latin typeface="Arial" panose="020B0604020202020204" pitchFamily="34" charset="0"/>
                <a:cs typeface="Arial" panose="020B0604020202020204" pitchFamily="34" charset="0"/>
              </a:rPr>
              <a:t>Key behaviours include communication, motivation, emotional balance, and flexibility.</a:t>
            </a:r>
          </a:p>
          <a:p>
            <a:pPr>
              <a:lnSpc>
                <a:spcPct val="150000"/>
              </a:lnSpc>
            </a:pPr>
            <a:r>
              <a:rPr lang="en-US" sz="1600" dirty="0">
                <a:latin typeface="Arial" panose="020B0604020202020204" pitchFamily="34" charset="0"/>
                <a:cs typeface="Arial" panose="020B0604020202020204" pitchFamily="34" charset="0"/>
              </a:rPr>
              <a:t>Alignment with ASDA’s values of respect, inclusion, and customer focus is critical.</a:t>
            </a:r>
          </a:p>
          <a:p>
            <a:pPr marL="0" indent="0">
              <a:lnSpc>
                <a:spcPct val="150000"/>
              </a:lnSpc>
              <a:buNone/>
            </a:pPr>
            <a:endParaRPr lang="en-US"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2265DB0-4EB3-428E-8786-13B3E048F623}"/>
              </a:ext>
            </a:extLst>
          </p:cNvPr>
          <p:cNvPicPr>
            <a:picLocks noChangeAspect="1"/>
          </p:cNvPicPr>
          <p:nvPr/>
        </p:nvPicPr>
        <p:blipFill rotWithShape="1">
          <a:blip r:embed="rId3"/>
          <a:srcRect l="3364" t="2269" r="3025" b="5609"/>
          <a:stretch/>
        </p:blipFill>
        <p:spPr>
          <a:xfrm>
            <a:off x="7179368" y="1424763"/>
            <a:ext cx="4784031" cy="5277660"/>
          </a:xfrm>
          <a:prstGeom prst="rect">
            <a:avLst/>
          </a:prstGeom>
        </p:spPr>
      </p:pic>
    </p:spTree>
    <p:extLst>
      <p:ext uri="{BB962C8B-B14F-4D97-AF65-F5344CB8AC3E}">
        <p14:creationId xmlns:p14="http://schemas.microsoft.com/office/powerpoint/2010/main" val="1413546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59323"/>
            <a:ext cx="12192000" cy="1325563"/>
          </a:xfrm>
          <a:solidFill>
            <a:srgbClr val="273A63"/>
          </a:solidFill>
        </p:spPr>
        <p:txBody>
          <a:bodyPr>
            <a:normAutofit/>
          </a:bodyPr>
          <a:lstStyle/>
          <a:p>
            <a:pPr algn="ctr"/>
            <a:r>
              <a:rPr 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LEARNING, TRAINING, AND DEVELOPMENT NEEDS ANALYSIS </a:t>
            </a:r>
          </a:p>
        </p:txBody>
      </p:sp>
      <p:pic>
        <p:nvPicPr>
          <p:cNvPr id="7" name="Picture 6">
            <a:extLst>
              <a:ext uri="{FF2B5EF4-FFF2-40B4-BE49-F238E27FC236}">
                <a16:creationId xmlns:a16="http://schemas.microsoft.com/office/drawing/2014/main" id="{D469F623-8B69-470B-B1FC-CDF1822F1C29}"/>
              </a:ext>
            </a:extLst>
          </p:cNvPr>
          <p:cNvPicPr>
            <a:picLocks noChangeAspect="1"/>
          </p:cNvPicPr>
          <p:nvPr/>
        </p:nvPicPr>
        <p:blipFill rotWithShape="1">
          <a:blip r:embed="rId3"/>
          <a:srcRect t="14519" r="38734" b="8671"/>
          <a:stretch/>
        </p:blipFill>
        <p:spPr>
          <a:xfrm>
            <a:off x="6727371" y="1434768"/>
            <a:ext cx="5392439" cy="5192944"/>
          </a:xfrm>
          <a:prstGeom prst="rect">
            <a:avLst/>
          </a:prstGeom>
        </p:spPr>
      </p:pic>
      <p:sp>
        <p:nvSpPr>
          <p:cNvPr id="3" name="Rectangle 2">
            <a:extLst>
              <a:ext uri="{FF2B5EF4-FFF2-40B4-BE49-F238E27FC236}">
                <a16:creationId xmlns:a16="http://schemas.microsoft.com/office/drawing/2014/main" id="{68B2E049-FE80-45E3-AD19-12C13AA9C28A}"/>
              </a:ext>
            </a:extLst>
          </p:cNvPr>
          <p:cNvSpPr/>
          <p:nvPr/>
        </p:nvSpPr>
        <p:spPr>
          <a:xfrm>
            <a:off x="0" y="2072618"/>
            <a:ext cx="6727371" cy="3262432"/>
          </a:xfrm>
          <a:prstGeom prst="rect">
            <a:avLst/>
          </a:prstGeom>
          <a:solidFill>
            <a:srgbClr val="7E94AB"/>
          </a:solidFill>
        </p:spPr>
        <p:txBody>
          <a:bodyPr wrap="square">
            <a:spAutoFit/>
          </a:bodyPr>
          <a:lstStyle/>
          <a:p>
            <a:pPr marL="342900" indent="-342900">
              <a:spcBef>
                <a:spcPts val="400"/>
              </a:spcBef>
              <a:buFont typeface="Arial" panose="020B0604020202020204" pitchFamily="34" charset="0"/>
              <a:buChar char="•"/>
            </a:pPr>
            <a:r>
              <a:rPr lang="en-US" sz="1600" b="1" dirty="0">
                <a:latin typeface="Arial" panose="020B0604020202020204" pitchFamily="34" charset="0"/>
                <a:cs typeface="Arial" panose="020B0604020202020204" pitchFamily="34" charset="0"/>
              </a:rPr>
              <a:t>1-Set goals:</a:t>
            </a:r>
            <a:r>
              <a:rPr lang="en-US" sz="1600" dirty="0">
                <a:latin typeface="Arial" panose="020B0604020202020204" pitchFamily="34" charset="0"/>
                <a:cs typeface="Arial" panose="020B0604020202020204" pitchFamily="34" charset="0"/>
              </a:rPr>
              <a:t> Know what the organization wants to achieve.</a:t>
            </a:r>
          </a:p>
          <a:p>
            <a:pPr marL="342900" indent="-342900">
              <a:spcBef>
                <a:spcPts val="400"/>
              </a:spcBef>
              <a:buFont typeface="Arial" panose="020B0604020202020204" pitchFamily="34" charset="0"/>
              <a:buChar char="•"/>
            </a:pPr>
            <a:r>
              <a:rPr lang="en-US" sz="1600" b="1" dirty="0">
                <a:latin typeface="Arial" panose="020B0604020202020204" pitchFamily="34" charset="0"/>
                <a:cs typeface="Arial" panose="020B0604020202020204" pitchFamily="34" charset="0"/>
              </a:rPr>
              <a:t>2-Talk to managers and staff:</a:t>
            </a:r>
            <a:r>
              <a:rPr lang="en-US" sz="1600" dirty="0">
                <a:latin typeface="Arial" panose="020B0604020202020204" pitchFamily="34" charset="0"/>
                <a:cs typeface="Arial" panose="020B0604020202020204" pitchFamily="34" charset="0"/>
              </a:rPr>
              <a:t> Get input on training needs.</a:t>
            </a:r>
          </a:p>
          <a:p>
            <a:pPr marL="342900" indent="-342900">
              <a:spcBef>
                <a:spcPts val="400"/>
              </a:spcBef>
              <a:buFont typeface="Arial" panose="020B0604020202020204" pitchFamily="34" charset="0"/>
              <a:buChar char="•"/>
            </a:pPr>
            <a:r>
              <a:rPr lang="en-US" sz="1600" b="1" dirty="0">
                <a:latin typeface="Arial" panose="020B0604020202020204" pitchFamily="34" charset="0"/>
                <a:cs typeface="Arial" panose="020B0604020202020204" pitchFamily="34" charset="0"/>
              </a:rPr>
              <a:t>3-Check current skills:</a:t>
            </a:r>
            <a:r>
              <a:rPr lang="en-US" sz="1600" dirty="0">
                <a:latin typeface="Arial" panose="020B0604020202020204" pitchFamily="34" charset="0"/>
                <a:cs typeface="Arial" panose="020B0604020202020204" pitchFamily="34" charset="0"/>
              </a:rPr>
              <a:t> See what employees already know.</a:t>
            </a:r>
          </a:p>
          <a:p>
            <a:pPr marL="342900" indent="-342900">
              <a:spcBef>
                <a:spcPts val="400"/>
              </a:spcBef>
              <a:buFont typeface="Arial" panose="020B0604020202020204" pitchFamily="34" charset="0"/>
              <a:buChar char="•"/>
            </a:pPr>
            <a:r>
              <a:rPr lang="en-US" sz="1600" b="1" dirty="0">
                <a:latin typeface="Arial" panose="020B0604020202020204" pitchFamily="34" charset="0"/>
                <a:cs typeface="Arial" panose="020B0604020202020204" pitchFamily="34" charset="0"/>
              </a:rPr>
              <a:t>4-Compare skills:</a:t>
            </a:r>
            <a:r>
              <a:rPr lang="en-US" sz="1600" dirty="0">
                <a:latin typeface="Arial" panose="020B0604020202020204" pitchFamily="34" charset="0"/>
                <a:cs typeface="Arial" panose="020B0604020202020204" pitchFamily="34" charset="0"/>
              </a:rPr>
              <a:t> Find the gap between current and required skills.</a:t>
            </a:r>
          </a:p>
          <a:p>
            <a:pPr marL="342900" indent="-342900">
              <a:spcBef>
                <a:spcPts val="400"/>
              </a:spcBef>
              <a:buFont typeface="Arial" panose="020B0604020202020204" pitchFamily="34" charset="0"/>
              <a:buChar char="•"/>
            </a:pPr>
            <a:r>
              <a:rPr lang="en-US" sz="1600" b="1" dirty="0">
                <a:latin typeface="Arial" panose="020B0604020202020204" pitchFamily="34" charset="0"/>
                <a:cs typeface="Arial" panose="020B0604020202020204" pitchFamily="34" charset="0"/>
              </a:rPr>
              <a:t>5-Prioritize needs:</a:t>
            </a:r>
            <a:r>
              <a:rPr lang="en-US" sz="1600" dirty="0">
                <a:latin typeface="Arial" panose="020B0604020202020204" pitchFamily="34" charset="0"/>
                <a:cs typeface="Arial" panose="020B0604020202020204" pitchFamily="34" charset="0"/>
              </a:rPr>
              <a:t> Decide which gaps are most important to fix.</a:t>
            </a:r>
          </a:p>
          <a:p>
            <a:pPr marL="342900" indent="-342900">
              <a:spcBef>
                <a:spcPts val="400"/>
              </a:spcBef>
              <a:buFont typeface="Arial" panose="020B0604020202020204" pitchFamily="34" charset="0"/>
              <a:buChar char="•"/>
            </a:pPr>
            <a:r>
              <a:rPr lang="en-US" sz="1600" b="1" dirty="0">
                <a:latin typeface="Arial" panose="020B0604020202020204" pitchFamily="34" charset="0"/>
                <a:cs typeface="Arial" panose="020B0604020202020204" pitchFamily="34" charset="0"/>
              </a:rPr>
              <a:t>6.Choose training type: </a:t>
            </a:r>
            <a:r>
              <a:rPr lang="en-US" sz="1600" dirty="0">
                <a:latin typeface="Arial" panose="020B0604020202020204" pitchFamily="34" charset="0"/>
                <a:cs typeface="Arial" panose="020B0604020202020204" pitchFamily="34" charset="0"/>
              </a:rPr>
              <a:t>Pick workshops, online courses, or on-the-job training.</a:t>
            </a:r>
          </a:p>
          <a:p>
            <a:pPr marL="342900" indent="-342900">
              <a:spcBef>
                <a:spcPts val="400"/>
              </a:spcBef>
              <a:buFont typeface="Arial" panose="020B0604020202020204" pitchFamily="34" charset="0"/>
              <a:buChar char="•"/>
            </a:pPr>
            <a:r>
              <a:rPr lang="en-US" sz="1600" b="1" dirty="0">
                <a:latin typeface="Arial" panose="020B0604020202020204" pitchFamily="34" charset="0"/>
                <a:cs typeface="Arial" panose="020B0604020202020204" pitchFamily="34" charset="0"/>
              </a:rPr>
              <a:t>7</a:t>
            </a:r>
            <a:r>
              <a:rPr lang="en-US" sz="1600" dirty="0">
                <a:latin typeface="Arial" panose="020B0604020202020204" pitchFamily="34" charset="0"/>
                <a:cs typeface="Arial" panose="020B0604020202020204" pitchFamily="34" charset="0"/>
              </a:rPr>
              <a:t>. </a:t>
            </a:r>
            <a:r>
              <a:rPr lang="en-US" sz="1600" b="1" dirty="0">
                <a:latin typeface="Arial" panose="020B0604020202020204" pitchFamily="34" charset="0"/>
                <a:cs typeface="Arial" panose="020B0604020202020204" pitchFamily="34" charset="0"/>
              </a:rPr>
              <a:t>Plan training: </a:t>
            </a:r>
            <a:r>
              <a:rPr lang="en-US" sz="1600" dirty="0">
                <a:latin typeface="Arial" panose="020B0604020202020204" pitchFamily="34" charset="0"/>
                <a:cs typeface="Arial" panose="020B0604020202020204" pitchFamily="34" charset="0"/>
              </a:rPr>
              <a:t>Make a schedule and assign resources.</a:t>
            </a:r>
          </a:p>
          <a:p>
            <a:pPr marL="342900" indent="-342900">
              <a:spcBef>
                <a:spcPts val="400"/>
              </a:spcBef>
              <a:buFont typeface="Arial" panose="020B0604020202020204" pitchFamily="34" charset="0"/>
              <a:buChar char="•"/>
            </a:pPr>
            <a:r>
              <a:rPr lang="en-US" sz="1600" b="1" dirty="0">
                <a:latin typeface="Arial" panose="020B0604020202020204" pitchFamily="34" charset="0"/>
                <a:cs typeface="Arial" panose="020B0604020202020204" pitchFamily="34" charset="0"/>
              </a:rPr>
              <a:t>8. Get approval:</a:t>
            </a:r>
            <a:r>
              <a:rPr lang="en-US" sz="1600" dirty="0">
                <a:latin typeface="Arial" panose="020B0604020202020204" pitchFamily="34" charset="0"/>
                <a:cs typeface="Arial" panose="020B0604020202020204" pitchFamily="34" charset="0"/>
              </a:rPr>
              <a:t> Confirm plan with management.</a:t>
            </a:r>
          </a:p>
          <a:p>
            <a:pPr marL="342900" indent="-342900">
              <a:spcBef>
                <a:spcPts val="400"/>
              </a:spcBef>
              <a:buFont typeface="Arial" panose="020B0604020202020204" pitchFamily="34" charset="0"/>
              <a:buChar char="•"/>
            </a:pPr>
            <a:r>
              <a:rPr lang="en-US" sz="1600" b="1" dirty="0">
                <a:latin typeface="Arial" panose="020B0604020202020204" pitchFamily="34" charset="0"/>
                <a:cs typeface="Arial" panose="020B0604020202020204" pitchFamily="34" charset="0"/>
              </a:rPr>
              <a:t>9. Deliver training:</a:t>
            </a:r>
            <a:r>
              <a:rPr lang="en-US" sz="1600" dirty="0">
                <a:latin typeface="Arial" panose="020B0604020202020204" pitchFamily="34" charset="0"/>
                <a:cs typeface="Arial" panose="020B0604020202020204" pitchFamily="34" charset="0"/>
              </a:rPr>
              <a:t> Run the sessions.</a:t>
            </a:r>
          </a:p>
          <a:p>
            <a:pPr marL="342900" indent="-342900">
              <a:spcBef>
                <a:spcPts val="400"/>
              </a:spcBef>
              <a:buFont typeface="Arial" panose="020B0604020202020204" pitchFamily="34" charset="0"/>
              <a:buChar char="•"/>
            </a:pPr>
            <a:r>
              <a:rPr lang="en-US" sz="1600" b="1" dirty="0">
                <a:latin typeface="Arial" panose="020B0604020202020204" pitchFamily="34" charset="0"/>
                <a:cs typeface="Arial" panose="020B0604020202020204" pitchFamily="34" charset="0"/>
              </a:rPr>
              <a:t>10. Check results:</a:t>
            </a:r>
            <a:r>
              <a:rPr lang="en-US" sz="1600" dirty="0">
                <a:latin typeface="Arial" panose="020B0604020202020204" pitchFamily="34" charset="0"/>
                <a:cs typeface="Arial" panose="020B0604020202020204" pitchFamily="34" charset="0"/>
              </a:rPr>
              <a:t> See if skills improved and goals met.</a:t>
            </a:r>
          </a:p>
        </p:txBody>
      </p:sp>
      <p:sp>
        <p:nvSpPr>
          <p:cNvPr id="8" name="Rectangle 7">
            <a:extLst>
              <a:ext uri="{FF2B5EF4-FFF2-40B4-BE49-F238E27FC236}">
                <a16:creationId xmlns:a16="http://schemas.microsoft.com/office/drawing/2014/main" id="{FFD5CA34-2E14-42AD-8D4C-41E9DD8DC6BA}"/>
              </a:ext>
            </a:extLst>
          </p:cNvPr>
          <p:cNvSpPr/>
          <p:nvPr/>
        </p:nvSpPr>
        <p:spPr>
          <a:xfrm>
            <a:off x="-1" y="1504362"/>
            <a:ext cx="6727371" cy="498663"/>
          </a:xfrm>
          <a:prstGeom prst="rect">
            <a:avLst/>
          </a:prstGeom>
          <a:solidFill>
            <a:schemeClr val="bg1">
              <a:lumMod val="85000"/>
              <a:lumOff val="15000"/>
            </a:schemeClr>
          </a:solidFill>
        </p:spPr>
        <p:txBody>
          <a:bodyPr wrap="square">
            <a:spAutoFit/>
          </a:bodyPr>
          <a:lstStyle/>
          <a:p>
            <a:pPr algn="ctr">
              <a:lnSpc>
                <a:spcPct val="150000"/>
              </a:lnSpc>
            </a:pPr>
            <a:r>
              <a:rPr lang="en-US" sz="2000" i="1" dirty="0">
                <a:latin typeface="Times New Roman" panose="02020603050405020304" pitchFamily="18" charset="0"/>
                <a:cs typeface="Times New Roman" panose="02020603050405020304" pitchFamily="18" charset="0"/>
              </a:rPr>
              <a:t>10 Simple Steps to Conduct a Training Needs Analysis</a:t>
            </a:r>
          </a:p>
        </p:txBody>
      </p:sp>
    </p:spTree>
    <p:extLst>
      <p:ext uri="{BB962C8B-B14F-4D97-AF65-F5344CB8AC3E}">
        <p14:creationId xmlns:p14="http://schemas.microsoft.com/office/powerpoint/2010/main" val="25694629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273A63"/>
          </a:solidFill>
        </p:spPr>
        <p:txBody>
          <a:bodyPr/>
          <a:lstStyle/>
          <a:p>
            <a:pPr algn="ctr"/>
            <a:r>
              <a:rPr lang="en-US"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Identification of Learning and Development Needs</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705310"/>
            <a:ext cx="6800850" cy="4643239"/>
          </a:xfrm>
          <a:solidFill>
            <a:srgbClr val="7E94AB"/>
          </a:solidFill>
        </p:spPr>
        <p:txBody>
          <a:bodyPr>
            <a:normAutofit/>
          </a:bodyPr>
          <a:lstStyle/>
          <a:p>
            <a:pPr>
              <a:lnSpc>
                <a:spcPct val="150000"/>
              </a:lnSpc>
            </a:pPr>
            <a:r>
              <a:rPr lang="en-US" sz="1600" dirty="0">
                <a:latin typeface="Arial" panose="020B0604020202020204" pitchFamily="34" charset="0"/>
                <a:cs typeface="Arial" panose="020B0604020202020204" pitchFamily="34" charset="0"/>
              </a:rPr>
              <a:t>New managers may need training on ASDA’s systems, processes, and leadership expectations.</a:t>
            </a:r>
          </a:p>
          <a:p>
            <a:pPr>
              <a:lnSpc>
                <a:spcPct val="150000"/>
              </a:lnSpc>
            </a:pPr>
            <a:r>
              <a:rPr lang="en-US" sz="1600" dirty="0">
                <a:latin typeface="Arial" panose="020B0604020202020204" pitchFamily="34" charset="0"/>
                <a:cs typeface="Arial" panose="020B0604020202020204" pitchFamily="34" charset="0"/>
              </a:rPr>
              <a:t>Advanced team management skills are needed for handling large teams, conflict, and motivation.</a:t>
            </a:r>
          </a:p>
          <a:p>
            <a:pPr>
              <a:lnSpc>
                <a:spcPct val="150000"/>
              </a:lnSpc>
            </a:pPr>
            <a:r>
              <a:rPr lang="en-US" sz="1600" dirty="0">
                <a:latin typeface="Arial" panose="020B0604020202020204" pitchFamily="34" charset="0"/>
                <a:cs typeface="Arial" panose="020B0604020202020204" pitchFamily="34" charset="0"/>
              </a:rPr>
              <a:t>Leadership training can improve manager performance and employee satisfaction. (Stegling, 2022).</a:t>
            </a:r>
          </a:p>
          <a:p>
            <a:pPr>
              <a:lnSpc>
                <a:spcPct val="150000"/>
              </a:lnSpc>
            </a:pPr>
            <a:r>
              <a:rPr lang="en-US" sz="1600" dirty="0">
                <a:latin typeface="Arial" panose="020B0604020202020204" pitchFamily="34" charset="0"/>
                <a:cs typeface="Arial" panose="020B0604020202020204" pitchFamily="34" charset="0"/>
              </a:rPr>
              <a:t>Training in customer service and digital systems can boost efficiency and service quality.</a:t>
            </a:r>
          </a:p>
          <a:p>
            <a:pPr>
              <a:lnSpc>
                <a:spcPct val="150000"/>
              </a:lnSpc>
            </a:pPr>
            <a:r>
              <a:rPr lang="en-US" sz="1600" dirty="0">
                <a:latin typeface="Arial" panose="020B0604020202020204" pitchFamily="34" charset="0"/>
                <a:cs typeface="Arial" panose="020B0604020202020204" pitchFamily="34" charset="0"/>
              </a:rPr>
              <a:t>Compliance training in health, safety, and equality reduces risk and supports legal standards.</a:t>
            </a:r>
          </a:p>
        </p:txBody>
      </p:sp>
      <p:pic>
        <p:nvPicPr>
          <p:cNvPr id="6" name="Picture 5">
            <a:extLst>
              <a:ext uri="{FF2B5EF4-FFF2-40B4-BE49-F238E27FC236}">
                <a16:creationId xmlns:a16="http://schemas.microsoft.com/office/drawing/2014/main" id="{BE68E6DC-6D9C-4DF4-971B-52E3BD95C04A}"/>
              </a:ext>
            </a:extLst>
          </p:cNvPr>
          <p:cNvPicPr>
            <a:picLocks noChangeAspect="1"/>
          </p:cNvPicPr>
          <p:nvPr/>
        </p:nvPicPr>
        <p:blipFill>
          <a:blip r:embed="rId3"/>
          <a:stretch>
            <a:fillRect/>
          </a:stretch>
        </p:blipFill>
        <p:spPr>
          <a:xfrm>
            <a:off x="7029450" y="1705310"/>
            <a:ext cx="5008518" cy="4876800"/>
          </a:xfrm>
          <a:prstGeom prst="rect">
            <a:avLst/>
          </a:prstGeom>
          <a:solidFill>
            <a:schemeClr val="bg1"/>
          </a:solidFill>
        </p:spPr>
      </p:pic>
    </p:spTree>
    <p:extLst>
      <p:ext uri="{BB962C8B-B14F-4D97-AF65-F5344CB8AC3E}">
        <p14:creationId xmlns:p14="http://schemas.microsoft.com/office/powerpoint/2010/main" val="35979197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056537"/>
          </a:xfrm>
          <a:solidFill>
            <a:srgbClr val="273A63"/>
          </a:solidFill>
        </p:spPr>
        <p:txBody>
          <a:bodyPr/>
          <a:lstStyle/>
          <a:p>
            <a:pPr algn="ctr"/>
            <a:r>
              <a:rPr lang="en-US"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Learning and Development Theories</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488559"/>
            <a:ext cx="6800850" cy="4768550"/>
          </a:xfrm>
          <a:solidFill>
            <a:srgbClr val="7E94AB"/>
          </a:solidFill>
        </p:spPr>
        <p:txBody>
          <a:bodyPr>
            <a:normAutofit/>
          </a:bodyPr>
          <a:lstStyle/>
          <a:p>
            <a:pPr>
              <a:lnSpc>
                <a:spcPct val="150000"/>
              </a:lnSpc>
            </a:pPr>
            <a:r>
              <a:rPr lang="en-US" sz="1600" dirty="0">
                <a:latin typeface="Arial" panose="020B0604020202020204" pitchFamily="34" charset="0"/>
                <a:cs typeface="Arial" panose="020B0604020202020204" pitchFamily="34" charset="0"/>
              </a:rPr>
              <a:t>Learning can be improved through reinforcement, feedback, and rewards linked to performance.</a:t>
            </a:r>
          </a:p>
          <a:p>
            <a:pPr>
              <a:lnSpc>
                <a:spcPct val="150000"/>
              </a:lnSpc>
            </a:pPr>
            <a:r>
              <a:rPr lang="en-US" sz="1600" dirty="0">
                <a:latin typeface="Arial" panose="020B0604020202020204" pitchFamily="34" charset="0"/>
                <a:cs typeface="Arial" panose="020B0604020202020204" pitchFamily="34" charset="0"/>
              </a:rPr>
              <a:t>Cognitive training helps managers develop problem-solving, decision-making, and analytical skills.</a:t>
            </a:r>
          </a:p>
          <a:p>
            <a:pPr>
              <a:lnSpc>
                <a:spcPct val="150000"/>
              </a:lnSpc>
            </a:pPr>
            <a:r>
              <a:rPr lang="en-US" sz="1600" dirty="0">
                <a:latin typeface="Arial" panose="020B0604020202020204" pitchFamily="34" charset="0"/>
                <a:cs typeface="Arial" panose="020B0604020202020204" pitchFamily="34" charset="0"/>
              </a:rPr>
              <a:t>Digital learning tools support understanding of systems, policies, and business processes.</a:t>
            </a:r>
          </a:p>
          <a:p>
            <a:pPr>
              <a:lnSpc>
                <a:spcPct val="150000"/>
              </a:lnSpc>
            </a:pPr>
            <a:r>
              <a:rPr lang="en-US" sz="1600" dirty="0">
                <a:latin typeface="Arial" panose="020B0604020202020204" pitchFamily="34" charset="0"/>
                <a:cs typeface="Arial" panose="020B0604020202020204" pitchFamily="34" charset="0"/>
              </a:rPr>
              <a:t>Mentoring, coaching, and experiential learning build leadership skills and self-awareness.</a:t>
            </a:r>
          </a:p>
          <a:p>
            <a:pPr>
              <a:lnSpc>
                <a:spcPct val="150000"/>
              </a:lnSpc>
            </a:pPr>
            <a:r>
              <a:rPr lang="en-US" sz="1600" dirty="0">
                <a:latin typeface="Arial" panose="020B0604020202020204" pitchFamily="34" charset="0"/>
                <a:cs typeface="Arial" panose="020B0604020202020204" pitchFamily="34" charset="0"/>
              </a:rPr>
              <a:t>Combining learning theories supports skill development, engagement, and organisational performance.</a:t>
            </a:r>
          </a:p>
        </p:txBody>
      </p:sp>
      <p:pic>
        <p:nvPicPr>
          <p:cNvPr id="4" name="Picture 3">
            <a:extLst>
              <a:ext uri="{FF2B5EF4-FFF2-40B4-BE49-F238E27FC236}">
                <a16:creationId xmlns:a16="http://schemas.microsoft.com/office/drawing/2014/main" id="{E78FD18C-A743-4FF1-8BF2-299A0D1C987F}"/>
              </a:ext>
            </a:extLst>
          </p:cNvPr>
          <p:cNvPicPr>
            <a:picLocks noChangeAspect="1"/>
          </p:cNvPicPr>
          <p:nvPr/>
        </p:nvPicPr>
        <p:blipFill rotWithShape="1">
          <a:blip r:embed="rId3"/>
          <a:srcRect b="11667"/>
          <a:stretch/>
        </p:blipFill>
        <p:spPr>
          <a:xfrm>
            <a:off x="7200900" y="1488559"/>
            <a:ext cx="4705350" cy="2397641"/>
          </a:xfrm>
          <a:prstGeom prst="rect">
            <a:avLst/>
          </a:prstGeom>
        </p:spPr>
      </p:pic>
      <p:pic>
        <p:nvPicPr>
          <p:cNvPr id="5" name="Picture 4">
            <a:extLst>
              <a:ext uri="{FF2B5EF4-FFF2-40B4-BE49-F238E27FC236}">
                <a16:creationId xmlns:a16="http://schemas.microsoft.com/office/drawing/2014/main" id="{2E246B24-0A11-4194-BE41-8E56A1071E28}"/>
              </a:ext>
            </a:extLst>
          </p:cNvPr>
          <p:cNvPicPr>
            <a:picLocks noChangeAspect="1"/>
          </p:cNvPicPr>
          <p:nvPr/>
        </p:nvPicPr>
        <p:blipFill rotWithShape="1">
          <a:blip r:embed="rId4"/>
          <a:srcRect b="9099"/>
          <a:stretch/>
        </p:blipFill>
        <p:spPr>
          <a:xfrm>
            <a:off x="7200898" y="4006405"/>
            <a:ext cx="4705351" cy="2696020"/>
          </a:xfrm>
          <a:prstGeom prst="rect">
            <a:avLst/>
          </a:prstGeom>
        </p:spPr>
      </p:pic>
    </p:spTree>
    <p:extLst>
      <p:ext uri="{BB962C8B-B14F-4D97-AF65-F5344CB8AC3E}">
        <p14:creationId xmlns:p14="http://schemas.microsoft.com/office/powerpoint/2010/main" val="22169900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35260"/>
            <a:ext cx="12192000" cy="1056537"/>
          </a:xfrm>
          <a:solidFill>
            <a:srgbClr val="273A63"/>
          </a:solidFill>
        </p:spPr>
        <p:txBody>
          <a:bodyPr/>
          <a:lstStyle/>
          <a:p>
            <a:pPr algn="ctr"/>
            <a:r>
              <a:rPr lang="en-US"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Learning and Development Theories</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139923"/>
            <a:ext cx="11778916" cy="5682817"/>
          </a:xfrm>
          <a:solidFill>
            <a:srgbClr val="7E94AB"/>
          </a:solidFill>
        </p:spPr>
        <p:txBody>
          <a:bodyPr>
            <a:normAutofit/>
          </a:bodyPr>
          <a:lstStyle/>
          <a:p>
            <a:pPr marL="0" indent="0">
              <a:lnSpc>
                <a:spcPct val="100000"/>
              </a:lnSpc>
              <a:buNone/>
            </a:pPr>
            <a:r>
              <a:rPr lang="en-US" sz="1600" i="1" u="sng" dirty="0">
                <a:latin typeface="Arial" panose="020B0604020202020204" pitchFamily="34" charset="0"/>
                <a:cs typeface="Arial" panose="020B0604020202020204" pitchFamily="34" charset="0"/>
              </a:rPr>
              <a:t>COGNITIVIST THEORY KEY CONCEPTS</a:t>
            </a:r>
          </a:p>
          <a:p>
            <a:pPr lvl="1">
              <a:lnSpc>
                <a:spcPct val="100000"/>
              </a:lnSpc>
            </a:pPr>
            <a:r>
              <a:rPr lang="en-US" sz="1600" b="1" dirty="0">
                <a:latin typeface="Arial" panose="020B0604020202020204" pitchFamily="34" charset="0"/>
                <a:cs typeface="Arial" panose="020B0604020202020204" pitchFamily="34" charset="0"/>
              </a:rPr>
              <a:t>Organized Instruction: </a:t>
            </a:r>
            <a:r>
              <a:rPr lang="en-US" sz="1600" dirty="0">
                <a:latin typeface="Arial" panose="020B0604020202020204" pitchFamily="34" charset="0"/>
                <a:cs typeface="Arial" panose="020B0604020202020204" pitchFamily="34" charset="0"/>
              </a:rPr>
              <a:t>Information should be structured logically to aid processing.</a:t>
            </a:r>
          </a:p>
          <a:p>
            <a:pPr lvl="1">
              <a:lnSpc>
                <a:spcPct val="100000"/>
              </a:lnSpc>
            </a:pPr>
            <a:r>
              <a:rPr lang="en-US" sz="1600" b="1" dirty="0">
                <a:latin typeface="Arial" panose="020B0604020202020204" pitchFamily="34" charset="0"/>
                <a:cs typeface="Arial" panose="020B0604020202020204" pitchFamily="34" charset="0"/>
              </a:rPr>
              <a:t>Meaningful Learning: </a:t>
            </a:r>
            <a:r>
              <a:rPr lang="en-US" sz="1600" dirty="0">
                <a:latin typeface="Arial" panose="020B0604020202020204" pitchFamily="34" charset="0"/>
                <a:cs typeface="Arial" panose="020B0604020202020204" pitchFamily="34" charset="0"/>
              </a:rPr>
              <a:t>Connecting new concepts to existing knowledge is crucial for understanding.</a:t>
            </a:r>
          </a:p>
          <a:p>
            <a:pPr lvl="1">
              <a:lnSpc>
                <a:spcPct val="100000"/>
              </a:lnSpc>
            </a:pPr>
            <a:r>
              <a:rPr lang="en-US" sz="1600" b="1" dirty="0">
                <a:latin typeface="Arial" panose="020B0604020202020204" pitchFamily="34" charset="0"/>
                <a:cs typeface="Arial" panose="020B0604020202020204" pitchFamily="34" charset="0"/>
              </a:rPr>
              <a:t>Retention &amp; Retrieval: </a:t>
            </a:r>
            <a:r>
              <a:rPr lang="en-US" sz="1600" dirty="0">
                <a:latin typeface="Arial" panose="020B0604020202020204" pitchFamily="34" charset="0"/>
                <a:cs typeface="Arial" panose="020B0604020202020204" pitchFamily="34" charset="0"/>
              </a:rPr>
              <a:t>Encourages practices like testing and spaced repetition to strengthen memory.</a:t>
            </a:r>
          </a:p>
          <a:p>
            <a:pPr marL="457200" lvl="1" indent="0">
              <a:lnSpc>
                <a:spcPct val="100000"/>
              </a:lnSpc>
              <a:buNone/>
            </a:pPr>
            <a:r>
              <a:rPr lang="en-US" sz="1600" dirty="0">
                <a:latin typeface="Arial" panose="020B0604020202020204" pitchFamily="34" charset="0"/>
                <a:cs typeface="Arial" panose="020B0604020202020204" pitchFamily="34" charset="0"/>
              </a:rPr>
              <a:t>(Shabitha and Mekala, 2025) </a:t>
            </a:r>
          </a:p>
          <a:p>
            <a:pPr marL="0" indent="0">
              <a:lnSpc>
                <a:spcPct val="100000"/>
              </a:lnSpc>
              <a:buNone/>
            </a:pPr>
            <a:r>
              <a:rPr lang="en-US" sz="1600" i="1" u="sng" dirty="0">
                <a:latin typeface="Arial" panose="020B0604020202020204" pitchFamily="34" charset="0"/>
                <a:cs typeface="Arial" panose="020B0604020202020204" pitchFamily="34" charset="0"/>
              </a:rPr>
              <a:t>BEHAVIORIST THEORY KEY CONCEPTS</a:t>
            </a:r>
          </a:p>
          <a:p>
            <a:pPr lvl="1">
              <a:lnSpc>
                <a:spcPct val="100000"/>
              </a:lnSpc>
            </a:pPr>
            <a:r>
              <a:rPr lang="en-US" sz="1600" b="1" dirty="0">
                <a:latin typeface="Arial" panose="020B0604020202020204" pitchFamily="34" charset="0"/>
                <a:cs typeface="Arial" panose="020B0604020202020204" pitchFamily="34" charset="0"/>
              </a:rPr>
              <a:t>Learning through Conditioning: </a:t>
            </a:r>
            <a:r>
              <a:rPr lang="en-US" sz="1600" dirty="0">
                <a:latin typeface="Arial" panose="020B0604020202020204" pitchFamily="34" charset="0"/>
                <a:cs typeface="Arial" panose="020B0604020202020204" pitchFamily="34" charset="0"/>
              </a:rPr>
              <a:t>Behaviors are acquired via association (classical conditioning) or consequences (operant conditioning). (Yuilanti, 2023)</a:t>
            </a:r>
          </a:p>
          <a:p>
            <a:pPr lvl="1">
              <a:lnSpc>
                <a:spcPct val="100000"/>
              </a:lnSpc>
            </a:pPr>
            <a:r>
              <a:rPr lang="en-US" sz="1600" b="1" dirty="0">
                <a:latin typeface="Arial" panose="020B0604020202020204" pitchFamily="34" charset="0"/>
                <a:cs typeface="Arial" panose="020B0604020202020204" pitchFamily="34" charset="0"/>
              </a:rPr>
              <a:t>Focus on Observable Behavior: </a:t>
            </a:r>
            <a:r>
              <a:rPr lang="en-US" sz="1600" dirty="0">
                <a:latin typeface="Arial" panose="020B0604020202020204" pitchFamily="34" charset="0"/>
                <a:cs typeface="Arial" panose="020B0604020202020204" pitchFamily="34" charset="0"/>
              </a:rPr>
              <a:t>Only actions that can be directly seen and measured are the legitimate subject of study.</a:t>
            </a:r>
          </a:p>
          <a:p>
            <a:pPr lvl="1">
              <a:lnSpc>
                <a:spcPct val="100000"/>
              </a:lnSpc>
            </a:pPr>
            <a:r>
              <a:rPr lang="en-US" sz="1600" b="1" dirty="0">
                <a:latin typeface="Arial" panose="020B0604020202020204" pitchFamily="34" charset="0"/>
                <a:cs typeface="Arial" panose="020B0604020202020204" pitchFamily="34" charset="0"/>
              </a:rPr>
              <a:t>Environmental Determinism: </a:t>
            </a:r>
            <a:r>
              <a:rPr lang="en-US" sz="1600" dirty="0">
                <a:latin typeface="Arial" panose="020B0604020202020204" pitchFamily="34" charset="0"/>
                <a:cs typeface="Arial" panose="020B0604020202020204" pitchFamily="34" charset="0"/>
              </a:rPr>
              <a:t>External factors and experiences shape behavior, not innate traits or internal feelings. (Xiong et al., 2025)</a:t>
            </a:r>
            <a:endParaRPr lang="en-US" sz="1600" i="1" dirty="0">
              <a:latin typeface="Arial" panose="020B0604020202020204" pitchFamily="34" charset="0"/>
              <a:cs typeface="Arial" panose="020B0604020202020204" pitchFamily="34" charset="0"/>
            </a:endParaRPr>
          </a:p>
          <a:p>
            <a:pPr marL="0" indent="0">
              <a:lnSpc>
                <a:spcPct val="100000"/>
              </a:lnSpc>
              <a:buNone/>
            </a:pPr>
            <a:r>
              <a:rPr lang="en-US" sz="1600" i="1" u="sng" dirty="0">
                <a:latin typeface="Arial" panose="020B0604020202020204" pitchFamily="34" charset="0"/>
                <a:cs typeface="Arial" panose="020B0604020202020204" pitchFamily="34" charset="0"/>
              </a:rPr>
              <a:t>HUMANISTIC THEORY KEY CONCEPTS</a:t>
            </a:r>
          </a:p>
          <a:p>
            <a:pPr lvl="1">
              <a:lnSpc>
                <a:spcPct val="100000"/>
              </a:lnSpc>
            </a:pPr>
            <a:r>
              <a:rPr lang="en-US" sz="1600" b="1" dirty="0">
                <a:latin typeface="Arial" panose="020B0604020202020204" pitchFamily="34" charset="0"/>
                <a:cs typeface="Arial" panose="020B0604020202020204" pitchFamily="34" charset="0"/>
              </a:rPr>
              <a:t>Self-</a:t>
            </a:r>
            <a:r>
              <a:rPr lang="en-US" sz="1600" b="1" dirty="0" err="1">
                <a:latin typeface="Arial" panose="020B0604020202020204" pitchFamily="34" charset="0"/>
                <a:cs typeface="Arial" panose="020B0604020202020204" pitchFamily="34" charset="0"/>
              </a:rPr>
              <a:t>Actualisation</a:t>
            </a:r>
            <a:r>
              <a:rPr lang="en-US" sz="1600" b="1"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The ultimate goal of human growth, involving personal fulfillment, creativity, and realizing one's full potential. (Kohn 2024).</a:t>
            </a:r>
          </a:p>
          <a:p>
            <a:pPr lvl="1">
              <a:lnSpc>
                <a:spcPct val="100000"/>
              </a:lnSpc>
            </a:pPr>
            <a:r>
              <a:rPr lang="en-US" sz="1600" b="1" dirty="0">
                <a:latin typeface="Arial" panose="020B0604020202020204" pitchFamily="34" charset="0"/>
                <a:cs typeface="Arial" panose="020B0604020202020204" pitchFamily="34" charset="0"/>
              </a:rPr>
              <a:t>Maslow’s Hierarchy of Needs: </a:t>
            </a:r>
            <a:r>
              <a:rPr lang="en-US" sz="1600" dirty="0">
                <a:latin typeface="Arial" panose="020B0604020202020204" pitchFamily="34" charset="0"/>
                <a:cs typeface="Arial" panose="020B0604020202020204" pitchFamily="34" charset="0"/>
              </a:rPr>
              <a:t>A model suggesting that basic needs (physiological, safety, love/belonging, esteem) must be met before an individual can reach self-actualization.</a:t>
            </a:r>
          </a:p>
          <a:p>
            <a:pPr lvl="1">
              <a:lnSpc>
                <a:spcPct val="100000"/>
              </a:lnSpc>
            </a:pPr>
            <a:r>
              <a:rPr lang="en-US" sz="1600" b="1" dirty="0">
                <a:latin typeface="Arial" panose="020B0604020202020204" pitchFamily="34" charset="0"/>
                <a:cs typeface="Arial" panose="020B0604020202020204" pitchFamily="34" charset="0"/>
              </a:rPr>
              <a:t>Person-Centered Approach (Carl Rogers): </a:t>
            </a:r>
            <a:r>
              <a:rPr lang="en-US" sz="1600" dirty="0">
                <a:latin typeface="Arial" panose="020B0604020202020204" pitchFamily="34" charset="0"/>
                <a:cs typeface="Arial" panose="020B0604020202020204" pitchFamily="34" charset="0"/>
              </a:rPr>
              <a:t>Focuses on the client-therapist relationship, requiring empathy, unconditional positive regard, and congruence (alignment between the ideal self and actual self) to foster growth.</a:t>
            </a:r>
          </a:p>
        </p:txBody>
      </p:sp>
    </p:spTree>
    <p:extLst>
      <p:ext uri="{BB962C8B-B14F-4D97-AF65-F5344CB8AC3E}">
        <p14:creationId xmlns:p14="http://schemas.microsoft.com/office/powerpoint/2010/main" val="39404402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93675"/>
            <a:ext cx="12192000" cy="1325563"/>
          </a:xfrm>
          <a:solidFill>
            <a:srgbClr val="273A63"/>
          </a:solidFill>
        </p:spPr>
        <p:txBody>
          <a:bodyPr/>
          <a:lstStyle/>
          <a:p>
            <a:pPr algn="ctr"/>
            <a: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1490798" y="1900495"/>
            <a:ext cx="9210404" cy="2671505"/>
          </a:xfrm>
          <a:solidFill>
            <a:srgbClr val="7E94AB"/>
          </a:solidFill>
        </p:spPr>
        <p:txBody>
          <a:bodyPr>
            <a:normAutofit/>
          </a:bodyPr>
          <a:lstStyle/>
          <a:p>
            <a:pPr>
              <a:lnSpc>
                <a:spcPct val="150000"/>
              </a:lnSpc>
            </a:pPr>
            <a:r>
              <a:rPr lang="en-US" sz="1600" dirty="0">
                <a:latin typeface="Arial" panose="020B0604020202020204" pitchFamily="34" charset="0"/>
                <a:cs typeface="Arial" panose="020B0604020202020204" pitchFamily="34" charset="0"/>
              </a:rPr>
              <a:t>Recruitment ensures managers have the right skills, experience, and behaviour.</a:t>
            </a:r>
          </a:p>
          <a:p>
            <a:pPr>
              <a:lnSpc>
                <a:spcPct val="150000"/>
              </a:lnSpc>
            </a:pPr>
            <a:r>
              <a:rPr lang="en-US" sz="1600" dirty="0">
                <a:latin typeface="Arial" panose="020B0604020202020204" pitchFamily="34" charset="0"/>
                <a:cs typeface="Arial" panose="020B0604020202020204" pitchFamily="34" charset="0"/>
              </a:rPr>
              <a:t>The right candidate improves teamwork, accountability, and alignment with ASDA values.</a:t>
            </a:r>
          </a:p>
          <a:p>
            <a:pPr>
              <a:lnSpc>
                <a:spcPct val="150000"/>
              </a:lnSpc>
            </a:pPr>
            <a:r>
              <a:rPr lang="en-US" sz="1600" dirty="0">
                <a:latin typeface="Arial" panose="020B0604020202020204" pitchFamily="34" charset="0"/>
                <a:cs typeface="Arial" panose="020B0604020202020204" pitchFamily="34" charset="0"/>
              </a:rPr>
              <a:t>Learning and development fill skill gaps and enhance decision-making.</a:t>
            </a:r>
          </a:p>
          <a:p>
            <a:pPr>
              <a:lnSpc>
                <a:spcPct val="150000"/>
              </a:lnSpc>
            </a:pPr>
            <a:r>
              <a:rPr lang="en-US" sz="1600" dirty="0">
                <a:latin typeface="Arial" panose="020B0604020202020204" pitchFamily="34" charset="0"/>
                <a:cs typeface="Arial" panose="020B0604020202020204" pitchFamily="34" charset="0"/>
              </a:rPr>
              <a:t>Training, e-learning, and coaching build leadership and store performance.</a:t>
            </a:r>
          </a:p>
          <a:p>
            <a:pPr>
              <a:lnSpc>
                <a:spcPct val="150000"/>
              </a:lnSpc>
            </a:pPr>
            <a:r>
              <a:rPr lang="en-US" sz="1600" dirty="0">
                <a:latin typeface="Arial" panose="020B0604020202020204" pitchFamily="34" charset="0"/>
                <a:cs typeface="Arial" panose="020B0604020202020204" pitchFamily="34" charset="0"/>
              </a:rPr>
              <a:t>HR practices link staff management to efficiency, customer service, and long-term success.</a:t>
            </a:r>
          </a:p>
          <a:p>
            <a:pPr marL="0" indent="0">
              <a:lnSpc>
                <a:spcPct val="150000"/>
              </a:lnSpc>
              <a:buNone/>
            </a:pP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21502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6EF72-8A26-4FCF-906A-51B627F56BB3}"/>
              </a:ext>
            </a:extLst>
          </p:cNvPr>
          <p:cNvSpPr>
            <a:spLocks noGrp="1"/>
          </p:cNvSpPr>
          <p:nvPr>
            <p:ph type="title"/>
          </p:nvPr>
        </p:nvSpPr>
        <p:spPr>
          <a:xfrm>
            <a:off x="0" y="18255"/>
            <a:ext cx="12192000" cy="781845"/>
          </a:xfrm>
          <a:solidFill>
            <a:srgbClr val="273A63"/>
          </a:solidFill>
        </p:spPr>
        <p:txBody>
          <a:bodyPr>
            <a:normAutofit/>
          </a:bodyPr>
          <a:lstStyle/>
          <a:p>
            <a:pPr algn="ctr"/>
            <a:r>
              <a:rPr lang="en-US" sz="36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AAEFC4DC-70E4-437A-A6B3-D00A371BDF6C}"/>
              </a:ext>
            </a:extLst>
          </p:cNvPr>
          <p:cNvSpPr>
            <a:spLocks noGrp="1"/>
          </p:cNvSpPr>
          <p:nvPr>
            <p:ph idx="1"/>
          </p:nvPr>
        </p:nvSpPr>
        <p:spPr>
          <a:xfrm>
            <a:off x="142875" y="891539"/>
            <a:ext cx="11906250" cy="5760721"/>
          </a:xfrm>
          <a:solidFill>
            <a:srgbClr val="7E94AB"/>
          </a:solidFill>
        </p:spPr>
        <p:txBody>
          <a:bodyPr>
            <a:noAutofit/>
          </a:bodyPr>
          <a:lstStyle/>
          <a:p>
            <a:pPr>
              <a:lnSpc>
                <a:spcPct val="110000"/>
              </a:lnSpc>
              <a:spcBef>
                <a:spcPts val="0"/>
              </a:spcBef>
            </a:pPr>
            <a:r>
              <a:rPr lang="en-US" sz="1600" dirty="0">
                <a:latin typeface="Arial" panose="020B0604020202020204" pitchFamily="34" charset="0"/>
                <a:cs typeface="Arial" panose="020B0604020202020204" pitchFamily="34" charset="0"/>
              </a:rPr>
              <a:t>Ahmad, S. and Alqaarni S., (2023). Job analysis in organisations: transition from traditional to strategic. International Journal of Professional Business Review: Int. J. Prof. Bus. Rev., 8(5), p.6. </a:t>
            </a:r>
          </a:p>
          <a:p>
            <a:pPr>
              <a:lnSpc>
                <a:spcPct val="110000"/>
              </a:lnSpc>
              <a:spcBef>
                <a:spcPts val="0"/>
              </a:spcBef>
            </a:pPr>
            <a:endParaRPr lang="en-US" sz="1600" dirty="0">
              <a:latin typeface="Arial" panose="020B0604020202020204" pitchFamily="34" charset="0"/>
              <a:cs typeface="Arial" panose="020B0604020202020204" pitchFamily="34" charset="0"/>
            </a:endParaRPr>
          </a:p>
          <a:p>
            <a:pPr>
              <a:lnSpc>
                <a:spcPct val="110000"/>
              </a:lnSpc>
              <a:spcBef>
                <a:spcPts val="0"/>
              </a:spcBef>
            </a:pPr>
            <a:r>
              <a:rPr lang="en-US" sz="1600" dirty="0">
                <a:latin typeface="Arial" panose="020B0604020202020204" pitchFamily="34" charset="0"/>
                <a:cs typeface="Arial" panose="020B0604020202020204" pitchFamily="34" charset="0"/>
              </a:rPr>
              <a:t>ASDA (2024). Company Facts - ASDA Corporate. [online] Asda.com. Available at: https://corporate.asda.com/our-story/company-facts [Accessed 27 Jan. 2026].</a:t>
            </a:r>
          </a:p>
          <a:p>
            <a:pPr>
              <a:lnSpc>
                <a:spcPct val="110000"/>
              </a:lnSpc>
              <a:spcBef>
                <a:spcPts val="0"/>
              </a:spcBef>
            </a:pPr>
            <a:endParaRPr lang="en-US" sz="1600" dirty="0">
              <a:latin typeface="Arial" panose="020B0604020202020204" pitchFamily="34" charset="0"/>
              <a:cs typeface="Arial" panose="020B0604020202020204" pitchFamily="34" charset="0"/>
            </a:endParaRPr>
          </a:p>
          <a:p>
            <a:pPr>
              <a:lnSpc>
                <a:spcPct val="110000"/>
              </a:lnSpc>
              <a:spcBef>
                <a:spcPts val="0"/>
              </a:spcBef>
            </a:pPr>
            <a:r>
              <a:rPr lang="en-US" sz="1600" dirty="0">
                <a:latin typeface="Arial" panose="020B0604020202020204" pitchFamily="34" charset="0"/>
                <a:cs typeface="Arial" panose="020B0604020202020204" pitchFamily="34" charset="0"/>
              </a:rPr>
              <a:t>Bhasin, S., (2025). Leadership essential to steer success within the retail sector. International Journal of Retail &amp; Distribution Management, 53(1), pp.38-57</a:t>
            </a:r>
          </a:p>
          <a:p>
            <a:pPr marL="0" indent="0">
              <a:lnSpc>
                <a:spcPct val="110000"/>
              </a:lnSpc>
              <a:spcBef>
                <a:spcPts val="0"/>
              </a:spcBef>
              <a:buNone/>
            </a:pPr>
            <a:r>
              <a:rPr lang="en-US" sz="1600" dirty="0">
                <a:latin typeface="Arial" panose="020B0604020202020204" pitchFamily="34" charset="0"/>
                <a:cs typeface="Arial" panose="020B0604020202020204" pitchFamily="34" charset="0"/>
              </a:rPr>
              <a:t>.</a:t>
            </a:r>
          </a:p>
          <a:p>
            <a:pPr>
              <a:lnSpc>
                <a:spcPct val="110000"/>
              </a:lnSpc>
              <a:spcBef>
                <a:spcPts val="0"/>
              </a:spcBef>
            </a:pPr>
            <a:r>
              <a:rPr lang="en-US" sz="1600" dirty="0">
                <a:latin typeface="Arial" panose="020B0604020202020204" pitchFamily="34" charset="0"/>
                <a:cs typeface="Arial" panose="020B0604020202020204" pitchFamily="34" charset="0"/>
              </a:rPr>
              <a:t>Indeed (2026). Asda Work, jobs (with Salaries) | Indeed United Kingdom. [online] Indeed.com. Available at: https://uk.indeed.com/q-asda-jobs.html?vjk=4be6bfca4b9eac4d [Accessed 26 Jan. 2026].</a:t>
            </a:r>
          </a:p>
          <a:p>
            <a:pPr>
              <a:lnSpc>
                <a:spcPct val="110000"/>
              </a:lnSpc>
              <a:spcBef>
                <a:spcPts val="0"/>
              </a:spcBef>
            </a:pPr>
            <a:endParaRPr lang="en-US" sz="1600" dirty="0">
              <a:latin typeface="Arial" panose="020B0604020202020204" pitchFamily="34" charset="0"/>
              <a:cs typeface="Arial" panose="020B0604020202020204" pitchFamily="34" charset="0"/>
            </a:endParaRPr>
          </a:p>
          <a:p>
            <a:pPr>
              <a:lnSpc>
                <a:spcPct val="110000"/>
              </a:lnSpc>
              <a:spcBef>
                <a:spcPts val="0"/>
              </a:spcBef>
            </a:pPr>
            <a:r>
              <a:rPr lang="en-US" sz="1600" dirty="0">
                <a:latin typeface="Arial" panose="020B0604020202020204" pitchFamily="34" charset="0"/>
                <a:cs typeface="Arial" panose="020B0604020202020204" pitchFamily="34" charset="0"/>
              </a:rPr>
              <a:t>Chang, H.T., Chou, Y.J., Miao, M.C. and Liou, J.W., (2021). The effects of leadership style on service quality: enrichment or depletion of innovation behaviour and job standardisation. Total Quality Management &amp; Business Excellence, 32(5-6), pp.676-692.</a:t>
            </a:r>
          </a:p>
          <a:p>
            <a:pPr>
              <a:lnSpc>
                <a:spcPct val="110000"/>
              </a:lnSpc>
              <a:spcBef>
                <a:spcPts val="0"/>
              </a:spcBef>
            </a:pPr>
            <a:endParaRPr lang="en-US" sz="1600" dirty="0">
              <a:latin typeface="Arial" panose="020B0604020202020204" pitchFamily="34" charset="0"/>
              <a:cs typeface="Arial" panose="020B0604020202020204" pitchFamily="34" charset="0"/>
            </a:endParaRPr>
          </a:p>
          <a:p>
            <a:pPr>
              <a:lnSpc>
                <a:spcPct val="110000"/>
              </a:lnSpc>
              <a:spcBef>
                <a:spcPts val="0"/>
              </a:spcBef>
            </a:pPr>
            <a:r>
              <a:rPr lang="en-US" sz="1600" dirty="0">
                <a:latin typeface="Arial" panose="020B0604020202020204" pitchFamily="34" charset="0"/>
                <a:cs typeface="Arial" panose="020B0604020202020204" pitchFamily="34" charset="0"/>
              </a:rPr>
              <a:t>Parveen, M. and Rizq, A.T., (2024). Striking the Balance: How Workplace Flexibility Enhances Engagement and Performance of Employees working in Public and Private settings. Management, 28(2).</a:t>
            </a:r>
          </a:p>
          <a:p>
            <a:pPr>
              <a:lnSpc>
                <a:spcPct val="110000"/>
              </a:lnSpc>
              <a:spcBef>
                <a:spcPts val="0"/>
              </a:spcBef>
            </a:pPr>
            <a:endParaRPr lang="en-US" sz="1600" dirty="0">
              <a:latin typeface="Arial" panose="020B0604020202020204" pitchFamily="34" charset="0"/>
              <a:cs typeface="Arial" panose="020B0604020202020204" pitchFamily="34" charset="0"/>
            </a:endParaRPr>
          </a:p>
          <a:p>
            <a:pPr>
              <a:lnSpc>
                <a:spcPct val="110000"/>
              </a:lnSpc>
              <a:spcBef>
                <a:spcPts val="0"/>
              </a:spcBef>
            </a:pPr>
            <a:r>
              <a:rPr lang="en-US" sz="1600" dirty="0">
                <a:latin typeface="Arial" panose="020B0604020202020204" pitchFamily="34" charset="0"/>
                <a:cs typeface="Arial" panose="020B0604020202020204" pitchFamily="34" charset="0"/>
              </a:rPr>
              <a:t>Shayrine, H. and Venugopal, P., (2025). Organisational transformation: examining the nexus between human values and talent retention effectiveness. International Journal of Process Management and Benchmarking, 20(1), pp.54-68.</a:t>
            </a:r>
          </a:p>
          <a:p>
            <a:pPr>
              <a:lnSpc>
                <a:spcPct val="110000"/>
              </a:lnSpc>
              <a:spcBef>
                <a:spcPts val="0"/>
              </a:spcBef>
            </a:pPr>
            <a:endParaRPr lang="en-US" sz="1600" dirty="0">
              <a:latin typeface="Arial" panose="020B0604020202020204" pitchFamily="34" charset="0"/>
              <a:cs typeface="Arial" panose="020B0604020202020204" pitchFamily="34" charset="0"/>
            </a:endParaRPr>
          </a:p>
          <a:p>
            <a:pPr>
              <a:lnSpc>
                <a:spcPct val="110000"/>
              </a:lnSpc>
              <a:spcBef>
                <a:spcPts val="0"/>
              </a:spcBef>
            </a:pPr>
            <a:endParaRPr lang="en-US" sz="1600" dirty="0">
              <a:latin typeface="Arial" panose="020B0604020202020204" pitchFamily="34" charset="0"/>
              <a:cs typeface="Arial" panose="020B0604020202020204" pitchFamily="34" charset="0"/>
            </a:endParaRPr>
          </a:p>
          <a:p>
            <a:pPr>
              <a:lnSpc>
                <a:spcPct val="110000"/>
              </a:lnSpc>
              <a:spcBef>
                <a:spcPts val="0"/>
              </a:spcBef>
            </a:pPr>
            <a:r>
              <a:rPr lang="en-US" sz="1600" dirty="0">
                <a:latin typeface="Arial" panose="020B0604020202020204" pitchFamily="34" charset="0"/>
                <a:cs typeface="Arial" panose="020B0604020202020204" pitchFamily="34" charset="0"/>
              </a:rPr>
              <a:t>Stegling, B.C., (2022). Investigating the role of retail management skills in improving customer satisfaction at a retail group.</a:t>
            </a:r>
          </a:p>
          <a:p>
            <a:pPr>
              <a:lnSpc>
                <a:spcPct val="110000"/>
              </a:lnSpc>
              <a:spcBef>
                <a:spcPts val="0"/>
              </a:spcBef>
            </a:pPr>
            <a:endParaRPr lang="en-US" sz="1600" dirty="0">
              <a:latin typeface="Arial" panose="020B0604020202020204" pitchFamily="34" charset="0"/>
              <a:cs typeface="Arial" panose="020B0604020202020204" pitchFamily="34" charset="0"/>
            </a:endParaRPr>
          </a:p>
          <a:p>
            <a:pPr>
              <a:lnSpc>
                <a:spcPct val="110000"/>
              </a:lnSpc>
              <a:spcBef>
                <a:spcPts val="0"/>
              </a:spcBef>
            </a:pPr>
            <a:r>
              <a:rPr lang="en-US" sz="1600" dirty="0" err="1">
                <a:latin typeface="Arial" panose="020B0604020202020204" pitchFamily="34" charset="0"/>
                <a:cs typeface="Arial" panose="020B0604020202020204" pitchFamily="34" charset="0"/>
              </a:rPr>
              <a:t>Yulianti</a:t>
            </a:r>
            <a:r>
              <a:rPr lang="en-US" sz="1600" dirty="0">
                <a:latin typeface="Arial" panose="020B0604020202020204" pitchFamily="34" charset="0"/>
                <a:cs typeface="Arial" panose="020B0604020202020204" pitchFamily="34" charset="0"/>
              </a:rPr>
              <a:t>, E., (2023). Implementation of behavioristic learning theory in language learning. International Journal of Education, Information</a:t>
            </a:r>
          </a:p>
          <a:p>
            <a:pPr marL="0" indent="0">
              <a:lnSpc>
                <a:spcPct val="110000"/>
              </a:lnSpc>
              <a:spcBef>
                <a:spcPts val="0"/>
              </a:spcBef>
              <a:buNone/>
            </a:pPr>
            <a:r>
              <a:rPr lang="en-US" sz="1600" dirty="0">
                <a:latin typeface="Arial" panose="020B0604020202020204" pitchFamily="34" charset="0"/>
                <a:cs typeface="Arial" panose="020B0604020202020204" pitchFamily="34" charset="0"/>
              </a:rPr>
              <a:t> Technology, and Others, 6(2), pp.383-390.</a:t>
            </a:r>
          </a:p>
        </p:txBody>
      </p:sp>
    </p:spTree>
    <p:extLst>
      <p:ext uri="{BB962C8B-B14F-4D97-AF65-F5344CB8AC3E}">
        <p14:creationId xmlns:p14="http://schemas.microsoft.com/office/powerpoint/2010/main" val="7266362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TM04033921[[fn=Damask]]</Template>
  <TotalTime>716</TotalTime>
  <Words>5791</Words>
  <Application>Microsoft Office PowerPoint</Application>
  <PresentationFormat>Widescreen</PresentationFormat>
  <Paragraphs>224</Paragraphs>
  <Slides>15</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Bookman Old Style</vt:lpstr>
      <vt:lpstr>Calibri</vt:lpstr>
      <vt:lpstr>Rockwell</vt:lpstr>
      <vt:lpstr>Times New Roman</vt:lpstr>
      <vt:lpstr>Damask</vt:lpstr>
      <vt:lpstr>Developing And Managing Individuals And Teams Individual Presentation </vt:lpstr>
      <vt:lpstr>TABLE OF CONTENTS </vt:lpstr>
      <vt:lpstr>INTRODUCTION AND OVERVIEW OF ASDA (UK)</vt:lpstr>
      <vt:lpstr>SELECTED JOB ROLE</vt:lpstr>
      <vt:lpstr>RECRUITMENT PROCESS </vt:lpstr>
      <vt:lpstr>PowerPoint Presentation</vt:lpstr>
      <vt:lpstr>Job Analysis</vt:lpstr>
      <vt:lpstr>Job Description</vt:lpstr>
      <vt:lpstr>Person Specification</vt:lpstr>
      <vt:lpstr>LEARNING, TRAINING, AND DEVELOPMENT NEEDS ANALYSIS </vt:lpstr>
      <vt:lpstr>Identification of Learning and Development Needs</vt:lpstr>
      <vt:lpstr>Learning and Development Theories</vt:lpstr>
      <vt:lpstr>Learning and Development Theories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nadia qamar</cp:lastModifiedBy>
  <cp:revision>1</cp:revision>
  <dcterms:created xsi:type="dcterms:W3CDTF">2026-01-15T10:42:47Z</dcterms:created>
  <dcterms:modified xsi:type="dcterms:W3CDTF">2026-02-11T09:10:01Z</dcterms:modified>
</cp:coreProperties>
</file>