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3" r:id="rId9"/>
    <p:sldId id="264" r:id="rId10"/>
    <p:sldId id="265" r:id="rId11"/>
    <p:sldId id="266" r:id="rId12"/>
    <p:sldId id="268" r:id="rId13"/>
    <p:sldId id="267"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60" d="100"/>
          <a:sy n="60" d="100"/>
        </p:scale>
        <p:origin x="708"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C14E532-924E-4B83-9318-DE40EAB58860}" type="datetimeFigureOut">
              <a:rPr lang="en-GB" smtClean="0"/>
              <a:t>02/03/2015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AA984-5809-4C7F-89A3-A03DBC915838}" type="slidenum">
              <a:rPr lang="en-GB" smtClean="0"/>
              <a:t>‹#›</a:t>
            </a:fld>
            <a:endParaRPr lang="en-GB"/>
          </a:p>
        </p:txBody>
      </p:sp>
    </p:spTree>
    <p:extLst>
      <p:ext uri="{BB962C8B-B14F-4D97-AF65-F5344CB8AC3E}">
        <p14:creationId xmlns:p14="http://schemas.microsoft.com/office/powerpoint/2010/main" val="2259194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14E532-924E-4B83-9318-DE40EAB58860}" type="datetimeFigureOut">
              <a:rPr lang="en-GB" smtClean="0"/>
              <a:t>02/03/2015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AA984-5809-4C7F-89A3-A03DBC915838}" type="slidenum">
              <a:rPr lang="en-GB" smtClean="0"/>
              <a:t>‹#›</a:t>
            </a:fld>
            <a:endParaRPr lang="en-GB"/>
          </a:p>
        </p:txBody>
      </p:sp>
    </p:spTree>
    <p:extLst>
      <p:ext uri="{BB962C8B-B14F-4D97-AF65-F5344CB8AC3E}">
        <p14:creationId xmlns:p14="http://schemas.microsoft.com/office/powerpoint/2010/main" val="1470296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C14E532-924E-4B83-9318-DE40EAB58860}" type="datetimeFigureOut">
              <a:rPr lang="en-GB" smtClean="0"/>
              <a:t>02/03/2015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AA984-5809-4C7F-89A3-A03DBC915838}" type="slidenum">
              <a:rPr lang="en-GB" smtClean="0"/>
              <a:t>‹#›</a:t>
            </a:fld>
            <a:endParaRPr lang="en-GB"/>
          </a:p>
        </p:txBody>
      </p:sp>
    </p:spTree>
    <p:extLst>
      <p:ext uri="{BB962C8B-B14F-4D97-AF65-F5344CB8AC3E}">
        <p14:creationId xmlns:p14="http://schemas.microsoft.com/office/powerpoint/2010/main" val="3771562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C14E532-924E-4B83-9318-DE40EAB58860}" type="datetimeFigureOut">
              <a:rPr lang="en-GB" smtClean="0"/>
              <a:t>02/03/2015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AA984-5809-4C7F-89A3-A03DBC915838}" type="slidenum">
              <a:rPr lang="en-GB" smtClean="0"/>
              <a:t>‹#›</a:t>
            </a:fld>
            <a:endParaRPr lang="en-GB"/>
          </a:p>
        </p:txBody>
      </p:sp>
    </p:spTree>
    <p:extLst>
      <p:ext uri="{BB962C8B-B14F-4D97-AF65-F5344CB8AC3E}">
        <p14:creationId xmlns:p14="http://schemas.microsoft.com/office/powerpoint/2010/main" val="1052346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C14E532-924E-4B83-9318-DE40EAB58860}" type="datetimeFigureOut">
              <a:rPr lang="en-GB" smtClean="0"/>
              <a:t>02/03/2015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8AA984-5809-4C7F-89A3-A03DBC915838}" type="slidenum">
              <a:rPr lang="en-GB" smtClean="0"/>
              <a:t>‹#›</a:t>
            </a:fld>
            <a:endParaRPr lang="en-GB"/>
          </a:p>
        </p:txBody>
      </p:sp>
    </p:spTree>
    <p:extLst>
      <p:ext uri="{BB962C8B-B14F-4D97-AF65-F5344CB8AC3E}">
        <p14:creationId xmlns:p14="http://schemas.microsoft.com/office/powerpoint/2010/main" val="4282272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C14E532-924E-4B83-9318-DE40EAB58860}" type="datetimeFigureOut">
              <a:rPr lang="en-GB" smtClean="0"/>
              <a:t>02/03/2015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8AA984-5809-4C7F-89A3-A03DBC915838}" type="slidenum">
              <a:rPr lang="en-GB" smtClean="0"/>
              <a:t>‹#›</a:t>
            </a:fld>
            <a:endParaRPr lang="en-GB"/>
          </a:p>
        </p:txBody>
      </p:sp>
    </p:spTree>
    <p:extLst>
      <p:ext uri="{BB962C8B-B14F-4D97-AF65-F5344CB8AC3E}">
        <p14:creationId xmlns:p14="http://schemas.microsoft.com/office/powerpoint/2010/main" val="1782618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14E532-924E-4B83-9318-DE40EAB58860}" type="datetimeFigureOut">
              <a:rPr lang="en-GB" smtClean="0"/>
              <a:t>02/03/2015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8AA984-5809-4C7F-89A3-A03DBC915838}" type="slidenum">
              <a:rPr lang="en-GB" smtClean="0"/>
              <a:t>‹#›</a:t>
            </a:fld>
            <a:endParaRPr lang="en-GB"/>
          </a:p>
        </p:txBody>
      </p:sp>
    </p:spTree>
    <p:extLst>
      <p:ext uri="{BB962C8B-B14F-4D97-AF65-F5344CB8AC3E}">
        <p14:creationId xmlns:p14="http://schemas.microsoft.com/office/powerpoint/2010/main" val="102901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14E532-924E-4B83-9318-DE40EAB58860}" type="datetimeFigureOut">
              <a:rPr lang="en-GB" smtClean="0"/>
              <a:t>02/03/2015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AA984-5809-4C7F-89A3-A03DBC915838}" type="slidenum">
              <a:rPr lang="en-GB" smtClean="0"/>
              <a:t>‹#›</a:t>
            </a:fld>
            <a:endParaRPr lang="en-GB"/>
          </a:p>
        </p:txBody>
      </p:sp>
    </p:spTree>
    <p:extLst>
      <p:ext uri="{BB962C8B-B14F-4D97-AF65-F5344CB8AC3E}">
        <p14:creationId xmlns:p14="http://schemas.microsoft.com/office/powerpoint/2010/main" val="2398573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14E532-924E-4B83-9318-DE40EAB58860}" type="datetimeFigureOut">
              <a:rPr lang="en-GB" smtClean="0"/>
              <a:t>02/03/2015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AA984-5809-4C7F-89A3-A03DBC915838}" type="slidenum">
              <a:rPr lang="en-GB" smtClean="0"/>
              <a:t>‹#›</a:t>
            </a:fld>
            <a:endParaRPr lang="en-GB"/>
          </a:p>
        </p:txBody>
      </p:sp>
    </p:spTree>
    <p:extLst>
      <p:ext uri="{BB962C8B-B14F-4D97-AF65-F5344CB8AC3E}">
        <p14:creationId xmlns:p14="http://schemas.microsoft.com/office/powerpoint/2010/main" val="2713085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14E532-924E-4B83-9318-DE40EAB58860}" type="datetimeFigureOut">
              <a:rPr lang="en-GB" smtClean="0"/>
              <a:t>02/03/2015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AA984-5809-4C7F-89A3-A03DBC915838}" type="slidenum">
              <a:rPr lang="en-GB" smtClean="0"/>
              <a:t>‹#›</a:t>
            </a:fld>
            <a:endParaRPr lang="en-GB"/>
          </a:p>
        </p:txBody>
      </p:sp>
    </p:spTree>
    <p:extLst>
      <p:ext uri="{BB962C8B-B14F-4D97-AF65-F5344CB8AC3E}">
        <p14:creationId xmlns:p14="http://schemas.microsoft.com/office/powerpoint/2010/main" val="18552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14E532-924E-4B83-9318-DE40EAB58860}" type="datetimeFigureOut">
              <a:rPr lang="en-GB" smtClean="0"/>
              <a:t>02/03/2015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AA984-5809-4C7F-89A3-A03DBC915838}" type="slidenum">
              <a:rPr lang="en-GB" smtClean="0"/>
              <a:t>‹#›</a:t>
            </a:fld>
            <a:endParaRPr lang="en-GB"/>
          </a:p>
        </p:txBody>
      </p:sp>
    </p:spTree>
    <p:extLst>
      <p:ext uri="{BB962C8B-B14F-4D97-AF65-F5344CB8AC3E}">
        <p14:creationId xmlns:p14="http://schemas.microsoft.com/office/powerpoint/2010/main" val="860360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14E532-924E-4B83-9318-DE40EAB58860}" type="datetimeFigureOut">
              <a:rPr lang="en-GB" smtClean="0"/>
              <a:t>02/03/2015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8AA984-5809-4C7F-89A3-A03DBC915838}" type="slidenum">
              <a:rPr lang="en-GB" smtClean="0"/>
              <a:t>‹#›</a:t>
            </a:fld>
            <a:endParaRPr lang="en-GB"/>
          </a:p>
        </p:txBody>
      </p:sp>
    </p:spTree>
    <p:extLst>
      <p:ext uri="{BB962C8B-B14F-4D97-AF65-F5344CB8AC3E}">
        <p14:creationId xmlns:p14="http://schemas.microsoft.com/office/powerpoint/2010/main" val="1520633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2QLcG-Tk9sU"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Classical Myth and Art</a:t>
            </a:r>
            <a:endParaRPr lang="en-GB" dirty="0"/>
          </a:p>
        </p:txBody>
      </p:sp>
      <p:sp>
        <p:nvSpPr>
          <p:cNvPr id="3" name="Subtitle 2"/>
          <p:cNvSpPr>
            <a:spLocks noGrp="1"/>
          </p:cNvSpPr>
          <p:nvPr>
            <p:ph type="subTitle" idx="1"/>
          </p:nvPr>
        </p:nvSpPr>
        <p:spPr/>
        <p:txBody>
          <a:bodyPr/>
          <a:lstStyle/>
          <a:p>
            <a:r>
              <a:rPr lang="en-GB" dirty="0" smtClean="0"/>
              <a:t>15-16</a:t>
            </a:r>
            <a:endParaRPr lang="en-GB" dirty="0"/>
          </a:p>
        </p:txBody>
      </p:sp>
    </p:spTree>
    <p:extLst>
      <p:ext uri="{BB962C8B-B14F-4D97-AF65-F5344CB8AC3E}">
        <p14:creationId xmlns:p14="http://schemas.microsoft.com/office/powerpoint/2010/main" val="1034201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Feminism and Myth</a:t>
            </a:r>
            <a:endParaRPr lang="en-GB" dirty="0"/>
          </a:p>
        </p:txBody>
      </p:sp>
      <p:sp>
        <p:nvSpPr>
          <p:cNvPr id="3" name="Content Placeholder 2"/>
          <p:cNvSpPr>
            <a:spLocks noGrp="1"/>
          </p:cNvSpPr>
          <p:nvPr>
            <p:ph idx="1"/>
          </p:nvPr>
        </p:nvSpPr>
        <p:spPr/>
        <p:txBody>
          <a:bodyPr/>
          <a:lstStyle/>
          <a:p>
            <a:r>
              <a:rPr lang="en-GB" dirty="0" smtClean="0"/>
              <a:t>Antigone – what do we think of her?</a:t>
            </a:r>
          </a:p>
          <a:p>
            <a:r>
              <a:rPr lang="en-GB" dirty="0" smtClean="0"/>
              <a:t>Heroine?</a:t>
            </a:r>
          </a:p>
          <a:p>
            <a:r>
              <a:rPr lang="en-GB" dirty="0" smtClean="0"/>
              <a:t>Anti-hero?</a:t>
            </a:r>
          </a:p>
          <a:p>
            <a:r>
              <a:rPr lang="en-GB" dirty="0" smtClean="0"/>
              <a:t>https://www.youtube.com/watch?v=A9-W66xB-fM</a:t>
            </a:r>
          </a:p>
          <a:p>
            <a:endParaRPr lang="en-GB" dirty="0"/>
          </a:p>
          <a:p>
            <a:r>
              <a:rPr lang="en-GB" dirty="0" smtClean="0"/>
              <a:t>http://www.sunypress.edu/pdf/62070.pdf</a:t>
            </a:r>
          </a:p>
          <a:p>
            <a:endParaRPr lang="en-GB" dirty="0"/>
          </a:p>
        </p:txBody>
      </p:sp>
    </p:spTree>
    <p:extLst>
      <p:ext uri="{BB962C8B-B14F-4D97-AF65-F5344CB8AC3E}">
        <p14:creationId xmlns:p14="http://schemas.microsoft.com/office/powerpoint/2010/main" val="2475038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Feminism</a:t>
            </a:r>
            <a:endParaRPr lang="en-GB" dirty="0"/>
          </a:p>
        </p:txBody>
      </p:sp>
      <p:sp>
        <p:nvSpPr>
          <p:cNvPr id="3" name="Content Placeholder 2"/>
          <p:cNvSpPr>
            <a:spLocks noGrp="1"/>
          </p:cNvSpPr>
          <p:nvPr>
            <p:ph idx="1"/>
          </p:nvPr>
        </p:nvSpPr>
        <p:spPr/>
        <p:txBody>
          <a:bodyPr/>
          <a:lstStyle/>
          <a:p>
            <a:r>
              <a:rPr lang="en-US" dirty="0"/>
              <a:t>Feminism is defined as the advocacy of women’s rights on the basis of social, political, and economic equality to </a:t>
            </a:r>
            <a:r>
              <a:rPr lang="en-US" dirty="0" smtClean="0"/>
              <a:t>men</a:t>
            </a:r>
          </a:p>
          <a:p>
            <a:endParaRPr lang="en-US" dirty="0"/>
          </a:p>
          <a:p>
            <a:r>
              <a:rPr lang="en-US" dirty="0" smtClean="0"/>
              <a:t>https://www.youtube.com/watch?v=6upo2K50Kp8</a:t>
            </a:r>
          </a:p>
          <a:p>
            <a:endParaRPr lang="en-GB" dirty="0" smtClean="0"/>
          </a:p>
          <a:p>
            <a:r>
              <a:rPr lang="en-GB" dirty="0" smtClean="0"/>
              <a:t>Antigone: http://muse.jhu.edu/books/9781438432809</a:t>
            </a:r>
            <a:endParaRPr lang="en-GB" dirty="0"/>
          </a:p>
        </p:txBody>
      </p:sp>
    </p:spTree>
    <p:extLst>
      <p:ext uri="{BB962C8B-B14F-4D97-AF65-F5344CB8AC3E}">
        <p14:creationId xmlns:p14="http://schemas.microsoft.com/office/powerpoint/2010/main" val="4095550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Feminist Revisionist Mythology</a:t>
            </a:r>
            <a:endParaRPr lang="en-GB" dirty="0"/>
          </a:p>
        </p:txBody>
      </p:sp>
      <p:sp>
        <p:nvSpPr>
          <p:cNvPr id="3" name="Content Placeholder 2"/>
          <p:cNvSpPr>
            <a:spLocks noGrp="1"/>
          </p:cNvSpPr>
          <p:nvPr>
            <p:ph idx="1"/>
          </p:nvPr>
        </p:nvSpPr>
        <p:spPr/>
        <p:txBody>
          <a:bodyPr>
            <a:normAutofit/>
          </a:bodyPr>
          <a:lstStyle/>
          <a:p>
            <a:r>
              <a:rPr lang="en-GB" b="1" dirty="0" smtClean="0"/>
              <a:t>Feminist literature that engages with mythology</a:t>
            </a:r>
          </a:p>
          <a:p>
            <a:endParaRPr lang="en-GB" b="1" dirty="0"/>
          </a:p>
          <a:p>
            <a:r>
              <a:rPr lang="en-GB" b="1" dirty="0" smtClean="0"/>
              <a:t>Lisa Tuttle: horror author; often deals with myth and fantasy.</a:t>
            </a:r>
          </a:p>
        </p:txBody>
      </p:sp>
    </p:spTree>
    <p:extLst>
      <p:ext uri="{BB962C8B-B14F-4D97-AF65-F5344CB8AC3E}">
        <p14:creationId xmlns:p14="http://schemas.microsoft.com/office/powerpoint/2010/main" val="3958546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dirty="0" smtClean="0"/>
              <a:t>She defined feminist theory as asking "new questions of old texts". She cites the goals of feminist criticism as </a:t>
            </a:r>
          </a:p>
          <a:p>
            <a:pPr marL="514350" indent="-514350">
              <a:buAutoNum type="arabicParenBoth"/>
            </a:pPr>
            <a:r>
              <a:rPr lang="en-GB" dirty="0" smtClean="0"/>
              <a:t>developing and uncovering a female tradition of writing,</a:t>
            </a:r>
          </a:p>
          <a:p>
            <a:pPr marL="0" indent="0">
              <a:buNone/>
            </a:pPr>
            <a:r>
              <a:rPr lang="en-GB" dirty="0" smtClean="0"/>
              <a:t>(2) interpreting symbolism of women's writing so that it will not be lost or ignored by the male point of view, </a:t>
            </a:r>
          </a:p>
          <a:p>
            <a:pPr marL="0" indent="0">
              <a:buNone/>
            </a:pPr>
            <a:r>
              <a:rPr lang="en-GB" dirty="0" smtClean="0"/>
              <a:t>(3) rediscovering old texts</a:t>
            </a:r>
            <a:endParaRPr lang="en-GB" dirty="0"/>
          </a:p>
        </p:txBody>
      </p:sp>
    </p:spTree>
    <p:extLst>
      <p:ext uri="{BB962C8B-B14F-4D97-AF65-F5344CB8AC3E}">
        <p14:creationId xmlns:p14="http://schemas.microsoft.com/office/powerpoint/2010/main" val="3140903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(4) </a:t>
            </a:r>
            <a:r>
              <a:rPr lang="en-GB" dirty="0" err="1" smtClean="0"/>
              <a:t>analyzing</a:t>
            </a:r>
            <a:r>
              <a:rPr lang="en-GB" dirty="0" smtClean="0"/>
              <a:t> women writers and their writings from a female perspective, </a:t>
            </a:r>
          </a:p>
          <a:p>
            <a:r>
              <a:rPr lang="en-GB" dirty="0" smtClean="0"/>
              <a:t>(5) resisting sexism in literature, and </a:t>
            </a:r>
          </a:p>
          <a:p>
            <a:r>
              <a:rPr lang="en-GB" dirty="0" smtClean="0"/>
              <a:t>(6) increasing awareness of the sexual politics of language and style. </a:t>
            </a:r>
          </a:p>
          <a:p>
            <a:r>
              <a:rPr lang="en-GB" dirty="0" smtClean="0"/>
              <a:t>Feminist revisionist mythology tends to fulfil at least one of these goals. Instead of just studying prior works though, it is the revision of old texts to create new ones.</a:t>
            </a:r>
            <a:endParaRPr lang="en-GB" b="1" dirty="0" smtClean="0"/>
          </a:p>
          <a:p>
            <a:endParaRPr lang="en-GB" dirty="0"/>
          </a:p>
        </p:txBody>
      </p:sp>
    </p:spTree>
    <p:extLst>
      <p:ext uri="{BB962C8B-B14F-4D97-AF65-F5344CB8AC3E}">
        <p14:creationId xmlns:p14="http://schemas.microsoft.com/office/powerpoint/2010/main" val="1283406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Ostriker</a:t>
            </a:r>
            <a:r>
              <a:rPr lang="en-GB" dirty="0" smtClean="0"/>
              <a:t>, Alicia, </a:t>
            </a:r>
            <a:r>
              <a:rPr lang="en-GB" i="1" dirty="0" smtClean="0"/>
              <a:t>Stealing the Language: The Emergence of Women's Poetry in America</a:t>
            </a:r>
            <a:r>
              <a:rPr lang="en-GB" dirty="0" smtClean="0"/>
              <a:t>. Women's Press, 1987. p. 9.</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…we cannot measure the work of women poets, past or present, without a thorough-and if possible demystified-awareness of the critical context in which they have composed and continued to compose their work. We need to recognize that our customary literary language is systematically gendered in ways that influence what we approve and disapprove of, making it extremely difficult for us to acknowledge certain kinds of originality-of difference-in women poets…The belief that true poetry is genderless-which is a disguised form of believing that true poetry is masculine-means that we have not learned to see women poets generically, to recognize the tradition they belong to, or discuss either the limitation or the strengths of that tradition</a:t>
            </a:r>
            <a:endParaRPr lang="en-GB" dirty="0"/>
          </a:p>
        </p:txBody>
      </p:sp>
    </p:spTree>
    <p:extLst>
      <p:ext uri="{BB962C8B-B14F-4D97-AF65-F5344CB8AC3E}">
        <p14:creationId xmlns:p14="http://schemas.microsoft.com/office/powerpoint/2010/main" val="4116136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smtClean="0"/>
          </a:p>
          <a:p>
            <a:r>
              <a:rPr lang="en-GB" dirty="0" smtClean="0"/>
              <a:t>Authors have used multiple methods of revising myths, including retelling them entirely from the point of view of the main female character, recreating the story in a way that attempts to break down the treatment of women as inactive objects, and telling the story with a feminist narrator who satirically pokes fun at the flawed view of women in the original text.</a:t>
            </a:r>
          </a:p>
          <a:p>
            <a:endParaRPr lang="en-GB" dirty="0"/>
          </a:p>
        </p:txBody>
      </p:sp>
    </p:spTree>
    <p:extLst>
      <p:ext uri="{BB962C8B-B14F-4D97-AF65-F5344CB8AC3E}">
        <p14:creationId xmlns:p14="http://schemas.microsoft.com/office/powerpoint/2010/main" val="813002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Since the core of revisionist mythmaking for feminist poets lies in the challenging of gender stereotypes embodied in myth, revisionism in its most obvious form consists of hit-and-run attacks on familiar images and the social and literary conventions supporting them. </a:t>
            </a:r>
          </a:p>
          <a:p>
            <a:r>
              <a:rPr lang="en-GB" dirty="0" smtClean="0"/>
              <a:t>The poems dismantle the literary convention to reveal the social ones and invert both, usually by the simple device of making "the Other" into the primary subject.</a:t>
            </a:r>
            <a:endParaRPr lang="en-GB" dirty="0"/>
          </a:p>
        </p:txBody>
      </p:sp>
    </p:spTree>
    <p:extLst>
      <p:ext uri="{BB962C8B-B14F-4D97-AF65-F5344CB8AC3E}">
        <p14:creationId xmlns:p14="http://schemas.microsoft.com/office/powerpoint/2010/main" val="761668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Feminist revisionism</a:t>
            </a:r>
            <a:endParaRPr lang="en-GB" dirty="0"/>
          </a:p>
        </p:txBody>
      </p:sp>
      <p:sp>
        <p:nvSpPr>
          <p:cNvPr id="3" name="Content Placeholder 2"/>
          <p:cNvSpPr>
            <a:spLocks noGrp="1"/>
          </p:cNvSpPr>
          <p:nvPr>
            <p:ph idx="1"/>
          </p:nvPr>
        </p:nvSpPr>
        <p:spPr/>
        <p:txBody>
          <a:bodyPr/>
          <a:lstStyle/>
          <a:p>
            <a:r>
              <a:rPr lang="en-GB" dirty="0" smtClean="0"/>
              <a:t>http://articles.latimes.com/1998/jul/15/news/ls-3705</a:t>
            </a:r>
            <a:endParaRPr lang="en-GB" dirty="0"/>
          </a:p>
        </p:txBody>
      </p:sp>
    </p:spTree>
    <p:extLst>
      <p:ext uri="{BB962C8B-B14F-4D97-AF65-F5344CB8AC3E}">
        <p14:creationId xmlns:p14="http://schemas.microsoft.com/office/powerpoint/2010/main" val="1587636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Maleficent</a:t>
            </a:r>
            <a:endParaRPr lang="en-GB" dirty="0"/>
          </a:p>
        </p:txBody>
      </p:sp>
      <p:sp>
        <p:nvSpPr>
          <p:cNvPr id="3" name="Content Placeholder 2"/>
          <p:cNvSpPr>
            <a:spLocks noGrp="1"/>
          </p:cNvSpPr>
          <p:nvPr>
            <p:ph idx="1"/>
          </p:nvPr>
        </p:nvSpPr>
        <p:spPr/>
        <p:txBody>
          <a:bodyPr/>
          <a:lstStyle/>
          <a:p>
            <a:r>
              <a:rPr lang="en-GB" dirty="0" smtClean="0"/>
              <a:t>https://www.youtube.com/watch?v=w-XO4XiRop0</a:t>
            </a:r>
          </a:p>
          <a:p>
            <a:endParaRPr lang="en-GB" dirty="0"/>
          </a:p>
          <a:p>
            <a:r>
              <a:rPr lang="en-GB" dirty="0" smtClean="0"/>
              <a:t>https://www.youtube.com/watch?v=rLiS1n2GqU4&amp;feature=youtu.be</a:t>
            </a:r>
            <a:endParaRPr lang="en-GB" dirty="0"/>
          </a:p>
        </p:txBody>
      </p:sp>
    </p:spTree>
    <p:extLst>
      <p:ext uri="{BB962C8B-B14F-4D97-AF65-F5344CB8AC3E}">
        <p14:creationId xmlns:p14="http://schemas.microsoft.com/office/powerpoint/2010/main" val="210709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
            </a:r>
            <a:br>
              <a:rPr lang="en-GB" dirty="0" smtClean="0"/>
            </a:br>
            <a:r>
              <a:rPr lang="en-GB" dirty="0" smtClean="0"/>
              <a:t>1. The 'evil' fairy 'Maleficent' has her wings cut off her by a man she loved - this is perhaps a metaphor for rape.</a:t>
            </a:r>
            <a:br>
              <a:rPr lang="en-GB" dirty="0" smtClean="0"/>
            </a:br>
            <a:r>
              <a:rPr lang="en-GB" dirty="0" smtClean="0"/>
              <a:t/>
            </a:r>
            <a:br>
              <a:rPr lang="en-GB" dirty="0" smtClean="0"/>
            </a:br>
            <a:r>
              <a:rPr lang="en-GB" dirty="0" smtClean="0"/>
              <a:t>2. There are hardly any male characters in the film.</a:t>
            </a:r>
          </a:p>
          <a:p>
            <a:pPr marL="0" indent="0">
              <a:buNone/>
            </a:pPr>
            <a:r>
              <a:rPr lang="en-GB" dirty="0" smtClean="0"/>
              <a:t/>
            </a:r>
            <a:br>
              <a:rPr lang="en-GB" dirty="0" smtClean="0"/>
            </a:br>
            <a:r>
              <a:rPr lang="en-GB" dirty="0" smtClean="0"/>
              <a:t>3. Instead of the 'handsome Prince' awaking sleeping beauty with a kiss, this film has the female main character, Maleficent, kiss the sleeping girl instead. Not only that but the film actually goes through the process of having a Prince kiss the girl, it just doesn't awake her. Instead it takes another female character to do the job.</a:t>
            </a:r>
            <a:br>
              <a:rPr lang="en-GB" dirty="0" smtClean="0"/>
            </a:br>
            <a:r>
              <a:rPr lang="en-GB" dirty="0" smtClean="0"/>
              <a:t/>
            </a:r>
            <a:br>
              <a:rPr lang="en-GB" dirty="0" smtClean="0"/>
            </a:br>
            <a:r>
              <a:rPr lang="en-GB" dirty="0" smtClean="0"/>
              <a:t>4. Ultimately the film makes the audience sympathise more with the character who is meant to be 'evil' than with the good guys.</a:t>
            </a:r>
            <a:endParaRPr lang="en-GB" dirty="0"/>
          </a:p>
        </p:txBody>
      </p:sp>
    </p:spTree>
    <p:extLst>
      <p:ext uri="{BB962C8B-B14F-4D97-AF65-F5344CB8AC3E}">
        <p14:creationId xmlns:p14="http://schemas.microsoft.com/office/powerpoint/2010/main" val="3817402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Cinderella</a:t>
            </a:r>
            <a:endParaRPr lang="en-GB" dirty="0"/>
          </a:p>
        </p:txBody>
      </p:sp>
      <p:sp>
        <p:nvSpPr>
          <p:cNvPr id="3" name="Content Placeholder 2"/>
          <p:cNvSpPr>
            <a:spLocks noGrp="1"/>
          </p:cNvSpPr>
          <p:nvPr>
            <p:ph idx="1"/>
          </p:nvPr>
        </p:nvSpPr>
        <p:spPr/>
        <p:txBody>
          <a:bodyPr/>
          <a:lstStyle/>
          <a:p>
            <a:r>
              <a:rPr lang="en-GB" dirty="0" smtClean="0"/>
              <a:t>https://www.youtube.com/watch?v=-mBZS7jnoL4</a:t>
            </a:r>
            <a:endParaRPr lang="en-GB" dirty="0"/>
          </a:p>
        </p:txBody>
      </p:sp>
    </p:spTree>
    <p:extLst>
      <p:ext uri="{BB962C8B-B14F-4D97-AF65-F5344CB8AC3E}">
        <p14:creationId xmlns:p14="http://schemas.microsoft.com/office/powerpoint/2010/main" val="3001026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Rectangle 1"/>
          <p:cNvSpPr>
            <a:spLocks noGrp="1" noChangeArrowheads="1"/>
          </p:cNvSpPr>
          <p:nvPr>
            <p:ph idx="1"/>
          </p:nvPr>
        </p:nvSpPr>
        <p:spPr bwMode="auto">
          <a:xfrm>
            <a:off x="838200" y="2831743"/>
            <a:ext cx="10160154" cy="233910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smtClean="0">
                <a:ln>
                  <a:noFill/>
                </a:ln>
                <a:solidFill>
                  <a:schemeClr val="tx1"/>
                </a:solidFill>
                <a:effectLst/>
                <a:latin typeface="Arial" panose="020B0604020202020204" pitchFamily="34" charset="0"/>
              </a:rPr>
              <a:t>Every story one chooses to tell is a kind of censorship,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smtClean="0">
                <a:ln>
                  <a:noFill/>
                </a:ln>
                <a:solidFill>
                  <a:schemeClr val="tx1"/>
                </a:solidFill>
                <a:effectLst/>
                <a:latin typeface="Arial" panose="020B0604020202020204" pitchFamily="34" charset="0"/>
              </a:rPr>
              <a:t>it prevents the telling of other tales.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2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smtClean="0">
                <a:ln>
                  <a:noFill/>
                </a:ln>
                <a:solidFill>
                  <a:schemeClr val="tx1"/>
                </a:solidFill>
                <a:effectLst/>
                <a:latin typeface="Arial" panose="020B0604020202020204" pitchFamily="34" charset="0"/>
              </a:rPr>
              <a:t>Salman Rushdie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36661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smtClean="0"/>
              <a:t>Laughing with Medusa: Classical Myth and Feminist Thought</a:t>
            </a:r>
            <a:r>
              <a:rPr lang="en-GB" b="1" dirty="0" smtClean="0"/>
              <a:t/>
            </a:r>
            <a:br>
              <a:rPr lang="en-GB" b="1" dirty="0" smtClean="0"/>
            </a:br>
            <a:r>
              <a:rPr lang="en-GB" dirty="0" smtClean="0"/>
              <a:t>By Vanda </a:t>
            </a:r>
            <a:r>
              <a:rPr lang="en-GB" dirty="0" err="1" smtClean="0"/>
              <a:t>Zajko</a:t>
            </a:r>
            <a:r>
              <a:rPr lang="en-GB" dirty="0" smtClean="0"/>
              <a:t>. 2006. Oxford</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Section </a:t>
            </a:r>
            <a:r>
              <a:rPr lang="en-GB" dirty="0" smtClean="0"/>
              <a:t>II, “Myth and Politics,” considers Antigone by discussing different aspects of her ideological appropriation. Miriam Leonard’s “</a:t>
            </a:r>
            <a:r>
              <a:rPr lang="en-GB" dirty="0" err="1" smtClean="0"/>
              <a:t>Lacan</a:t>
            </a:r>
            <a:r>
              <a:rPr lang="en-GB" dirty="0" smtClean="0"/>
              <a:t>, </a:t>
            </a:r>
            <a:r>
              <a:rPr lang="en-GB" dirty="0" err="1" smtClean="0"/>
              <a:t>Irigaray</a:t>
            </a:r>
            <a:r>
              <a:rPr lang="en-GB" dirty="0" smtClean="0"/>
              <a:t>, and Beyond” demonstrates how, although Oedipus remained a major figure for Freud himself, Oedipus’ daughter Antigone played a crucial role in the history of psychoanalysis after Freud, specifically in post-war France</a:t>
            </a:r>
            <a:endParaRPr lang="en-GB" dirty="0"/>
          </a:p>
        </p:txBody>
      </p:sp>
    </p:spTree>
    <p:extLst>
      <p:ext uri="{BB962C8B-B14F-4D97-AF65-F5344CB8AC3E}">
        <p14:creationId xmlns:p14="http://schemas.microsoft.com/office/powerpoint/2010/main" val="27946127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err="1" smtClean="0"/>
              <a:t>Lacan</a:t>
            </a:r>
            <a:r>
              <a:rPr lang="en-GB" dirty="0" smtClean="0"/>
              <a:t>, for example, placed Sophocles’ Antigone at the </a:t>
            </a:r>
            <a:r>
              <a:rPr lang="en-GB" dirty="0" smtClean="0"/>
              <a:t>centre </a:t>
            </a:r>
            <a:r>
              <a:rPr lang="en-GB" dirty="0" smtClean="0"/>
              <a:t>of the history of moral and political thought (123); his disciple </a:t>
            </a:r>
            <a:r>
              <a:rPr lang="en-GB" dirty="0" err="1" smtClean="0"/>
              <a:t>Irigaray</a:t>
            </a:r>
            <a:r>
              <a:rPr lang="en-GB" dirty="0" smtClean="0"/>
              <a:t> argued that even so, Lacanian psychoanalysis remained on the side of patriarchy. In a sense, Leonard argues, psychoanalysis has “waged its own battle about the political over the body of Antigone” just as Antigone herself waged a battle with Creon over the body of </a:t>
            </a:r>
            <a:r>
              <a:rPr lang="en-GB" dirty="0" err="1" smtClean="0"/>
              <a:t>Polyneices</a:t>
            </a:r>
            <a:r>
              <a:rPr lang="en-GB" dirty="0" smtClean="0"/>
              <a:t> (37-38). </a:t>
            </a:r>
            <a:endParaRPr lang="en-GB" dirty="0"/>
          </a:p>
        </p:txBody>
      </p:sp>
    </p:spTree>
    <p:extLst>
      <p:ext uri="{BB962C8B-B14F-4D97-AF65-F5344CB8AC3E}">
        <p14:creationId xmlns:p14="http://schemas.microsoft.com/office/powerpoint/2010/main" val="27493717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Simon </a:t>
            </a:r>
            <a:r>
              <a:rPr lang="en-GB" dirty="0" err="1" smtClean="0"/>
              <a:t>Goldhill</a:t>
            </a:r>
            <a:r>
              <a:rPr lang="en-GB" dirty="0" smtClean="0"/>
              <a:t>, in “Antigone and the Politics of Sisterhood,” explains why Sophocles’ heroine has been so popular in feminist theory and focuses instead on her sister </a:t>
            </a:r>
            <a:r>
              <a:rPr lang="en-GB" dirty="0" err="1" smtClean="0"/>
              <a:t>Ismene</a:t>
            </a:r>
            <a:r>
              <a:rPr lang="en-GB" dirty="0" smtClean="0"/>
              <a:t> and Antigone’s dismissive attitude toward her, starting with “a passionate appeal to the normativity of sisterhood.” Antigone moves to “an equally total rejection of her sister,” providing a very critical look at the politics of sisterhood (57-161). </a:t>
            </a:r>
            <a:endParaRPr lang="en-GB" dirty="0"/>
          </a:p>
        </p:txBody>
      </p:sp>
    </p:spTree>
    <p:extLst>
      <p:ext uri="{BB962C8B-B14F-4D97-AF65-F5344CB8AC3E}">
        <p14:creationId xmlns:p14="http://schemas.microsoft.com/office/powerpoint/2010/main" val="2978738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0" indent="0">
              <a:buNone/>
            </a:pPr>
            <a:r>
              <a:rPr lang="en-GB" dirty="0" smtClean="0"/>
              <a:t>Ellen O’Gorman’s “A Woman’s History of Warfare” questions feminism’s failure to engage in the project of narrating a history of warfare, beginning with a quote from Aeschylus’ </a:t>
            </a:r>
            <a:r>
              <a:rPr lang="en-GB" i="1" dirty="0" smtClean="0"/>
              <a:t>Agamemnon</a:t>
            </a:r>
            <a:r>
              <a:rPr lang="en-GB" dirty="0" smtClean="0"/>
              <a:t>, “It is not womanly to desire combat” (line 940). </a:t>
            </a:r>
          </a:p>
          <a:p>
            <a:pPr marL="0" indent="0">
              <a:buNone/>
            </a:pPr>
            <a:r>
              <a:rPr lang="en-GB" dirty="0" smtClean="0"/>
              <a:t>She points out that “The feminist project with history has often been glossed as ‘writing women back into history,’ in which case women’s role in warfare would seem to be long overdue for revisionist treatment” (193). O’Gorman focuses on the myth of Helen of Troy as well as the fate of the Trojan women, particularly in Euripides’ play of the same name as well as in the </a:t>
            </a:r>
            <a:r>
              <a:rPr lang="en-GB" i="1" dirty="0" smtClean="0"/>
              <a:t>Iliad</a:t>
            </a:r>
            <a:r>
              <a:rPr lang="en-GB" dirty="0" smtClean="0"/>
              <a:t>, and whether we can identify their “combat experiences” (207).</a:t>
            </a:r>
            <a:endParaRPr lang="en-GB" dirty="0"/>
          </a:p>
        </p:txBody>
      </p:sp>
    </p:spTree>
    <p:extLst>
      <p:ext uri="{BB962C8B-B14F-4D97-AF65-F5344CB8AC3E}">
        <p14:creationId xmlns:p14="http://schemas.microsoft.com/office/powerpoint/2010/main" val="39289668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Religion and myth</a:t>
            </a:r>
            <a:endParaRPr lang="en-GB" dirty="0"/>
          </a:p>
        </p:txBody>
      </p:sp>
      <p:sp>
        <p:nvSpPr>
          <p:cNvPr id="3" name="Content Placeholder 2"/>
          <p:cNvSpPr>
            <a:spLocks noGrp="1"/>
          </p:cNvSpPr>
          <p:nvPr>
            <p:ph idx="1"/>
          </p:nvPr>
        </p:nvSpPr>
        <p:spPr/>
        <p:txBody>
          <a:bodyPr/>
          <a:lstStyle/>
          <a:p>
            <a:r>
              <a:rPr lang="en-GB" dirty="0" smtClean="0">
                <a:hlinkClick r:id="rId2"/>
              </a:rPr>
              <a:t>https://www.youtube.com/watch?v=2QLcG-Tk9sU</a:t>
            </a:r>
            <a:endParaRPr lang="en-GB" dirty="0" smtClean="0"/>
          </a:p>
          <a:p>
            <a:endParaRPr lang="en-GB" dirty="0"/>
          </a:p>
          <a:p>
            <a:r>
              <a:rPr lang="en-GB" dirty="0" smtClean="0"/>
              <a:t>Antigone on her relationship with the gods</a:t>
            </a:r>
            <a:endParaRPr lang="en-GB" dirty="0"/>
          </a:p>
        </p:txBody>
      </p:sp>
    </p:spTree>
    <p:extLst>
      <p:ext uri="{BB962C8B-B14F-4D97-AF65-F5344CB8AC3E}">
        <p14:creationId xmlns:p14="http://schemas.microsoft.com/office/powerpoint/2010/main" val="37551978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Olympians </a:t>
            </a:r>
            <a:endParaRPr lang="en-US" dirty="0"/>
          </a:p>
        </p:txBody>
      </p:sp>
      <p:sp>
        <p:nvSpPr>
          <p:cNvPr id="3" name="Content Placeholder 2"/>
          <p:cNvSpPr>
            <a:spLocks noGrp="1"/>
          </p:cNvSpPr>
          <p:nvPr>
            <p:ph idx="1"/>
          </p:nvPr>
        </p:nvSpPr>
        <p:spPr/>
        <p:txBody>
          <a:bodyPr/>
          <a:lstStyle/>
          <a:p>
            <a:r>
              <a:rPr lang="en-US" dirty="0" smtClean="0"/>
              <a:t>Myth used to explain the origin of the gods and their relationship with humankind.</a:t>
            </a:r>
          </a:p>
          <a:p>
            <a:endParaRPr lang="en-US" dirty="0"/>
          </a:p>
          <a:p>
            <a:r>
              <a:rPr lang="en-US" dirty="0" smtClean="0"/>
              <a:t>Established iconography for each god in art (c.f. Heracles)</a:t>
            </a:r>
            <a:endParaRPr lang="en-US" dirty="0"/>
          </a:p>
        </p:txBody>
      </p:sp>
    </p:spTree>
    <p:extLst>
      <p:ext uri="{BB962C8B-B14F-4D97-AF65-F5344CB8AC3E}">
        <p14:creationId xmlns:p14="http://schemas.microsoft.com/office/powerpoint/2010/main" val="26178035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No holy books, no priestly class. But most religious practices rooted in the Bronze Age of the </a:t>
            </a:r>
            <a:r>
              <a:rPr lang="en-US" i="1" dirty="0" smtClean="0"/>
              <a:t>Iliad.</a:t>
            </a:r>
            <a:endParaRPr lang="en-US" dirty="0" smtClean="0"/>
          </a:p>
          <a:p>
            <a:endParaRPr lang="en-US" dirty="0"/>
          </a:p>
          <a:p>
            <a:r>
              <a:rPr lang="en-US" dirty="0" smtClean="0"/>
              <a:t>So why was Classical religion so conservative?</a:t>
            </a:r>
          </a:p>
          <a:p>
            <a:endParaRPr lang="en-US" dirty="0"/>
          </a:p>
          <a:p>
            <a:r>
              <a:rPr lang="en-US" dirty="0" smtClean="0"/>
              <a:t>Based on the idea of exchange, especially through sacrifice: </a:t>
            </a:r>
            <a:r>
              <a:rPr lang="en-US" i="1" dirty="0" smtClean="0"/>
              <a:t>do </a:t>
            </a:r>
            <a:r>
              <a:rPr lang="en-US" i="1" dirty="0" err="1" smtClean="0"/>
              <a:t>ut</a:t>
            </a:r>
            <a:r>
              <a:rPr lang="en-US" i="1" dirty="0" smtClean="0"/>
              <a:t> des. </a:t>
            </a:r>
            <a:r>
              <a:rPr lang="en-US" dirty="0" smtClean="0"/>
              <a:t>I give so that you may give</a:t>
            </a:r>
            <a:r>
              <a:rPr lang="en-US" dirty="0" smtClean="0"/>
              <a:t>.</a:t>
            </a:r>
          </a:p>
          <a:p>
            <a:endParaRPr lang="en-US" dirty="0"/>
          </a:p>
          <a:p>
            <a:r>
              <a:rPr lang="en-US" dirty="0" smtClean="0"/>
              <a:t>Need also to consider the places of worship.</a:t>
            </a:r>
            <a:endParaRPr lang="en-US" dirty="0" smtClean="0"/>
          </a:p>
          <a:p>
            <a:endParaRPr lang="en-US" dirty="0"/>
          </a:p>
          <a:p>
            <a:endParaRPr lang="en-US" dirty="0"/>
          </a:p>
        </p:txBody>
      </p:sp>
    </p:spTree>
    <p:extLst>
      <p:ext uri="{BB962C8B-B14F-4D97-AF65-F5344CB8AC3E}">
        <p14:creationId xmlns:p14="http://schemas.microsoft.com/office/powerpoint/2010/main" val="22225050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Caryatids on the </a:t>
            </a:r>
            <a:r>
              <a:rPr lang="en-US" dirty="0" err="1"/>
              <a:t>Erechtheion</a:t>
            </a:r>
            <a:r>
              <a:rPr lang="en-US" dirty="0"/>
              <a:t>, Acropolis (Athens)</a:t>
            </a:r>
          </a:p>
        </p:txBody>
      </p:sp>
      <p:pic>
        <p:nvPicPr>
          <p:cNvPr id="4" name="Content Placeholder 3"/>
          <p:cNvPicPr>
            <a:picLocks noGrp="1" noChangeAspect="1"/>
          </p:cNvPicPr>
          <p:nvPr>
            <p:ph idx="1"/>
          </p:nvPr>
        </p:nvPicPr>
        <p:blipFill>
          <a:blip r:embed="rId2"/>
          <a:stretch>
            <a:fillRect/>
          </a:stretch>
        </p:blipFill>
        <p:spPr>
          <a:xfrm>
            <a:off x="2831105" y="1825625"/>
            <a:ext cx="6529790" cy="4351338"/>
          </a:xfrm>
          <a:prstGeom prst="rect">
            <a:avLst/>
          </a:prstGeom>
        </p:spPr>
      </p:pic>
    </p:spTree>
    <p:extLst>
      <p:ext uri="{BB962C8B-B14F-4D97-AF65-F5344CB8AC3E}">
        <p14:creationId xmlns:p14="http://schemas.microsoft.com/office/powerpoint/2010/main" val="14091218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Parthenon, Athens</a:t>
            </a:r>
            <a:endParaRPr lang="en-GB" dirty="0"/>
          </a:p>
        </p:txBody>
      </p:sp>
      <p:pic>
        <p:nvPicPr>
          <p:cNvPr id="4" name="Content Placeholder 3"/>
          <p:cNvPicPr>
            <a:picLocks noGrp="1" noChangeAspect="1"/>
          </p:cNvPicPr>
          <p:nvPr>
            <p:ph idx="1"/>
          </p:nvPr>
        </p:nvPicPr>
        <p:blipFill>
          <a:blip r:embed="rId2"/>
          <a:stretch>
            <a:fillRect/>
          </a:stretch>
        </p:blipFill>
        <p:spPr>
          <a:xfrm>
            <a:off x="3000272" y="1825625"/>
            <a:ext cx="6191456" cy="4351338"/>
          </a:xfrm>
          <a:prstGeom prst="rect">
            <a:avLst/>
          </a:prstGeom>
        </p:spPr>
      </p:pic>
    </p:spTree>
    <p:extLst>
      <p:ext uri="{BB962C8B-B14F-4D97-AF65-F5344CB8AC3E}">
        <p14:creationId xmlns:p14="http://schemas.microsoft.com/office/powerpoint/2010/main" val="8865399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Sounion</a:t>
            </a:r>
            <a:r>
              <a:rPr lang="en-GB" dirty="0" smtClean="0"/>
              <a:t>: dedicated to Poseidon, it dominates the seascape.</a:t>
            </a:r>
            <a:endParaRPr lang="en-GB" dirty="0"/>
          </a:p>
        </p:txBody>
      </p:sp>
      <p:pic>
        <p:nvPicPr>
          <p:cNvPr id="1026" name="Picture 2" descr="http://www.brodyaga.com/pages/photos/Greece/Cape%20Sounion%20Greece%201260826836%28www.brodyaga.com%29.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95108" y="1825625"/>
            <a:ext cx="580178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9723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Eleusis: mystery cults (and a horror game…)</a:t>
            </a:r>
            <a:endParaRPr lang="en-GB" dirty="0"/>
          </a:p>
        </p:txBody>
      </p:sp>
      <p:pic>
        <p:nvPicPr>
          <p:cNvPr id="4" name="Content Placeholder 3"/>
          <p:cNvPicPr>
            <a:picLocks noGrp="1" noChangeAspect="1"/>
          </p:cNvPicPr>
          <p:nvPr>
            <p:ph idx="1"/>
          </p:nvPr>
        </p:nvPicPr>
        <p:blipFill>
          <a:blip r:embed="rId2"/>
          <a:stretch>
            <a:fillRect/>
          </a:stretch>
        </p:blipFill>
        <p:spPr>
          <a:xfrm>
            <a:off x="3467100" y="2305844"/>
            <a:ext cx="5257800" cy="3390900"/>
          </a:xfrm>
          <a:prstGeom prst="rect">
            <a:avLst/>
          </a:prstGeom>
        </p:spPr>
      </p:pic>
    </p:spTree>
    <p:extLst>
      <p:ext uri="{BB962C8B-B14F-4D97-AF65-F5344CB8AC3E}">
        <p14:creationId xmlns:p14="http://schemas.microsoft.com/office/powerpoint/2010/main" val="10214348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0916" y="0"/>
            <a:ext cx="10515600" cy="1325563"/>
          </a:xfrm>
        </p:spPr>
        <p:txBody>
          <a:bodyPr/>
          <a:lstStyle/>
          <a:p>
            <a:r>
              <a:rPr lang="en-GB" dirty="0" smtClean="0"/>
              <a:t>Images of the Olympians: Zeus; </a:t>
            </a:r>
            <a:r>
              <a:rPr lang="en-GB" dirty="0" err="1" smtClean="0"/>
              <a:t>attr</a:t>
            </a:r>
            <a:r>
              <a:rPr lang="en-GB" dirty="0" smtClean="0"/>
              <a:t>. </a:t>
            </a:r>
            <a:r>
              <a:rPr lang="en-GB" dirty="0"/>
              <a:t>Berlin Painter, ca 470 - 460 </a:t>
            </a:r>
            <a:r>
              <a:rPr lang="en-GB" dirty="0" smtClean="0"/>
              <a:t>BC; Louvre</a:t>
            </a:r>
            <a:endParaRPr lang="en-GB" dirty="0"/>
          </a:p>
        </p:txBody>
      </p:sp>
      <p:pic>
        <p:nvPicPr>
          <p:cNvPr id="4" name="Content Placeholder 3"/>
          <p:cNvPicPr>
            <a:picLocks noGrp="1" noChangeAspect="1"/>
          </p:cNvPicPr>
          <p:nvPr>
            <p:ph idx="1"/>
          </p:nvPr>
        </p:nvPicPr>
        <p:blipFill>
          <a:blip r:embed="rId2"/>
          <a:stretch>
            <a:fillRect/>
          </a:stretch>
        </p:blipFill>
        <p:spPr>
          <a:xfrm>
            <a:off x="4329757" y="1825625"/>
            <a:ext cx="3532486" cy="4351338"/>
          </a:xfrm>
          <a:prstGeom prst="rect">
            <a:avLst/>
          </a:prstGeom>
        </p:spPr>
      </p:pic>
    </p:spTree>
    <p:extLst>
      <p:ext uri="{BB962C8B-B14F-4D97-AF65-F5344CB8AC3E}">
        <p14:creationId xmlns:p14="http://schemas.microsoft.com/office/powerpoint/2010/main" val="4535087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Poseidon: </a:t>
            </a:r>
            <a:r>
              <a:rPr lang="en-GB" dirty="0" err="1" smtClean="0"/>
              <a:t>Attr</a:t>
            </a:r>
            <a:r>
              <a:rPr lang="en-GB" dirty="0" smtClean="0"/>
              <a:t>. </a:t>
            </a:r>
            <a:r>
              <a:rPr lang="en-GB" dirty="0"/>
              <a:t>to the </a:t>
            </a:r>
            <a:r>
              <a:rPr lang="en-GB" dirty="0" err="1"/>
              <a:t>Troilos</a:t>
            </a:r>
            <a:r>
              <a:rPr lang="en-GB" dirty="0"/>
              <a:t> Painter; ca 500 - 475 </a:t>
            </a:r>
            <a:r>
              <a:rPr lang="en-GB" dirty="0" smtClean="0"/>
              <a:t>BC; Williamstown, Mass.</a:t>
            </a:r>
            <a:endParaRPr lang="en-GB" dirty="0"/>
          </a:p>
        </p:txBody>
      </p:sp>
      <p:pic>
        <p:nvPicPr>
          <p:cNvPr id="4" name="Content Placeholder 3"/>
          <p:cNvPicPr>
            <a:picLocks noGrp="1" noChangeAspect="1"/>
          </p:cNvPicPr>
          <p:nvPr>
            <p:ph idx="1"/>
          </p:nvPr>
        </p:nvPicPr>
        <p:blipFill>
          <a:blip r:embed="rId2"/>
          <a:stretch>
            <a:fillRect/>
          </a:stretch>
        </p:blipFill>
        <p:spPr>
          <a:xfrm>
            <a:off x="4381500" y="2243931"/>
            <a:ext cx="3429000" cy="3514725"/>
          </a:xfrm>
          <a:prstGeom prst="rect">
            <a:avLst/>
          </a:prstGeom>
        </p:spPr>
      </p:pic>
    </p:spTree>
    <p:extLst>
      <p:ext uri="{BB962C8B-B14F-4D97-AF65-F5344CB8AC3E}">
        <p14:creationId xmlns:p14="http://schemas.microsoft.com/office/powerpoint/2010/main" val="27059617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Hera: </a:t>
            </a:r>
            <a:r>
              <a:rPr lang="en-GB" dirty="0" err="1" smtClean="0"/>
              <a:t>Attr</a:t>
            </a:r>
            <a:r>
              <a:rPr lang="en-GB" dirty="0" smtClean="0"/>
              <a:t>. </a:t>
            </a:r>
            <a:r>
              <a:rPr lang="en-GB" dirty="0"/>
              <a:t>to the </a:t>
            </a:r>
            <a:r>
              <a:rPr lang="en-GB" dirty="0" err="1"/>
              <a:t>Brygos</a:t>
            </a:r>
            <a:r>
              <a:rPr lang="en-GB" dirty="0"/>
              <a:t> Painter; ca 500 - 475 </a:t>
            </a:r>
            <a:r>
              <a:rPr lang="en-GB" dirty="0" smtClean="0"/>
              <a:t>BC; Rhode Island</a:t>
            </a:r>
            <a:endParaRPr lang="en-GB" dirty="0"/>
          </a:p>
        </p:txBody>
      </p:sp>
      <p:pic>
        <p:nvPicPr>
          <p:cNvPr id="4" name="Content Placeholder 3"/>
          <p:cNvPicPr>
            <a:picLocks noGrp="1" noChangeAspect="1"/>
          </p:cNvPicPr>
          <p:nvPr>
            <p:ph idx="1"/>
          </p:nvPr>
        </p:nvPicPr>
        <p:blipFill>
          <a:blip r:embed="rId2"/>
          <a:stretch>
            <a:fillRect/>
          </a:stretch>
        </p:blipFill>
        <p:spPr>
          <a:xfrm>
            <a:off x="4943475" y="2148681"/>
            <a:ext cx="2305050" cy="3705225"/>
          </a:xfrm>
          <a:prstGeom prst="rect">
            <a:avLst/>
          </a:prstGeom>
        </p:spPr>
      </p:pic>
    </p:spTree>
    <p:extLst>
      <p:ext uri="{BB962C8B-B14F-4D97-AF65-F5344CB8AC3E}">
        <p14:creationId xmlns:p14="http://schemas.microsoft.com/office/powerpoint/2010/main" val="33015621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Demeter: </a:t>
            </a:r>
            <a:r>
              <a:rPr lang="en-GB" dirty="0" err="1" smtClean="0"/>
              <a:t>Attr</a:t>
            </a:r>
            <a:r>
              <a:rPr lang="en-GB" dirty="0"/>
              <a:t>. </a:t>
            </a:r>
            <a:r>
              <a:rPr lang="en-GB" dirty="0" smtClean="0"/>
              <a:t>to </a:t>
            </a:r>
            <a:r>
              <a:rPr lang="en-GB" dirty="0"/>
              <a:t>the Berlin </a:t>
            </a:r>
            <a:r>
              <a:rPr lang="en-GB" dirty="0" smtClean="0"/>
              <a:t>Painter; c.480 BC; Germany</a:t>
            </a:r>
            <a:endParaRPr lang="en-GB" dirty="0"/>
          </a:p>
        </p:txBody>
      </p:sp>
      <p:pic>
        <p:nvPicPr>
          <p:cNvPr id="4" name="Content Placeholder 3"/>
          <p:cNvPicPr>
            <a:picLocks noGrp="1" noChangeAspect="1"/>
          </p:cNvPicPr>
          <p:nvPr>
            <p:ph idx="1"/>
          </p:nvPr>
        </p:nvPicPr>
        <p:blipFill>
          <a:blip r:embed="rId2"/>
          <a:stretch>
            <a:fillRect/>
          </a:stretch>
        </p:blipFill>
        <p:spPr>
          <a:xfrm>
            <a:off x="5029200" y="2039144"/>
            <a:ext cx="2133600" cy="3924300"/>
          </a:xfrm>
          <a:prstGeom prst="rect">
            <a:avLst/>
          </a:prstGeom>
        </p:spPr>
      </p:pic>
    </p:spTree>
    <p:extLst>
      <p:ext uri="{BB962C8B-B14F-4D97-AF65-F5344CB8AC3E}">
        <p14:creationId xmlns:p14="http://schemas.microsoft.com/office/powerpoint/2010/main" val="947282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Apollo; ca 405 - 385 </a:t>
            </a:r>
            <a:r>
              <a:rPr lang="en-GB" dirty="0" smtClean="0"/>
              <a:t>BC; Taranto, Italy</a:t>
            </a:r>
            <a:endParaRPr lang="en-GB" dirty="0"/>
          </a:p>
        </p:txBody>
      </p:sp>
      <p:pic>
        <p:nvPicPr>
          <p:cNvPr id="4" name="Content Placeholder 3"/>
          <p:cNvPicPr>
            <a:picLocks noGrp="1" noChangeAspect="1"/>
          </p:cNvPicPr>
          <p:nvPr>
            <p:ph idx="1"/>
          </p:nvPr>
        </p:nvPicPr>
        <p:blipFill>
          <a:blip r:embed="rId2"/>
          <a:stretch>
            <a:fillRect/>
          </a:stretch>
        </p:blipFill>
        <p:spPr>
          <a:xfrm>
            <a:off x="5177109" y="1825625"/>
            <a:ext cx="1837781" cy="4351338"/>
          </a:xfrm>
          <a:prstGeom prst="rect">
            <a:avLst/>
          </a:prstGeom>
        </p:spPr>
      </p:pic>
    </p:spTree>
    <p:extLst>
      <p:ext uri="{BB962C8B-B14F-4D97-AF65-F5344CB8AC3E}">
        <p14:creationId xmlns:p14="http://schemas.microsoft.com/office/powerpoint/2010/main" val="16069262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Artemis: Pan Painter; ca 470 </a:t>
            </a:r>
            <a:r>
              <a:rPr lang="en-GB" dirty="0" smtClean="0"/>
              <a:t>BC; Boston. </a:t>
            </a:r>
            <a:endParaRPr lang="en-GB" dirty="0"/>
          </a:p>
        </p:txBody>
      </p:sp>
      <p:pic>
        <p:nvPicPr>
          <p:cNvPr id="4" name="Content Placeholder 3"/>
          <p:cNvPicPr>
            <a:picLocks noGrp="1" noChangeAspect="1"/>
          </p:cNvPicPr>
          <p:nvPr>
            <p:ph idx="1"/>
          </p:nvPr>
        </p:nvPicPr>
        <p:blipFill>
          <a:blip r:embed="rId2"/>
          <a:stretch>
            <a:fillRect/>
          </a:stretch>
        </p:blipFill>
        <p:spPr>
          <a:xfrm>
            <a:off x="4547481" y="1825625"/>
            <a:ext cx="3097037" cy="4351338"/>
          </a:xfrm>
          <a:prstGeom prst="rect">
            <a:avLst/>
          </a:prstGeom>
        </p:spPr>
      </p:pic>
    </p:spTree>
    <p:extLst>
      <p:ext uri="{BB962C8B-B14F-4D97-AF65-F5344CB8AC3E}">
        <p14:creationId xmlns:p14="http://schemas.microsoft.com/office/powerpoint/2010/main" val="1623409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Athene</a:t>
            </a:r>
            <a:r>
              <a:rPr lang="en-GB" dirty="0" smtClean="0"/>
              <a:t>: </a:t>
            </a:r>
            <a:r>
              <a:rPr lang="en-GB" dirty="0" err="1" smtClean="0"/>
              <a:t>Attr</a:t>
            </a:r>
            <a:r>
              <a:rPr lang="en-GB" dirty="0" smtClean="0"/>
              <a:t>. to the </a:t>
            </a:r>
            <a:r>
              <a:rPr lang="en-GB" dirty="0"/>
              <a:t>Providence Painter; ca 460 - 450 BC; Philadelphia</a:t>
            </a:r>
          </a:p>
        </p:txBody>
      </p:sp>
      <p:pic>
        <p:nvPicPr>
          <p:cNvPr id="4" name="Content Placeholder 3"/>
          <p:cNvPicPr>
            <a:picLocks noGrp="1" noChangeAspect="1"/>
          </p:cNvPicPr>
          <p:nvPr>
            <p:ph idx="1"/>
          </p:nvPr>
        </p:nvPicPr>
        <p:blipFill>
          <a:blip r:embed="rId2"/>
          <a:stretch>
            <a:fillRect/>
          </a:stretch>
        </p:blipFill>
        <p:spPr>
          <a:xfrm>
            <a:off x="4804607" y="1825625"/>
            <a:ext cx="2582786" cy="4351338"/>
          </a:xfrm>
          <a:prstGeom prst="rect">
            <a:avLst/>
          </a:prstGeom>
        </p:spPr>
      </p:pic>
    </p:spTree>
    <p:extLst>
      <p:ext uri="{BB962C8B-B14F-4D97-AF65-F5344CB8AC3E}">
        <p14:creationId xmlns:p14="http://schemas.microsoft.com/office/powerpoint/2010/main" val="23755016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Ares: </a:t>
            </a:r>
            <a:r>
              <a:rPr lang="en-GB" dirty="0" err="1" smtClean="0"/>
              <a:t>Attr</a:t>
            </a:r>
            <a:r>
              <a:rPr lang="en-GB" dirty="0" smtClean="0"/>
              <a:t>. </a:t>
            </a:r>
            <a:r>
              <a:rPr lang="en-GB" dirty="0"/>
              <a:t>to the </a:t>
            </a:r>
            <a:r>
              <a:rPr lang="en-GB" dirty="0" err="1" smtClean="0"/>
              <a:t>Suessula</a:t>
            </a:r>
            <a:r>
              <a:rPr lang="en-GB" dirty="0"/>
              <a:t> Painter; ca 400 - 390 </a:t>
            </a:r>
            <a:r>
              <a:rPr lang="en-GB" dirty="0" smtClean="0"/>
              <a:t>BC; Louvre</a:t>
            </a:r>
            <a:endParaRPr lang="en-GB" dirty="0"/>
          </a:p>
        </p:txBody>
      </p:sp>
      <p:pic>
        <p:nvPicPr>
          <p:cNvPr id="4" name="Content Placeholder 3"/>
          <p:cNvPicPr>
            <a:picLocks noGrp="1" noChangeAspect="1"/>
          </p:cNvPicPr>
          <p:nvPr>
            <p:ph idx="1"/>
          </p:nvPr>
        </p:nvPicPr>
        <p:blipFill>
          <a:blip r:embed="rId2"/>
          <a:stretch>
            <a:fillRect/>
          </a:stretch>
        </p:blipFill>
        <p:spPr>
          <a:xfrm>
            <a:off x="3957637" y="2101056"/>
            <a:ext cx="4276725" cy="3800475"/>
          </a:xfrm>
          <a:prstGeom prst="rect">
            <a:avLst/>
          </a:prstGeom>
        </p:spPr>
      </p:pic>
    </p:spTree>
    <p:extLst>
      <p:ext uri="{BB962C8B-B14F-4D97-AF65-F5344CB8AC3E}">
        <p14:creationId xmlns:p14="http://schemas.microsoft.com/office/powerpoint/2010/main" val="23538226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Hermes: </a:t>
            </a:r>
            <a:r>
              <a:rPr lang="en-GB" dirty="0" err="1" smtClean="0"/>
              <a:t>Attr</a:t>
            </a:r>
            <a:r>
              <a:rPr lang="en-GB" dirty="0" smtClean="0"/>
              <a:t>. </a:t>
            </a:r>
            <a:r>
              <a:rPr lang="en-GB" dirty="0"/>
              <a:t>to the </a:t>
            </a:r>
            <a:r>
              <a:rPr lang="en-GB" dirty="0" err="1"/>
              <a:t>Tithonus</a:t>
            </a:r>
            <a:r>
              <a:rPr lang="en-GB" dirty="0"/>
              <a:t> Painter; ca 500 - 450 BC; Metropolitan Museum, New York </a:t>
            </a:r>
          </a:p>
        </p:txBody>
      </p:sp>
      <p:pic>
        <p:nvPicPr>
          <p:cNvPr id="4" name="Content Placeholder 3"/>
          <p:cNvPicPr>
            <a:picLocks noGrp="1" noChangeAspect="1"/>
          </p:cNvPicPr>
          <p:nvPr>
            <p:ph idx="1"/>
          </p:nvPr>
        </p:nvPicPr>
        <p:blipFill>
          <a:blip r:embed="rId2"/>
          <a:stretch>
            <a:fillRect/>
          </a:stretch>
        </p:blipFill>
        <p:spPr>
          <a:xfrm>
            <a:off x="4708144" y="1825625"/>
            <a:ext cx="2775712" cy="4351338"/>
          </a:xfrm>
          <a:prstGeom prst="rect">
            <a:avLst/>
          </a:prstGeom>
        </p:spPr>
      </p:pic>
    </p:spTree>
    <p:extLst>
      <p:ext uri="{BB962C8B-B14F-4D97-AF65-F5344CB8AC3E}">
        <p14:creationId xmlns:p14="http://schemas.microsoft.com/office/powerpoint/2010/main" val="18810302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Hephaistos: </a:t>
            </a:r>
            <a:r>
              <a:rPr lang="en-GB" dirty="0" err="1" smtClean="0"/>
              <a:t>Attr</a:t>
            </a:r>
            <a:r>
              <a:rPr lang="en-GB" dirty="0" smtClean="0"/>
              <a:t>. </a:t>
            </a:r>
            <a:r>
              <a:rPr lang="en-GB" dirty="0"/>
              <a:t>to the </a:t>
            </a:r>
            <a:r>
              <a:rPr lang="en-GB" dirty="0" err="1"/>
              <a:t>Kleophon</a:t>
            </a:r>
            <a:r>
              <a:rPr lang="en-GB" dirty="0"/>
              <a:t> Painter; ca 430 - 420 </a:t>
            </a:r>
            <a:r>
              <a:rPr lang="en-GB" dirty="0" smtClean="0"/>
              <a:t>BC; Toledo</a:t>
            </a:r>
            <a:endParaRPr lang="en-GB" dirty="0"/>
          </a:p>
        </p:txBody>
      </p:sp>
      <p:pic>
        <p:nvPicPr>
          <p:cNvPr id="4" name="Content Placeholder 3"/>
          <p:cNvPicPr>
            <a:picLocks noGrp="1" noChangeAspect="1"/>
          </p:cNvPicPr>
          <p:nvPr>
            <p:ph idx="1"/>
          </p:nvPr>
        </p:nvPicPr>
        <p:blipFill>
          <a:blip r:embed="rId2"/>
          <a:stretch>
            <a:fillRect/>
          </a:stretch>
        </p:blipFill>
        <p:spPr>
          <a:xfrm>
            <a:off x="4748212" y="2239169"/>
            <a:ext cx="2695575" cy="3524250"/>
          </a:xfrm>
          <a:prstGeom prst="rect">
            <a:avLst/>
          </a:prstGeom>
        </p:spPr>
      </p:pic>
    </p:spTree>
    <p:extLst>
      <p:ext uri="{BB962C8B-B14F-4D97-AF65-F5344CB8AC3E}">
        <p14:creationId xmlns:p14="http://schemas.microsoft.com/office/powerpoint/2010/main" val="192776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Dionysos</a:t>
            </a:r>
            <a:r>
              <a:rPr lang="en-GB" dirty="0"/>
              <a:t>: </a:t>
            </a:r>
            <a:r>
              <a:rPr lang="en-GB" dirty="0" err="1" smtClean="0"/>
              <a:t>Attr</a:t>
            </a:r>
            <a:r>
              <a:rPr lang="en-GB" dirty="0" smtClean="0"/>
              <a:t>. </a:t>
            </a:r>
            <a:r>
              <a:rPr lang="en-GB" dirty="0"/>
              <a:t>to the Class of Brussels A3099; ca 410 - 400 </a:t>
            </a:r>
            <a:r>
              <a:rPr lang="en-GB" dirty="0" smtClean="0"/>
              <a:t>BC; Harvard</a:t>
            </a:r>
            <a:endParaRPr lang="en-GB" dirty="0"/>
          </a:p>
        </p:txBody>
      </p:sp>
      <p:pic>
        <p:nvPicPr>
          <p:cNvPr id="4" name="Content Placeholder 3"/>
          <p:cNvPicPr>
            <a:picLocks noGrp="1" noChangeAspect="1"/>
          </p:cNvPicPr>
          <p:nvPr>
            <p:ph idx="1"/>
          </p:nvPr>
        </p:nvPicPr>
        <p:blipFill>
          <a:blip r:embed="rId2"/>
          <a:stretch>
            <a:fillRect/>
          </a:stretch>
        </p:blipFill>
        <p:spPr>
          <a:xfrm>
            <a:off x="4058654" y="2245894"/>
            <a:ext cx="3274344" cy="4061452"/>
          </a:xfrm>
          <a:prstGeom prst="rect">
            <a:avLst/>
          </a:prstGeom>
        </p:spPr>
      </p:pic>
    </p:spTree>
    <p:extLst>
      <p:ext uri="{BB962C8B-B14F-4D97-AF65-F5344CB8AC3E}">
        <p14:creationId xmlns:p14="http://schemas.microsoft.com/office/powerpoint/2010/main" val="27184880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Hestia: Attributed to </a:t>
            </a:r>
            <a:r>
              <a:rPr lang="en-GB" dirty="0" err="1" smtClean="0"/>
              <a:t>Oltos</a:t>
            </a:r>
            <a:r>
              <a:rPr lang="en-GB" dirty="0" smtClean="0"/>
              <a:t>; </a:t>
            </a:r>
            <a:r>
              <a:rPr lang="en-GB" dirty="0" err="1" smtClean="0"/>
              <a:t>n.d.</a:t>
            </a:r>
            <a:r>
              <a:rPr lang="en-GB" dirty="0"/>
              <a:t>; </a:t>
            </a:r>
            <a:r>
              <a:rPr lang="en-GB" dirty="0" err="1"/>
              <a:t>Tarquinia</a:t>
            </a:r>
            <a:r>
              <a:rPr lang="en-GB" dirty="0"/>
              <a:t>, Italy   </a:t>
            </a:r>
          </a:p>
        </p:txBody>
      </p:sp>
      <p:pic>
        <p:nvPicPr>
          <p:cNvPr id="4" name="Content Placeholder 3"/>
          <p:cNvPicPr>
            <a:picLocks noGrp="1" noChangeAspect="1"/>
          </p:cNvPicPr>
          <p:nvPr>
            <p:ph idx="1"/>
          </p:nvPr>
        </p:nvPicPr>
        <p:blipFill>
          <a:blip r:embed="rId2"/>
          <a:stretch>
            <a:fillRect/>
          </a:stretch>
        </p:blipFill>
        <p:spPr>
          <a:xfrm>
            <a:off x="4729162" y="2191544"/>
            <a:ext cx="2733675" cy="3619500"/>
          </a:xfrm>
          <a:prstGeom prst="rect">
            <a:avLst/>
          </a:prstGeom>
        </p:spPr>
      </p:pic>
    </p:spTree>
    <p:extLst>
      <p:ext uri="{BB962C8B-B14F-4D97-AF65-F5344CB8AC3E}">
        <p14:creationId xmlns:p14="http://schemas.microsoft.com/office/powerpoint/2010/main" val="13395065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3401</TotalTime>
  <Words>1221</Words>
  <Application>Microsoft Office PowerPoint</Application>
  <PresentationFormat>Widescreen</PresentationFormat>
  <Paragraphs>85</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Calibri Light</vt:lpstr>
      <vt:lpstr>Office Theme</vt:lpstr>
      <vt:lpstr>Classical Myth and Art</vt:lpstr>
      <vt:lpstr>Feminism and Myth</vt:lpstr>
      <vt:lpstr>Feminism</vt:lpstr>
      <vt:lpstr>Feminist Revisionist Mythology</vt:lpstr>
      <vt:lpstr>PowerPoint Presentation</vt:lpstr>
      <vt:lpstr>PowerPoint Presentation</vt:lpstr>
      <vt:lpstr>Ostriker, Alicia, Stealing the Language: The Emergence of Women's Poetry in America. Women's Press, 1987. p. 9.</vt:lpstr>
      <vt:lpstr>PowerPoint Presentation</vt:lpstr>
      <vt:lpstr>PowerPoint Presentation</vt:lpstr>
      <vt:lpstr>Feminist revisionism</vt:lpstr>
      <vt:lpstr>Maleficent</vt:lpstr>
      <vt:lpstr>PowerPoint Presentation</vt:lpstr>
      <vt:lpstr>Cinderella</vt:lpstr>
      <vt:lpstr>PowerPoint Presentation</vt:lpstr>
      <vt:lpstr>Laughing with Medusa: Classical Myth and Feminist Thought By Vanda Zajko. 2006. Oxford</vt:lpstr>
      <vt:lpstr>PowerPoint Presentation</vt:lpstr>
      <vt:lpstr>PowerPoint Presentation</vt:lpstr>
      <vt:lpstr>PowerPoint Presentation</vt:lpstr>
      <vt:lpstr>Religion and myth</vt:lpstr>
      <vt:lpstr>The Olympians </vt:lpstr>
      <vt:lpstr>PowerPoint Presentation</vt:lpstr>
      <vt:lpstr>Caryatids on the Erechtheion, Acropolis (Athens)</vt:lpstr>
      <vt:lpstr>The Parthenon, Athens</vt:lpstr>
      <vt:lpstr>Sounion: dedicated to Poseidon, it dominates the seascape.</vt:lpstr>
      <vt:lpstr>Eleusis: mystery cults (and a horror game…)</vt:lpstr>
      <vt:lpstr>Images of the Olympians: Zeus; attr. Berlin Painter, ca 470 - 460 BC; Louvre</vt:lpstr>
      <vt:lpstr>Poseidon: Attr. to the Troilos Painter; ca 500 - 475 BC; Williamstown, Mass.</vt:lpstr>
      <vt:lpstr>Hera: Attr. to the Brygos Painter; ca 500 - 475 BC; Rhode Island</vt:lpstr>
      <vt:lpstr>Demeter: Attr. to the Berlin Painter; c.480 BC; Germany</vt:lpstr>
      <vt:lpstr>Apollo; ca 405 - 385 BC; Taranto, Italy</vt:lpstr>
      <vt:lpstr>Artemis: Pan Painter; ca 470 BC; Boston. </vt:lpstr>
      <vt:lpstr>Athene: Attr. to the Providence Painter; ca 460 - 450 BC; Philadelphia</vt:lpstr>
      <vt:lpstr>Ares: Attr. to the Suessula Painter; ca 400 - 390 BC; Louvre</vt:lpstr>
      <vt:lpstr>Hermes: Attr. to the Tithonus Painter; ca 500 - 450 BC; Metropolitan Museum, New York </vt:lpstr>
      <vt:lpstr>Hephaistos: Attr. to the Kleophon Painter; ca 430 - 420 BC; Toledo</vt:lpstr>
      <vt:lpstr>Dionysos: Attr. to the Class of Brussels A3099; ca 410 - 400 BC; Harvard</vt:lpstr>
      <vt:lpstr>Hestia: Attributed to Oltos; n.d.; Tarquinia, Italy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 and Art</dc:title>
  <dc:creator>Jane Hood</dc:creator>
  <cp:lastModifiedBy>Jane Hood</cp:lastModifiedBy>
  <cp:revision>51</cp:revision>
  <dcterms:created xsi:type="dcterms:W3CDTF">2015-02-24T12:36:09Z</dcterms:created>
  <dcterms:modified xsi:type="dcterms:W3CDTF">2015-03-02T14:51:07Z</dcterms:modified>
</cp:coreProperties>
</file>