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2" r:id="rId4"/>
  </p:sldMasterIdLst>
  <p:notesMasterIdLst>
    <p:notesMasterId r:id="rId20"/>
  </p:notesMasterIdLst>
  <p:sldIdLst>
    <p:sldId id="256" r:id="rId5"/>
    <p:sldId id="258" r:id="rId6"/>
    <p:sldId id="257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69" r:id="rId18"/>
    <p:sldId id="270" r:id="rId19"/>
  </p:sldIdLst>
  <p:sldSz cx="9144000" cy="5143500" type="screen16x9"/>
  <p:notesSz cx="51435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5E08336-E042-CBFF-0610-700241731E9C}" v="6" dt="2026-06-22T20:54:19.90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459637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601724"/>
            <a:ext cx="6477805" cy="1906073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2648403"/>
            <a:ext cx="6477804" cy="733216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246981"/>
            <a:ext cx="3730436" cy="2319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599230"/>
            <a:ext cx="608264" cy="377684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2646407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33938492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4767591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317097"/>
            <a:ext cx="6482366" cy="1415963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2854647"/>
            <a:ext cx="6472835" cy="759697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2853739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9297552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603667"/>
            <a:ext cx="7204226" cy="79447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1508159"/>
            <a:ext cx="3483864" cy="258644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1513007"/>
            <a:ext cx="3483864" cy="2581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7377369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603123"/>
            <a:ext cx="7205746" cy="79223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1514662"/>
            <a:ext cx="3483864" cy="60145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118202"/>
            <a:ext cx="3483864" cy="198334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1517253"/>
            <a:ext cx="3483864" cy="60167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116119"/>
            <a:ext cx="3483864" cy="19780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62644214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6541324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71463635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599230"/>
            <a:ext cx="2454824" cy="1685338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599230"/>
            <a:ext cx="4509353" cy="3494120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2404119"/>
            <a:ext cx="2456260" cy="1686136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2404118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34325077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361628"/>
            <a:ext cx="3055900" cy="3861826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847135"/>
            <a:ext cx="4149246" cy="1372938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841907"/>
            <a:ext cx="2093378" cy="2899745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2359494"/>
            <a:ext cx="4143303" cy="1502807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4102393"/>
            <a:ext cx="4145513" cy="240092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238981"/>
            <a:ext cx="4155753" cy="240698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2357704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412504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385316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12791988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599230"/>
            <a:ext cx="1211807" cy="3494917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599230"/>
            <a:ext cx="5871623" cy="34949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599230"/>
            <a:ext cx="0" cy="3494917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53724371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358515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1514607"/>
            <a:ext cx="9144000" cy="3079456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4594860"/>
            <a:ext cx="9144000" cy="557213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603390"/>
            <a:ext cx="7202456" cy="78692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1511799"/>
            <a:ext cx="7202456" cy="2587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247778"/>
            <a:ext cx="2625536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6/22/2026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246981"/>
            <a:ext cx="4454127" cy="2319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599230"/>
            <a:ext cx="608264" cy="377684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4596310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09744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  <p:sldLayoutId id="2147483694" r:id="rId12"/>
  </p:sldLayoutIdLst>
  <p:hf sldNum="0" hdr="0" ftr="0" dt="0"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5643155" y="1089"/>
            <a:ext cx="3200400" cy="3200400"/>
          </a:xfrm>
          <a:prstGeom prst="ellipse">
            <a:avLst/>
          </a:prstGeom>
          <a:solidFill>
            <a:srgbClr val="2E6DA4">
              <a:alpha val="45000"/>
            </a:srgbClr>
          </a:solidFill>
          <a:ln w="12700">
            <a:solidFill>
              <a:srgbClr val="2E6DA4">
                <a:alpha val="45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7224772" y="2427115"/>
            <a:ext cx="1920240" cy="1920240"/>
          </a:xfrm>
          <a:prstGeom prst="ellipse">
            <a:avLst/>
          </a:prstGeom>
          <a:solidFill>
            <a:srgbClr val="F0A500">
              <a:alpha val="40000"/>
            </a:srgbClr>
          </a:solidFill>
          <a:ln w="12700">
            <a:solidFill>
              <a:srgbClr val="F0A500">
                <a:alpha val="4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457200" y="1005840"/>
            <a:ext cx="7772400" cy="1737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4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Evaluating Care &amp; Support Needs</a:t>
            </a:r>
            <a:endParaRPr lang="en-US" sz="3400"/>
          </a:p>
          <a:p>
            <a:pPr marL="0" indent="0" algn="l">
              <a:buNone/>
            </a:pPr>
            <a:r>
              <a:rPr lang="en-US" sz="34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of Older People</a:t>
            </a:r>
            <a:endParaRPr lang="en-US" sz="3400"/>
          </a:p>
        </p:txBody>
      </p:sp>
      <p:sp>
        <p:nvSpPr>
          <p:cNvPr id="5" name="Text 3"/>
          <p:cNvSpPr/>
          <p:nvPr/>
        </p:nvSpPr>
        <p:spPr>
          <a:xfrm>
            <a:off x="457200" y="2880360"/>
            <a:ext cx="731520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i="1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Focus: Domiciliary Care  |  Activity Theory  |  Continuity Theory  |  Telecare</a:t>
            </a:r>
            <a:endParaRPr lang="en-US" sz="1400"/>
          </a:p>
        </p:txBody>
      </p:sp>
      <p:sp>
        <p:nvSpPr>
          <p:cNvPr id="6" name="Text 4"/>
          <p:cNvSpPr/>
          <p:nvPr/>
        </p:nvSpPr>
        <p:spPr>
          <a:xfrm>
            <a:off x="457200" y="3657600"/>
            <a:ext cx="77724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endParaRPr lang="en-US" sz="1100">
              <a:solidFill>
                <a:srgbClr val="7FA8CC"/>
              </a:solidFill>
              <a:latin typeface="Calibri" pitchFamily="34" charset="0"/>
              <a:ea typeface="Calibri" pitchFamily="34" charset="-122"/>
              <a:cs typeface="Calibri" pitchFamily="34" charset="-120"/>
            </a:endParaRPr>
          </a:p>
          <a:p>
            <a:pPr marL="0" indent="0">
              <a:buNone/>
            </a:pPr>
            <a:r>
              <a:rPr lang="en-US" sz="1100">
                <a:solidFill>
                  <a:srgbClr val="7FA8C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Somreena Jabeen 2318965 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510235" y="4206240"/>
            <a:ext cx="812353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>
                <a:solidFill>
                  <a:srgbClr val="4A6E8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BMHP6027 – Empowering the Older Person | Component 1 Parese Ahmed / Fahad Khan</a:t>
            </a:r>
            <a:endParaRPr lang="en-US" sz="900"/>
          </a:p>
        </p:txBody>
      </p:sp>
      <p:pic>
        <p:nvPicPr>
          <p:cNvPr id="43" name="Audio 42">
            <a:hlinkClick r:id="" action="ppaction://media"/>
            <a:extLst>
              <a:ext uri="{FF2B5EF4-FFF2-40B4-BE49-F238E27FC236}">
                <a16:creationId xmlns:a16="http://schemas.microsoft.com/office/drawing/2014/main" id="{785AD3EB-EC3C-8909-DC04-707AB69DCD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6820771" y="3756442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8942"/>
    </mc:Choice>
    <mc:Fallback xmlns="">
      <p:transition spd="slow" advTm="4894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– Defining Ageing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Biological Perspective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Gradual decline in the body's cells and organs over time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Increased risk of illness, disability and cognitive decline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Kirkwood (2017): wear and tear at cellular level – ageing is inevitable but variable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Biological ageing affects everyone differently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Perspective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Townsend (1981): dependency in old age is partly created by care systems, not just biology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Butler (1975): ageism – discrimination based on age – makes outcomes worse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(2021): healthy ageing = maintaining ability to do what matters to you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we care for older people reflects our values as a society</a:t>
            </a:r>
            <a:endParaRPr lang="en-US" sz="120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7D97D49C-3F3D-0B01-F9B2-4F7EC8374A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7269"/>
    </mc:Choice>
    <mc:Fallback xmlns="">
      <p:transition spd="slow" advTm="672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Introduction – Purpose and Overview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Purpose: to critically evaluate the care, empowerment and support needs of older people in the UK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presentation will cover: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Defining ageing (biological and social perspectives)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Why the ageing population matters – scope and scale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Activity Theory and Continuity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Key legislation and policy (Care Act 2014, Equality Act 2010, NHS Long Term Plan)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Critical evaluation of domiciliary (home) care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Telecare as a technological innovation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Case Study: Airedale NHS Technology Enabled Care Programme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Recommendations and Conclusion</a:t>
            </a:r>
            <a:endParaRPr lang="en-US" sz="1400"/>
          </a:p>
        </p:txBody>
      </p:sp>
      <p:pic>
        <p:nvPicPr>
          <p:cNvPr id="53" name="Audio 52">
            <a:hlinkClick r:id="" action="ppaction://media"/>
            <a:extLst>
              <a:ext uri="{FF2B5EF4-FFF2-40B4-BE49-F238E27FC236}">
                <a16:creationId xmlns:a16="http://schemas.microsoft.com/office/drawing/2014/main" id="{B5CC72E0-D25D-C24C-2765-931337BCCE5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6363"/>
    </mc:Choice>
    <mc:Fallback xmlns="">
      <p:transition spd="slow" advTm="463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Scope – Why the Ageing Population Matters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32004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9319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12M+</a:t>
            </a:r>
            <a:endParaRPr lang="en-US" sz="3400"/>
          </a:p>
        </p:txBody>
      </p:sp>
      <p:sp>
        <p:nvSpPr>
          <p:cNvPr id="6" name="Text 4"/>
          <p:cNvSpPr/>
          <p:nvPr/>
        </p:nvSpPr>
        <p:spPr>
          <a:xfrm>
            <a:off x="39319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aged 65+ in England &amp; Wales</a:t>
            </a:r>
            <a:endParaRPr lang="en-US" sz="1100"/>
          </a:p>
        </p:txBody>
      </p:sp>
      <p:sp>
        <p:nvSpPr>
          <p:cNvPr id="7" name="Text 5"/>
          <p:cNvSpPr/>
          <p:nvPr/>
        </p:nvSpPr>
        <p:spPr>
          <a:xfrm>
            <a:off x="39319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Nearly 1 in 5 of the whole population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(ONS, 2023)</a:t>
            </a:r>
            <a:endParaRPr lang="en-US" sz="1000"/>
          </a:p>
        </p:txBody>
      </p:sp>
      <p:sp>
        <p:nvSpPr>
          <p:cNvPr id="8" name="Shape 6"/>
          <p:cNvSpPr/>
          <p:nvPr/>
        </p:nvSpPr>
        <p:spPr>
          <a:xfrm>
            <a:off x="244602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251917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19%</a:t>
            </a:r>
            <a:endParaRPr lang="en-US" sz="3400"/>
          </a:p>
        </p:txBody>
      </p:sp>
      <p:sp>
        <p:nvSpPr>
          <p:cNvPr id="10" name="Text 8"/>
          <p:cNvSpPr/>
          <p:nvPr/>
        </p:nvSpPr>
        <p:spPr>
          <a:xfrm>
            <a:off x="251917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Share of population aged 65+</a:t>
            </a:r>
            <a:endParaRPr lang="en-US" sz="1100"/>
          </a:p>
        </p:txBody>
      </p:sp>
      <p:sp>
        <p:nvSpPr>
          <p:cNvPr id="11" name="Text 9"/>
          <p:cNvSpPr/>
          <p:nvPr/>
        </p:nvSpPr>
        <p:spPr>
          <a:xfrm>
            <a:off x="251917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Projected to rise to 24% by 2050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(Age UK, 2023)</a:t>
            </a:r>
            <a:endParaRPr lang="en-US" sz="1000"/>
          </a:p>
        </p:txBody>
      </p:sp>
      <p:sp>
        <p:nvSpPr>
          <p:cNvPr id="12" name="Shape 10"/>
          <p:cNvSpPr/>
          <p:nvPr/>
        </p:nvSpPr>
        <p:spPr>
          <a:xfrm>
            <a:off x="457200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464515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1.4M</a:t>
            </a:r>
            <a:endParaRPr lang="en-US" sz="3400"/>
          </a:p>
        </p:txBody>
      </p:sp>
      <p:sp>
        <p:nvSpPr>
          <p:cNvPr id="14" name="Text 12"/>
          <p:cNvSpPr/>
          <p:nvPr/>
        </p:nvSpPr>
        <p:spPr>
          <a:xfrm>
            <a:off x="464515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Older people with unmet care needs</a:t>
            </a:r>
            <a:endParaRPr lang="en-US" sz="1100"/>
          </a:p>
        </p:txBody>
      </p:sp>
      <p:sp>
        <p:nvSpPr>
          <p:cNvPr id="15" name="Text 13"/>
          <p:cNvSpPr/>
          <p:nvPr/>
        </p:nvSpPr>
        <p:spPr>
          <a:xfrm>
            <a:off x="464515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 England – support needed but not received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(Age UK, 2023)</a:t>
            </a:r>
            <a:endParaRPr lang="en-US" sz="1000"/>
          </a:p>
        </p:txBody>
      </p:sp>
      <p:sp>
        <p:nvSpPr>
          <p:cNvPr id="16" name="Shape 14"/>
          <p:cNvSpPr/>
          <p:nvPr/>
        </p:nvSpPr>
        <p:spPr>
          <a:xfrm>
            <a:off x="6697980" y="960120"/>
            <a:ext cx="1961388" cy="3840480"/>
          </a:xfrm>
          <a:prstGeom prst="roundRect">
            <a:avLst>
              <a:gd name="adj" fmla="val 5594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7" name="Text 15"/>
          <p:cNvSpPr/>
          <p:nvPr/>
        </p:nvSpPr>
        <p:spPr>
          <a:xfrm>
            <a:off x="6771132" y="1234440"/>
            <a:ext cx="18059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4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£4.3bn</a:t>
            </a:r>
            <a:endParaRPr lang="en-US" sz="3400"/>
          </a:p>
        </p:txBody>
      </p:sp>
      <p:sp>
        <p:nvSpPr>
          <p:cNvPr id="18" name="Text 16"/>
          <p:cNvSpPr/>
          <p:nvPr/>
        </p:nvSpPr>
        <p:spPr>
          <a:xfrm>
            <a:off x="6771132" y="2377440"/>
            <a:ext cx="180594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Annual social care funding gap</a:t>
            </a:r>
            <a:endParaRPr lang="en-US" sz="1100"/>
          </a:p>
        </p:txBody>
      </p:sp>
      <p:sp>
        <p:nvSpPr>
          <p:cNvPr id="19" name="Text 17"/>
          <p:cNvSpPr/>
          <p:nvPr/>
        </p:nvSpPr>
        <p:spPr>
          <a:xfrm>
            <a:off x="6771132" y="2944368"/>
            <a:ext cx="1805940" cy="1691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Estimated by 2024-25</a:t>
            </a:r>
            <a:endParaRPr lang="en-US" sz="1000"/>
          </a:p>
          <a:p>
            <a:pPr marL="0" indent="0" algn="ctr">
              <a:buNone/>
            </a:pPr>
            <a:r>
              <a:rPr lang="en-US" sz="1000">
                <a:solidFill>
                  <a:srgbClr val="5A7A9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(LGA, 2023)</a:t>
            </a:r>
            <a:endParaRPr lang="en-US" sz="1000"/>
          </a:p>
        </p:txBody>
      </p:sp>
      <p:pic>
        <p:nvPicPr>
          <p:cNvPr id="38" name="Audio 37">
            <a:hlinkClick r:id="" action="ppaction://media"/>
            <a:extLst>
              <a:ext uri="{FF2B5EF4-FFF2-40B4-BE49-F238E27FC236}">
                <a16:creationId xmlns:a16="http://schemas.microsoft.com/office/drawing/2014/main" id="{99B62BCB-8BEE-0963-2E39-69A2BA00653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2901"/>
    </mc:Choice>
    <mc:Fallback xmlns="">
      <p:transition spd="slow" advTm="629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 – Activity Theory (Havighurst &amp; Albrecht, 1953)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idea: older people who stay active and socially engaged have better wellbeing and life satisfaction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more social roles a person keeps friend, volunteer, family member the better their mental health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Developed by Havighurst &amp; Albrecht (1953); extended by Lemon, Bengtson &amp; Peterson (1972)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in practice: day centres, community groups, exercise programmes, social prescribing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Healthy Ageing Framework (2022) is built on Activity Theory principles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fitness and community activity programmes are direct applications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Victor (2005) – does not fully account for people who are too ill or disabled to stay active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 (2017): the theory can feel unfair if it implies those who cannot stay active are failing</a:t>
            </a:r>
            <a:endParaRPr lang="en-US" sz="1400"/>
          </a:p>
        </p:txBody>
      </p:sp>
      <p:pic>
        <p:nvPicPr>
          <p:cNvPr id="17" name="Audio 16">
            <a:hlinkClick r:id="" action="ppaction://media"/>
            <a:extLst>
              <a:ext uri="{FF2B5EF4-FFF2-40B4-BE49-F238E27FC236}">
                <a16:creationId xmlns:a16="http://schemas.microsoft.com/office/drawing/2014/main" id="{7CB9A0E7-F56C-FD10-4016-210FC5789DC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7527"/>
    </mc:Choice>
    <mc:Fallback xmlns="">
      <p:transition spd="slow" advTm="875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7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Theoretical Framework – Continuity Theory (Atchley, 1989)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Core idea: older adults feel most comfortable and content when life stays familiar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Maintaining routines, habits, relationships and environment supports wellbeing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Major disruption – e.g. moving into a care home – can cause distress and disorientation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Strongly supports domiciliary (home-based) care – staying in your own home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 directly reflects Continuity Theory – promotes staying at home where possible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plans should be built around the person's own preferences, history and routines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evaluation: if taken too literally, could justify resisting changes that would genuinely help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Best practice: balance familiarity with evidence-based improvement</a:t>
            </a:r>
            <a:endParaRPr lang="en-US" sz="1400"/>
          </a:p>
        </p:txBody>
      </p:sp>
      <p:pic>
        <p:nvPicPr>
          <p:cNvPr id="39" name="Audio 38">
            <a:hlinkClick r:id="" action="ppaction://media"/>
            <a:extLst>
              <a:ext uri="{FF2B5EF4-FFF2-40B4-BE49-F238E27FC236}">
                <a16:creationId xmlns:a16="http://schemas.microsoft.com/office/drawing/2014/main" id="{ADEB5AE5-FAB1-46F3-C767-DBCBA9670D6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886"/>
    </mc:Choice>
    <mc:Fallback xmlns="">
      <p:transition spd="slow" advTm="638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Relevant Legislation and Policy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Legislation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 – duty to promote wellbeing, personalisation, and home support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Equality Act 2010 – bans age discrimination in all care services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Human Rights Act 1998 – protects dignity, privacy and family life in care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Capacity Act 2005 – protects older people's right to make decisions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Key Policy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(2019) – community-based, integrated care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Healthy Ageing Framework (2022) – social prescribing, active ageing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at the Heart of Care White Paper (DHSC, 2021) – social care investment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All support Activity and Continuity Theory in practice</a:t>
            </a:r>
            <a:endParaRPr lang="en-US" sz="1200"/>
          </a:p>
        </p:txBody>
      </p:sp>
      <p:pic>
        <p:nvPicPr>
          <p:cNvPr id="21" name="Audio 20">
            <a:hlinkClick r:id="" action="ppaction://media"/>
            <a:extLst>
              <a:ext uri="{FF2B5EF4-FFF2-40B4-BE49-F238E27FC236}">
                <a16:creationId xmlns:a16="http://schemas.microsoft.com/office/drawing/2014/main" id="{667A9907-E151-1D93-F168-69C0FEE4F86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8686"/>
    </mc:Choice>
    <mc:Fallback xmlns="">
      <p:transition spd="slow" advTm="686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Provisions – Domiciliary Care: What It Is and What It Does Well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Domiciliary care = care delivered in the person's own home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Includes: personal care, medication support, meal preparation, companionship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Largest area of adult social care in England – 1.79 million workers (Skills for Care, 2023)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Supports independence and familiar surroundings – directly aligned with Continuity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Person-centred: care is built around individual needs, preferences and routines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Bauer et al. (2019): older adults in high-quality home care report greater autonomy and dignity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prescribing links service users to community activities – supports Activity Theory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Act 2014: promotes staying at home as the default, where safe to do so</a:t>
            </a:r>
            <a:endParaRPr lang="en-US" sz="140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149C0288-5B93-6789-8DF5-52691F6787A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5555"/>
    </mc:Choice>
    <mc:Fallback xmlns="">
      <p:transition spd="slow" advTm="755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Current Provisions – Domiciliary Care: Critical Evaluation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Workforce Problems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28.3% annual staff turnover (Skills for Care, 2023)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Low pay, zero-hours contracts, poor conditions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turnover breaks continuity of care – contradicts Continuity Theory goals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 &amp; Littlechild (2016): risk of 'task-and-time' model – rushed, tick-box care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Quality and Access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CQC (2023): wide variation in quality across providers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Short visits fail to address holistic needs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1.4 million older people with unmet needs (Age UK, 2023)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Underfunding means theory and practice are often far apart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services undermine person-centred care</a:t>
            </a:r>
            <a:endParaRPr lang="en-US" sz="120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6528"/>
    </mc:Choice>
    <mc:Fallback xmlns="">
      <p:transition spd="slow" advTm="66528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Technology – Telecare: Description and Critical Evaluation</a:t>
            </a:r>
            <a:endParaRPr lang="en-US" sz="1900"/>
          </a:p>
        </p:txBody>
      </p:sp>
      <p:sp>
        <p:nvSpPr>
          <p:cNvPr id="4" name="Shape 2"/>
          <p:cNvSpPr/>
          <p:nvPr/>
        </p:nvSpPr>
        <p:spPr>
          <a:xfrm>
            <a:off x="22860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32004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2E6DA4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Telecare Does</a:t>
            </a:r>
            <a:endParaRPr lang="en-US" sz="1300"/>
          </a:p>
        </p:txBody>
      </p:sp>
      <p:sp>
        <p:nvSpPr>
          <p:cNvPr id="6" name="Text 4"/>
          <p:cNvSpPr/>
          <p:nvPr/>
        </p:nvSpPr>
        <p:spPr>
          <a:xfrm>
            <a:off x="32004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Uses digital technology to support safety and independence at home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Personal alarm pendants – press for help in an emergency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Automatic fall detectors – alerts sent without action from user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GPS trackers – locates people with dementia who wander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vital signs monitoring – flags health deterioration early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Barlow et al. (2007): reduces hospital admissions, improves quality of life</a:t>
            </a:r>
            <a:endParaRPr lang="en-US" sz="1200"/>
          </a:p>
        </p:txBody>
      </p:sp>
      <p:sp>
        <p:nvSpPr>
          <p:cNvPr id="7" name="Shape 5"/>
          <p:cNvSpPr/>
          <p:nvPr/>
        </p:nvSpPr>
        <p:spPr>
          <a:xfrm>
            <a:off x="4754880" y="914400"/>
            <a:ext cx="4160520" cy="3931920"/>
          </a:xfrm>
          <a:prstGeom prst="roundRect">
            <a:avLst>
              <a:gd name="adj" fmla="val 2326"/>
            </a:avLst>
          </a:prstGeom>
          <a:solidFill>
            <a:srgbClr val="FFFFFF"/>
          </a:solidFill>
          <a:ln/>
          <a:effectLst>
            <a:outerShdw blurRad="101600" dist="38100" dir="2700000" algn="bl" rotWithShape="0">
              <a:srgbClr val="000000">
                <a:alpha val="13000"/>
              </a:srgbClr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846320" y="1005840"/>
            <a:ext cx="3977640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>
                <a:solidFill>
                  <a:srgbClr val="F0A50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Challenges and Limitations</a:t>
            </a:r>
            <a:endParaRPr lang="en-US" sz="1300"/>
          </a:p>
        </p:txBody>
      </p:sp>
      <p:sp>
        <p:nvSpPr>
          <p:cNvPr id="9" name="Text 7"/>
          <p:cNvSpPr/>
          <p:nvPr/>
        </p:nvSpPr>
        <p:spPr>
          <a:xfrm>
            <a:off x="4846320" y="1426464"/>
            <a:ext cx="3977640" cy="32918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Digital exclusion: 29% of adults aged 75+ have never used the internet (ONS, 2022)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Fisk (2003): risk telecare replaces human contact rather than adding to it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 et al. (2015): devices often designed without involving older users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High equipment and installation costs</a:t>
            </a:r>
            <a:endParaRPr lang="en-US" sz="1200"/>
          </a:p>
          <a:p>
            <a:pPr marL="342900" indent="-342900">
              <a:spcAft>
                <a:spcPts val="500"/>
              </a:spcAft>
              <a:buSzPct val="100000"/>
              <a:buChar char="•"/>
            </a:pPr>
            <a:r>
              <a:rPr lang="en-US" sz="12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Requires ongoing technical support and training</a:t>
            </a:r>
            <a:endParaRPr lang="en-US" sz="1200"/>
          </a:p>
        </p:txBody>
      </p:sp>
      <p:pic>
        <p:nvPicPr>
          <p:cNvPr id="30" name="Audio 29">
            <a:hlinkClick r:id="" action="ppaction://media"/>
            <a:extLst>
              <a:ext uri="{FF2B5EF4-FFF2-40B4-BE49-F238E27FC236}">
                <a16:creationId xmlns:a16="http://schemas.microsoft.com/office/drawing/2014/main" id="{66C4051D-1FAF-49FA-1A37-621E054F97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89800"/>
    </mc:Choice>
    <mc:Fallback xmlns="">
      <p:transition spd="slow" advTm="898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Case Study – Airedale NHS Technology Enabled Care Programme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programme in West Yorkshire, England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Used video consultation and telehealth technology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Connected older people in care homes and at home with specialist clinical teams remotely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Evaluated by NHS England (2016)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findings: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45% reduction in accident and emergency attendances among care home residents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  → 40% reduction in hospital admissions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and service users valued the speed, reassurance and accessibility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Technology was used alongside not instead of face-to-face care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Reflects Care Act 2014 prevention principles and Activity Theory (engaging people in managing their own health)</a:t>
            </a:r>
            <a:endParaRPr lang="en-US" sz="1400"/>
          </a:p>
        </p:txBody>
      </p:sp>
      <p:pic>
        <p:nvPicPr>
          <p:cNvPr id="26" name="Audio 25">
            <a:hlinkClick r:id="" action="ppaction://media"/>
            <a:extLst>
              <a:ext uri="{FF2B5EF4-FFF2-40B4-BE49-F238E27FC236}">
                <a16:creationId xmlns:a16="http://schemas.microsoft.com/office/drawing/2014/main" id="{E8D3802E-D82F-B462-914E-F989E8C442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6069"/>
    </mc:Choice>
    <mc:Fallback xmlns="">
      <p:transition spd="slow" advTm="960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AF3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77240"/>
          </a:xfrm>
          <a:prstGeom prst="rect">
            <a:avLst/>
          </a:prstGeom>
          <a:solidFill>
            <a:srgbClr val="1A3A5C"/>
          </a:solidFill>
          <a:ln w="12700">
            <a:solidFill>
              <a:srgbClr val="1A3A5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320040" y="73152"/>
            <a:ext cx="85039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Recommendations – Improvements and Barriers</a:t>
            </a:r>
            <a:endParaRPr lang="en-US" sz="1900"/>
          </a:p>
        </p:txBody>
      </p:sp>
      <p:sp>
        <p:nvSpPr>
          <p:cNvPr id="4" name="Text 2"/>
          <p:cNvSpPr/>
          <p:nvPr/>
        </p:nvSpPr>
        <p:spPr>
          <a:xfrm>
            <a:off x="320040" y="886968"/>
            <a:ext cx="850392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1. INVEST IN THE WORKFORCE: raise domiciliary care pay to the Real Living Wage; improve training and career pathways (Skills for Care, 2023). Without stable staff, Continuity Theory cannot work in practice.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2. EMBED THEORY INTO CARE PLANNING: all care plans must actively reflect Activity and Continuity Theory – recording personal routines, interests, social connections and life history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3. CO-PRODUCE TELECARE WITH OLDER PEOPLE: involve service users in designing and testing technology before rollout (Mort et al., 2015). Do not design for people – design with them.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4. INTEGRATE HEALTH AND SOCIAL CARE: use Integrated Care Systems (Health and Care Act 2022) to reduce fragmentation and improve coordination</a:t>
            </a:r>
            <a:endParaRPr lang="en-US" sz="14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400">
                <a:solidFill>
                  <a:srgbClr val="1E2D3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BARRIER: LGA (2023) estimates a £4.3bn annual shortfall in social care funding. Without political commitment to adequate resourcing, all recommendations above remain aspirational rather than achievable.</a:t>
            </a:r>
            <a:endParaRPr lang="en-US" sz="1400"/>
          </a:p>
        </p:txBody>
      </p:sp>
      <p:pic>
        <p:nvPicPr>
          <p:cNvPr id="44" name="Audio 43">
            <a:hlinkClick r:id="" action="ppaction://media"/>
            <a:extLst>
              <a:ext uri="{FF2B5EF4-FFF2-40B4-BE49-F238E27FC236}">
                <a16:creationId xmlns:a16="http://schemas.microsoft.com/office/drawing/2014/main" id="{1E8821C9-C2A5-3014-695C-4C6BD5F43F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1209"/>
    </mc:Choice>
    <mc:Fallback xmlns="">
      <p:transition spd="slow" advTm="9120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6949440" y="3291840"/>
            <a:ext cx="2560320" cy="2560320"/>
          </a:xfrm>
          <a:prstGeom prst="ellipse">
            <a:avLst/>
          </a:prstGeom>
          <a:solidFill>
            <a:srgbClr val="F0A500">
              <a:alpha val="30000"/>
            </a:srgbClr>
          </a:solidFill>
          <a:ln w="12700">
            <a:solidFill>
              <a:srgbClr val="F0A500">
                <a:alpha val="30000"/>
              </a:srgbClr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Text 1"/>
          <p:cNvSpPr/>
          <p:nvPr/>
        </p:nvSpPr>
        <p:spPr>
          <a:xfrm>
            <a:off x="457200" y="182880"/>
            <a:ext cx="822960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2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Conclusion – Key Takeaways</a:t>
            </a:r>
            <a:endParaRPr lang="en-US" sz="2200"/>
          </a:p>
        </p:txBody>
      </p:sp>
      <p:sp>
        <p:nvSpPr>
          <p:cNvPr id="4" name="Text 2"/>
          <p:cNvSpPr/>
          <p:nvPr/>
        </p:nvSpPr>
        <p:spPr>
          <a:xfrm>
            <a:off x="457200" y="868680"/>
            <a:ext cx="8229600" cy="39776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Activity Theory: staying active and engaged improves wellbeing in old age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Continuity Theory: familiar routines and environments support mental health – home care is the best fit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Domiciliary care: genuinely empowering when well-resourced; currently undermined by underfunding and workforce instability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Telecare: real potential to extend independence, but must be co-designed, ethically governed and never used to replace human care</a:t>
            </a:r>
            <a:endParaRPr lang="en-US" sz="1300"/>
          </a:p>
          <a:p>
            <a:pPr marL="342900" indent="-342900">
              <a:spcAft>
                <a:spcPts val="700"/>
              </a:spcAft>
              <a:buSzPct val="100000"/>
              <a:buChar char="•"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is moving in the right direction (Care Act 2014, NHS Long Term Plan) – but investment must follow</a:t>
            </a:r>
            <a:endParaRPr lang="en-US" sz="130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6EFEF65-78DE-CA08-34AD-E6746B5A7F8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39844" t="-139844" r="-139844" b="-139844"/>
          <a:stretch>
            <a:fillRect/>
          </a:stretch>
        </p:blipFill>
        <p:spPr>
          <a:xfrm>
            <a:off x="7539228" y="3538728"/>
            <a:ext cx="1543050" cy="1543050"/>
          </a:xfrm>
          <a:prstGeom prst="ellipse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7836"/>
    </mc:Choice>
    <mc:Fallback xmlns="">
      <p:transition spd="slow" advTm="478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91440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/>
          </a:p>
        </p:txBody>
      </p:sp>
      <p:sp>
        <p:nvSpPr>
          <p:cNvPr id="3" name="Text 1"/>
          <p:cNvSpPr/>
          <p:nvPr/>
        </p:nvSpPr>
        <p:spPr>
          <a:xfrm>
            <a:off x="365760" y="777240"/>
            <a:ext cx="8412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Age UK (2023) Later life in the United Kingdom 2023. London: Age UK.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Atchley, R.C. (1989) 'A continuity theory of normal aging', The Gerontologist, 29(2), pp. 183–190.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Barlow, J., Singh, D., Bayer, S. and Curry, R. (2007) 'A systematic review of the benefits of home telecare for frail elderly people', Journal of Telemedicine and Telecare, 13(4), pp. 172–179.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Bauer, A., Biehler, M. and Grone, O. (2019) 'Home care and autonomy', Ageing and Society, 39(8), pp. 1665–1687.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Butler, R. (1975) Why survive? Being old in America. New York: Harper and Row.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Care Quality Commission (2023) The state of health care and adult social care in England 2022/23. London: CQC.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(2014) Care Act 2014: statutory guidance. London: HMSO.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(2021) People at the heart of care White Paper. London: HMSO.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Fisk, M.J. (2003) Social alarms to telecare. Bristol: Policy Press.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Glasby, J. (2017) Understanding health and social care. 3rd edn. Bristol: Policy Press.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Glasby, J. and Littlechild, R. (2016) Direct payments and personal budgets. 3rd edn. Bristol: Policy Press.</a:t>
            </a:r>
            <a:endParaRPr lang="en-US" sz="9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A3A5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365760" y="91440"/>
            <a:ext cx="841248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</a:t>
            </a:r>
            <a:endParaRPr lang="en-US" sz="2000"/>
          </a:p>
        </p:txBody>
      </p:sp>
      <p:sp>
        <p:nvSpPr>
          <p:cNvPr id="3" name="Text 1"/>
          <p:cNvSpPr/>
          <p:nvPr/>
        </p:nvSpPr>
        <p:spPr>
          <a:xfrm>
            <a:off x="365760" y="777240"/>
            <a:ext cx="841248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Havighurst, R.J. and Albrecht, R. (1953) Older people. New York: Longmans Green.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Kirkwood, T. (2017) Time of our lives: the science of human ageing. London: Weidenfeld and Nicolson.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Lemon, B.W., Bengtson, V.L. and Peterson, J.A. (1972) 'An exploration of the activity theory of aging', Journal of Gerontology, 27(4), pp. 511–523.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 Government Association (2023) Adult social care funding gap. London: LGA.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Mort, M., Roberts, C., Pols, J., Domenech, M. and Moser, I. (2015) 'Ethical implications of home telecare', Health Expectations, 18(3), pp. 438–449.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(2016) Airedale NHS Foundation Trust: technology enabled care services. Leeds: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(2022) Healthy ageing framework. London: NHS England.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(2022) Internet access – households and individuals: 2022. Newport: ONS.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Office for National Statistics (2023) Estimates of the population for the UK, mid-2022. Newport: ONS.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Skills for Care (2023) The state of the adult social care sector and workforce in England. Leeds: Skills for Care.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Townsend, P. (1981) 'The structured dependency of the elderly', Ageing and Society, 1(1), pp. 5–28.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Victor, C.R. (2005) The social context of ageing. London: Routledge.</a:t>
            </a:r>
            <a:endParaRPr lang="en-US" sz="900"/>
          </a:p>
          <a:p>
            <a:pPr marL="0" indent="0">
              <a:spcAft>
                <a:spcPts val="400"/>
              </a:spcAft>
              <a:buNone/>
            </a:pPr>
            <a:r>
              <a:rPr lang="en-US" sz="900">
                <a:solidFill>
                  <a:srgbClr val="CADCF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Organisation (2021) Ageing and health: fact sheet. Geneva: WHO.</a:t>
            </a:r>
            <a:endParaRPr lang="en-US" sz="90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189ABA28F046F04E92B9341F710745C9" ma:contentTypeVersion="14" ma:contentTypeDescription="Create a new document." ma:contentTypeScope="" ma:versionID="adec2a941c6adc309e22838508b805aa">
  <xsd:schema xmlns:xsd="http://www.w3.org/2001/XMLSchema" xmlns:xs="http://www.w3.org/2001/XMLSchema" xmlns:p="http://schemas.microsoft.com/office/2006/metadata/properties" xmlns:ns3="a653a6be-78ee-4b80-ae82-fa43b262699b" xmlns:ns4="94f14c45-4680-4fdb-90a1-beddc8a22c58" targetNamespace="http://schemas.microsoft.com/office/2006/metadata/properties" ma:root="true" ma:fieldsID="dab2735d144fb899cf05a61aaca95877" ns3:_="" ns4:_="">
    <xsd:import namespace="a653a6be-78ee-4b80-ae82-fa43b262699b"/>
    <xsd:import namespace="94f14c45-4680-4fdb-90a1-beddc8a22c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653a6be-78ee-4b80-ae82-fa43b262699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SystemTags" ma:index="16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20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4f14c45-4680-4fdb-90a1-beddc8a22c58" elementFormDefault="qualified">
    <xsd:import namespace="http://schemas.microsoft.com/office/2006/documentManagement/types"/>
    <xsd:import namespace="http://schemas.microsoft.com/office/infopath/2007/PartnerControls"/>
    <xsd:element name="SharedWithUsers" ma:index="13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4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5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653a6be-78ee-4b80-ae82-fa43b262699b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A72C2EF-56E2-418C-A3E1-C5642F7908F4}">
  <ds:schemaRefs>
    <ds:schemaRef ds:uri="94f14c45-4680-4fdb-90a1-beddc8a22c58"/>
    <ds:schemaRef ds:uri="a653a6be-78ee-4b80-ae82-fa43b26269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FE8C498-26E0-48D1-B359-FCD2D3AA6325}">
  <ds:schemaRefs>
    <ds:schemaRef ds:uri="94f14c45-4680-4fdb-90a1-beddc8a22c58"/>
    <ds:schemaRef ds:uri="a653a6be-78ee-4b80-ae82-fa43b26269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48F573A-990B-4738-B168-592E451F9BA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Application>Microsoft Office PowerPoint</Application>
  <PresentationFormat>On-screen Show (16:9)</PresentationFormat>
  <Slides>15</Slides>
  <Notes>15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Gallery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BMHP6027 Component 1 – Version A</dc:title>
  <dc:subject>PptxGenJS Presentation</dc:subject>
  <dc:creator>PptxGenJS</dc:creator>
  <cp:revision>81</cp:revision>
  <dcterms:created xsi:type="dcterms:W3CDTF">2026-06-12T18:51:23Z</dcterms:created>
  <dcterms:modified xsi:type="dcterms:W3CDTF">2026-06-22T21:00:42Z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0x010100189ABA28F046F04E92B9341F710745C9</vt:lpwstr>
  </property>
</Properties>
</file>