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9"/>
  </p:notesMasterIdLst>
  <p:sldIdLst>
    <p:sldId id="292" r:id="rId2"/>
    <p:sldId id="257" r:id="rId3"/>
    <p:sldId id="300" r:id="rId4"/>
    <p:sldId id="301" r:id="rId5"/>
    <p:sldId id="302" r:id="rId6"/>
    <p:sldId id="303" r:id="rId7"/>
    <p:sldId id="298"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4" autoAdjust="0"/>
    <p:restoredTop sz="81952" autoAdjust="0"/>
  </p:normalViewPr>
  <p:slideViewPr>
    <p:cSldViewPr snapToGrid="0">
      <p:cViewPr varScale="1">
        <p:scale>
          <a:sx n="52" d="100"/>
          <a:sy n="52" d="100"/>
        </p:scale>
        <p:origin x="1228" y="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A306A3-23D7-480D-977D-FF300B2243FA}" type="datetimeFigureOut">
              <a:rPr lang="en-US" smtClean="0"/>
              <a:t>2/28/2024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59F2C9-61CE-4CDD-AAC5-6F7A792CA574}" type="slidenum">
              <a:rPr lang="en-US" smtClean="0"/>
              <a:t>‹#›</a:t>
            </a:fld>
            <a:endParaRPr lang="en-US"/>
          </a:p>
        </p:txBody>
      </p:sp>
    </p:spTree>
    <p:extLst>
      <p:ext uri="{BB962C8B-B14F-4D97-AF65-F5344CB8AC3E}">
        <p14:creationId xmlns:p14="http://schemas.microsoft.com/office/powerpoint/2010/main" val="20068447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dirty="0">
                <a:latin typeface="Arial" panose="020B0604020202020204" pitchFamily="34" charset="0"/>
                <a:cs typeface="Arial" panose="020B0604020202020204" pitchFamily="34" charset="0"/>
              </a:rPr>
              <a:t>Hybrid work is defined by </a:t>
            </a:r>
            <a:r>
              <a:rPr lang="en-US" dirty="0" err="1">
                <a:latin typeface="Arial" panose="020B0604020202020204" pitchFamily="34" charset="0"/>
                <a:cs typeface="Arial" panose="020B0604020202020204" pitchFamily="34" charset="0"/>
              </a:rPr>
              <a:t>Lepori</a:t>
            </a:r>
            <a:r>
              <a:rPr lang="en-US" dirty="0">
                <a:latin typeface="Arial" panose="020B0604020202020204" pitchFamily="34" charset="0"/>
                <a:cs typeface="Arial" panose="020B0604020202020204" pitchFamily="34" charset="0"/>
              </a:rPr>
              <a:t> and </a:t>
            </a:r>
            <a:r>
              <a:rPr lang="en-US" dirty="0" err="1">
                <a:latin typeface="Arial" panose="020B0604020202020204" pitchFamily="34" charset="0"/>
                <a:cs typeface="Arial" panose="020B0604020202020204" pitchFamily="34" charset="0"/>
              </a:rPr>
              <a:t>Montauti</a:t>
            </a:r>
            <a:r>
              <a:rPr lang="en-US" dirty="0">
                <a:latin typeface="Arial" panose="020B0604020202020204" pitchFamily="34" charset="0"/>
                <a:cs typeface="Arial" panose="020B0604020202020204" pitchFamily="34" charset="0"/>
              </a:rPr>
              <a:t> (2020) as combining in-office and remote work. New methods of leadership and </a:t>
            </a:r>
            <a:r>
              <a:rPr lang="en-US" dirty="0" err="1">
                <a:latin typeface="Arial" panose="020B0604020202020204" pitchFamily="34" charset="0"/>
                <a:cs typeface="Arial" panose="020B0604020202020204" pitchFamily="34" charset="0"/>
              </a:rPr>
              <a:t>organisational</a:t>
            </a:r>
            <a:r>
              <a:rPr lang="en-US" dirty="0">
                <a:latin typeface="Arial" panose="020B0604020202020204" pitchFamily="34" charset="0"/>
                <a:cs typeface="Arial" panose="020B0604020202020204" pitchFamily="34" charset="0"/>
              </a:rPr>
              <a:t> structure are necessary to sustain hybridity through deliberate adaptability in the face of this change. </a:t>
            </a:r>
            <a:r>
              <a:rPr lang="en-US" dirty="0" err="1">
                <a:latin typeface="Arial" panose="020B0604020202020204" pitchFamily="34" charset="0"/>
                <a:cs typeface="Arial" panose="020B0604020202020204" pitchFamily="34" charset="0"/>
              </a:rPr>
              <a:t>Hermawan</a:t>
            </a:r>
            <a:r>
              <a:rPr lang="en-US" dirty="0">
                <a:latin typeface="Arial" panose="020B0604020202020204" pitchFamily="34" charset="0"/>
                <a:cs typeface="Arial" panose="020B0604020202020204" pitchFamily="34" charset="0"/>
              </a:rPr>
              <a:t> et al. (2022) state that teams and their alignment are both enhanced by mixed leadership. It's really important to differentiate between teams and groups here. You may find it easier to lead and collaborate if you refer to Belbin's team roles and Tuckman's phases of team growth. Soukup et al. (2020) states that these models streamline leadership and team processes. In article, Dunn (2020) argue that mixed-tasking presents both hurdles and rewards. Some of these concerns include having fun while working and being happy in one's career. In order to triumph over these challenges, </a:t>
            </a:r>
            <a:r>
              <a:rPr lang="en-US" dirty="0" err="1">
                <a:latin typeface="Arial" panose="020B0604020202020204" pitchFamily="34" charset="0"/>
                <a:cs typeface="Arial" panose="020B0604020202020204" pitchFamily="34" charset="0"/>
              </a:rPr>
              <a:t>organisations</a:t>
            </a:r>
            <a:r>
              <a:rPr lang="en-US" dirty="0">
                <a:latin typeface="Arial" panose="020B0604020202020204" pitchFamily="34" charset="0"/>
                <a:cs typeface="Arial" panose="020B0604020202020204" pitchFamily="34" charset="0"/>
              </a:rPr>
              <a:t> need to adjust and regroup. Alterations can be illustrated through graphing the hybrid work model. In today's workplace, it is essential to strike a balance between being flexible, collaborating, and having strong leadership.</a:t>
            </a:r>
          </a:p>
        </p:txBody>
      </p:sp>
      <p:sp>
        <p:nvSpPr>
          <p:cNvPr id="4" name="Slide Number Placeholder 3"/>
          <p:cNvSpPr>
            <a:spLocks noGrp="1"/>
          </p:cNvSpPr>
          <p:nvPr>
            <p:ph type="sldNum" sz="quarter" idx="5"/>
          </p:nvPr>
        </p:nvSpPr>
        <p:spPr/>
        <p:txBody>
          <a:bodyPr/>
          <a:lstStyle/>
          <a:p>
            <a:fld id="{1459F2C9-61CE-4CDD-AAC5-6F7A792CA574}" type="slidenum">
              <a:rPr lang="en-US" smtClean="0"/>
              <a:t>2</a:t>
            </a:fld>
            <a:endParaRPr lang="en-US"/>
          </a:p>
        </p:txBody>
      </p:sp>
    </p:spTree>
    <p:extLst>
      <p:ext uri="{BB962C8B-B14F-4D97-AF65-F5344CB8AC3E}">
        <p14:creationId xmlns:p14="http://schemas.microsoft.com/office/powerpoint/2010/main" val="32393426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dirty="0"/>
              <a:t>Team dynamics and productivity can be enhanced by combining Tuckman's stages of group development with Belbin’s team roles. This is especially true in remote or hybrid workplaces. As to Tuckman's paradigm, teams need to go through the Norming and Storming phases in order to reach closure and perform at their best (Patterson, 2022). The initial stage of the paradigm is Forming, and the final stage is Adjourning. This is essential for teams to compete effectively. If you follow Belbin's method, you can improve team dynamics by designating people as specialists, implementers, or shakers. Research by Verano-</a:t>
            </a:r>
            <a:r>
              <a:rPr lang="en-US" dirty="0" err="1"/>
              <a:t>Tacoronte</a:t>
            </a:r>
            <a:r>
              <a:rPr lang="en-US" dirty="0"/>
              <a:t> et al. (2024) indicates that this technology boosts efficiency and effectiveness. Successful hybrid teams are able to adapt, build trust, and communicate because they work in both virtual and real environments (</a:t>
            </a:r>
            <a:r>
              <a:rPr lang="en-US" dirty="0" err="1"/>
              <a:t>Meluso</a:t>
            </a:r>
            <a:r>
              <a:rPr lang="en-US" dirty="0"/>
              <a:t> et al., 2020). </a:t>
            </a:r>
            <a:r>
              <a:rPr lang="en-US" dirty="0" err="1"/>
              <a:t>Meluso</a:t>
            </a:r>
            <a:r>
              <a:rPr lang="en-US" dirty="0"/>
              <a:t> et al. (2020) asserts that teams can gain an advantage by </a:t>
            </a:r>
            <a:r>
              <a:rPr lang="en-US" dirty="0" err="1"/>
              <a:t>familiarising</a:t>
            </a:r>
            <a:r>
              <a:rPr lang="en-US" dirty="0"/>
              <a:t> themselves with the theories of hybrid work management put out by Tuckman. When you have this understanding, it's much easier to fix disagreements, develop teams, and boost performance.</a:t>
            </a:r>
          </a:p>
          <a:p>
            <a:pPr algn="just">
              <a:lnSpc>
                <a:spcPct val="150000"/>
              </a:lnSpc>
            </a:pPr>
            <a:br>
              <a:rPr lang="en-US" dirty="0"/>
            </a:br>
            <a:br>
              <a:rPr lang="en-US" dirty="0"/>
            </a:br>
            <a:br>
              <a:rPr lang="en-US" dirty="0"/>
            </a:br>
            <a:br>
              <a:rPr lang="en-US" dirty="0"/>
            </a:br>
            <a:br>
              <a:rPr lang="en-US" dirty="0"/>
            </a:br>
            <a:br>
              <a:rPr lang="en-US" dirty="0"/>
            </a:br>
            <a:br>
              <a:rPr lang="en-US" dirty="0"/>
            </a:b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1459F2C9-61CE-4CDD-AAC5-6F7A792CA574}" type="slidenum">
              <a:rPr lang="en-US" smtClean="0"/>
              <a:t>3</a:t>
            </a:fld>
            <a:endParaRPr lang="en-US"/>
          </a:p>
        </p:txBody>
      </p:sp>
    </p:spTree>
    <p:extLst>
      <p:ext uri="{BB962C8B-B14F-4D97-AF65-F5344CB8AC3E}">
        <p14:creationId xmlns:p14="http://schemas.microsoft.com/office/powerpoint/2010/main" val="18193414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dirty="0"/>
              <a:t>Due to their in-person and virtual interactions, hybrid teams struggle to collaborate, communicate, and stay together. The mixed team composition causes most of these issues. Regular online interactions and digital tools can improve task sharing, group dynamics, and communication (Blanchard, 2021). These issues can be resolved using the procedures. Hybrid teams need fair contribution evaluations to stay motivated and productive (</a:t>
            </a:r>
            <a:r>
              <a:rPr lang="en-US" dirty="0" err="1"/>
              <a:t>Berti</a:t>
            </a:r>
            <a:r>
              <a:rPr lang="en-US" dirty="0"/>
              <a:t> and </a:t>
            </a:r>
            <a:r>
              <a:rPr lang="en-US" dirty="0" err="1"/>
              <a:t>Pitelis</a:t>
            </a:r>
            <a:r>
              <a:rPr lang="en-US" dirty="0"/>
              <a:t>, 2022). Hybrid work policies demand clear guidelines and flexible leadership. IBM and Ericsson addressed challenges through digital teamwork, flexibility, and trust (</a:t>
            </a:r>
            <a:r>
              <a:rPr lang="en-US" dirty="0" err="1"/>
              <a:t>Aagaard</a:t>
            </a:r>
            <a:r>
              <a:rPr lang="en-US" dirty="0"/>
              <a:t> and </a:t>
            </a:r>
            <a:r>
              <a:rPr lang="en-US" dirty="0" err="1"/>
              <a:t>Rezac</a:t>
            </a:r>
            <a:r>
              <a:rPr lang="en-US" dirty="0"/>
              <a:t>, 2022). This hybrid team management method focuses on cooperation, recognition, and communication to boost productivity and cohesion.</a:t>
            </a:r>
          </a:p>
          <a:p>
            <a:pPr algn="just">
              <a:lnSpc>
                <a:spcPct val="150000"/>
              </a:lnSpc>
            </a:pPr>
            <a:br>
              <a:rPr lang="en-US" dirty="0"/>
            </a:b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1459F2C9-61CE-4CDD-AAC5-6F7A792CA574}" type="slidenum">
              <a:rPr lang="en-US" smtClean="0"/>
              <a:t>4</a:t>
            </a:fld>
            <a:endParaRPr lang="en-US"/>
          </a:p>
        </p:txBody>
      </p:sp>
    </p:spTree>
    <p:extLst>
      <p:ext uri="{BB962C8B-B14F-4D97-AF65-F5344CB8AC3E}">
        <p14:creationId xmlns:p14="http://schemas.microsoft.com/office/powerpoint/2010/main" val="19033949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Leadership of hybrid teams necessitates the capacity to </a:t>
            </a:r>
            <a:r>
              <a:rPr lang="en-US" sz="1200" kern="1200" dirty="0" err="1">
                <a:solidFill>
                  <a:schemeClr val="tx1"/>
                </a:solidFill>
                <a:effectLst/>
                <a:latin typeface="+mn-lt"/>
                <a:ea typeface="+mn-ea"/>
                <a:cs typeface="+mn-cs"/>
              </a:rPr>
              <a:t>organise</a:t>
            </a:r>
            <a:r>
              <a:rPr lang="en-US" sz="1200" kern="1200" dirty="0">
                <a:solidFill>
                  <a:schemeClr val="tx1"/>
                </a:solidFill>
                <a:effectLst/>
                <a:latin typeface="+mn-lt"/>
                <a:ea typeface="+mn-ea"/>
                <a:cs typeface="+mn-cs"/>
              </a:rPr>
              <a:t> agility, react to unexpected situations, and communicate strategically in order to effectively oversee remote teams. According to </a:t>
            </a:r>
            <a:r>
              <a:rPr lang="en-US" sz="1200" kern="1200" dirty="0" err="1">
                <a:solidFill>
                  <a:schemeClr val="tx1"/>
                </a:solidFill>
                <a:effectLst/>
                <a:latin typeface="+mn-lt"/>
                <a:ea typeface="+mn-ea"/>
                <a:cs typeface="+mn-cs"/>
              </a:rPr>
              <a:t>Belte</a:t>
            </a:r>
            <a:r>
              <a:rPr lang="en-US" sz="1200" kern="1200" dirty="0">
                <a:solidFill>
                  <a:schemeClr val="tx1"/>
                </a:solidFill>
                <a:effectLst/>
                <a:latin typeface="+mn-lt"/>
                <a:ea typeface="+mn-ea"/>
                <a:cs typeface="+mn-cs"/>
              </a:rPr>
              <a:t> et al. (2023), leaders can benefit from paradoxical frameworks and obstacles that leadership theories suggest in order to adapt and maintain hybridity. To </a:t>
            </a:r>
            <a:r>
              <a:rPr lang="en-US" sz="1200" kern="1200" dirty="0" err="1">
                <a:solidFill>
                  <a:schemeClr val="tx1"/>
                </a:solidFill>
                <a:effectLst/>
                <a:latin typeface="+mn-lt"/>
                <a:ea typeface="+mn-ea"/>
                <a:cs typeface="+mn-cs"/>
              </a:rPr>
              <a:t>maximise</a:t>
            </a:r>
            <a:r>
              <a:rPr lang="en-US" sz="1200" kern="1200" dirty="0">
                <a:solidFill>
                  <a:schemeClr val="tx1"/>
                </a:solidFill>
                <a:effectLst/>
                <a:latin typeface="+mn-lt"/>
                <a:ea typeface="+mn-ea"/>
                <a:cs typeface="+mn-cs"/>
              </a:rPr>
              <a:t> team performance in hybrid settings, leaders should adopt habits that are specific to their teams' technology and surroundings. These </a:t>
            </a:r>
            <a:r>
              <a:rPr lang="en-US" sz="1200" kern="1200" dirty="0" err="1">
                <a:solidFill>
                  <a:schemeClr val="tx1"/>
                </a:solidFill>
                <a:effectLst/>
                <a:latin typeface="+mn-lt"/>
                <a:ea typeface="+mn-ea"/>
                <a:cs typeface="+mn-cs"/>
              </a:rPr>
              <a:t>behaviours</a:t>
            </a:r>
            <a:r>
              <a:rPr lang="en-US" sz="1200" kern="1200" dirty="0">
                <a:solidFill>
                  <a:schemeClr val="tx1"/>
                </a:solidFill>
                <a:effectLst/>
                <a:latin typeface="+mn-lt"/>
                <a:ea typeface="+mn-ea"/>
                <a:cs typeface="+mn-cs"/>
              </a:rPr>
              <a:t> should </a:t>
            </a:r>
            <a:r>
              <a:rPr lang="en-US" sz="1200" kern="1200" dirty="0" err="1">
                <a:solidFill>
                  <a:schemeClr val="tx1"/>
                </a:solidFill>
                <a:effectLst/>
                <a:latin typeface="+mn-lt"/>
                <a:ea typeface="+mn-ea"/>
                <a:cs typeface="+mn-cs"/>
              </a:rPr>
              <a:t>centre</a:t>
            </a:r>
            <a:r>
              <a:rPr lang="en-US" sz="1200" kern="1200" dirty="0">
                <a:solidFill>
                  <a:schemeClr val="tx1"/>
                </a:solidFill>
                <a:effectLst/>
                <a:latin typeface="+mn-lt"/>
                <a:ea typeface="+mn-ea"/>
                <a:cs typeface="+mn-cs"/>
              </a:rPr>
              <a:t> on tasks and relationships, and they should aim to improve communication (Kwame and </a:t>
            </a:r>
            <a:r>
              <a:rPr lang="en-US" sz="1200" kern="1200" dirty="0" err="1">
                <a:solidFill>
                  <a:schemeClr val="tx1"/>
                </a:solidFill>
                <a:effectLst/>
                <a:latin typeface="+mn-lt"/>
                <a:ea typeface="+mn-ea"/>
                <a:cs typeface="+mn-cs"/>
              </a:rPr>
              <a:t>Petrucka</a:t>
            </a:r>
            <a:r>
              <a:rPr lang="en-US" sz="1200" kern="1200" dirty="0">
                <a:solidFill>
                  <a:schemeClr val="tx1"/>
                </a:solidFill>
                <a:effectLst/>
                <a:latin typeface="+mn-lt"/>
                <a:ea typeface="+mn-ea"/>
                <a:cs typeface="+mn-cs"/>
              </a:rPr>
              <a:t>, 2021). In order to cultivate resilience and address the diverse requirements of their teams, leaders must possess adaptability, a trait that is bolstered by internal attributes like mindfulness. According to </a:t>
            </a:r>
            <a:r>
              <a:rPr lang="en-US" sz="1200" kern="1200" dirty="0" err="1">
                <a:solidFill>
                  <a:schemeClr val="tx1"/>
                </a:solidFill>
                <a:effectLst/>
                <a:latin typeface="+mn-lt"/>
                <a:ea typeface="+mn-ea"/>
                <a:cs typeface="+mn-cs"/>
              </a:rPr>
              <a:t>Huuki</a:t>
            </a:r>
            <a:r>
              <a:rPr lang="en-US" sz="1200" kern="1200" dirty="0">
                <a:solidFill>
                  <a:schemeClr val="tx1"/>
                </a:solidFill>
                <a:effectLst/>
                <a:latin typeface="+mn-lt"/>
                <a:ea typeface="+mn-ea"/>
                <a:cs typeface="+mn-cs"/>
              </a:rPr>
              <a:t> (2020), leaders can boost team performance by building trust and communicating effectively through media-rich platforms. Last but not least, when leaders have the backing of their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they are better equipped to manage virtual teams and put greater emphasis on teaching members to trust one another and resolve conflicts amicably. Hybrid teams can achieve remarkable results and unity with the help of these </a:t>
            </a:r>
            <a:r>
              <a:rPr lang="en-US" sz="1200" kern="1200" dirty="0" err="1">
                <a:solidFill>
                  <a:schemeClr val="tx1"/>
                </a:solidFill>
                <a:effectLst/>
                <a:latin typeface="+mn-lt"/>
                <a:ea typeface="+mn-ea"/>
                <a:cs typeface="+mn-cs"/>
              </a:rPr>
              <a:t>programmes</a:t>
            </a:r>
            <a:r>
              <a:rPr lang="en-US" sz="1200" kern="1200" dirty="0">
                <a:solidFill>
                  <a:schemeClr val="tx1"/>
                </a:solidFill>
                <a:effectLst/>
                <a:latin typeface="+mn-lt"/>
                <a:ea typeface="+mn-ea"/>
                <a:cs typeface="+mn-cs"/>
              </a:rPr>
              <a:t>.</a:t>
            </a:r>
          </a:p>
        </p:txBody>
      </p:sp>
      <p:sp>
        <p:nvSpPr>
          <p:cNvPr id="4" name="Slide Number Placeholder 3"/>
          <p:cNvSpPr>
            <a:spLocks noGrp="1"/>
          </p:cNvSpPr>
          <p:nvPr>
            <p:ph type="sldNum" sz="quarter" idx="5"/>
          </p:nvPr>
        </p:nvSpPr>
        <p:spPr/>
        <p:txBody>
          <a:bodyPr/>
          <a:lstStyle/>
          <a:p>
            <a:fld id="{1459F2C9-61CE-4CDD-AAC5-6F7A792CA574}" type="slidenum">
              <a:rPr lang="en-US" smtClean="0"/>
              <a:t>5</a:t>
            </a:fld>
            <a:endParaRPr lang="en-US"/>
          </a:p>
        </p:txBody>
      </p:sp>
    </p:spTree>
    <p:extLst>
      <p:ext uri="{BB962C8B-B14F-4D97-AF65-F5344CB8AC3E}">
        <p14:creationId xmlns:p14="http://schemas.microsoft.com/office/powerpoint/2010/main" val="17413894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1459F2C9-61CE-4CDD-AAC5-6F7A792CA574}" type="slidenum">
              <a:rPr lang="en-US" smtClean="0"/>
              <a:t>6</a:t>
            </a:fld>
            <a:endParaRPr lang="en-US"/>
          </a:p>
        </p:txBody>
      </p:sp>
    </p:spTree>
    <p:extLst>
      <p:ext uri="{BB962C8B-B14F-4D97-AF65-F5344CB8AC3E}">
        <p14:creationId xmlns:p14="http://schemas.microsoft.com/office/powerpoint/2010/main" val="39714647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21447E71-C222-4DBD-9E0C-45AD30B82AA5}" type="datetimeFigureOut">
              <a:rPr lang="en-US" smtClean="0"/>
              <a:t>2/28/2024</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3E81C02C-ADFD-448C-850C-8AC6B7943A40}"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621814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447E71-C222-4DBD-9E0C-45AD30B82AA5}" type="datetimeFigureOut">
              <a:rPr lang="en-US" smtClean="0"/>
              <a:t>2/28/2024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E81C02C-ADFD-448C-850C-8AC6B7943A40}" type="slidenum">
              <a:rPr lang="en-US" smtClean="0"/>
              <a:t>‹#›</a:t>
            </a:fld>
            <a:endParaRPr lang="en-US"/>
          </a:p>
        </p:txBody>
      </p:sp>
    </p:spTree>
    <p:extLst>
      <p:ext uri="{BB962C8B-B14F-4D97-AF65-F5344CB8AC3E}">
        <p14:creationId xmlns:p14="http://schemas.microsoft.com/office/powerpoint/2010/main" val="19723771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1447E71-C222-4DBD-9E0C-45AD30B82AA5}" type="datetimeFigureOut">
              <a:rPr lang="en-US" smtClean="0"/>
              <a:t>2/28/2024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E81C02C-ADFD-448C-850C-8AC6B7943A40}"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626571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1447E71-C222-4DBD-9E0C-45AD30B82AA5}" type="datetimeFigureOut">
              <a:rPr lang="en-US" smtClean="0"/>
              <a:t>2/28/2024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E81C02C-ADFD-448C-850C-8AC6B7943A40}" type="slidenum">
              <a:rPr lang="en-US" smtClean="0"/>
              <a:t>‹#›</a:t>
            </a:fld>
            <a:endParaRPr lang="en-US"/>
          </a:p>
        </p:txBody>
      </p:sp>
    </p:spTree>
    <p:extLst>
      <p:ext uri="{BB962C8B-B14F-4D97-AF65-F5344CB8AC3E}">
        <p14:creationId xmlns:p14="http://schemas.microsoft.com/office/powerpoint/2010/main" val="11550466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1447E71-C222-4DBD-9E0C-45AD30B82AA5}" type="datetimeFigureOut">
              <a:rPr lang="en-US" smtClean="0"/>
              <a:t>2/28/2024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E81C02C-ADFD-448C-850C-8AC6B7943A40}"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823667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1447E71-C222-4DBD-9E0C-45AD30B82AA5}" type="datetimeFigureOut">
              <a:rPr lang="en-US" smtClean="0"/>
              <a:t>2/28/2024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E81C02C-ADFD-448C-850C-8AC6B7943A40}"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54251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1447E71-C222-4DBD-9E0C-45AD30B82AA5}" type="datetimeFigureOut">
              <a:rPr lang="en-US" smtClean="0"/>
              <a:t>2/28/2024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E81C02C-ADFD-448C-850C-8AC6B7943A40}" type="slidenum">
              <a:rPr lang="en-US" smtClean="0"/>
              <a:t>‹#›</a:t>
            </a:fld>
            <a:endParaRPr lang="en-US"/>
          </a:p>
        </p:txBody>
      </p:sp>
    </p:spTree>
    <p:extLst>
      <p:ext uri="{BB962C8B-B14F-4D97-AF65-F5344CB8AC3E}">
        <p14:creationId xmlns:p14="http://schemas.microsoft.com/office/powerpoint/2010/main" val="17100573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1447E71-C222-4DBD-9E0C-45AD30B82AA5}" type="datetimeFigureOut">
              <a:rPr lang="en-US" smtClean="0"/>
              <a:t>2/28/2024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E81C02C-ADFD-448C-850C-8AC6B7943A40}"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017146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1447E71-C222-4DBD-9E0C-45AD30B82AA5}" type="datetimeFigureOut">
              <a:rPr lang="en-US" smtClean="0"/>
              <a:t>2/28/2024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E81C02C-ADFD-448C-850C-8AC6B7943A40}" type="slidenum">
              <a:rPr lang="en-US" smtClean="0"/>
              <a:t>‹#›</a:t>
            </a:fld>
            <a:endParaRPr lang="en-US"/>
          </a:p>
        </p:txBody>
      </p:sp>
    </p:spTree>
    <p:extLst>
      <p:ext uri="{BB962C8B-B14F-4D97-AF65-F5344CB8AC3E}">
        <p14:creationId xmlns:p14="http://schemas.microsoft.com/office/powerpoint/2010/main" val="3194406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1447E71-C222-4DBD-9E0C-45AD30B82AA5}" type="datetimeFigureOut">
              <a:rPr lang="en-US" smtClean="0"/>
              <a:t>2/28/2024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E81C02C-ADFD-448C-850C-8AC6B7943A40}" type="slidenum">
              <a:rPr lang="en-US" smtClean="0"/>
              <a:t>‹#›</a:t>
            </a:fld>
            <a:endParaRPr lang="en-US"/>
          </a:p>
        </p:txBody>
      </p:sp>
    </p:spTree>
    <p:extLst>
      <p:ext uri="{BB962C8B-B14F-4D97-AF65-F5344CB8AC3E}">
        <p14:creationId xmlns:p14="http://schemas.microsoft.com/office/powerpoint/2010/main" val="29406316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1447E71-C222-4DBD-9E0C-45AD30B82AA5}" type="datetimeFigureOut">
              <a:rPr lang="en-US" smtClean="0"/>
              <a:t>2/28/2024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E81C02C-ADFD-448C-850C-8AC6B7943A40}"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226605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1447E71-C222-4DBD-9E0C-45AD30B82AA5}" type="datetimeFigureOut">
              <a:rPr lang="en-US" smtClean="0"/>
              <a:t>2/28/2024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E81C02C-ADFD-448C-850C-8AC6B7943A40}"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812021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1447E71-C222-4DBD-9E0C-45AD30B82AA5}" type="datetimeFigureOut">
              <a:rPr lang="en-US" smtClean="0"/>
              <a:t>2/28/2024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E81C02C-ADFD-448C-850C-8AC6B7943A40}" type="slidenum">
              <a:rPr lang="en-US" smtClean="0"/>
              <a:t>‹#›</a:t>
            </a:fld>
            <a:endParaRPr lang="en-US"/>
          </a:p>
        </p:txBody>
      </p:sp>
    </p:spTree>
    <p:extLst>
      <p:ext uri="{BB962C8B-B14F-4D97-AF65-F5344CB8AC3E}">
        <p14:creationId xmlns:p14="http://schemas.microsoft.com/office/powerpoint/2010/main" val="37658863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1447E71-C222-4DBD-9E0C-45AD30B82AA5}" type="datetimeFigureOut">
              <a:rPr lang="en-US" smtClean="0"/>
              <a:t>2/28/2024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E81C02C-ADFD-448C-850C-8AC6B7943A40}"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82492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1447E71-C222-4DBD-9E0C-45AD30B82AA5}" type="datetimeFigureOut">
              <a:rPr lang="en-US" smtClean="0"/>
              <a:t>2/28/2024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E81C02C-ADFD-448C-850C-8AC6B7943A40}"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710514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447E71-C222-4DBD-9E0C-45AD30B82AA5}" type="datetimeFigureOut">
              <a:rPr lang="en-US" smtClean="0"/>
              <a:t>2/28/2024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E81C02C-ADFD-448C-850C-8AC6B7943A40}"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779013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447E71-C222-4DBD-9E0C-45AD30B82AA5}" type="datetimeFigureOut">
              <a:rPr lang="en-US" smtClean="0"/>
              <a:t>2/28/2024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E81C02C-ADFD-448C-850C-8AC6B7943A40}"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33503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1447E71-C222-4DBD-9E0C-45AD30B82AA5}" type="datetimeFigureOut">
              <a:rPr lang="en-US" smtClean="0"/>
              <a:t>2/28/2024</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E81C02C-ADFD-448C-850C-8AC6B7943A40}" type="slidenum">
              <a:rPr lang="en-US" smtClean="0"/>
              <a:t>‹#›</a:t>
            </a:fld>
            <a:endParaRPr lang="en-US"/>
          </a:p>
        </p:txBody>
      </p:sp>
    </p:spTree>
    <p:extLst>
      <p:ext uri="{BB962C8B-B14F-4D97-AF65-F5344CB8AC3E}">
        <p14:creationId xmlns:p14="http://schemas.microsoft.com/office/powerpoint/2010/main" val="62351501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9A163FCA-6C44-4EE6-BAD3-33581AE9745C}"/>
              </a:ext>
            </a:extLst>
          </p:cNvPr>
          <p:cNvSpPr>
            <a:spLocks noGrp="1"/>
          </p:cNvSpPr>
          <p:nvPr>
            <p:ph type="ctrTitle"/>
          </p:nvPr>
        </p:nvSpPr>
        <p:spPr>
          <a:xfrm>
            <a:off x="2570922" y="1214438"/>
            <a:ext cx="7060800" cy="2387600"/>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a:lnSpc>
                <a:spcPct val="150000"/>
              </a:lnSpc>
            </a:pPr>
            <a:r>
              <a:rPr lang="en-US" sz="3600" dirty="0">
                <a:latin typeface="Arial Black" panose="020B0A04020102020204" pitchFamily="34" charset="0"/>
              </a:rPr>
              <a:t>Group Presentation on Team Working</a:t>
            </a:r>
          </a:p>
        </p:txBody>
      </p:sp>
      <p:sp>
        <p:nvSpPr>
          <p:cNvPr id="5" name="Subtitle 4">
            <a:extLst>
              <a:ext uri="{FF2B5EF4-FFF2-40B4-BE49-F238E27FC236}">
                <a16:creationId xmlns:a16="http://schemas.microsoft.com/office/drawing/2014/main" id="{D86E899E-B914-4A0B-A4B0-7D03ED5034F5}"/>
              </a:ext>
            </a:extLst>
          </p:cNvPr>
          <p:cNvSpPr>
            <a:spLocks noGrp="1"/>
          </p:cNvSpPr>
          <p:nvPr>
            <p:ph type="subTitle" idx="1"/>
          </p:nvPr>
        </p:nvSpPr>
        <p:spPr>
          <a:xfrm>
            <a:off x="1524000" y="3827325"/>
            <a:ext cx="9144000" cy="1655762"/>
          </a:xfrm>
        </p:spPr>
        <p:txBody>
          <a:bodyPr>
            <a:normAutofit fontScale="62500" lnSpcReduction="20000"/>
          </a:bodyPr>
          <a:lstStyle/>
          <a:p>
            <a:r>
              <a:rPr lang="en-US" dirty="0">
                <a:latin typeface="Arial Black" panose="020B0A04020102020204" pitchFamily="34" charset="0"/>
              </a:rPr>
              <a:t>Group Names: </a:t>
            </a:r>
          </a:p>
          <a:p>
            <a:r>
              <a:rPr lang="en-US" dirty="0">
                <a:latin typeface="Arial Black" panose="020B0A04020102020204" pitchFamily="34" charset="0"/>
              </a:rPr>
              <a:t>Kevin Tomko</a:t>
            </a:r>
          </a:p>
          <a:p>
            <a:r>
              <a:rPr lang="en-US" dirty="0">
                <a:latin typeface="Arial Black" panose="020B0A04020102020204" pitchFamily="34" charset="0"/>
              </a:rPr>
              <a:t>Marek </a:t>
            </a:r>
            <a:r>
              <a:rPr lang="en-US" dirty="0" err="1">
                <a:latin typeface="Arial Black" panose="020B0A04020102020204" pitchFamily="34" charset="0"/>
              </a:rPr>
              <a:t>Tiser</a:t>
            </a:r>
            <a:endParaRPr lang="en-US" dirty="0">
              <a:latin typeface="Arial Black" panose="020B0A04020102020204" pitchFamily="34" charset="0"/>
            </a:endParaRPr>
          </a:p>
          <a:p>
            <a:r>
              <a:rPr lang="en-US" dirty="0">
                <a:latin typeface="Arial Black" panose="020B0A04020102020204" pitchFamily="34" charset="0"/>
              </a:rPr>
              <a:t>Dianna </a:t>
            </a:r>
            <a:r>
              <a:rPr lang="en-US" dirty="0" err="1">
                <a:latin typeface="Arial Black" panose="020B0A04020102020204" pitchFamily="34" charset="0"/>
              </a:rPr>
              <a:t>Karolova</a:t>
            </a:r>
            <a:endParaRPr lang="en-US" dirty="0">
              <a:latin typeface="Arial Black" panose="020B0A04020102020204" pitchFamily="34" charset="0"/>
            </a:endParaRPr>
          </a:p>
          <a:p>
            <a:endParaRPr lang="en-US" dirty="0">
              <a:latin typeface="Arial Black" panose="020B0A04020102020204" pitchFamily="34" charset="0"/>
            </a:endParaRPr>
          </a:p>
          <a:p>
            <a:r>
              <a:rPr lang="en-US" dirty="0">
                <a:latin typeface="Arial Black" panose="020B0A04020102020204" pitchFamily="34" charset="0"/>
              </a:rPr>
              <a:t>Team Leader: Sandra </a:t>
            </a:r>
            <a:r>
              <a:rPr lang="en-US" dirty="0" err="1">
                <a:latin typeface="Arial Black" panose="020B0A04020102020204" pitchFamily="34" charset="0"/>
              </a:rPr>
              <a:t>Gorolova</a:t>
            </a:r>
            <a:endParaRPr lang="en-US" dirty="0">
              <a:latin typeface="Arial Black" panose="020B0A04020102020204" pitchFamily="34" charset="0"/>
            </a:endParaRPr>
          </a:p>
        </p:txBody>
      </p:sp>
      <p:pic>
        <p:nvPicPr>
          <p:cNvPr id="6" name="Picture 5">
            <a:extLst>
              <a:ext uri="{FF2B5EF4-FFF2-40B4-BE49-F238E27FC236}">
                <a16:creationId xmlns:a16="http://schemas.microsoft.com/office/drawing/2014/main" id="{0D8ECCC3-938B-432B-AE35-F040011336A2}"/>
              </a:ext>
            </a:extLst>
          </p:cNvPr>
          <p:cNvPicPr>
            <a:picLocks noChangeAspect="1"/>
          </p:cNvPicPr>
          <p:nvPr/>
        </p:nvPicPr>
        <p:blipFill>
          <a:blip r:embed="rId2"/>
          <a:stretch>
            <a:fillRect/>
          </a:stretch>
        </p:blipFill>
        <p:spPr>
          <a:xfrm>
            <a:off x="10668000" y="0"/>
            <a:ext cx="560832" cy="6858000"/>
          </a:xfrm>
          <a:prstGeom prst="rect">
            <a:avLst/>
          </a:prstGeom>
        </p:spPr>
      </p:pic>
      <p:pic>
        <p:nvPicPr>
          <p:cNvPr id="7" name="Picture 6">
            <a:extLst>
              <a:ext uri="{FF2B5EF4-FFF2-40B4-BE49-F238E27FC236}">
                <a16:creationId xmlns:a16="http://schemas.microsoft.com/office/drawing/2014/main" id="{59D82888-FD3F-412C-A573-14A0385A665C}"/>
              </a:ext>
            </a:extLst>
          </p:cNvPr>
          <p:cNvPicPr>
            <a:picLocks noChangeAspect="1"/>
          </p:cNvPicPr>
          <p:nvPr/>
        </p:nvPicPr>
        <p:blipFill>
          <a:blip r:embed="rId3"/>
          <a:stretch>
            <a:fillRect/>
          </a:stretch>
        </p:blipFill>
        <p:spPr>
          <a:xfrm>
            <a:off x="0" y="0"/>
            <a:ext cx="487722" cy="1761897"/>
          </a:xfrm>
          <a:prstGeom prst="rect">
            <a:avLst/>
          </a:prstGeom>
        </p:spPr>
      </p:pic>
    </p:spTree>
    <p:extLst>
      <p:ext uri="{BB962C8B-B14F-4D97-AF65-F5344CB8AC3E}">
        <p14:creationId xmlns:p14="http://schemas.microsoft.com/office/powerpoint/2010/main" val="3991354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160FA3B-70CF-FD72-FFB4-BF3B775879B5}"/>
              </a:ext>
            </a:extLst>
          </p:cNvPr>
          <p:cNvSpPr/>
          <p:nvPr/>
        </p:nvSpPr>
        <p:spPr>
          <a:xfrm>
            <a:off x="10923813" y="0"/>
            <a:ext cx="555174" cy="6858000"/>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E776499C-4D0F-80A9-527D-698C4E1ADE0C}"/>
              </a:ext>
            </a:extLst>
          </p:cNvPr>
          <p:cNvSpPr/>
          <p:nvPr/>
        </p:nvSpPr>
        <p:spPr>
          <a:xfrm>
            <a:off x="0" y="0"/>
            <a:ext cx="489857" cy="1763486"/>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6C4D27E5-0692-4BB0-DFBC-269E4A473EEC}"/>
              </a:ext>
            </a:extLst>
          </p:cNvPr>
          <p:cNvSpPr txBox="1"/>
          <p:nvPr/>
        </p:nvSpPr>
        <p:spPr>
          <a:xfrm>
            <a:off x="990600" y="901705"/>
            <a:ext cx="9796670" cy="5286319"/>
          </a:xfrm>
          <a:prstGeom prst="rect">
            <a:avLst/>
          </a:prstGeom>
          <a:noFill/>
        </p:spPr>
        <p:txBody>
          <a:bodyPr wrap="square">
            <a:spAutoFit/>
          </a:bodyPr>
          <a:lstStyle/>
          <a:p>
            <a:r>
              <a:rPr lang="en-US" sz="2800" b="1" dirty="0">
                <a:solidFill>
                  <a:schemeClr val="tx1">
                    <a:lumMod val="85000"/>
                    <a:lumOff val="15000"/>
                  </a:schemeClr>
                </a:solidFill>
                <a:latin typeface="+mj-lt"/>
              </a:rPr>
              <a:t>Introduction to Hybrid Work and Team Dynamics</a:t>
            </a:r>
            <a:endParaRPr lang="en-US" sz="2800" b="1" i="0" dirty="0">
              <a:solidFill>
                <a:schemeClr val="tx1">
                  <a:lumMod val="85000"/>
                  <a:lumOff val="15000"/>
                </a:schemeClr>
              </a:solidFill>
              <a:effectLst/>
              <a:latin typeface="+mj-lt"/>
            </a:endParaRPr>
          </a:p>
          <a:p>
            <a:pPr marL="285750" indent="-285750">
              <a:lnSpc>
                <a:spcPct val="150000"/>
              </a:lnSpc>
              <a:buFont typeface="Arial" panose="020B0604020202020204" pitchFamily="34" charset="0"/>
              <a:buChar char="•"/>
            </a:pPr>
            <a:r>
              <a:rPr lang="en-US" sz="1600" dirty="0">
                <a:solidFill>
                  <a:schemeClr val="tx1">
                    <a:lumMod val="85000"/>
                    <a:lumOff val="15000"/>
                  </a:schemeClr>
                </a:solidFill>
                <a:latin typeface="Calibri" panose="020F0502020204030204" pitchFamily="34" charset="0"/>
                <a:cs typeface="Calibri" panose="020F0502020204030204" pitchFamily="34" charset="0"/>
              </a:rPr>
              <a:t>Home-office hybrid work arrangements are growing more popular because they improve flexibility and employee well-being. This transition requires reevaluating </a:t>
            </a:r>
            <a:r>
              <a:rPr lang="en-US" sz="1600" dirty="0" err="1">
                <a:solidFill>
                  <a:schemeClr val="tx1">
                    <a:lumMod val="85000"/>
                    <a:lumOff val="15000"/>
                  </a:schemeClr>
                </a:solidFill>
                <a:latin typeface="Calibri" panose="020F0502020204030204" pitchFamily="34" charset="0"/>
                <a:cs typeface="Calibri" panose="020F0502020204030204" pitchFamily="34" charset="0"/>
              </a:rPr>
              <a:t>organisational</a:t>
            </a:r>
            <a:r>
              <a:rPr lang="en-US" sz="1600" dirty="0">
                <a:solidFill>
                  <a:schemeClr val="tx1">
                    <a:lumMod val="85000"/>
                    <a:lumOff val="15000"/>
                  </a:schemeClr>
                </a:solidFill>
                <a:latin typeface="Calibri" panose="020F0502020204030204" pitchFamily="34" charset="0"/>
                <a:cs typeface="Calibri" panose="020F0502020204030204" pitchFamily="34" charset="0"/>
              </a:rPr>
              <a:t> structures and leadership to sustain hybridity through structured flexibility and adaptive processes. </a:t>
            </a:r>
          </a:p>
          <a:p>
            <a:pPr marL="285750" indent="-285750">
              <a:lnSpc>
                <a:spcPct val="150000"/>
              </a:lnSpc>
              <a:buFont typeface="Arial" panose="020B0604020202020204" pitchFamily="34" charset="0"/>
              <a:buChar char="•"/>
            </a:pPr>
            <a:r>
              <a:rPr lang="en-US" sz="1600" dirty="0">
                <a:solidFill>
                  <a:schemeClr val="tx1">
                    <a:lumMod val="85000"/>
                    <a:lumOff val="15000"/>
                  </a:schemeClr>
                </a:solidFill>
                <a:latin typeface="Calibri" panose="020F0502020204030204" pitchFamily="34" charset="0"/>
                <a:cs typeface="Calibri" panose="020F0502020204030204" pitchFamily="34" charset="0"/>
              </a:rPr>
              <a:t>Hybrid situations require understanding group and team distinctions to improve collaboration and performance. Hybrid leadership improves team awareness, understanding, and learning agility, boosting collaboration and perceptual alignment. </a:t>
            </a:r>
          </a:p>
          <a:p>
            <a:pPr marL="285750" indent="-285750">
              <a:lnSpc>
                <a:spcPct val="150000"/>
              </a:lnSpc>
              <a:buFont typeface="Arial" panose="020B0604020202020204" pitchFamily="34" charset="0"/>
              <a:buChar char="•"/>
            </a:pPr>
            <a:r>
              <a:rPr lang="en-US" sz="1600" dirty="0">
                <a:solidFill>
                  <a:schemeClr val="tx1">
                    <a:lumMod val="85000"/>
                    <a:lumOff val="15000"/>
                  </a:schemeClr>
                </a:solidFill>
                <a:latin typeface="Calibri" panose="020F0502020204030204" pitchFamily="34" charset="0"/>
                <a:cs typeface="Calibri" panose="020F0502020204030204" pitchFamily="34" charset="0"/>
              </a:rPr>
              <a:t>Tuckman's team development stages and Belbin's team roles help hybrid workplaces understand and improve team interactions.</a:t>
            </a:r>
          </a:p>
          <a:p>
            <a:pPr marL="285750" indent="-285750">
              <a:lnSpc>
                <a:spcPct val="150000"/>
              </a:lnSpc>
              <a:buFont typeface="Arial" panose="020B0604020202020204" pitchFamily="34" charset="0"/>
              <a:buChar char="•"/>
            </a:pPr>
            <a:r>
              <a:rPr lang="en-US" sz="1600" dirty="0">
                <a:solidFill>
                  <a:schemeClr val="tx1">
                    <a:lumMod val="85000"/>
                    <a:lumOff val="15000"/>
                  </a:schemeClr>
                </a:solidFill>
                <a:latin typeface="Calibri" panose="020F0502020204030204" pitchFamily="34" charset="0"/>
                <a:cs typeface="Calibri" panose="020F0502020204030204" pitchFamily="34" charset="0"/>
              </a:rPr>
              <a:t>Hybrid work models offer job satisfaction, flexibility, and challenges, including teamwork and work-life balance. Adaptability and resilience are being considered as </a:t>
            </a:r>
            <a:r>
              <a:rPr lang="en-US" sz="1600" dirty="0" err="1">
                <a:solidFill>
                  <a:schemeClr val="tx1">
                    <a:lumMod val="85000"/>
                    <a:lumOff val="15000"/>
                  </a:schemeClr>
                </a:solidFill>
                <a:latin typeface="Calibri" panose="020F0502020204030204" pitchFamily="34" charset="0"/>
                <a:cs typeface="Calibri" panose="020F0502020204030204" pitchFamily="34" charset="0"/>
              </a:rPr>
              <a:t>organisations</a:t>
            </a:r>
            <a:r>
              <a:rPr lang="en-US" sz="1600" dirty="0">
                <a:solidFill>
                  <a:schemeClr val="tx1">
                    <a:lumMod val="85000"/>
                    <a:lumOff val="15000"/>
                  </a:schemeClr>
                </a:solidFill>
                <a:latin typeface="Calibri" panose="020F0502020204030204" pitchFamily="34" charset="0"/>
                <a:cs typeface="Calibri" panose="020F0502020204030204" pitchFamily="34" charset="0"/>
              </a:rPr>
              <a:t> explore hybrid work arrangements and their support.</a:t>
            </a:r>
          </a:p>
          <a:p>
            <a:pPr marL="285750" indent="-285750">
              <a:lnSpc>
                <a:spcPct val="150000"/>
              </a:lnSpc>
              <a:buFont typeface="Arial" panose="020B0604020202020204" pitchFamily="34" charset="0"/>
              <a:buChar char="•"/>
            </a:pPr>
            <a:r>
              <a:rPr lang="en-US" sz="1600" dirty="0">
                <a:solidFill>
                  <a:schemeClr val="tx1">
                    <a:lumMod val="85000"/>
                    <a:lumOff val="15000"/>
                  </a:schemeClr>
                </a:solidFill>
                <a:latin typeface="Calibri" panose="020F0502020204030204" pitchFamily="34" charset="0"/>
                <a:cs typeface="Calibri" panose="020F0502020204030204" pitchFamily="34" charset="0"/>
              </a:rPr>
              <a:t>Visualizations of hybrid work patterns can assist in explaining modern workplace dynamics and management techniques.</a:t>
            </a:r>
          </a:p>
        </p:txBody>
      </p:sp>
    </p:spTree>
    <p:extLst>
      <p:ext uri="{BB962C8B-B14F-4D97-AF65-F5344CB8AC3E}">
        <p14:creationId xmlns:p14="http://schemas.microsoft.com/office/powerpoint/2010/main" val="5093745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160FA3B-70CF-FD72-FFB4-BF3B775879B5}"/>
              </a:ext>
            </a:extLst>
          </p:cNvPr>
          <p:cNvSpPr/>
          <p:nvPr/>
        </p:nvSpPr>
        <p:spPr>
          <a:xfrm>
            <a:off x="10923813" y="0"/>
            <a:ext cx="555174" cy="6858000"/>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E776499C-4D0F-80A9-527D-698C4E1ADE0C}"/>
              </a:ext>
            </a:extLst>
          </p:cNvPr>
          <p:cNvSpPr/>
          <p:nvPr/>
        </p:nvSpPr>
        <p:spPr>
          <a:xfrm>
            <a:off x="0" y="0"/>
            <a:ext cx="489857" cy="1763486"/>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6C4D27E5-0692-4BB0-DFBC-269E4A473EEC}"/>
              </a:ext>
            </a:extLst>
          </p:cNvPr>
          <p:cNvSpPr txBox="1"/>
          <p:nvPr/>
        </p:nvSpPr>
        <p:spPr>
          <a:xfrm>
            <a:off x="713013" y="901705"/>
            <a:ext cx="10074257" cy="5191678"/>
          </a:xfrm>
          <a:prstGeom prst="rect">
            <a:avLst/>
          </a:prstGeom>
          <a:noFill/>
        </p:spPr>
        <p:txBody>
          <a:bodyPr wrap="square">
            <a:spAutoFit/>
          </a:bodyPr>
          <a:lstStyle/>
          <a:p>
            <a:r>
              <a:rPr lang="en-US" sz="2800" b="1" dirty="0">
                <a:solidFill>
                  <a:schemeClr val="tx1">
                    <a:lumMod val="85000"/>
                    <a:lumOff val="15000"/>
                  </a:schemeClr>
                </a:solidFill>
                <a:latin typeface="+mj-lt"/>
              </a:rPr>
              <a:t>Forming High-Performance Teams with Tuckman and Belbin</a:t>
            </a:r>
            <a:endParaRPr lang="en-US" sz="2800" b="1" i="0" dirty="0">
              <a:solidFill>
                <a:schemeClr val="tx1">
                  <a:lumMod val="85000"/>
                  <a:lumOff val="15000"/>
                </a:schemeClr>
              </a:solidFill>
              <a:effectLst/>
              <a:latin typeface="+mj-lt"/>
            </a:endParaRPr>
          </a:p>
          <a:p>
            <a:pPr marL="285750" indent="-285750">
              <a:lnSpc>
                <a:spcPct val="150000"/>
              </a:lnSpc>
              <a:buFont typeface="Arial" panose="020B0604020202020204" pitchFamily="34" charset="0"/>
              <a:buChar char="•"/>
            </a:pPr>
            <a:r>
              <a:rPr lang="en-US" sz="1700" dirty="0">
                <a:solidFill>
                  <a:schemeClr val="tx1">
                    <a:lumMod val="85000"/>
                    <a:lumOff val="15000"/>
                  </a:schemeClr>
                </a:solidFill>
                <a:latin typeface="Calibri" panose="020F0502020204030204" pitchFamily="34" charset="0"/>
                <a:cs typeface="Calibri" panose="020F0502020204030204" pitchFamily="34" charset="0"/>
              </a:rPr>
              <a:t>Belbin's Team Roles and Tuckman's Stages of Group Development help manage team dynamics. </a:t>
            </a:r>
            <a:r>
              <a:rPr lang="en-US" sz="1700" dirty="0" err="1">
                <a:solidFill>
                  <a:schemeClr val="tx1">
                    <a:lumMod val="85000"/>
                    <a:lumOff val="15000"/>
                  </a:schemeClr>
                </a:solidFill>
                <a:latin typeface="Calibri" panose="020F0502020204030204" pitchFamily="34" charset="0"/>
                <a:cs typeface="Calibri" panose="020F0502020204030204" pitchFamily="34" charset="0"/>
              </a:rPr>
              <a:t>Organisations</a:t>
            </a:r>
            <a:r>
              <a:rPr lang="en-US" sz="1700" dirty="0">
                <a:solidFill>
                  <a:schemeClr val="tx1">
                    <a:lumMod val="85000"/>
                    <a:lumOff val="15000"/>
                  </a:schemeClr>
                </a:solidFill>
                <a:latin typeface="Calibri" panose="020F0502020204030204" pitchFamily="34" charset="0"/>
                <a:cs typeface="Calibri" panose="020F0502020204030204" pitchFamily="34" charset="0"/>
              </a:rPr>
              <a:t> go through Formation, Storming, Norming, Performing, and Adjourning in Tuckman's paradigm. </a:t>
            </a:r>
          </a:p>
          <a:p>
            <a:pPr marL="285750" indent="-285750">
              <a:lnSpc>
                <a:spcPct val="150000"/>
              </a:lnSpc>
              <a:buFont typeface="Arial" panose="020B0604020202020204" pitchFamily="34" charset="0"/>
              <a:buChar char="•"/>
            </a:pPr>
            <a:r>
              <a:rPr lang="en-US" sz="1700" dirty="0">
                <a:solidFill>
                  <a:schemeClr val="tx1">
                    <a:lumMod val="85000"/>
                    <a:lumOff val="15000"/>
                  </a:schemeClr>
                </a:solidFill>
                <a:latin typeface="Calibri" panose="020F0502020204030204" pitchFamily="34" charset="0"/>
                <a:cs typeface="Calibri" panose="020F0502020204030204" pitchFamily="34" charset="0"/>
              </a:rPr>
              <a:t>A team must progress through each step to succeed. Members get to know one other and set norms in the Forming phase, while in the Storming phase, they resolve problems. </a:t>
            </a:r>
          </a:p>
          <a:p>
            <a:pPr marL="285750" indent="-285750">
              <a:lnSpc>
                <a:spcPct val="150000"/>
              </a:lnSpc>
              <a:buFont typeface="Arial" panose="020B0604020202020204" pitchFamily="34" charset="0"/>
              <a:buChar char="•"/>
            </a:pPr>
            <a:r>
              <a:rPr lang="en-US" sz="1700" dirty="0">
                <a:solidFill>
                  <a:schemeClr val="tx1">
                    <a:lumMod val="85000"/>
                    <a:lumOff val="15000"/>
                  </a:schemeClr>
                </a:solidFill>
                <a:latin typeface="Calibri" panose="020F0502020204030204" pitchFamily="34" charset="0"/>
                <a:cs typeface="Calibri" panose="020F0502020204030204" pitchFamily="34" charset="0"/>
              </a:rPr>
              <a:t>Norming promotes teamwork, Performing helps achieve goals, and Adjourning dissolves it.</a:t>
            </a:r>
          </a:p>
          <a:p>
            <a:pPr marL="285750" indent="-285750">
              <a:lnSpc>
                <a:spcPct val="150000"/>
              </a:lnSpc>
              <a:buFont typeface="Arial" panose="020B0604020202020204" pitchFamily="34" charset="0"/>
              <a:buChar char="•"/>
            </a:pPr>
            <a:r>
              <a:rPr lang="en-US" sz="1700" dirty="0">
                <a:solidFill>
                  <a:schemeClr val="tx1">
                    <a:lumMod val="85000"/>
                    <a:lumOff val="15000"/>
                  </a:schemeClr>
                </a:solidFill>
                <a:latin typeface="Calibri" panose="020F0502020204030204" pitchFamily="34" charset="0"/>
                <a:cs typeface="Calibri" panose="020F0502020204030204" pitchFamily="34" charset="0"/>
              </a:rPr>
              <a:t>Belbin's framework lists Shaper, Implementer, Coordinator, Team Worker, Plant, Resource Investigator, Monitor Evaluator, and Specialist as team roles. These positions can boost team production by </a:t>
            </a:r>
            <a:r>
              <a:rPr lang="en-US" sz="1700" dirty="0" err="1">
                <a:solidFill>
                  <a:schemeClr val="tx1">
                    <a:lumMod val="85000"/>
                    <a:lumOff val="15000"/>
                  </a:schemeClr>
                </a:solidFill>
                <a:latin typeface="Calibri" panose="020F0502020204030204" pitchFamily="34" charset="0"/>
                <a:cs typeface="Calibri" panose="020F0502020204030204" pitchFamily="34" charset="0"/>
              </a:rPr>
              <a:t>utilising</a:t>
            </a:r>
            <a:r>
              <a:rPr lang="en-US" sz="1700" dirty="0">
                <a:solidFill>
                  <a:schemeClr val="tx1">
                    <a:lumMod val="85000"/>
                    <a:lumOff val="15000"/>
                  </a:schemeClr>
                </a:solidFill>
                <a:latin typeface="Calibri" panose="020F0502020204030204" pitchFamily="34" charset="0"/>
                <a:cs typeface="Calibri" panose="020F0502020204030204" pitchFamily="34" charset="0"/>
              </a:rPr>
              <a:t> individual talents.</a:t>
            </a:r>
          </a:p>
          <a:p>
            <a:pPr marL="285750" indent="-285750">
              <a:lnSpc>
                <a:spcPct val="150000"/>
              </a:lnSpc>
              <a:buFont typeface="Arial" panose="020B0604020202020204" pitchFamily="34" charset="0"/>
              <a:buChar char="•"/>
            </a:pPr>
            <a:r>
              <a:rPr lang="en-US" sz="1700" dirty="0">
                <a:solidFill>
                  <a:schemeClr val="tx1">
                    <a:lumMod val="85000"/>
                    <a:lumOff val="15000"/>
                  </a:schemeClr>
                </a:solidFill>
                <a:latin typeface="Calibri" panose="020F0502020204030204" pitchFamily="34" charset="0"/>
                <a:cs typeface="Calibri" panose="020F0502020204030204" pitchFamily="34" charset="0"/>
              </a:rPr>
              <a:t>Teams that are communicative, flexible, trustworthy, and goal-oriented thrive in hybrid situations. The hybrid technique offers flexibility, talent pools, and work-life balance by combining remote and in-office employment. Effective hybrid team leadership </a:t>
            </a:r>
            <a:r>
              <a:rPr lang="en-US" sz="1700" dirty="0" err="1">
                <a:solidFill>
                  <a:schemeClr val="tx1">
                    <a:lumMod val="85000"/>
                    <a:lumOff val="15000"/>
                  </a:schemeClr>
                </a:solidFill>
                <a:latin typeface="Calibri" panose="020F0502020204030204" pitchFamily="34" charset="0"/>
                <a:cs typeface="Calibri" panose="020F0502020204030204" pitchFamily="34" charset="0"/>
              </a:rPr>
              <a:t>prioritises</a:t>
            </a:r>
            <a:r>
              <a:rPr lang="en-US" sz="1700" dirty="0">
                <a:solidFill>
                  <a:schemeClr val="tx1">
                    <a:lumMod val="85000"/>
                    <a:lumOff val="15000"/>
                  </a:schemeClr>
                </a:solidFill>
                <a:latin typeface="Calibri" panose="020F0502020204030204" pitchFamily="34" charset="0"/>
                <a:cs typeface="Calibri" panose="020F0502020204030204" pitchFamily="34" charset="0"/>
              </a:rPr>
              <a:t> results above procedures to boost engagement and efficiency.</a:t>
            </a:r>
          </a:p>
        </p:txBody>
      </p:sp>
    </p:spTree>
    <p:extLst>
      <p:ext uri="{BB962C8B-B14F-4D97-AF65-F5344CB8AC3E}">
        <p14:creationId xmlns:p14="http://schemas.microsoft.com/office/powerpoint/2010/main" val="39681146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160FA3B-70CF-FD72-FFB4-BF3B775879B5}"/>
              </a:ext>
            </a:extLst>
          </p:cNvPr>
          <p:cNvSpPr/>
          <p:nvPr/>
        </p:nvSpPr>
        <p:spPr>
          <a:xfrm>
            <a:off x="10923813" y="0"/>
            <a:ext cx="555174" cy="6858000"/>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E776499C-4D0F-80A9-527D-698C4E1ADE0C}"/>
              </a:ext>
            </a:extLst>
          </p:cNvPr>
          <p:cNvSpPr/>
          <p:nvPr/>
        </p:nvSpPr>
        <p:spPr>
          <a:xfrm>
            <a:off x="0" y="0"/>
            <a:ext cx="489857" cy="1763486"/>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6C4D27E5-0692-4BB0-DFBC-269E4A473EEC}"/>
              </a:ext>
            </a:extLst>
          </p:cNvPr>
          <p:cNvSpPr txBox="1"/>
          <p:nvPr/>
        </p:nvSpPr>
        <p:spPr>
          <a:xfrm>
            <a:off x="990600" y="901705"/>
            <a:ext cx="9796670" cy="5053691"/>
          </a:xfrm>
          <a:prstGeom prst="rect">
            <a:avLst/>
          </a:prstGeom>
          <a:noFill/>
        </p:spPr>
        <p:txBody>
          <a:bodyPr wrap="square">
            <a:spAutoFit/>
          </a:bodyPr>
          <a:lstStyle/>
          <a:p>
            <a:r>
              <a:rPr lang="en-US" sz="2800" b="1" dirty="0">
                <a:solidFill>
                  <a:schemeClr val="tx1">
                    <a:lumMod val="85000"/>
                    <a:lumOff val="15000"/>
                  </a:schemeClr>
                </a:solidFill>
                <a:latin typeface="+mj-lt"/>
              </a:rPr>
              <a:t>Overcoming Challenges in Hybrid Teamwork</a:t>
            </a:r>
            <a:endParaRPr lang="en-US" sz="2800" b="1" i="0" dirty="0">
              <a:solidFill>
                <a:schemeClr val="tx1">
                  <a:lumMod val="85000"/>
                  <a:lumOff val="15000"/>
                </a:schemeClr>
              </a:solidFill>
              <a:effectLst/>
              <a:latin typeface="+mj-lt"/>
            </a:endParaRPr>
          </a:p>
          <a:p>
            <a:pPr marL="285750" indent="-285750">
              <a:lnSpc>
                <a:spcPct val="150000"/>
              </a:lnSpc>
              <a:buFont typeface="Arial" panose="020B0604020202020204" pitchFamily="34" charset="0"/>
              <a:buChar char="•"/>
            </a:pPr>
            <a:r>
              <a:rPr lang="en-US" dirty="0"/>
              <a:t>Hybrid teams with in-person and online members struggle to communicate, work, and stay together. These issues can isolate the team, cause blunders, and cause disagreements. </a:t>
            </a:r>
          </a:p>
          <a:p>
            <a:pPr marL="285750" indent="-285750">
              <a:lnSpc>
                <a:spcPct val="150000"/>
              </a:lnSpc>
              <a:buFont typeface="Arial" panose="020B0604020202020204" pitchFamily="34" charset="0"/>
              <a:buChar char="•"/>
            </a:pPr>
            <a:r>
              <a:rPr lang="en-US" dirty="0"/>
              <a:t>Conflict resolution requires open communication and a plan. Delegation requires clear tasks and digital task management. </a:t>
            </a:r>
          </a:p>
          <a:p>
            <a:pPr marL="285750" indent="-285750">
              <a:lnSpc>
                <a:spcPct val="150000"/>
              </a:lnSpc>
              <a:buFont typeface="Arial" panose="020B0604020202020204" pitchFamily="34" charset="0"/>
              <a:buChar char="•"/>
            </a:pPr>
            <a:r>
              <a:rPr lang="en-US" dirty="0"/>
              <a:t>Internet check-ins, meetings, and team-building activities with equal participation improve teamwork. </a:t>
            </a:r>
            <a:br>
              <a:rPr lang="en-US" dirty="0"/>
            </a:br>
            <a:r>
              <a:rPr lang="en-US" dirty="0"/>
              <a:t>Sharing goals and sharing successes builds trust and collaboration. Praise and awards help hybrid teams. </a:t>
            </a:r>
          </a:p>
          <a:p>
            <a:pPr marL="285750" indent="-285750">
              <a:lnSpc>
                <a:spcPct val="150000"/>
              </a:lnSpc>
              <a:buFont typeface="Arial" panose="020B0604020202020204" pitchFamily="34" charset="0"/>
              <a:buChar char="•"/>
            </a:pPr>
            <a:r>
              <a:rPr lang="en-US" dirty="0"/>
              <a:t>Virtual acknowledgment systems increase confidence by acknowledging individual and group contributions. Performance measures that assess office and remote workers equally help people stand out and learn. </a:t>
            </a:r>
          </a:p>
          <a:p>
            <a:pPr marL="285750" indent="-285750">
              <a:lnSpc>
                <a:spcPct val="150000"/>
              </a:lnSpc>
              <a:buFont typeface="Arial" panose="020B0604020202020204" pitchFamily="34" charset="0"/>
              <a:buChar char="•"/>
            </a:pPr>
            <a:r>
              <a:rPr lang="en-US" dirty="0"/>
              <a:t>Ericsson and IBM </a:t>
            </a:r>
            <a:r>
              <a:rPr lang="en-US" dirty="0" err="1"/>
              <a:t>emphasise</a:t>
            </a:r>
            <a:r>
              <a:rPr lang="en-US" dirty="0"/>
              <a:t> flexibility, open communication, and remote technology support in hybrid teams</a:t>
            </a:r>
            <a:r>
              <a:rPr lang="en-US" dirty="0">
                <a:solidFill>
                  <a:schemeClr val="tx1">
                    <a:lumMod val="85000"/>
                    <a:lumOff val="15000"/>
                  </a:schemeClr>
                </a:solidFill>
                <a:latin typeface="Calibri" panose="020F0502020204030204" pitchFamily="34" charset="0"/>
                <a:cs typeface="Calibri" panose="020F0502020204030204" pitchFamily="34" charset="0"/>
              </a:rPr>
              <a:t>.</a:t>
            </a:r>
          </a:p>
        </p:txBody>
      </p:sp>
    </p:spTree>
    <p:extLst>
      <p:ext uri="{BB962C8B-B14F-4D97-AF65-F5344CB8AC3E}">
        <p14:creationId xmlns:p14="http://schemas.microsoft.com/office/powerpoint/2010/main" val="40539987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160FA3B-70CF-FD72-FFB4-BF3B775879B5}"/>
              </a:ext>
            </a:extLst>
          </p:cNvPr>
          <p:cNvSpPr/>
          <p:nvPr/>
        </p:nvSpPr>
        <p:spPr>
          <a:xfrm>
            <a:off x="10923813" y="0"/>
            <a:ext cx="555174" cy="6858000"/>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E776499C-4D0F-80A9-527D-698C4E1ADE0C}"/>
              </a:ext>
            </a:extLst>
          </p:cNvPr>
          <p:cNvSpPr/>
          <p:nvPr/>
        </p:nvSpPr>
        <p:spPr>
          <a:xfrm>
            <a:off x="0" y="0"/>
            <a:ext cx="489857" cy="1763486"/>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6C4D27E5-0692-4BB0-DFBC-269E4A473EEC}"/>
              </a:ext>
            </a:extLst>
          </p:cNvPr>
          <p:cNvSpPr txBox="1"/>
          <p:nvPr/>
        </p:nvSpPr>
        <p:spPr>
          <a:xfrm>
            <a:off x="990599" y="901705"/>
            <a:ext cx="9933213" cy="5008422"/>
          </a:xfrm>
          <a:prstGeom prst="rect">
            <a:avLst/>
          </a:prstGeom>
          <a:noFill/>
        </p:spPr>
        <p:txBody>
          <a:bodyPr wrap="square">
            <a:spAutoFit/>
          </a:bodyPr>
          <a:lstStyle/>
          <a:p>
            <a:r>
              <a:rPr lang="en-US" sz="2800" b="1" dirty="0">
                <a:solidFill>
                  <a:schemeClr val="tx1">
                    <a:lumMod val="85000"/>
                    <a:lumOff val="15000"/>
                  </a:schemeClr>
                </a:solidFill>
                <a:latin typeface="+mj-lt"/>
              </a:rPr>
              <a:t>Leadership Strategies for the Hybrid Workplace</a:t>
            </a:r>
            <a:endParaRPr lang="en-US" sz="2800" b="1" i="0" dirty="0">
              <a:solidFill>
                <a:schemeClr val="tx1">
                  <a:lumMod val="85000"/>
                  <a:lumOff val="15000"/>
                </a:schemeClr>
              </a:solidFill>
              <a:effectLst/>
              <a:latin typeface="+mj-lt"/>
            </a:endParaRPr>
          </a:p>
          <a:p>
            <a:pPr marL="285750" indent="-285750">
              <a:lnSpc>
                <a:spcPct val="150000"/>
              </a:lnSpc>
              <a:buFont typeface="Arial" panose="020B0604020202020204" pitchFamily="34" charset="0"/>
              <a:buChar char="•"/>
            </a:pPr>
            <a:r>
              <a:rPr lang="en-US" sz="1600" dirty="0">
                <a:solidFill>
                  <a:schemeClr val="tx1">
                    <a:lumMod val="85000"/>
                    <a:lumOff val="15000"/>
                  </a:schemeClr>
                </a:solidFill>
                <a:latin typeface="Calibri" panose="020F0502020204030204" pitchFamily="34" charset="0"/>
                <a:cs typeface="Calibri" panose="020F0502020204030204" pitchFamily="34" charset="0"/>
              </a:rPr>
              <a:t>In hybrid businesses, leadership theories like structured flexibility stress the need of balancing stable and flexible processes. </a:t>
            </a:r>
          </a:p>
          <a:p>
            <a:pPr marL="285750" indent="-285750">
              <a:lnSpc>
                <a:spcPct val="150000"/>
              </a:lnSpc>
              <a:buFont typeface="Arial" panose="020B0604020202020204" pitchFamily="34" charset="0"/>
              <a:buChar char="•"/>
            </a:pPr>
            <a:r>
              <a:rPr lang="en-US" sz="1600" dirty="0">
                <a:solidFill>
                  <a:schemeClr val="tx1">
                    <a:lumMod val="85000"/>
                    <a:lumOff val="15000"/>
                  </a:schemeClr>
                </a:solidFill>
                <a:latin typeface="Calibri" panose="020F0502020204030204" pitchFamily="34" charset="0"/>
                <a:cs typeface="Calibri" panose="020F0502020204030204" pitchFamily="34" charset="0"/>
              </a:rPr>
              <a:t>Although these connections are weaker depending on team size and the interdependence of tasks, a meta-analysis found that virtual teams performed better when leaders invested time in building relationships and actually accomplished anything. </a:t>
            </a:r>
          </a:p>
          <a:p>
            <a:pPr marL="285750" indent="-285750">
              <a:lnSpc>
                <a:spcPct val="150000"/>
              </a:lnSpc>
              <a:buFont typeface="Arial" panose="020B0604020202020204" pitchFamily="34" charset="0"/>
              <a:buChar char="•"/>
            </a:pPr>
            <a:r>
              <a:rPr lang="en-US" sz="1600" dirty="0">
                <a:solidFill>
                  <a:schemeClr val="tx1">
                    <a:lumMod val="85000"/>
                    <a:lumOff val="15000"/>
                  </a:schemeClr>
                </a:solidFill>
                <a:latin typeface="Calibri" panose="020F0502020204030204" pitchFamily="34" charset="0"/>
                <a:cs typeface="Calibri" panose="020F0502020204030204" pitchFamily="34" charset="0"/>
              </a:rPr>
              <a:t>Skill in self-awareness and other areas of the mind are necessary for managing a remote workforce. Inspiring resilience and adaptability in a diverse team is a delicate balancing act that requires an adaptable leader. </a:t>
            </a:r>
          </a:p>
          <a:p>
            <a:pPr marL="285750" indent="-285750">
              <a:lnSpc>
                <a:spcPct val="150000"/>
              </a:lnSpc>
              <a:buFont typeface="Arial" panose="020B0604020202020204" pitchFamily="34" charset="0"/>
              <a:buChar char="•"/>
            </a:pPr>
            <a:r>
              <a:rPr lang="en-US" sz="1600" dirty="0">
                <a:solidFill>
                  <a:schemeClr val="tx1">
                    <a:lumMod val="85000"/>
                    <a:lumOff val="15000"/>
                  </a:schemeClr>
                </a:solidFill>
                <a:latin typeface="Calibri" panose="020F0502020204030204" pitchFamily="34" charset="0"/>
                <a:cs typeface="Calibri" panose="020F0502020204030204" pitchFamily="34" charset="0"/>
              </a:rPr>
              <a:t>Managers of remote teams need strong communication skills to establish rapport, solve issues, and keep everyone on the same page. Effective and inclusive leadership communication through media richness is essential for trust and operational coherence. </a:t>
            </a:r>
          </a:p>
          <a:p>
            <a:pPr marL="285750" indent="-285750">
              <a:lnSpc>
                <a:spcPct val="150000"/>
              </a:lnSpc>
              <a:buFont typeface="Arial" panose="020B0604020202020204" pitchFamily="34" charset="0"/>
              <a:buChar char="•"/>
            </a:pPr>
            <a:r>
              <a:rPr lang="en-US" sz="1600" dirty="0"/>
              <a:t>Virtual team leaders need support to develop trust and solve problems. Executives should get virtual team management training on how to build trust, cooperation, and shared purpose</a:t>
            </a:r>
            <a:r>
              <a:rPr lang="en-US" sz="1600" dirty="0">
                <a:solidFill>
                  <a:schemeClr val="tx1">
                    <a:lumMod val="85000"/>
                    <a:lumOff val="15000"/>
                  </a:schemeClr>
                </a:solidFill>
                <a:latin typeface="Calibri" panose="020F0502020204030204" pitchFamily="34" charset="0"/>
                <a:cs typeface="Calibri" panose="020F0502020204030204" pitchFamily="34" charset="0"/>
              </a:rPr>
              <a:t>.</a:t>
            </a:r>
          </a:p>
        </p:txBody>
      </p:sp>
    </p:spTree>
    <p:extLst>
      <p:ext uri="{BB962C8B-B14F-4D97-AF65-F5344CB8AC3E}">
        <p14:creationId xmlns:p14="http://schemas.microsoft.com/office/powerpoint/2010/main" val="12116551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160FA3B-70CF-FD72-FFB4-BF3B775879B5}"/>
              </a:ext>
            </a:extLst>
          </p:cNvPr>
          <p:cNvSpPr/>
          <p:nvPr/>
        </p:nvSpPr>
        <p:spPr>
          <a:xfrm>
            <a:off x="10923813" y="0"/>
            <a:ext cx="555174" cy="6858000"/>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E776499C-4D0F-80A9-527D-698C4E1ADE0C}"/>
              </a:ext>
            </a:extLst>
          </p:cNvPr>
          <p:cNvSpPr/>
          <p:nvPr/>
        </p:nvSpPr>
        <p:spPr>
          <a:xfrm>
            <a:off x="0" y="0"/>
            <a:ext cx="489857" cy="1763486"/>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6C4D27E5-0692-4BB0-DFBC-269E4A473EEC}"/>
              </a:ext>
            </a:extLst>
          </p:cNvPr>
          <p:cNvSpPr txBox="1"/>
          <p:nvPr/>
        </p:nvSpPr>
        <p:spPr>
          <a:xfrm>
            <a:off x="990599" y="901705"/>
            <a:ext cx="9933213" cy="4799263"/>
          </a:xfrm>
          <a:prstGeom prst="rect">
            <a:avLst/>
          </a:prstGeom>
          <a:noFill/>
        </p:spPr>
        <p:txBody>
          <a:bodyPr wrap="square">
            <a:spAutoFit/>
          </a:bodyPr>
          <a:lstStyle/>
          <a:p>
            <a:r>
              <a:rPr lang="en-US" sz="2800" b="1" dirty="0">
                <a:solidFill>
                  <a:schemeClr val="tx1">
                    <a:lumMod val="85000"/>
                    <a:lumOff val="15000"/>
                  </a:schemeClr>
                </a:solidFill>
                <a:latin typeface="+mj-lt"/>
              </a:rPr>
              <a:t>Reflecting on Our Team's Journey</a:t>
            </a:r>
            <a:endParaRPr lang="en-US" sz="2800" b="1" i="0" dirty="0">
              <a:solidFill>
                <a:schemeClr val="tx1">
                  <a:lumMod val="85000"/>
                  <a:lumOff val="15000"/>
                </a:schemeClr>
              </a:solidFill>
              <a:effectLst/>
              <a:latin typeface="+mj-lt"/>
            </a:endParaRPr>
          </a:p>
          <a:p>
            <a:pPr marL="285750" indent="-285750">
              <a:lnSpc>
                <a:spcPct val="150000"/>
              </a:lnSpc>
              <a:buFont typeface="Arial" panose="020B0604020202020204" pitchFamily="34" charset="0"/>
              <a:buChar char="•"/>
            </a:pPr>
            <a:r>
              <a:rPr lang="en-US" sz="1700" dirty="0">
                <a:solidFill>
                  <a:schemeClr val="tx1">
                    <a:lumMod val="85000"/>
                    <a:lumOff val="15000"/>
                  </a:schemeClr>
                </a:solidFill>
                <a:latin typeface="Calibri" panose="020F0502020204030204" pitchFamily="34" charset="0"/>
                <a:cs typeface="Calibri" panose="020F0502020204030204" pitchFamily="34" charset="0"/>
              </a:rPr>
              <a:t>Our Belbin SPI data highlighted many roles. Innovators created new ideas, Executors implemented them, and Harmonizers maintained harmony. We solved challenges better by integrating creativity, practicality, and emotional intelligence.</a:t>
            </a:r>
          </a:p>
          <a:p>
            <a:pPr marL="285750" indent="-285750">
              <a:lnSpc>
                <a:spcPct val="150000"/>
              </a:lnSpc>
              <a:buFont typeface="Arial" panose="020B0604020202020204" pitchFamily="34" charset="0"/>
              <a:buChar char="•"/>
            </a:pPr>
            <a:r>
              <a:rPr lang="en-US" sz="1700" dirty="0">
                <a:solidFill>
                  <a:schemeClr val="tx1">
                    <a:lumMod val="85000"/>
                    <a:lumOff val="15000"/>
                  </a:schemeClr>
                </a:solidFill>
                <a:latin typeface="Calibri" panose="020F0502020204030204" pitchFamily="34" charset="0"/>
                <a:cs typeface="Calibri" panose="020F0502020204030204" pitchFamily="34" charset="0"/>
              </a:rPr>
              <a:t>We went from forming to presenting using Tuckman's group growth stages. We </a:t>
            </a:r>
            <a:r>
              <a:rPr lang="en-US" sz="1700" dirty="0" err="1">
                <a:solidFill>
                  <a:schemeClr val="tx1">
                    <a:lumMod val="85000"/>
                    <a:lumOff val="15000"/>
                  </a:schemeClr>
                </a:solidFill>
                <a:latin typeface="Calibri" panose="020F0502020204030204" pitchFamily="34" charset="0"/>
                <a:cs typeface="Calibri" panose="020F0502020204030204" pitchFamily="34" charset="0"/>
              </a:rPr>
              <a:t>prioritise</a:t>
            </a:r>
            <a:r>
              <a:rPr lang="en-US" sz="1700" dirty="0">
                <a:solidFill>
                  <a:schemeClr val="tx1">
                    <a:lumMod val="85000"/>
                    <a:lumOff val="15000"/>
                  </a:schemeClr>
                </a:solidFill>
                <a:latin typeface="Calibri" panose="020F0502020204030204" pitchFamily="34" charset="0"/>
                <a:cs typeface="Calibri" panose="020F0502020204030204" pitchFamily="34" charset="0"/>
              </a:rPr>
              <a:t> open communication and dispute resolution to establish a successful team. This showed us how teams naturally storm and norm. This hypothetical application taught us and earned our respect for teambuilding.</a:t>
            </a:r>
          </a:p>
          <a:p>
            <a:pPr marL="285750" indent="-285750">
              <a:lnSpc>
                <a:spcPct val="150000"/>
              </a:lnSpc>
              <a:buFont typeface="Arial" panose="020B0604020202020204" pitchFamily="34" charset="0"/>
              <a:buChar char="•"/>
            </a:pPr>
            <a:r>
              <a:rPr lang="en-US" sz="1700" dirty="0">
                <a:solidFill>
                  <a:schemeClr val="tx1">
                    <a:lumMod val="85000"/>
                    <a:lumOff val="15000"/>
                  </a:schemeClr>
                </a:solidFill>
                <a:latin typeface="Calibri" panose="020F0502020204030204" pitchFamily="34" charset="0"/>
                <a:cs typeface="Calibri" panose="020F0502020204030204" pitchFamily="34" charset="0"/>
              </a:rPr>
              <a:t>Based on Belbin's team duties, we assigned each member a skill-based project. Our "Plants" had great ideas, and our "Completers" executed them. The crew worked better and was happier and more involved.</a:t>
            </a:r>
          </a:p>
          <a:p>
            <a:pPr marL="285750" indent="-285750">
              <a:lnSpc>
                <a:spcPct val="150000"/>
              </a:lnSpc>
              <a:buFont typeface="Arial" panose="020B0604020202020204" pitchFamily="34" charset="0"/>
              <a:buChar char="•"/>
            </a:pPr>
            <a:r>
              <a:rPr lang="en-US" sz="1700" dirty="0">
                <a:solidFill>
                  <a:schemeClr val="tx1">
                    <a:lumMod val="85000"/>
                    <a:lumOff val="15000"/>
                  </a:schemeClr>
                </a:solidFill>
                <a:latin typeface="Calibri" panose="020F0502020204030204" pitchFamily="34" charset="0"/>
                <a:cs typeface="Calibri" panose="020F0502020204030204" pitchFamily="34" charset="0"/>
              </a:rPr>
              <a:t>Our team expanded by having a growth mindset and making sure everyone felt heard and included. Creativity and personal growth help teams succeed in diverse workplaces. It enabled people share their thoughts and gain feedback in a safe location.</a:t>
            </a:r>
          </a:p>
        </p:txBody>
      </p:sp>
    </p:spTree>
    <p:extLst>
      <p:ext uri="{BB962C8B-B14F-4D97-AF65-F5344CB8AC3E}">
        <p14:creationId xmlns:p14="http://schemas.microsoft.com/office/powerpoint/2010/main" val="24666006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776499C-4D0F-80A9-527D-698C4E1ADE0C}"/>
              </a:ext>
            </a:extLst>
          </p:cNvPr>
          <p:cNvSpPr/>
          <p:nvPr/>
        </p:nvSpPr>
        <p:spPr>
          <a:xfrm>
            <a:off x="0" y="0"/>
            <a:ext cx="489857" cy="1763486"/>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6C4D27E5-0692-4BB0-DFBC-269E4A473EEC}"/>
              </a:ext>
            </a:extLst>
          </p:cNvPr>
          <p:cNvSpPr txBox="1"/>
          <p:nvPr/>
        </p:nvSpPr>
        <p:spPr>
          <a:xfrm>
            <a:off x="724372" y="758846"/>
            <a:ext cx="10640314" cy="5321393"/>
          </a:xfrm>
          <a:prstGeom prst="rect">
            <a:avLst/>
          </a:prstGeom>
          <a:noFill/>
        </p:spPr>
        <p:txBody>
          <a:bodyPr wrap="square">
            <a:spAutoFit/>
          </a:bodyPr>
          <a:lstStyle/>
          <a:p>
            <a:r>
              <a:rPr lang="en-US" sz="2800" b="1" dirty="0">
                <a:solidFill>
                  <a:schemeClr val="tx1">
                    <a:lumMod val="85000"/>
                    <a:lumOff val="15000"/>
                  </a:schemeClr>
                </a:solidFill>
                <a:latin typeface="+mj-lt"/>
              </a:rPr>
              <a:t>References</a:t>
            </a:r>
            <a:endParaRPr lang="en-US" sz="2800" b="1" i="0" dirty="0">
              <a:solidFill>
                <a:schemeClr val="tx1">
                  <a:lumMod val="85000"/>
                  <a:lumOff val="15000"/>
                </a:schemeClr>
              </a:solidFill>
              <a:effectLst/>
              <a:latin typeface="+mj-lt"/>
            </a:endParaRPr>
          </a:p>
          <a:p>
            <a:pPr>
              <a:lnSpc>
                <a:spcPct val="150000"/>
              </a:lnSpc>
            </a:pPr>
            <a:r>
              <a:rPr lang="en-US" sz="1100" dirty="0" err="1">
                <a:solidFill>
                  <a:schemeClr val="tx1">
                    <a:lumMod val="85000"/>
                    <a:lumOff val="15000"/>
                  </a:schemeClr>
                </a:solidFill>
                <a:latin typeface="Calibri" panose="020F0502020204030204" pitchFamily="34" charset="0"/>
                <a:cs typeface="Calibri" panose="020F0502020204030204" pitchFamily="34" charset="0"/>
              </a:rPr>
              <a:t>Lepori</a:t>
            </a:r>
            <a:r>
              <a:rPr lang="en-US" sz="1100" dirty="0">
                <a:solidFill>
                  <a:schemeClr val="tx1">
                    <a:lumMod val="85000"/>
                    <a:lumOff val="15000"/>
                  </a:schemeClr>
                </a:solidFill>
                <a:latin typeface="Calibri" panose="020F0502020204030204" pitchFamily="34" charset="0"/>
                <a:cs typeface="Calibri" panose="020F0502020204030204" pitchFamily="34" charset="0"/>
              </a:rPr>
              <a:t>, B. and </a:t>
            </a:r>
            <a:r>
              <a:rPr lang="en-US" sz="1100" dirty="0" err="1">
                <a:solidFill>
                  <a:schemeClr val="tx1">
                    <a:lumMod val="85000"/>
                    <a:lumOff val="15000"/>
                  </a:schemeClr>
                </a:solidFill>
                <a:latin typeface="Calibri" panose="020F0502020204030204" pitchFamily="34" charset="0"/>
                <a:cs typeface="Calibri" panose="020F0502020204030204" pitchFamily="34" charset="0"/>
              </a:rPr>
              <a:t>Montauti</a:t>
            </a:r>
            <a:r>
              <a:rPr lang="en-US" sz="1100" dirty="0">
                <a:solidFill>
                  <a:schemeClr val="tx1">
                    <a:lumMod val="85000"/>
                    <a:lumOff val="15000"/>
                  </a:schemeClr>
                </a:solidFill>
                <a:latin typeface="Calibri" panose="020F0502020204030204" pitchFamily="34" charset="0"/>
                <a:cs typeface="Calibri" panose="020F0502020204030204" pitchFamily="34" charset="0"/>
              </a:rPr>
              <a:t>, M., 2020. Bringing the organization back in: Flexing structural responses to competing logics in budgeting. Accounting, Organizations and Society, 80, p.101075.</a:t>
            </a:r>
          </a:p>
          <a:p>
            <a:pPr>
              <a:lnSpc>
                <a:spcPct val="150000"/>
              </a:lnSpc>
            </a:pPr>
            <a:r>
              <a:rPr lang="en-US" sz="1100" dirty="0" err="1">
                <a:solidFill>
                  <a:schemeClr val="tx1">
                    <a:lumMod val="85000"/>
                    <a:lumOff val="15000"/>
                  </a:schemeClr>
                </a:solidFill>
                <a:latin typeface="Calibri" panose="020F0502020204030204" pitchFamily="34" charset="0"/>
                <a:cs typeface="Calibri" panose="020F0502020204030204" pitchFamily="34" charset="0"/>
              </a:rPr>
              <a:t>Hermawan</a:t>
            </a:r>
            <a:r>
              <a:rPr lang="en-US" sz="1100" dirty="0">
                <a:solidFill>
                  <a:schemeClr val="tx1">
                    <a:lumMod val="85000"/>
                    <a:lumOff val="15000"/>
                  </a:schemeClr>
                </a:solidFill>
                <a:latin typeface="Calibri" panose="020F0502020204030204" pitchFamily="34" charset="0"/>
                <a:cs typeface="Calibri" panose="020F0502020204030204" pitchFamily="34" charset="0"/>
              </a:rPr>
              <a:t>, S., </a:t>
            </a:r>
            <a:r>
              <a:rPr lang="en-US" sz="1100" dirty="0" err="1">
                <a:solidFill>
                  <a:schemeClr val="tx1">
                    <a:lumMod val="85000"/>
                    <a:lumOff val="15000"/>
                  </a:schemeClr>
                </a:solidFill>
                <a:latin typeface="Calibri" panose="020F0502020204030204" pitchFamily="34" charset="0"/>
                <a:cs typeface="Calibri" panose="020F0502020204030204" pitchFamily="34" charset="0"/>
              </a:rPr>
              <a:t>Fediyanto</a:t>
            </a:r>
            <a:r>
              <a:rPr lang="en-US" sz="1100" dirty="0">
                <a:solidFill>
                  <a:schemeClr val="tx1">
                    <a:lumMod val="85000"/>
                    <a:lumOff val="15000"/>
                  </a:schemeClr>
                </a:solidFill>
                <a:latin typeface="Calibri" panose="020F0502020204030204" pitchFamily="34" charset="0"/>
                <a:cs typeface="Calibri" panose="020F0502020204030204" pitchFamily="34" charset="0"/>
              </a:rPr>
              <a:t>, N. and </a:t>
            </a:r>
            <a:r>
              <a:rPr lang="en-US" sz="1100" dirty="0" err="1">
                <a:solidFill>
                  <a:schemeClr val="tx1">
                    <a:lumMod val="85000"/>
                    <a:lumOff val="15000"/>
                  </a:schemeClr>
                </a:solidFill>
                <a:latin typeface="Calibri" panose="020F0502020204030204" pitchFamily="34" charset="0"/>
                <a:cs typeface="Calibri" panose="020F0502020204030204" pitchFamily="34" charset="0"/>
              </a:rPr>
              <a:t>Hariyanto</a:t>
            </a:r>
            <a:r>
              <a:rPr lang="en-US" sz="1100" dirty="0">
                <a:solidFill>
                  <a:schemeClr val="tx1">
                    <a:lumMod val="85000"/>
                    <a:lumOff val="15000"/>
                  </a:schemeClr>
                </a:solidFill>
                <a:latin typeface="Calibri" panose="020F0502020204030204" pitchFamily="34" charset="0"/>
                <a:cs typeface="Calibri" panose="020F0502020204030204" pitchFamily="34" charset="0"/>
              </a:rPr>
              <a:t>, W., 2022. Research Book Intellectual Capital, Innovation, and Curriculum of Accounting Study Program Based on the Industrial Revolution 4.0. </a:t>
            </a:r>
            <a:r>
              <a:rPr lang="en-US" sz="1100" dirty="0" err="1">
                <a:solidFill>
                  <a:schemeClr val="tx1">
                    <a:lumMod val="85000"/>
                    <a:lumOff val="15000"/>
                  </a:schemeClr>
                </a:solidFill>
                <a:latin typeface="Calibri" panose="020F0502020204030204" pitchFamily="34" charset="0"/>
                <a:cs typeface="Calibri" panose="020F0502020204030204" pitchFamily="34" charset="0"/>
              </a:rPr>
              <a:t>Umsida</a:t>
            </a:r>
            <a:r>
              <a:rPr lang="en-US" sz="1100" dirty="0">
                <a:solidFill>
                  <a:schemeClr val="tx1">
                    <a:lumMod val="85000"/>
                    <a:lumOff val="15000"/>
                  </a:schemeClr>
                </a:solidFill>
                <a:latin typeface="Calibri" panose="020F0502020204030204" pitchFamily="34" charset="0"/>
                <a:cs typeface="Calibri" panose="020F0502020204030204" pitchFamily="34" charset="0"/>
              </a:rPr>
              <a:t> Press, pp.1-56.</a:t>
            </a:r>
          </a:p>
          <a:p>
            <a:pPr>
              <a:lnSpc>
                <a:spcPct val="150000"/>
              </a:lnSpc>
            </a:pPr>
            <a:r>
              <a:rPr lang="en-US" sz="1100" dirty="0">
                <a:solidFill>
                  <a:schemeClr val="tx1">
                    <a:lumMod val="85000"/>
                    <a:lumOff val="15000"/>
                  </a:schemeClr>
                </a:solidFill>
                <a:latin typeface="Calibri" panose="020F0502020204030204" pitchFamily="34" charset="0"/>
                <a:cs typeface="Calibri" panose="020F0502020204030204" pitchFamily="34" charset="0"/>
              </a:rPr>
              <a:t>Soukup, T., Lamb, B.W., </a:t>
            </a:r>
            <a:r>
              <a:rPr lang="en-US" sz="1100" dirty="0" err="1">
                <a:solidFill>
                  <a:schemeClr val="tx1">
                    <a:lumMod val="85000"/>
                    <a:lumOff val="15000"/>
                  </a:schemeClr>
                </a:solidFill>
                <a:latin typeface="Calibri" panose="020F0502020204030204" pitchFamily="34" charset="0"/>
                <a:cs typeface="Calibri" panose="020F0502020204030204" pitchFamily="34" charset="0"/>
              </a:rPr>
              <a:t>Sevdalis</a:t>
            </a:r>
            <a:r>
              <a:rPr lang="en-US" sz="1100" dirty="0">
                <a:solidFill>
                  <a:schemeClr val="tx1">
                    <a:lumMod val="85000"/>
                    <a:lumOff val="15000"/>
                  </a:schemeClr>
                </a:solidFill>
                <a:latin typeface="Calibri" panose="020F0502020204030204" pitchFamily="34" charset="0"/>
                <a:cs typeface="Calibri" panose="020F0502020204030204" pitchFamily="34" charset="0"/>
              </a:rPr>
              <a:t>, N. and Green, J.S., 2020. Streamlining cancer multidisciplinary team meetings: challenges and solutions. British Journal of Hospital Medicine, 81(3), pp.1-6.</a:t>
            </a:r>
          </a:p>
          <a:p>
            <a:pPr>
              <a:lnSpc>
                <a:spcPct val="150000"/>
              </a:lnSpc>
            </a:pPr>
            <a:r>
              <a:rPr lang="en-US" sz="1100" dirty="0">
                <a:solidFill>
                  <a:schemeClr val="tx1">
                    <a:lumMod val="85000"/>
                    <a:lumOff val="15000"/>
                  </a:schemeClr>
                </a:solidFill>
                <a:latin typeface="Calibri" panose="020F0502020204030204" pitchFamily="34" charset="0"/>
                <a:cs typeface="Calibri" panose="020F0502020204030204" pitchFamily="34" charset="0"/>
              </a:rPr>
              <a:t>Dunn, M., 2020. Making gigs work: digital platforms, job quality and worker motivations. New Technology, Work and Employment, 35(2), pp.232-249.</a:t>
            </a:r>
          </a:p>
          <a:p>
            <a:pPr>
              <a:lnSpc>
                <a:spcPct val="150000"/>
              </a:lnSpc>
            </a:pPr>
            <a:r>
              <a:rPr lang="en-US" sz="1100" dirty="0">
                <a:solidFill>
                  <a:schemeClr val="tx1">
                    <a:lumMod val="85000"/>
                    <a:lumOff val="15000"/>
                  </a:schemeClr>
                </a:solidFill>
                <a:latin typeface="Calibri" panose="020F0502020204030204" pitchFamily="34" charset="0"/>
                <a:cs typeface="Calibri" panose="020F0502020204030204" pitchFamily="34" charset="0"/>
              </a:rPr>
              <a:t>Patterson, D., 2022. 4.6. In-depth Look: Tuckman’s Model–Five Stages of Team Development. Strategic Project Management: Theory and Practice for Human Resource Professionals.</a:t>
            </a:r>
          </a:p>
          <a:p>
            <a:pPr>
              <a:lnSpc>
                <a:spcPct val="150000"/>
              </a:lnSpc>
            </a:pPr>
            <a:r>
              <a:rPr lang="en-US" sz="1100" dirty="0">
                <a:solidFill>
                  <a:schemeClr val="tx1">
                    <a:lumMod val="85000"/>
                    <a:lumOff val="15000"/>
                  </a:schemeClr>
                </a:solidFill>
                <a:latin typeface="Calibri" panose="020F0502020204030204" pitchFamily="34" charset="0"/>
                <a:cs typeface="Calibri" panose="020F0502020204030204" pitchFamily="34" charset="0"/>
              </a:rPr>
              <a:t>Verano-</a:t>
            </a:r>
            <a:r>
              <a:rPr lang="en-US" sz="1100" dirty="0" err="1">
                <a:solidFill>
                  <a:schemeClr val="tx1">
                    <a:lumMod val="85000"/>
                    <a:lumOff val="15000"/>
                  </a:schemeClr>
                </a:solidFill>
                <a:latin typeface="Calibri" panose="020F0502020204030204" pitchFamily="34" charset="0"/>
                <a:cs typeface="Calibri" panose="020F0502020204030204" pitchFamily="34" charset="0"/>
              </a:rPr>
              <a:t>Tacoronte</a:t>
            </a:r>
            <a:r>
              <a:rPr lang="en-US" sz="1100" dirty="0">
                <a:solidFill>
                  <a:schemeClr val="tx1">
                    <a:lumMod val="85000"/>
                    <a:lumOff val="15000"/>
                  </a:schemeClr>
                </a:solidFill>
                <a:latin typeface="Calibri" panose="020F0502020204030204" pitchFamily="34" charset="0"/>
                <a:cs typeface="Calibri" panose="020F0502020204030204" pitchFamily="34" charset="0"/>
              </a:rPr>
              <a:t>, D., Flores-</a:t>
            </a:r>
            <a:r>
              <a:rPr lang="en-US" sz="1100" dirty="0" err="1">
                <a:solidFill>
                  <a:schemeClr val="tx1">
                    <a:lumMod val="85000"/>
                    <a:lumOff val="15000"/>
                  </a:schemeClr>
                </a:solidFill>
                <a:latin typeface="Calibri" panose="020F0502020204030204" pitchFamily="34" charset="0"/>
                <a:cs typeface="Calibri" panose="020F0502020204030204" pitchFamily="34" charset="0"/>
              </a:rPr>
              <a:t>Ureba</a:t>
            </a:r>
            <a:r>
              <a:rPr lang="en-US" sz="1100" dirty="0">
                <a:solidFill>
                  <a:schemeClr val="tx1">
                    <a:lumMod val="85000"/>
                    <a:lumOff val="15000"/>
                  </a:schemeClr>
                </a:solidFill>
                <a:latin typeface="Calibri" panose="020F0502020204030204" pitchFamily="34" charset="0"/>
                <a:cs typeface="Calibri" panose="020F0502020204030204" pitchFamily="34" charset="0"/>
              </a:rPr>
              <a:t>, S., Mesa-Mendoza, M. and </a:t>
            </a:r>
            <a:r>
              <a:rPr lang="en-US" sz="1100" dirty="0" err="1">
                <a:solidFill>
                  <a:schemeClr val="tx1">
                    <a:lumMod val="85000"/>
                    <a:lumOff val="15000"/>
                  </a:schemeClr>
                </a:solidFill>
                <a:latin typeface="Calibri" panose="020F0502020204030204" pitchFamily="34" charset="0"/>
                <a:cs typeface="Calibri" panose="020F0502020204030204" pitchFamily="34" charset="0"/>
              </a:rPr>
              <a:t>Llorente</a:t>
            </a:r>
            <a:r>
              <a:rPr lang="en-US" sz="1100" dirty="0">
                <a:solidFill>
                  <a:schemeClr val="tx1">
                    <a:lumMod val="85000"/>
                    <a:lumOff val="15000"/>
                  </a:schemeClr>
                </a:solidFill>
                <a:latin typeface="Calibri" panose="020F0502020204030204" pitchFamily="34" charset="0"/>
                <a:cs typeface="Calibri" panose="020F0502020204030204" pitchFamily="34" charset="0"/>
              </a:rPr>
              <a:t>-Muñoz, V., 2024. Evolution of scientific production on urban passenger transport: A bibliometric analysis. European Research on Management and Business Economics, 30(1), p.100239.</a:t>
            </a:r>
          </a:p>
          <a:p>
            <a:pPr>
              <a:lnSpc>
                <a:spcPct val="150000"/>
              </a:lnSpc>
            </a:pPr>
            <a:r>
              <a:rPr lang="en-US" sz="1100" dirty="0" err="1">
                <a:solidFill>
                  <a:schemeClr val="tx1">
                    <a:lumMod val="85000"/>
                    <a:lumOff val="15000"/>
                  </a:schemeClr>
                </a:solidFill>
                <a:latin typeface="Calibri" panose="020F0502020204030204" pitchFamily="34" charset="0"/>
                <a:cs typeface="Calibri" panose="020F0502020204030204" pitchFamily="34" charset="0"/>
              </a:rPr>
              <a:t>Meluso</a:t>
            </a:r>
            <a:r>
              <a:rPr lang="en-US" sz="1100" dirty="0">
                <a:solidFill>
                  <a:schemeClr val="tx1">
                    <a:lumMod val="85000"/>
                    <a:lumOff val="15000"/>
                  </a:schemeClr>
                </a:solidFill>
                <a:latin typeface="Calibri" panose="020F0502020204030204" pitchFamily="34" charset="0"/>
                <a:cs typeface="Calibri" panose="020F0502020204030204" pitchFamily="34" charset="0"/>
              </a:rPr>
              <a:t>, J., Johnson, S. and </a:t>
            </a:r>
            <a:r>
              <a:rPr lang="en-US" sz="1100" dirty="0" err="1">
                <a:solidFill>
                  <a:schemeClr val="tx1">
                    <a:lumMod val="85000"/>
                    <a:lumOff val="15000"/>
                  </a:schemeClr>
                </a:solidFill>
                <a:latin typeface="Calibri" panose="020F0502020204030204" pitchFamily="34" charset="0"/>
                <a:cs typeface="Calibri" panose="020F0502020204030204" pitchFamily="34" charset="0"/>
              </a:rPr>
              <a:t>Bagrow</a:t>
            </a:r>
            <a:r>
              <a:rPr lang="en-US" sz="1100" dirty="0">
                <a:solidFill>
                  <a:schemeClr val="tx1">
                    <a:lumMod val="85000"/>
                    <a:lumOff val="15000"/>
                  </a:schemeClr>
                </a:solidFill>
                <a:latin typeface="Calibri" panose="020F0502020204030204" pitchFamily="34" charset="0"/>
                <a:cs typeface="Calibri" panose="020F0502020204030204" pitchFamily="34" charset="0"/>
              </a:rPr>
              <a:t>, J., 2020. Making virtual teams work: Redesigning virtual collaboration for the future. </a:t>
            </a:r>
            <a:r>
              <a:rPr lang="en-US" sz="1100" dirty="0" err="1">
                <a:solidFill>
                  <a:schemeClr val="tx1">
                    <a:lumMod val="85000"/>
                    <a:lumOff val="15000"/>
                  </a:schemeClr>
                </a:solidFill>
                <a:latin typeface="Calibri" panose="020F0502020204030204" pitchFamily="34" charset="0"/>
                <a:cs typeface="Calibri" panose="020F0502020204030204" pitchFamily="34" charset="0"/>
              </a:rPr>
              <a:t>SocArXiv</a:t>
            </a:r>
            <a:r>
              <a:rPr lang="en-US" sz="1100" dirty="0">
                <a:solidFill>
                  <a:schemeClr val="tx1">
                    <a:lumMod val="85000"/>
                    <a:lumOff val="15000"/>
                  </a:schemeClr>
                </a:solidFill>
                <a:latin typeface="Calibri" panose="020F0502020204030204" pitchFamily="34" charset="0"/>
                <a:cs typeface="Calibri" panose="020F0502020204030204" pitchFamily="34" charset="0"/>
              </a:rPr>
              <a:t>, pp.1-14.</a:t>
            </a:r>
          </a:p>
          <a:p>
            <a:pPr>
              <a:lnSpc>
                <a:spcPct val="150000"/>
              </a:lnSpc>
            </a:pPr>
            <a:r>
              <a:rPr lang="en-US" sz="1100" dirty="0">
                <a:solidFill>
                  <a:schemeClr val="tx1">
                    <a:lumMod val="85000"/>
                    <a:lumOff val="15000"/>
                  </a:schemeClr>
                </a:solidFill>
                <a:latin typeface="Calibri" panose="020F0502020204030204" pitchFamily="34" charset="0"/>
                <a:cs typeface="Calibri" panose="020F0502020204030204" pitchFamily="34" charset="0"/>
              </a:rPr>
              <a:t>Blanchard, A.L., 2021. The effects of COVID-19 on virtual working within online groups. Group Processes &amp; Intergroup Relations, 24(2), pp.290-296.</a:t>
            </a:r>
          </a:p>
          <a:p>
            <a:pPr>
              <a:lnSpc>
                <a:spcPct val="150000"/>
              </a:lnSpc>
            </a:pPr>
            <a:r>
              <a:rPr lang="en-US" sz="1100" dirty="0" err="1">
                <a:solidFill>
                  <a:schemeClr val="tx1">
                    <a:lumMod val="85000"/>
                    <a:lumOff val="15000"/>
                  </a:schemeClr>
                </a:solidFill>
                <a:latin typeface="Calibri" panose="020F0502020204030204" pitchFamily="34" charset="0"/>
                <a:cs typeface="Calibri" panose="020F0502020204030204" pitchFamily="34" charset="0"/>
              </a:rPr>
              <a:t>Berti</a:t>
            </a:r>
            <a:r>
              <a:rPr lang="en-US" sz="1100" dirty="0">
                <a:solidFill>
                  <a:schemeClr val="tx1">
                    <a:lumMod val="85000"/>
                    <a:lumOff val="15000"/>
                  </a:schemeClr>
                </a:solidFill>
                <a:latin typeface="Calibri" panose="020F0502020204030204" pitchFamily="34" charset="0"/>
                <a:cs typeface="Calibri" panose="020F0502020204030204" pitchFamily="34" charset="0"/>
              </a:rPr>
              <a:t>, M. and </a:t>
            </a:r>
            <a:r>
              <a:rPr lang="en-US" sz="1100" dirty="0" err="1">
                <a:solidFill>
                  <a:schemeClr val="tx1">
                    <a:lumMod val="85000"/>
                    <a:lumOff val="15000"/>
                  </a:schemeClr>
                </a:solidFill>
                <a:latin typeface="Calibri" panose="020F0502020204030204" pitchFamily="34" charset="0"/>
                <a:cs typeface="Calibri" panose="020F0502020204030204" pitchFamily="34" charset="0"/>
              </a:rPr>
              <a:t>Pitelis</a:t>
            </a:r>
            <a:r>
              <a:rPr lang="en-US" sz="1100" dirty="0">
                <a:solidFill>
                  <a:schemeClr val="tx1">
                    <a:lumMod val="85000"/>
                    <a:lumOff val="15000"/>
                  </a:schemeClr>
                </a:solidFill>
                <a:latin typeface="Calibri" panose="020F0502020204030204" pitchFamily="34" charset="0"/>
                <a:cs typeface="Calibri" panose="020F0502020204030204" pitchFamily="34" charset="0"/>
              </a:rPr>
              <a:t>, C., 2022. Open team production, the new cooperative firm, and hybrid advantage. Academy of Management Review, 47(2), pp.309-330.</a:t>
            </a:r>
          </a:p>
          <a:p>
            <a:pPr>
              <a:lnSpc>
                <a:spcPct val="150000"/>
              </a:lnSpc>
            </a:pPr>
            <a:r>
              <a:rPr lang="en-US" sz="1100" dirty="0" err="1">
                <a:solidFill>
                  <a:schemeClr val="tx1">
                    <a:lumMod val="85000"/>
                    <a:lumOff val="15000"/>
                  </a:schemeClr>
                </a:solidFill>
                <a:latin typeface="Calibri" panose="020F0502020204030204" pitchFamily="34" charset="0"/>
                <a:cs typeface="Calibri" panose="020F0502020204030204" pitchFamily="34" charset="0"/>
              </a:rPr>
              <a:t>Aagaard</a:t>
            </a:r>
            <a:r>
              <a:rPr lang="en-US" sz="1100" dirty="0">
                <a:solidFill>
                  <a:schemeClr val="tx1">
                    <a:lumMod val="85000"/>
                    <a:lumOff val="15000"/>
                  </a:schemeClr>
                </a:solidFill>
                <a:latin typeface="Calibri" panose="020F0502020204030204" pitchFamily="34" charset="0"/>
                <a:cs typeface="Calibri" panose="020F0502020204030204" pitchFamily="34" charset="0"/>
              </a:rPr>
              <a:t>, A. and </a:t>
            </a:r>
            <a:r>
              <a:rPr lang="en-US" sz="1100" dirty="0" err="1">
                <a:solidFill>
                  <a:schemeClr val="tx1">
                    <a:lumMod val="85000"/>
                    <a:lumOff val="15000"/>
                  </a:schemeClr>
                </a:solidFill>
                <a:latin typeface="Calibri" panose="020F0502020204030204" pitchFamily="34" charset="0"/>
                <a:cs typeface="Calibri" panose="020F0502020204030204" pitchFamily="34" charset="0"/>
              </a:rPr>
              <a:t>Rezac</a:t>
            </a:r>
            <a:r>
              <a:rPr lang="en-US" sz="1100" dirty="0">
                <a:solidFill>
                  <a:schemeClr val="tx1">
                    <a:lumMod val="85000"/>
                    <a:lumOff val="15000"/>
                  </a:schemeClr>
                </a:solidFill>
                <a:latin typeface="Calibri" panose="020F0502020204030204" pitchFamily="34" charset="0"/>
                <a:cs typeface="Calibri" panose="020F0502020204030204" pitchFamily="34" charset="0"/>
              </a:rPr>
              <a:t>, F., 2022. Governing the interplay of inter-organizational relationship mechanisms in open innovation projects across ecosystems. Industrial Marketing Management, 105, pp.131-146.</a:t>
            </a:r>
          </a:p>
          <a:p>
            <a:pPr>
              <a:lnSpc>
                <a:spcPct val="150000"/>
              </a:lnSpc>
            </a:pPr>
            <a:r>
              <a:rPr lang="en-US" sz="1100" dirty="0" err="1">
                <a:solidFill>
                  <a:schemeClr val="tx1">
                    <a:lumMod val="85000"/>
                    <a:lumOff val="15000"/>
                  </a:schemeClr>
                </a:solidFill>
                <a:latin typeface="Calibri" panose="020F0502020204030204" pitchFamily="34" charset="0"/>
                <a:cs typeface="Calibri" panose="020F0502020204030204" pitchFamily="34" charset="0"/>
              </a:rPr>
              <a:t>Belte</a:t>
            </a:r>
            <a:r>
              <a:rPr lang="en-US" sz="1100" dirty="0">
                <a:solidFill>
                  <a:schemeClr val="tx1">
                    <a:lumMod val="85000"/>
                    <a:lumOff val="15000"/>
                  </a:schemeClr>
                </a:solidFill>
                <a:latin typeface="Calibri" panose="020F0502020204030204" pitchFamily="34" charset="0"/>
                <a:cs typeface="Calibri" panose="020F0502020204030204" pitchFamily="34" charset="0"/>
              </a:rPr>
              <a:t>, A., Ridder, H.G. and Baluch, A.M., 2023. Addressing social-business tensions in hybridized nonprofit organizations: The contribution of strategic human resource management. Human Resource Management Review, 33(4), p.100987.</a:t>
            </a:r>
          </a:p>
          <a:p>
            <a:pPr>
              <a:lnSpc>
                <a:spcPct val="150000"/>
              </a:lnSpc>
            </a:pPr>
            <a:r>
              <a:rPr lang="en-US" sz="1100" dirty="0">
                <a:solidFill>
                  <a:schemeClr val="tx1">
                    <a:lumMod val="85000"/>
                    <a:lumOff val="15000"/>
                  </a:schemeClr>
                </a:solidFill>
                <a:latin typeface="Calibri" panose="020F0502020204030204" pitchFamily="34" charset="0"/>
                <a:cs typeface="Calibri" panose="020F0502020204030204" pitchFamily="34" charset="0"/>
              </a:rPr>
              <a:t>Kwame, A. and </a:t>
            </a:r>
            <a:r>
              <a:rPr lang="en-US" sz="1100" dirty="0" err="1">
                <a:solidFill>
                  <a:schemeClr val="tx1">
                    <a:lumMod val="85000"/>
                    <a:lumOff val="15000"/>
                  </a:schemeClr>
                </a:solidFill>
                <a:latin typeface="Calibri" panose="020F0502020204030204" pitchFamily="34" charset="0"/>
                <a:cs typeface="Calibri" panose="020F0502020204030204" pitchFamily="34" charset="0"/>
              </a:rPr>
              <a:t>Petrucka</a:t>
            </a:r>
            <a:r>
              <a:rPr lang="en-US" sz="1100" dirty="0">
                <a:solidFill>
                  <a:schemeClr val="tx1">
                    <a:lumMod val="85000"/>
                    <a:lumOff val="15000"/>
                  </a:schemeClr>
                </a:solidFill>
                <a:latin typeface="Calibri" panose="020F0502020204030204" pitchFamily="34" charset="0"/>
                <a:cs typeface="Calibri" panose="020F0502020204030204" pitchFamily="34" charset="0"/>
              </a:rPr>
              <a:t>, P.M., 2021. A literature-based study of patient-centered care and communication in nurse-patient interactions: barriers, facilitators, and the way forward. BMC nursing, 20(1), pp.1-10.</a:t>
            </a:r>
          </a:p>
          <a:p>
            <a:pPr>
              <a:lnSpc>
                <a:spcPct val="150000"/>
              </a:lnSpc>
            </a:pPr>
            <a:r>
              <a:rPr lang="en-US" sz="1100" dirty="0" err="1">
                <a:solidFill>
                  <a:schemeClr val="tx1">
                    <a:lumMod val="85000"/>
                    <a:lumOff val="15000"/>
                  </a:schemeClr>
                </a:solidFill>
                <a:latin typeface="Calibri" panose="020F0502020204030204" pitchFamily="34" charset="0"/>
                <a:cs typeface="Calibri" panose="020F0502020204030204" pitchFamily="34" charset="0"/>
              </a:rPr>
              <a:t>Huuki</a:t>
            </a:r>
            <a:r>
              <a:rPr lang="en-US" sz="1100" dirty="0">
                <a:solidFill>
                  <a:schemeClr val="tx1">
                    <a:lumMod val="85000"/>
                    <a:lumOff val="15000"/>
                  </a:schemeClr>
                </a:solidFill>
                <a:latin typeface="Calibri" panose="020F0502020204030204" pitchFamily="34" charset="0"/>
                <a:cs typeface="Calibri" panose="020F0502020204030204" pitchFamily="34" charset="0"/>
              </a:rPr>
              <a:t>, K., 2020. Role of collaboration platforms in internal communication.</a:t>
            </a:r>
          </a:p>
        </p:txBody>
      </p:sp>
    </p:spTree>
    <p:extLst>
      <p:ext uri="{BB962C8B-B14F-4D97-AF65-F5344CB8AC3E}">
        <p14:creationId xmlns:p14="http://schemas.microsoft.com/office/powerpoint/2010/main" val="414198482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0</TotalTime>
  <Words>2011</Words>
  <Application>Microsoft Office PowerPoint</Application>
  <PresentationFormat>Widescreen</PresentationFormat>
  <Paragraphs>61</Paragraphs>
  <Slides>7</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Arial Black</vt:lpstr>
      <vt:lpstr>Calibri</vt:lpstr>
      <vt:lpstr>Garamond</vt:lpstr>
      <vt:lpstr>Organic</vt:lpstr>
      <vt:lpstr>Group Presentation on Team Working</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2024-02-17T15:47:06Z</dcterms:created>
  <dcterms:modified xsi:type="dcterms:W3CDTF">2024-02-28T20:02:36Z</dcterms:modified>
</cp:coreProperties>
</file>