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6"/>
  </p:notesMasterIdLst>
  <p:sldIdLst>
    <p:sldId id="270" r:id="rId5"/>
    <p:sldId id="336" r:id="rId6"/>
    <p:sldId id="337" r:id="rId7"/>
    <p:sldId id="338" r:id="rId8"/>
    <p:sldId id="339" r:id="rId9"/>
    <p:sldId id="332" r:id="rId10"/>
    <p:sldId id="302" r:id="rId11"/>
    <p:sldId id="331" r:id="rId12"/>
    <p:sldId id="333" r:id="rId13"/>
    <p:sldId id="290" r:id="rId14"/>
    <p:sldId id="291" r:id="rId15"/>
    <p:sldId id="304" r:id="rId16"/>
    <p:sldId id="342" r:id="rId17"/>
    <p:sldId id="284" r:id="rId18"/>
    <p:sldId id="341" r:id="rId19"/>
    <p:sldId id="299" r:id="rId20"/>
    <p:sldId id="268" r:id="rId21"/>
    <p:sldId id="306" r:id="rId22"/>
    <p:sldId id="289" r:id="rId23"/>
    <p:sldId id="343" r:id="rId24"/>
    <p:sldId id="335" r:id="rId25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70"/>
            <p14:sldId id="336"/>
            <p14:sldId id="337"/>
            <p14:sldId id="338"/>
            <p14:sldId id="339"/>
            <p14:sldId id="332"/>
            <p14:sldId id="302"/>
            <p14:sldId id="331"/>
            <p14:sldId id="333"/>
            <p14:sldId id="290"/>
            <p14:sldId id="291"/>
            <p14:sldId id="304"/>
            <p14:sldId id="342"/>
            <p14:sldId id="284"/>
            <p14:sldId id="341"/>
            <p14:sldId id="299"/>
            <p14:sldId id="268"/>
            <p14:sldId id="306"/>
            <p14:sldId id="289"/>
            <p14:sldId id="343"/>
            <p14:sldId id="33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FB7920-5B86-44EE-B6E1-B35323313C15}" v="2" dt="2020-09-22T10:00:52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64" d="100"/>
          <a:sy n="64" d="100"/>
        </p:scale>
        <p:origin x="14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1FC718-EF2B-4397-AE11-E9754398379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CA7C73F-A8E6-4357-B581-599523B1C5C6}">
      <dgm:prSet/>
      <dgm:spPr/>
      <dgm:t>
        <a:bodyPr/>
        <a:lstStyle/>
        <a:p>
          <a:r>
            <a:rPr lang="en-GB" dirty="0"/>
            <a:t>Week commencing Monday 9th Nov. Emily Hywel from the University’s Library Team, is going to provide an overview of using the Online Library services for research.</a:t>
          </a:r>
          <a:endParaRPr lang="en-US" dirty="0"/>
        </a:p>
      </dgm:t>
    </dgm:pt>
    <dgm:pt modelId="{64EE24EA-A6C0-4423-AEFE-8682358E67AC}" type="parTrans" cxnId="{B07A611E-3094-48A8-9F34-1259C173F20B}">
      <dgm:prSet/>
      <dgm:spPr/>
      <dgm:t>
        <a:bodyPr/>
        <a:lstStyle/>
        <a:p>
          <a:endParaRPr lang="en-US"/>
        </a:p>
      </dgm:t>
    </dgm:pt>
    <dgm:pt modelId="{E70757A4-01DC-4E00-B5C8-8E1F62404D99}" type="sibTrans" cxnId="{B07A611E-3094-48A8-9F34-1259C173F20B}">
      <dgm:prSet/>
      <dgm:spPr/>
      <dgm:t>
        <a:bodyPr/>
        <a:lstStyle/>
        <a:p>
          <a:endParaRPr lang="en-US"/>
        </a:p>
      </dgm:t>
    </dgm:pt>
    <dgm:pt modelId="{4B842DEF-8E46-4C38-AEF1-EF6936BE0385}">
      <dgm:prSet/>
      <dgm:spPr/>
      <dgm:t>
        <a:bodyPr/>
        <a:lstStyle/>
        <a:p>
          <a:r>
            <a:rPr lang="en-GB" dirty="0"/>
            <a:t>Note: Make Emily a presenter.</a:t>
          </a:r>
        </a:p>
        <a:p>
          <a:r>
            <a:rPr lang="en-GB" dirty="0"/>
            <a:t>* Private sessions for 1/2 students (personal).</a:t>
          </a:r>
          <a:endParaRPr lang="en-US" dirty="0"/>
        </a:p>
      </dgm:t>
    </dgm:pt>
    <dgm:pt modelId="{3BEF6F05-3CC2-4D93-B25B-565A9A2DCD64}" type="parTrans" cxnId="{EB5D9FAB-1C94-4697-8A50-15DF1B464E65}">
      <dgm:prSet/>
      <dgm:spPr/>
      <dgm:t>
        <a:bodyPr/>
        <a:lstStyle/>
        <a:p>
          <a:endParaRPr lang="en-US"/>
        </a:p>
      </dgm:t>
    </dgm:pt>
    <dgm:pt modelId="{C6B35CCC-E400-4D32-916F-39FD7D4A86E5}" type="sibTrans" cxnId="{EB5D9FAB-1C94-4697-8A50-15DF1B464E65}">
      <dgm:prSet/>
      <dgm:spPr/>
      <dgm:t>
        <a:bodyPr/>
        <a:lstStyle/>
        <a:p>
          <a:endParaRPr lang="en-US"/>
        </a:p>
      </dgm:t>
    </dgm:pt>
    <dgm:pt modelId="{18CE1C09-1D8D-442F-8A36-2391F3AA4BC3}" type="pres">
      <dgm:prSet presAssocID="{5E1FC718-EF2B-4397-AE11-E97543983794}" presName="root" presStyleCnt="0">
        <dgm:presLayoutVars>
          <dgm:dir/>
          <dgm:resizeHandles val="exact"/>
        </dgm:presLayoutVars>
      </dgm:prSet>
      <dgm:spPr/>
    </dgm:pt>
    <dgm:pt modelId="{7249F4F5-2522-4C5C-801D-549A92B32297}" type="pres">
      <dgm:prSet presAssocID="{CCA7C73F-A8E6-4357-B581-599523B1C5C6}" presName="compNode" presStyleCnt="0"/>
      <dgm:spPr/>
    </dgm:pt>
    <dgm:pt modelId="{0C5E05C3-AA32-4788-854E-F0A0C6A8C8A4}" type="pres">
      <dgm:prSet presAssocID="{CCA7C73F-A8E6-4357-B581-599523B1C5C6}" presName="bgRect" presStyleLbl="bgShp" presStyleIdx="0" presStyleCnt="2"/>
      <dgm:spPr/>
    </dgm:pt>
    <dgm:pt modelId="{A8E5E70B-A2C9-40C8-93CD-58856CA0ACFB}" type="pres">
      <dgm:prSet presAssocID="{CCA7C73F-A8E6-4357-B581-599523B1C5C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DCBC185-8706-4E1A-B922-982A858D0B74}" type="pres">
      <dgm:prSet presAssocID="{CCA7C73F-A8E6-4357-B581-599523B1C5C6}" presName="spaceRect" presStyleCnt="0"/>
      <dgm:spPr/>
    </dgm:pt>
    <dgm:pt modelId="{A4325B01-E05A-452C-819B-2403E7D9A8C8}" type="pres">
      <dgm:prSet presAssocID="{CCA7C73F-A8E6-4357-B581-599523B1C5C6}" presName="parTx" presStyleLbl="revTx" presStyleIdx="0" presStyleCnt="2">
        <dgm:presLayoutVars>
          <dgm:chMax val="0"/>
          <dgm:chPref val="0"/>
        </dgm:presLayoutVars>
      </dgm:prSet>
      <dgm:spPr/>
    </dgm:pt>
    <dgm:pt modelId="{A9EB7CD4-4EA7-45BB-ADE6-47A9090F2A9A}" type="pres">
      <dgm:prSet presAssocID="{E70757A4-01DC-4E00-B5C8-8E1F62404D99}" presName="sibTrans" presStyleCnt="0"/>
      <dgm:spPr/>
    </dgm:pt>
    <dgm:pt modelId="{8716841A-A5A5-4C6F-9E28-B28D7FF3D69A}" type="pres">
      <dgm:prSet presAssocID="{4B842DEF-8E46-4C38-AEF1-EF6936BE0385}" presName="compNode" presStyleCnt="0"/>
      <dgm:spPr/>
    </dgm:pt>
    <dgm:pt modelId="{6B2D5DB0-EF7D-4C7E-9903-96648AA36815}" type="pres">
      <dgm:prSet presAssocID="{4B842DEF-8E46-4C38-AEF1-EF6936BE0385}" presName="bgRect" presStyleLbl="bgShp" presStyleIdx="1" presStyleCnt="2"/>
      <dgm:spPr/>
    </dgm:pt>
    <dgm:pt modelId="{56C07B09-61EC-449E-968B-88A7448E06FC}" type="pres">
      <dgm:prSet presAssocID="{4B842DEF-8E46-4C38-AEF1-EF6936BE038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589470D-80E9-464E-9F5A-958DA56A3FEA}" type="pres">
      <dgm:prSet presAssocID="{4B842DEF-8E46-4C38-AEF1-EF6936BE0385}" presName="spaceRect" presStyleCnt="0"/>
      <dgm:spPr/>
    </dgm:pt>
    <dgm:pt modelId="{F2CB5F7B-C36E-4FE2-911F-0BBB7CAAAE35}" type="pres">
      <dgm:prSet presAssocID="{4B842DEF-8E46-4C38-AEF1-EF6936BE038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448D300-EBD1-48BE-A140-A70951D6DD8C}" type="presOf" srcId="{4B842DEF-8E46-4C38-AEF1-EF6936BE0385}" destId="{F2CB5F7B-C36E-4FE2-911F-0BBB7CAAAE35}" srcOrd="0" destOrd="0" presId="urn:microsoft.com/office/officeart/2018/2/layout/IconVerticalSolidList"/>
    <dgm:cxn modelId="{B07A611E-3094-48A8-9F34-1259C173F20B}" srcId="{5E1FC718-EF2B-4397-AE11-E97543983794}" destId="{CCA7C73F-A8E6-4357-B581-599523B1C5C6}" srcOrd="0" destOrd="0" parTransId="{64EE24EA-A6C0-4423-AEFE-8682358E67AC}" sibTransId="{E70757A4-01DC-4E00-B5C8-8E1F62404D99}"/>
    <dgm:cxn modelId="{0F466723-B41E-4CCA-AA91-D791CFF36802}" type="presOf" srcId="{CCA7C73F-A8E6-4357-B581-599523B1C5C6}" destId="{A4325B01-E05A-452C-819B-2403E7D9A8C8}" srcOrd="0" destOrd="0" presId="urn:microsoft.com/office/officeart/2018/2/layout/IconVerticalSolidList"/>
    <dgm:cxn modelId="{EB5D9FAB-1C94-4697-8A50-15DF1B464E65}" srcId="{5E1FC718-EF2B-4397-AE11-E97543983794}" destId="{4B842DEF-8E46-4C38-AEF1-EF6936BE0385}" srcOrd="1" destOrd="0" parTransId="{3BEF6F05-3CC2-4D93-B25B-565A9A2DCD64}" sibTransId="{C6B35CCC-E400-4D32-916F-39FD7D4A86E5}"/>
    <dgm:cxn modelId="{BE000BB1-3D64-448C-A691-553A5C4CA3FC}" type="presOf" srcId="{5E1FC718-EF2B-4397-AE11-E97543983794}" destId="{18CE1C09-1D8D-442F-8A36-2391F3AA4BC3}" srcOrd="0" destOrd="0" presId="urn:microsoft.com/office/officeart/2018/2/layout/IconVerticalSolidList"/>
    <dgm:cxn modelId="{0505BDAB-F100-4974-8556-07D63638A8DB}" type="presParOf" srcId="{18CE1C09-1D8D-442F-8A36-2391F3AA4BC3}" destId="{7249F4F5-2522-4C5C-801D-549A92B32297}" srcOrd="0" destOrd="0" presId="urn:microsoft.com/office/officeart/2018/2/layout/IconVerticalSolidList"/>
    <dgm:cxn modelId="{3256E2B2-075E-47FC-93B2-0040C9DCF472}" type="presParOf" srcId="{7249F4F5-2522-4C5C-801D-549A92B32297}" destId="{0C5E05C3-AA32-4788-854E-F0A0C6A8C8A4}" srcOrd="0" destOrd="0" presId="urn:microsoft.com/office/officeart/2018/2/layout/IconVerticalSolidList"/>
    <dgm:cxn modelId="{AD66B2A2-615C-4FB0-B7CD-7DA3CA34DDAB}" type="presParOf" srcId="{7249F4F5-2522-4C5C-801D-549A92B32297}" destId="{A8E5E70B-A2C9-40C8-93CD-58856CA0ACFB}" srcOrd="1" destOrd="0" presId="urn:microsoft.com/office/officeart/2018/2/layout/IconVerticalSolidList"/>
    <dgm:cxn modelId="{58B1E972-B785-4025-9BAD-E9CB84D23400}" type="presParOf" srcId="{7249F4F5-2522-4C5C-801D-549A92B32297}" destId="{9DCBC185-8706-4E1A-B922-982A858D0B74}" srcOrd="2" destOrd="0" presId="urn:microsoft.com/office/officeart/2018/2/layout/IconVerticalSolidList"/>
    <dgm:cxn modelId="{6B90DDF1-1B94-4C83-8F4E-23D5F0DE7946}" type="presParOf" srcId="{7249F4F5-2522-4C5C-801D-549A92B32297}" destId="{A4325B01-E05A-452C-819B-2403E7D9A8C8}" srcOrd="3" destOrd="0" presId="urn:microsoft.com/office/officeart/2018/2/layout/IconVerticalSolidList"/>
    <dgm:cxn modelId="{2A444F3C-5C42-46F8-AB76-509454D2194F}" type="presParOf" srcId="{18CE1C09-1D8D-442F-8A36-2391F3AA4BC3}" destId="{A9EB7CD4-4EA7-45BB-ADE6-47A9090F2A9A}" srcOrd="1" destOrd="0" presId="urn:microsoft.com/office/officeart/2018/2/layout/IconVerticalSolidList"/>
    <dgm:cxn modelId="{1B27A985-526C-4CD5-9616-6D20CBB41602}" type="presParOf" srcId="{18CE1C09-1D8D-442F-8A36-2391F3AA4BC3}" destId="{8716841A-A5A5-4C6F-9E28-B28D7FF3D69A}" srcOrd="2" destOrd="0" presId="urn:microsoft.com/office/officeart/2018/2/layout/IconVerticalSolidList"/>
    <dgm:cxn modelId="{9CA30345-F023-4CDB-B2A7-7EA3C383151E}" type="presParOf" srcId="{8716841A-A5A5-4C6F-9E28-B28D7FF3D69A}" destId="{6B2D5DB0-EF7D-4C7E-9903-96648AA36815}" srcOrd="0" destOrd="0" presId="urn:microsoft.com/office/officeart/2018/2/layout/IconVerticalSolidList"/>
    <dgm:cxn modelId="{E060F2C7-C127-4051-BFE1-7620BA789E5B}" type="presParOf" srcId="{8716841A-A5A5-4C6F-9E28-B28D7FF3D69A}" destId="{56C07B09-61EC-449E-968B-88A7448E06FC}" srcOrd="1" destOrd="0" presId="urn:microsoft.com/office/officeart/2018/2/layout/IconVerticalSolidList"/>
    <dgm:cxn modelId="{B7ECF9CB-BC14-4850-8D11-FB29D53AD172}" type="presParOf" srcId="{8716841A-A5A5-4C6F-9E28-B28D7FF3D69A}" destId="{A589470D-80E9-464E-9F5A-958DA56A3FEA}" srcOrd="2" destOrd="0" presId="urn:microsoft.com/office/officeart/2018/2/layout/IconVerticalSolidList"/>
    <dgm:cxn modelId="{D065991B-9291-4257-BA1B-C6989572ABC7}" type="presParOf" srcId="{8716841A-A5A5-4C6F-9E28-B28D7FF3D69A}" destId="{F2CB5F7B-C36E-4FE2-911F-0BBB7CAAAE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5E05C3-AA32-4788-854E-F0A0C6A8C8A4}">
      <dsp:nvSpPr>
        <dsp:cNvPr id="0" name=""/>
        <dsp:cNvSpPr/>
      </dsp:nvSpPr>
      <dsp:spPr>
        <a:xfrm>
          <a:off x="0" y="745053"/>
          <a:ext cx="10506456" cy="13754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E5E70B-A2C9-40C8-93CD-58856CA0ACFB}">
      <dsp:nvSpPr>
        <dsp:cNvPr id="0" name=""/>
        <dsp:cNvSpPr/>
      </dsp:nvSpPr>
      <dsp:spPr>
        <a:xfrm>
          <a:off x="416083" y="1054537"/>
          <a:ext cx="756516" cy="7565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325B01-E05A-452C-819B-2403E7D9A8C8}">
      <dsp:nvSpPr>
        <dsp:cNvPr id="0" name=""/>
        <dsp:cNvSpPr/>
      </dsp:nvSpPr>
      <dsp:spPr>
        <a:xfrm>
          <a:off x="1588683" y="745053"/>
          <a:ext cx="8917772" cy="137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572" tIns="145572" rIns="145572" bIns="14557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commencing Monday 9th Nov. Emily Hywel from the University’s Library Team, is going to provide an overview of using the Online Library services for research.</a:t>
          </a:r>
          <a:endParaRPr lang="en-US" sz="2500" kern="1200" dirty="0"/>
        </a:p>
      </dsp:txBody>
      <dsp:txXfrm>
        <a:off x="1588683" y="745053"/>
        <a:ext cx="8917772" cy="1375483"/>
      </dsp:txXfrm>
    </dsp:sp>
    <dsp:sp modelId="{6B2D5DB0-EF7D-4C7E-9903-96648AA36815}">
      <dsp:nvSpPr>
        <dsp:cNvPr id="0" name=""/>
        <dsp:cNvSpPr/>
      </dsp:nvSpPr>
      <dsp:spPr>
        <a:xfrm>
          <a:off x="0" y="2464408"/>
          <a:ext cx="10506456" cy="13754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C07B09-61EC-449E-968B-88A7448E06FC}">
      <dsp:nvSpPr>
        <dsp:cNvPr id="0" name=""/>
        <dsp:cNvSpPr/>
      </dsp:nvSpPr>
      <dsp:spPr>
        <a:xfrm>
          <a:off x="416083" y="2773892"/>
          <a:ext cx="756516" cy="7565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B5F7B-C36E-4FE2-911F-0BBB7CAAAE35}">
      <dsp:nvSpPr>
        <dsp:cNvPr id="0" name=""/>
        <dsp:cNvSpPr/>
      </dsp:nvSpPr>
      <dsp:spPr>
        <a:xfrm>
          <a:off x="1588683" y="2464408"/>
          <a:ext cx="8917772" cy="137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572" tIns="145572" rIns="145572" bIns="14557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Note: Make Emily a presenter.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* Private sessions for 1/2 students (personal).</a:t>
          </a:r>
          <a:endParaRPr lang="en-US" sz="2500" kern="1200" dirty="0"/>
        </a:p>
      </dsp:txBody>
      <dsp:txXfrm>
        <a:off x="1588683" y="2464408"/>
        <a:ext cx="8917772" cy="13754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258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1670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576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803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804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infoskills/managing-your-research-with-refworks/" TargetMode="External"/><Relationship Id="rId2" Type="http://schemas.openxmlformats.org/officeDocument/2006/relationships/hyperlink" Target="https://uwtsd.ac.uk/library/student-essentials/refworks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Yin_and_yang" TargetMode="Externa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Support Tutorial: U4 T1&amp;2.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New L4 Online Learning module.</a:t>
            </a:r>
          </a:p>
          <a:p>
            <a:pPr marL="0" indent="0">
              <a:buNone/>
            </a:pPr>
            <a:r>
              <a:rPr lang="en-US" sz="2000" dirty="0"/>
              <a:t>The foundations for success.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8468878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Feedback from UCM Design Team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2" y="1259174"/>
            <a:ext cx="10516270" cy="5052686"/>
          </a:xfrm>
        </p:spPr>
        <p:txBody>
          <a:bodyPr anchor="t">
            <a:noAutofit/>
          </a:bodyPr>
          <a:lstStyle/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iPhone user problem with chat box in Teams: If chat not available</a:t>
            </a: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click on the profile image and "check for updates". If the update fails to fix then remove the Teams app and reinstall.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4977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8" y="425584"/>
            <a:ext cx="10516250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Feedback from UCM Management Team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2" y="1259174"/>
            <a:ext cx="10516270" cy="5052686"/>
          </a:xfrm>
        </p:spPr>
        <p:txBody>
          <a:bodyPr anchor="t">
            <a:noAutofit/>
          </a:bodyPr>
          <a:lstStyle/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UCM Module Tutors have been asked to review forum and blog posts and to delete blank/task unrelated posts.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If you have posted blank/unrelated posts, you are better off adding some related content or just removing them.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</a:t>
            </a: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 scheduled to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be done at the end of November.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3248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8" y="425584"/>
            <a:ext cx="10516250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General Tips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2" y="1259174"/>
            <a:ext cx="10516270" cy="5052686"/>
          </a:xfrm>
        </p:spPr>
        <p:txBody>
          <a:bodyPr anchor="t">
            <a:noAutofit/>
          </a:bodyPr>
          <a:lstStyle/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 Portfolio: Some students have expressed a concern regarding not knowing how to create an online portfolio using the suggested WYSIWYG web builders.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Until the central design Team distribute a guide, I would recommend choosing one of the web builders (e.g. Weebly, Google sites) and research to find a tutorial to help you learn how to create a basic website. There are easy to follow 5-minute tutorials on </a:t>
            </a: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Youtube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Goto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Youtube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search for e.g. </a:t>
            </a:r>
          </a:p>
          <a:p>
            <a:pPr marL="914400" lvl="1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create a portfolio using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eebly; or</a:t>
            </a:r>
          </a:p>
          <a:p>
            <a:pPr marL="914400" lvl="1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create a portfolio using Google sites.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2041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8" y="425584"/>
            <a:ext cx="10516250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Asked to Highlight: Auto. Ref. Manager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2" y="1259174"/>
            <a:ext cx="10516270" cy="5052686"/>
          </a:xfrm>
        </p:spPr>
        <p:txBody>
          <a:bodyPr anchor="t">
            <a:noAutofit/>
          </a:bodyPr>
          <a:lstStyle/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Automatic Referencing Manager: RefWorks. 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r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egister to use RefWorks </a:t>
            </a: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goto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https://uwtsd.ac.uk/library/student-essentials/refworks/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a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Tutorial on getting started visit: 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https://uwtsd.ac.uk/library/infoskills/managing-your-research-with-refworks/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+ Lots more on YouTube. 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are others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e.g.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Zotero, EndNote and Mendeley.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Note from the Uni’s Library: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Students have free access to RefWorks during your time at the Uni and as an Alumni after you graduate.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718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043631" y="809898"/>
            <a:ext cx="9942716" cy="1554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Last week’s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9437" y="1984353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/>
              <a:t>Unit 3: Becoming a Digital Learner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Topic 3 </a:t>
            </a:r>
            <a:r>
              <a:rPr lang="en-GB" sz="3200" dirty="0"/>
              <a:t>- Online Identity and Staying Safe Online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Topic 4 </a:t>
            </a:r>
            <a:r>
              <a:rPr lang="en-GB" sz="3200" dirty="0"/>
              <a:t>- Data Analysis and Visualization.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Assignment 1: </a:t>
            </a:r>
            <a:r>
              <a:rPr lang="en-US" sz="3200" b="1" dirty="0"/>
              <a:t>Task 3</a:t>
            </a:r>
            <a:r>
              <a:rPr lang="en-US" sz="3200" dirty="0"/>
              <a:t>.</a:t>
            </a:r>
          </a:p>
          <a:p>
            <a:endParaRPr lang="en-US" sz="32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0662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Barista making coffee art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71" r="-3" b="-3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5" name="Content Placeholder 4" descr="Fresh homemade delicious mini bundt cakes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206" b="3398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298" r="1" b="4301"/>
          <a:stretch/>
        </p:blipFill>
        <p:spPr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500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latin typeface="+mj-lt"/>
                <a:ea typeface="+mj-ea"/>
                <a:cs typeface="+mj-cs"/>
              </a:rPr>
              <a:t>This</a:t>
            </a: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week’s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u="sng" dirty="0"/>
              <a:t>Unit 4: </a:t>
            </a:r>
            <a:r>
              <a:rPr lang="en-GB" sz="3200" b="1" u="sng" dirty="0"/>
              <a:t>Becoming a Team Player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Topic 1 </a:t>
            </a:r>
            <a:r>
              <a:rPr lang="en-GB" sz="3200" dirty="0"/>
              <a:t>- Identity and Sense of Place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Topic 2 </a:t>
            </a:r>
            <a:r>
              <a:rPr lang="en-GB" sz="3200" dirty="0"/>
              <a:t>- Beliefs and Values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Look at Assignment 1: </a:t>
            </a:r>
            <a:r>
              <a:rPr lang="en-US" sz="3200" b="1" dirty="0"/>
              <a:t>Task 4.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408720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8468878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This week’s Assignment 1 Task: 4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722" y="1259174"/>
            <a:ext cx="11352977" cy="5052686"/>
          </a:xfrm>
        </p:spPr>
        <p:txBody>
          <a:bodyPr anchor="t">
            <a:noAutofit/>
          </a:bodyPr>
          <a:lstStyle/>
          <a:p>
            <a:pPr marL="457200">
              <a:lnSpc>
                <a:spcPct val="115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4 – A3 Academic poster: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teams of up to 4 members*, come up with ideas for an academic poster highlighting why the topics covered in Unit Four of the module are important for academic and career success. * See Teams list doc in the ‘Additional Resources’ section on Moodle titled ‘L4 Teams for Unit 4 Assignment 1 Task 4’.</a:t>
            </a:r>
          </a:p>
          <a:p>
            <a:pPr marL="457200">
              <a:lnSpc>
                <a:spcPct val="115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task is linked to the team working activity in the ‘Life is a Team Sport’ session in Topic 4 on Moodle.</a:t>
            </a: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>
              <a:lnSpc>
                <a:spcPct val="115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Communicate with your Team members and set up a forum to meet, you could use MS Teams, or another platform you are familiar with (e.g. WhatsApp). You should try and meet at least twice as a team. The output of the meetings should be a document containing text, images and ideas for creating your poster.</a:t>
            </a: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Each Team member will create an individual A3 Academic poster. Your poster should include a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list of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team members and state how you collaborated.</a:t>
            </a: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is expected there will be some similarity in the work produced but please ensure there are individual elements to the poster. A list of references should be included in the poster.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15000"/>
              </a:lnSpc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 IMPORTANT: See 'Poster Guidelines’ in the Additional Resources section on Moodle for guidelines on how to create the 'Academic Poster’. + Useful for L5 Innovation Project &amp; L6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Independant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Major Project.</a:t>
            </a:r>
          </a:p>
          <a:p>
            <a:pPr marL="457200" algn="just">
              <a:lnSpc>
                <a:spcPct val="115000"/>
              </a:lnSpc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resources covered in Unit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on Moodle  will help you to complete this task.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674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60162" y="2291415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4870665" cy="265895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THE KEY TO SUCCESS FOR THIS MODULE IS TO MAKE </a:t>
            </a:r>
            <a:r>
              <a:rPr lang="en-US" sz="36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You will not be able to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3846A5-A498-4C9E-B4DC-13532657D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506" y="643467"/>
            <a:ext cx="1128382" cy="847206"/>
            <a:chOff x="8183879" y="1000124"/>
            <a:chExt cx="1562267" cy="1172973"/>
          </a:xfrm>
        </p:grpSpPr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8A845FC1-FE68-40DE-B785-AA0F3DBD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C26048ED-7A92-4694-A168-2C6C5C0D6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62A3FAA-D056-4098-8115-EA61EAF0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7645" y="839534"/>
            <a:ext cx="6781601" cy="5652388"/>
          </a:xfrm>
          <a:custGeom>
            <a:avLst/>
            <a:gdLst>
              <a:gd name="connsiteX0" fmla="*/ 2768595 w 4574113"/>
              <a:gd name="connsiteY0" fmla="*/ 2476119 h 3812472"/>
              <a:gd name="connsiteX1" fmla="*/ 3374676 w 4574113"/>
              <a:gd name="connsiteY1" fmla="*/ 2476119 h 3812472"/>
              <a:gd name="connsiteX2" fmla="*/ 3403209 w 4574113"/>
              <a:gd name="connsiteY2" fmla="*/ 2479909 h 3812472"/>
              <a:gd name="connsiteX3" fmla="*/ 3422833 w 4574113"/>
              <a:gd name="connsiteY3" fmla="*/ 2488137 h 3812472"/>
              <a:gd name="connsiteX4" fmla="*/ 3410840 w 4574113"/>
              <a:gd name="connsiteY4" fmla="*/ 2508879 h 3812472"/>
              <a:gd name="connsiteX5" fmla="*/ 2985934 w 4574113"/>
              <a:gd name="connsiteY5" fmla="*/ 3243764 h 3812472"/>
              <a:gd name="connsiteX6" fmla="*/ 2732784 w 4574113"/>
              <a:gd name="connsiteY6" fmla="*/ 3390890 h 3812472"/>
              <a:gd name="connsiteX7" fmla="*/ 2529297 w 4574113"/>
              <a:gd name="connsiteY7" fmla="*/ 3390890 h 3812472"/>
              <a:gd name="connsiteX8" fmla="*/ 2505559 w 4574113"/>
              <a:gd name="connsiteY8" fmla="*/ 3390890 h 3812472"/>
              <a:gd name="connsiteX9" fmla="*/ 2482907 w 4574113"/>
              <a:gd name="connsiteY9" fmla="*/ 3351884 h 3812472"/>
              <a:gd name="connsiteX10" fmla="*/ 2371959 w 4574113"/>
              <a:gd name="connsiteY10" fmla="*/ 3160822 h 3812472"/>
              <a:gd name="connsiteX11" fmla="*/ 2371959 w 4574113"/>
              <a:gd name="connsiteY11" fmla="*/ 3053878 h 3812472"/>
              <a:gd name="connsiteX12" fmla="*/ 2675654 w 4574113"/>
              <a:gd name="connsiteY12" fmla="*/ 2530895 h 3812472"/>
              <a:gd name="connsiteX13" fmla="*/ 2768595 w 4574113"/>
              <a:gd name="connsiteY13" fmla="*/ 2476119 h 3812472"/>
              <a:gd name="connsiteX14" fmla="*/ 3909778 w 4574113"/>
              <a:gd name="connsiteY14" fmla="*/ 676847 h 3812472"/>
              <a:gd name="connsiteX15" fmla="*/ 4305516 w 4574113"/>
              <a:gd name="connsiteY15" fmla="*/ 676847 h 3812472"/>
              <a:gd name="connsiteX16" fmla="*/ 4367056 w 4574113"/>
              <a:gd name="connsiteY16" fmla="*/ 712612 h 3812472"/>
              <a:gd name="connsiteX17" fmla="*/ 4564498 w 4574113"/>
              <a:gd name="connsiteY17" fmla="*/ 1054092 h 3812472"/>
              <a:gd name="connsiteX18" fmla="*/ 4564498 w 4574113"/>
              <a:gd name="connsiteY18" fmla="*/ 1123921 h 3812472"/>
              <a:gd name="connsiteX19" fmla="*/ 4367056 w 4574113"/>
              <a:gd name="connsiteY19" fmla="*/ 1465401 h 3812472"/>
              <a:gd name="connsiteX20" fmla="*/ 4305516 w 4574113"/>
              <a:gd name="connsiteY20" fmla="*/ 1501167 h 3812472"/>
              <a:gd name="connsiteX21" fmla="*/ 3909778 w 4574113"/>
              <a:gd name="connsiteY21" fmla="*/ 1501167 h 3812472"/>
              <a:gd name="connsiteX22" fmla="*/ 3849091 w 4574113"/>
              <a:gd name="connsiteY22" fmla="*/ 1465401 h 3812472"/>
              <a:gd name="connsiteX23" fmla="*/ 3650795 w 4574113"/>
              <a:gd name="connsiteY23" fmla="*/ 1123921 h 3812472"/>
              <a:gd name="connsiteX24" fmla="*/ 3650795 w 4574113"/>
              <a:gd name="connsiteY24" fmla="*/ 1054092 h 3812472"/>
              <a:gd name="connsiteX25" fmla="*/ 3849091 w 4574113"/>
              <a:gd name="connsiteY25" fmla="*/ 712612 h 3812472"/>
              <a:gd name="connsiteX26" fmla="*/ 3909778 w 4574113"/>
              <a:gd name="connsiteY26" fmla="*/ 676847 h 3812472"/>
              <a:gd name="connsiteX27" fmla="*/ 1104892 w 4574113"/>
              <a:gd name="connsiteY27" fmla="*/ 0 h 3812472"/>
              <a:gd name="connsiteX28" fmla="*/ 2732784 w 4574113"/>
              <a:gd name="connsiteY28" fmla="*/ 0 h 3812472"/>
              <a:gd name="connsiteX29" fmla="*/ 2985934 w 4574113"/>
              <a:gd name="connsiteY29" fmla="*/ 147125 h 3812472"/>
              <a:gd name="connsiteX30" fmla="*/ 3798122 w 4574113"/>
              <a:gd name="connsiteY30" fmla="*/ 1551823 h 3812472"/>
              <a:gd name="connsiteX31" fmla="*/ 3798122 w 4574113"/>
              <a:gd name="connsiteY31" fmla="*/ 1839068 h 3812472"/>
              <a:gd name="connsiteX32" fmla="*/ 3496551 w 4574113"/>
              <a:gd name="connsiteY32" fmla="*/ 2360642 h 3812472"/>
              <a:gd name="connsiteX33" fmla="*/ 3471135 w 4574113"/>
              <a:gd name="connsiteY33" fmla="*/ 2404597 h 3812472"/>
              <a:gd name="connsiteX34" fmla="*/ 3472029 w 4574113"/>
              <a:gd name="connsiteY34" fmla="*/ 2404972 h 3812472"/>
              <a:gd name="connsiteX35" fmla="*/ 3516881 w 4574113"/>
              <a:gd name="connsiteY35" fmla="*/ 2450209 h 3812472"/>
              <a:gd name="connsiteX36" fmla="*/ 3857970 w 4574113"/>
              <a:gd name="connsiteY36" fmla="*/ 3040131 h 3812472"/>
              <a:gd name="connsiteX37" fmla="*/ 3857970 w 4574113"/>
              <a:gd name="connsiteY37" fmla="*/ 3160764 h 3812472"/>
              <a:gd name="connsiteX38" fmla="*/ 3516881 w 4574113"/>
              <a:gd name="connsiteY38" fmla="*/ 3750684 h 3812472"/>
              <a:gd name="connsiteX39" fmla="*/ 3410567 w 4574113"/>
              <a:gd name="connsiteY39" fmla="*/ 3812472 h 3812472"/>
              <a:gd name="connsiteX40" fmla="*/ 2726911 w 4574113"/>
              <a:gd name="connsiteY40" fmla="*/ 3812472 h 3812472"/>
              <a:gd name="connsiteX41" fmla="*/ 2622074 w 4574113"/>
              <a:gd name="connsiteY41" fmla="*/ 3750684 h 3812472"/>
              <a:gd name="connsiteX42" fmla="*/ 2438330 w 4574113"/>
              <a:gd name="connsiteY42" fmla="*/ 3434265 h 3812472"/>
              <a:gd name="connsiteX43" fmla="*/ 2417573 w 4574113"/>
              <a:gd name="connsiteY43" fmla="*/ 3398519 h 3812472"/>
              <a:gd name="connsiteX44" fmla="*/ 2433905 w 4574113"/>
              <a:gd name="connsiteY44" fmla="*/ 3398519 h 3812472"/>
              <a:gd name="connsiteX45" fmla="*/ 2511101 w 4574113"/>
              <a:gd name="connsiteY45" fmla="*/ 3398519 h 3812472"/>
              <a:gd name="connsiteX46" fmla="*/ 2544636 w 4574113"/>
              <a:gd name="connsiteY46" fmla="*/ 3456269 h 3812472"/>
              <a:gd name="connsiteX47" fmla="*/ 2672757 w 4574113"/>
              <a:gd name="connsiteY47" fmla="*/ 3676902 h 3812472"/>
              <a:gd name="connsiteX48" fmla="*/ 2765699 w 4574113"/>
              <a:gd name="connsiteY48" fmla="*/ 3731679 h 3812472"/>
              <a:gd name="connsiteX49" fmla="*/ 3371780 w 4574113"/>
              <a:gd name="connsiteY49" fmla="*/ 3731679 h 3812472"/>
              <a:gd name="connsiteX50" fmla="*/ 3466029 w 4574113"/>
              <a:gd name="connsiteY50" fmla="*/ 3676902 h 3812472"/>
              <a:gd name="connsiteX51" fmla="*/ 3768415 w 4574113"/>
              <a:gd name="connsiteY51" fmla="*/ 3153920 h 3812472"/>
              <a:gd name="connsiteX52" fmla="*/ 3768415 w 4574113"/>
              <a:gd name="connsiteY52" fmla="*/ 3046975 h 3812472"/>
              <a:gd name="connsiteX53" fmla="*/ 3466029 w 4574113"/>
              <a:gd name="connsiteY53" fmla="*/ 2523992 h 3812472"/>
              <a:gd name="connsiteX54" fmla="*/ 3426268 w 4574113"/>
              <a:gd name="connsiteY54" fmla="*/ 2483888 h 3812472"/>
              <a:gd name="connsiteX55" fmla="*/ 3421667 w 4574113"/>
              <a:gd name="connsiteY55" fmla="*/ 2481960 h 3812472"/>
              <a:gd name="connsiteX56" fmla="*/ 3446331 w 4574113"/>
              <a:gd name="connsiteY56" fmla="*/ 2439303 h 3812472"/>
              <a:gd name="connsiteX57" fmla="*/ 3464674 w 4574113"/>
              <a:gd name="connsiteY57" fmla="*/ 2407578 h 3812472"/>
              <a:gd name="connsiteX58" fmla="*/ 3445649 w 4574113"/>
              <a:gd name="connsiteY58" fmla="*/ 2399601 h 3812472"/>
              <a:gd name="connsiteX59" fmla="*/ 3413464 w 4574113"/>
              <a:gd name="connsiteY59" fmla="*/ 2395325 h 3812472"/>
              <a:gd name="connsiteX60" fmla="*/ 2729808 w 4574113"/>
              <a:gd name="connsiteY60" fmla="*/ 2395325 h 3812472"/>
              <a:gd name="connsiteX61" fmla="*/ 2624971 w 4574113"/>
              <a:gd name="connsiteY61" fmla="*/ 2457112 h 3812472"/>
              <a:gd name="connsiteX62" fmla="*/ 2282405 w 4574113"/>
              <a:gd name="connsiteY62" fmla="*/ 3047034 h 3812472"/>
              <a:gd name="connsiteX63" fmla="*/ 2282405 w 4574113"/>
              <a:gd name="connsiteY63" fmla="*/ 3167666 h 3812472"/>
              <a:gd name="connsiteX64" fmla="*/ 2395478 w 4574113"/>
              <a:gd name="connsiteY64" fmla="*/ 3362386 h 3812472"/>
              <a:gd name="connsiteX65" fmla="*/ 2412031 w 4574113"/>
              <a:gd name="connsiteY65" fmla="*/ 3390890 h 3812472"/>
              <a:gd name="connsiteX66" fmla="*/ 2335350 w 4574113"/>
              <a:gd name="connsiteY66" fmla="*/ 3390890 h 3812472"/>
              <a:gd name="connsiteX67" fmla="*/ 1104892 w 4574113"/>
              <a:gd name="connsiteY67" fmla="*/ 3390890 h 3812472"/>
              <a:gd name="connsiteX68" fmla="*/ 855258 w 4574113"/>
              <a:gd name="connsiteY68" fmla="*/ 3243764 h 3812472"/>
              <a:gd name="connsiteX69" fmla="*/ 39555 w 4574113"/>
              <a:gd name="connsiteY69" fmla="*/ 1839068 h 3812472"/>
              <a:gd name="connsiteX70" fmla="*/ 39555 w 4574113"/>
              <a:gd name="connsiteY70" fmla="*/ 1551823 h 3812472"/>
              <a:gd name="connsiteX71" fmla="*/ 855258 w 4574113"/>
              <a:gd name="connsiteY71" fmla="*/ 147125 h 3812472"/>
              <a:gd name="connsiteX72" fmla="*/ 1104892 w 4574113"/>
              <a:gd name="connsiteY72" fmla="*/ 0 h 3812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574113" h="3812472">
                <a:moveTo>
                  <a:pt x="2768595" y="2476119"/>
                </a:moveTo>
                <a:cubicBezTo>
                  <a:pt x="2768595" y="2476119"/>
                  <a:pt x="2768595" y="2476119"/>
                  <a:pt x="3374676" y="2476119"/>
                </a:cubicBezTo>
                <a:cubicBezTo>
                  <a:pt x="3384493" y="2476119"/>
                  <a:pt x="3394066" y="2477423"/>
                  <a:pt x="3403209" y="2479909"/>
                </a:cubicBezTo>
                <a:lnTo>
                  <a:pt x="3422833" y="2488137"/>
                </a:lnTo>
                <a:lnTo>
                  <a:pt x="3410840" y="2508879"/>
                </a:lnTo>
                <a:cubicBezTo>
                  <a:pt x="3302401" y="2696426"/>
                  <a:pt x="3163600" y="2936487"/>
                  <a:pt x="2985934" y="3243764"/>
                </a:cubicBezTo>
                <a:cubicBezTo>
                  <a:pt x="2933195" y="3334842"/>
                  <a:pt x="2838263" y="3390890"/>
                  <a:pt x="2732784" y="3390890"/>
                </a:cubicBezTo>
                <a:cubicBezTo>
                  <a:pt x="2732784" y="3390890"/>
                  <a:pt x="2732784" y="3390890"/>
                  <a:pt x="2529297" y="3390890"/>
                </a:cubicBezTo>
                <a:lnTo>
                  <a:pt x="2505559" y="3390890"/>
                </a:lnTo>
                <a:lnTo>
                  <a:pt x="2482907" y="3351884"/>
                </a:lnTo>
                <a:cubicBezTo>
                  <a:pt x="2451367" y="3297569"/>
                  <a:pt x="2414666" y="3234367"/>
                  <a:pt x="2371959" y="3160822"/>
                </a:cubicBezTo>
                <a:cubicBezTo>
                  <a:pt x="2352324" y="3128217"/>
                  <a:pt x="2352324" y="3086483"/>
                  <a:pt x="2371959" y="3053878"/>
                </a:cubicBezTo>
                <a:cubicBezTo>
                  <a:pt x="2371959" y="3053878"/>
                  <a:pt x="2371959" y="3053878"/>
                  <a:pt x="2675654" y="2530895"/>
                </a:cubicBezTo>
                <a:cubicBezTo>
                  <a:pt x="2693981" y="2496986"/>
                  <a:pt x="2730633" y="2476119"/>
                  <a:pt x="2768595" y="2476119"/>
                </a:cubicBezTo>
                <a:close/>
                <a:moveTo>
                  <a:pt x="3909778" y="676847"/>
                </a:moveTo>
                <a:cubicBezTo>
                  <a:pt x="3909778" y="676847"/>
                  <a:pt x="3909778" y="676847"/>
                  <a:pt x="4305516" y="676847"/>
                </a:cubicBezTo>
                <a:cubicBezTo>
                  <a:pt x="4331158" y="676847"/>
                  <a:pt x="4354235" y="690472"/>
                  <a:pt x="4367056" y="712612"/>
                </a:cubicBezTo>
                <a:cubicBezTo>
                  <a:pt x="4367056" y="712612"/>
                  <a:pt x="4367056" y="712612"/>
                  <a:pt x="4564498" y="1054092"/>
                </a:cubicBezTo>
                <a:cubicBezTo>
                  <a:pt x="4577319" y="1075382"/>
                  <a:pt x="4577319" y="1102632"/>
                  <a:pt x="4564498" y="1123921"/>
                </a:cubicBezTo>
                <a:cubicBezTo>
                  <a:pt x="4564498" y="1123921"/>
                  <a:pt x="4564498" y="1123921"/>
                  <a:pt x="4367056" y="1465401"/>
                </a:cubicBezTo>
                <a:cubicBezTo>
                  <a:pt x="4354235" y="1487542"/>
                  <a:pt x="4331158" y="1501167"/>
                  <a:pt x="4305516" y="1501167"/>
                </a:cubicBezTo>
                <a:cubicBezTo>
                  <a:pt x="4305516" y="1501167"/>
                  <a:pt x="4305516" y="1501167"/>
                  <a:pt x="3909778" y="1501167"/>
                </a:cubicBezTo>
                <a:cubicBezTo>
                  <a:pt x="3884990" y="1501167"/>
                  <a:pt x="3861058" y="1487542"/>
                  <a:pt x="3849091" y="1465401"/>
                </a:cubicBezTo>
                <a:cubicBezTo>
                  <a:pt x="3849091" y="1465401"/>
                  <a:pt x="3849091" y="1465401"/>
                  <a:pt x="3650795" y="1123921"/>
                </a:cubicBezTo>
                <a:cubicBezTo>
                  <a:pt x="3637974" y="1102632"/>
                  <a:pt x="3637974" y="1075382"/>
                  <a:pt x="3650795" y="1054092"/>
                </a:cubicBezTo>
                <a:cubicBezTo>
                  <a:pt x="3650795" y="1054092"/>
                  <a:pt x="3650795" y="1054092"/>
                  <a:pt x="3849091" y="712612"/>
                </a:cubicBezTo>
                <a:cubicBezTo>
                  <a:pt x="3861058" y="690472"/>
                  <a:pt x="3884990" y="676847"/>
                  <a:pt x="3909778" y="676847"/>
                </a:cubicBezTo>
                <a:close/>
                <a:moveTo>
                  <a:pt x="1104892" y="0"/>
                </a:moveTo>
                <a:cubicBezTo>
                  <a:pt x="1104892" y="0"/>
                  <a:pt x="1104892" y="0"/>
                  <a:pt x="2732784" y="0"/>
                </a:cubicBezTo>
                <a:cubicBezTo>
                  <a:pt x="2838263" y="0"/>
                  <a:pt x="2933195" y="56047"/>
                  <a:pt x="2985934" y="147125"/>
                </a:cubicBezTo>
                <a:cubicBezTo>
                  <a:pt x="2985934" y="147125"/>
                  <a:pt x="2985934" y="147125"/>
                  <a:pt x="3798122" y="1551823"/>
                </a:cubicBezTo>
                <a:cubicBezTo>
                  <a:pt x="3850862" y="1639397"/>
                  <a:pt x="3850862" y="1751493"/>
                  <a:pt x="3798122" y="1839068"/>
                </a:cubicBezTo>
                <a:cubicBezTo>
                  <a:pt x="3798122" y="1839068"/>
                  <a:pt x="3798122" y="1839068"/>
                  <a:pt x="3496551" y="2360642"/>
                </a:cubicBezTo>
                <a:lnTo>
                  <a:pt x="3471135" y="2404597"/>
                </a:lnTo>
                <a:lnTo>
                  <a:pt x="3472029" y="2404972"/>
                </a:lnTo>
                <a:cubicBezTo>
                  <a:pt x="3490302" y="2415638"/>
                  <a:pt x="3505806" y="2431084"/>
                  <a:pt x="3516881" y="2450209"/>
                </a:cubicBezTo>
                <a:cubicBezTo>
                  <a:pt x="3516881" y="2450209"/>
                  <a:pt x="3516881" y="2450209"/>
                  <a:pt x="3857970" y="3040131"/>
                </a:cubicBezTo>
                <a:cubicBezTo>
                  <a:pt x="3880120" y="3076909"/>
                  <a:pt x="3880120" y="3123985"/>
                  <a:pt x="3857970" y="3160764"/>
                </a:cubicBezTo>
                <a:cubicBezTo>
                  <a:pt x="3857970" y="3160764"/>
                  <a:pt x="3857970" y="3160764"/>
                  <a:pt x="3516881" y="3750684"/>
                </a:cubicBezTo>
                <a:cubicBezTo>
                  <a:pt x="3494732" y="3788933"/>
                  <a:pt x="3454864" y="3812472"/>
                  <a:pt x="3410567" y="3812472"/>
                </a:cubicBezTo>
                <a:cubicBezTo>
                  <a:pt x="3410567" y="3812472"/>
                  <a:pt x="3410567" y="3812472"/>
                  <a:pt x="2726911" y="3812472"/>
                </a:cubicBezTo>
                <a:cubicBezTo>
                  <a:pt x="2684090" y="3812472"/>
                  <a:pt x="2642747" y="3788933"/>
                  <a:pt x="2622074" y="3750684"/>
                </a:cubicBezTo>
                <a:cubicBezTo>
                  <a:pt x="2622074" y="3750684"/>
                  <a:pt x="2622074" y="3750684"/>
                  <a:pt x="2438330" y="3434265"/>
                </a:cubicBezTo>
                <a:lnTo>
                  <a:pt x="2417573" y="3398519"/>
                </a:lnTo>
                <a:lnTo>
                  <a:pt x="2433905" y="3398519"/>
                </a:lnTo>
                <a:lnTo>
                  <a:pt x="2511101" y="3398519"/>
                </a:lnTo>
                <a:lnTo>
                  <a:pt x="2544636" y="3456269"/>
                </a:lnTo>
                <a:cubicBezTo>
                  <a:pt x="2672757" y="3676902"/>
                  <a:pt x="2672757" y="3676902"/>
                  <a:pt x="2672757" y="3676902"/>
                </a:cubicBezTo>
                <a:cubicBezTo>
                  <a:pt x="2691084" y="3710811"/>
                  <a:pt x="2727737" y="3731679"/>
                  <a:pt x="2765699" y="3731679"/>
                </a:cubicBezTo>
                <a:cubicBezTo>
                  <a:pt x="3371780" y="3731679"/>
                  <a:pt x="3371780" y="3731679"/>
                  <a:pt x="3371780" y="3731679"/>
                </a:cubicBezTo>
                <a:cubicBezTo>
                  <a:pt x="3411050" y="3731679"/>
                  <a:pt x="3446394" y="3710811"/>
                  <a:pt x="3466029" y="3676902"/>
                </a:cubicBezTo>
                <a:cubicBezTo>
                  <a:pt x="3768415" y="3153920"/>
                  <a:pt x="3768415" y="3153920"/>
                  <a:pt x="3768415" y="3153920"/>
                </a:cubicBezTo>
                <a:cubicBezTo>
                  <a:pt x="3788051" y="3121314"/>
                  <a:pt x="3788051" y="3079580"/>
                  <a:pt x="3768415" y="3046975"/>
                </a:cubicBezTo>
                <a:cubicBezTo>
                  <a:pt x="3466029" y="2523992"/>
                  <a:pt x="3466029" y="2523992"/>
                  <a:pt x="3466029" y="2523992"/>
                </a:cubicBezTo>
                <a:cubicBezTo>
                  <a:pt x="3456211" y="2507037"/>
                  <a:pt x="3442467" y="2493343"/>
                  <a:pt x="3426268" y="2483888"/>
                </a:cubicBezTo>
                <a:lnTo>
                  <a:pt x="3421667" y="2481960"/>
                </a:lnTo>
                <a:lnTo>
                  <a:pt x="3446331" y="2439303"/>
                </a:lnTo>
                <a:lnTo>
                  <a:pt x="3464674" y="2407578"/>
                </a:lnTo>
                <a:lnTo>
                  <a:pt x="3445649" y="2399601"/>
                </a:lnTo>
                <a:cubicBezTo>
                  <a:pt x="3435335" y="2396796"/>
                  <a:pt x="3424538" y="2395325"/>
                  <a:pt x="3413464" y="2395325"/>
                </a:cubicBezTo>
                <a:cubicBezTo>
                  <a:pt x="2729808" y="2395325"/>
                  <a:pt x="2729808" y="2395325"/>
                  <a:pt x="2729808" y="2395325"/>
                </a:cubicBezTo>
                <a:cubicBezTo>
                  <a:pt x="2686987" y="2395325"/>
                  <a:pt x="2645644" y="2418863"/>
                  <a:pt x="2624971" y="2457112"/>
                </a:cubicBezTo>
                <a:cubicBezTo>
                  <a:pt x="2282405" y="3047034"/>
                  <a:pt x="2282405" y="3047034"/>
                  <a:pt x="2282405" y="3047034"/>
                </a:cubicBezTo>
                <a:cubicBezTo>
                  <a:pt x="2260256" y="3083811"/>
                  <a:pt x="2260256" y="3130887"/>
                  <a:pt x="2282405" y="3167666"/>
                </a:cubicBezTo>
                <a:cubicBezTo>
                  <a:pt x="2325225" y="3241406"/>
                  <a:pt x="2362693" y="3305929"/>
                  <a:pt x="2395478" y="3362386"/>
                </a:cubicBezTo>
                <a:lnTo>
                  <a:pt x="2412031" y="3390890"/>
                </a:lnTo>
                <a:lnTo>
                  <a:pt x="2335350" y="3390890"/>
                </a:lnTo>
                <a:cubicBezTo>
                  <a:pt x="2096889" y="3390890"/>
                  <a:pt x="1715352" y="3390890"/>
                  <a:pt x="1104892" y="3390890"/>
                </a:cubicBezTo>
                <a:cubicBezTo>
                  <a:pt x="1002929" y="3390890"/>
                  <a:pt x="904482" y="3334842"/>
                  <a:pt x="855258" y="3243764"/>
                </a:cubicBezTo>
                <a:cubicBezTo>
                  <a:pt x="855258" y="3243764"/>
                  <a:pt x="855258" y="3243764"/>
                  <a:pt x="39555" y="1839068"/>
                </a:cubicBezTo>
                <a:cubicBezTo>
                  <a:pt x="-13185" y="1751493"/>
                  <a:pt x="-13185" y="1639397"/>
                  <a:pt x="39555" y="1551823"/>
                </a:cubicBezTo>
                <a:cubicBezTo>
                  <a:pt x="39555" y="1551823"/>
                  <a:pt x="39555" y="1551823"/>
                  <a:pt x="855258" y="147125"/>
                </a:cubicBezTo>
                <a:cubicBezTo>
                  <a:pt x="904482" y="56047"/>
                  <a:pt x="1002929" y="0"/>
                  <a:pt x="110489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6209382" y="2096162"/>
            <a:ext cx="3894161" cy="2657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Next: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1035506" y="1782445"/>
            <a:ext cx="9260759" cy="2560351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u="sng" dirty="0"/>
              <a:t>Unit 4: </a:t>
            </a:r>
            <a:r>
              <a:rPr lang="en-GB" sz="3600" b="1" u="sng" dirty="0"/>
              <a:t>Becoming a Team Player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Topic 1 </a:t>
            </a:r>
            <a:r>
              <a:rPr lang="en-GB" sz="3600" dirty="0"/>
              <a:t>- Identity and Sense of Place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Topic 2 </a:t>
            </a:r>
            <a:r>
              <a:rPr lang="en-GB" sz="3600" dirty="0"/>
              <a:t>- Beliefs and Values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dirty="0"/>
              <a:t>Assignment 1: </a:t>
            </a:r>
            <a:r>
              <a:rPr lang="en-US" sz="3600" b="1" dirty="0"/>
              <a:t>Task 4.</a:t>
            </a:r>
            <a:endParaRPr lang="en-US" sz="3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2163888" y="577741"/>
            <a:ext cx="1002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Next: </a:t>
            </a:r>
            <a:r>
              <a:rPr lang="en-US" sz="4000" b="1" kern="1200" dirty="0">
                <a:solidFill>
                  <a:schemeClr val="bg1"/>
                </a:solidFill>
                <a:highlight>
                  <a:srgbClr val="FFFF00"/>
                </a:highlight>
                <a:latin typeface="+mj-lt"/>
                <a:ea typeface="+mj-ea"/>
                <a:cs typeface="+mj-cs"/>
              </a:rPr>
              <a:t>Go to Moodle &amp; Complete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10399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653364" y="260604"/>
            <a:ext cx="936720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u="sng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Computer Animation students (Only):</a:t>
            </a:r>
            <a:b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Last week’s Moodle Activities &amp; Assignment task</a:t>
            </a:r>
            <a:endParaRPr lang="en-US" sz="37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3363" y="2176272"/>
            <a:ext cx="9367204" cy="40416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b="1" dirty="0"/>
              <a:t>Unit 2: Becoming a Lifelong Learner</a:t>
            </a:r>
          </a:p>
          <a:p>
            <a:pPr marL="742950" lvl="1" indent="-228600">
              <a:buFont typeface="Arial" panose="020B0604020202020204" pitchFamily="34" charset="0"/>
              <a:buChar char="•"/>
            </a:pPr>
            <a:r>
              <a:rPr lang="en-US" sz="2800" b="1" dirty="0"/>
              <a:t>Topic 3 </a:t>
            </a:r>
            <a:r>
              <a:rPr lang="en-US" sz="2800" dirty="0"/>
              <a:t>- Healthy Mind in a Healthy Body </a:t>
            </a:r>
          </a:p>
          <a:p>
            <a:pPr marL="742950" lvl="1" indent="-228600">
              <a:buFont typeface="Arial" panose="020B0604020202020204" pitchFamily="34" charset="0"/>
              <a:buChar char="•"/>
            </a:pPr>
            <a:r>
              <a:rPr lang="en-US" sz="2800" b="1" dirty="0"/>
              <a:t>Topic 4 </a:t>
            </a:r>
            <a:r>
              <a:rPr lang="en-US" sz="2800" dirty="0"/>
              <a:t>- Unpacking Experiences </a:t>
            </a:r>
          </a:p>
          <a:p>
            <a:pPr marL="742950" lvl="1" indent="-228600">
              <a:buFont typeface="Arial" panose="020B0604020202020204" pitchFamily="34" charset="0"/>
              <a:buChar char="•"/>
            </a:pPr>
            <a:r>
              <a:rPr lang="en-US" sz="2800" b="1" dirty="0"/>
              <a:t>Assignment 1 Task 2: </a:t>
            </a:r>
            <a:r>
              <a:rPr lang="en-US" sz="2800" dirty="0"/>
              <a:t>Mind Map.</a:t>
            </a:r>
          </a:p>
        </p:txBody>
      </p:sp>
    </p:spTree>
    <p:extLst>
      <p:ext uri="{BB962C8B-B14F-4D97-AF65-F5344CB8AC3E}">
        <p14:creationId xmlns:p14="http://schemas.microsoft.com/office/powerpoint/2010/main" val="42891732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653364" y="260604"/>
            <a:ext cx="936720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u="sng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Computer Animation students (Only):</a:t>
            </a:r>
            <a:b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b="1" u="sng" dirty="0">
                <a:latin typeface="+mj-lt"/>
                <a:ea typeface="+mj-ea"/>
                <a:cs typeface="+mj-cs"/>
              </a:rPr>
              <a:t>This</a:t>
            </a:r>
            <a: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700" b="1" u="sng" dirty="0">
                <a:latin typeface="+mj-lt"/>
                <a:ea typeface="+mj-ea"/>
                <a:cs typeface="+mj-cs"/>
              </a:rPr>
              <a:t>W</a:t>
            </a:r>
            <a: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eek’s Moodle Activities &amp; Assignment task</a:t>
            </a:r>
            <a:endParaRPr lang="en-US" sz="37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3363" y="2176272"/>
            <a:ext cx="9367204" cy="40416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dirty="0"/>
              <a:t>Unit 3: Becoming a Digital Learner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b="1" dirty="0"/>
              <a:t>Topic 1 </a:t>
            </a:r>
            <a:r>
              <a:rPr lang="en-US" sz="3200" dirty="0"/>
              <a:t>- Introducing Digital Literacies</a:t>
            </a:r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Topic 2 </a:t>
            </a:r>
            <a:r>
              <a:rPr lang="en-GB" sz="3200" dirty="0"/>
              <a:t>- Using Software.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3200" dirty="0"/>
              <a:t>If time: Start Assignment 1, Task 3.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82622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8" y="425584"/>
            <a:ext cx="10560003" cy="1454051"/>
          </a:xfrm>
        </p:spPr>
        <p:txBody>
          <a:bodyPr>
            <a:noAutofit/>
          </a:bodyPr>
          <a:lstStyle/>
          <a:p>
            <a:r>
              <a:rPr lang="en-US" sz="5400" b="1" u="sng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Computer Animation students (Only): </a:t>
            </a:r>
            <a:br>
              <a:rPr lang="en-US" sz="5400" b="1" u="sng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</a:br>
            <a:r>
              <a:rPr lang="en-GB" sz="4900" b="1" u="sng" dirty="0">
                <a:solidFill>
                  <a:schemeClr val="tx2"/>
                </a:solidFill>
              </a:rPr>
              <a:t>Start Assignment 1: Task 3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2" y="1819656"/>
            <a:ext cx="10104040" cy="4612760"/>
          </a:xfrm>
        </p:spPr>
        <p:txBody>
          <a:bodyPr anchor="t">
            <a:noAutofit/>
          </a:bodyPr>
          <a:lstStyle/>
          <a:p>
            <a:pPr indent="0">
              <a:lnSpc>
                <a:spcPct val="115000"/>
              </a:lnSpc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3 - Video presentation: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Produce a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2-3 minute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Video presentation promoting the importance of ONE of the four elements of the Digital Competency Framework to students in Higher Education, which you were introduced to in Unit 3 </a:t>
            </a: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‘Becoming a Digital Learner’.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6858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a summary of WHAT is covered by that element, WHY it is important and HOW people can develop their skills. </a:t>
            </a:r>
          </a:p>
          <a:p>
            <a:pPr marL="0" lvl="0" indent="0" algn="just">
              <a:lnSpc>
                <a:spcPct val="115000"/>
              </a:lnSpc>
              <a:spcAft>
                <a:spcPts val="0"/>
              </a:spcAft>
              <a:buSzPts val="1000"/>
              <a:buNone/>
              <a:tabLst>
                <a:tab pos="6858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Note: </a:t>
            </a:r>
          </a:p>
          <a:p>
            <a:pPr lvl="1" algn="just">
              <a:lnSpc>
                <a:spcPct val="115000"/>
              </a:lnSpc>
              <a:buSzPts val="1000"/>
              <a:tabLst>
                <a:tab pos="6858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resources covered in Unit Three of this module will help you to complete this task.</a:t>
            </a:r>
          </a:p>
          <a:p>
            <a:pPr lvl="1" algn="just">
              <a:lnSpc>
                <a:spcPct val="115000"/>
              </a:lnSpc>
              <a:buSzPts val="1000"/>
              <a:tabLst>
                <a:tab pos="685800" algn="l"/>
              </a:tabLs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Read Assignment 1 task 3 for complete task description.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CE05AA9F-5924-4EF7-B65E-52BB2ABA9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37631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FF8D2E5-2C4E-47B1-930B-6C82B7C3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344DF-550F-4183-9E17-5CE55002C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Library Support session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1E4ADA-0EA9-4930-846E-3C11E8BE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7618"/>
            <a:ext cx="128016" cy="631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38086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51E8DF-E0AB-43B1-8E78-D3D54B3CDA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668750"/>
              </p:ext>
            </p:extLst>
          </p:nvPr>
        </p:nvGraphicFramePr>
        <p:xfrm>
          <a:off x="838200" y="1650222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35923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Download Attendee list.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</a:rPr>
              <a:t>Any questions?</a:t>
            </a:r>
            <a:r>
              <a:rPr lang="en-US" sz="20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995" r="11993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latin typeface="+mn-lt"/>
              </a:rPr>
              <a:t>Student Social Support:</a:t>
            </a:r>
            <a:br>
              <a:rPr lang="en-US" sz="2400" dirty="0"/>
            </a:br>
            <a:r>
              <a:rPr lang="en-US" sz="2400" dirty="0">
                <a:latin typeface="+mn-lt"/>
              </a:rPr>
              <a:t>* Exchange ideas and tips on how you're completing the assignment tasks. </a:t>
            </a:r>
            <a:br>
              <a:rPr lang="en-US" sz="2400" dirty="0">
                <a:latin typeface="+mn-lt"/>
              </a:rPr>
            </a:br>
            <a:r>
              <a:rPr lang="en-US" sz="2400" dirty="0">
                <a:latin typeface="+mn-lt"/>
              </a:rPr>
              <a:t>* Chat about what you've been doing during lockdown e.g. what Movies, Series, Apps or Games you've been enjoying.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A5797-328B-4901-B8E3-D1235A4B5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Archive.</a:t>
            </a:r>
          </a:p>
        </p:txBody>
      </p:sp>
    </p:spTree>
    <p:extLst>
      <p:ext uri="{BB962C8B-B14F-4D97-AF65-F5344CB8AC3E}">
        <p14:creationId xmlns:p14="http://schemas.microsoft.com/office/powerpoint/2010/main" val="2119676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8468878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Last week’s Assignment 1 Task: 3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1" y="1259174"/>
            <a:ext cx="10812999" cy="5052686"/>
          </a:xfrm>
        </p:spPr>
        <p:txBody>
          <a:bodyPr anchor="t">
            <a:noAutofit/>
          </a:bodyPr>
          <a:lstStyle/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3 – Video presentation: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Produce a video presentation between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2-3 minutes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promoting the importance of ONE of the four elements of the Digital Competency Framework, which you were introduced to in the Unit</a:t>
            </a: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Bg.</a:t>
            </a: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a summary of WHAT is covered by that element, WHY it is important and HOW people can develop their skills.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 one of the tools (e.g.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Powerpoint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Adobe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Spark)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explored in the Unit, or one you have your own experience of.  </a:t>
            </a: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Create an Online Social space (e.g. a blog, Facebook, Twitter, Instagram, YouTube) and upload and share your creation. Alternatively, you could use the Moodle forum to upload and share your work with a more limited restricted user base (Closed Community).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45841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1243</Words>
  <Application>Microsoft Office PowerPoint</Application>
  <PresentationFormat>Widescreen</PresentationFormat>
  <Paragraphs>87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Symbol</vt:lpstr>
      <vt:lpstr>Office Theme</vt:lpstr>
      <vt:lpstr>L4: Learning in the Digital Era</vt:lpstr>
      <vt:lpstr>Feedback from UCM Design Team </vt:lpstr>
      <vt:lpstr>Feedback from UCM Management Team </vt:lpstr>
      <vt:lpstr>General Tips </vt:lpstr>
      <vt:lpstr>Asked to Highlight: Auto. Ref. Manager </vt:lpstr>
      <vt:lpstr>PowerPoint Presentation</vt:lpstr>
      <vt:lpstr>PowerPoint Presentation</vt:lpstr>
      <vt:lpstr>PowerPoint Presentation</vt:lpstr>
      <vt:lpstr>This week’s Assignment 1 Task: 4 </vt:lpstr>
      <vt:lpstr>The Key to Success</vt:lpstr>
      <vt:lpstr>PowerPoint Presentation</vt:lpstr>
      <vt:lpstr>PowerPoint Presentation</vt:lpstr>
      <vt:lpstr>PowerPoint Presentation</vt:lpstr>
      <vt:lpstr>Computer Animation students (Only):  Start Assignment 1: Task 3 </vt:lpstr>
      <vt:lpstr>Library Support session</vt:lpstr>
      <vt:lpstr>Register.</vt:lpstr>
      <vt:lpstr> Questions.</vt:lpstr>
      <vt:lpstr>Student Social Support: * Exchange ideas and tips on how you're completing the assignment tasks.  * Chat about what you've been doing during lockdown e.g. what Movies, Series, Apps or Games you've been enjoying.</vt:lpstr>
      <vt:lpstr>The End.</vt:lpstr>
      <vt:lpstr>Archive.</vt:lpstr>
      <vt:lpstr>Last week’s Assignment 1 Task: 3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8</cp:revision>
  <dcterms:created xsi:type="dcterms:W3CDTF">2020-11-05T16:30:01Z</dcterms:created>
  <dcterms:modified xsi:type="dcterms:W3CDTF">2020-11-12T17:24:58Z</dcterms:modified>
</cp:coreProperties>
</file>