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17"/>
  </p:notesMasterIdLst>
  <p:sldIdLst>
    <p:sldId id="262" r:id="rId2"/>
    <p:sldId id="292" r:id="rId3"/>
    <p:sldId id="256" r:id="rId4"/>
    <p:sldId id="266" r:id="rId5"/>
    <p:sldId id="271" r:id="rId6"/>
    <p:sldId id="272" r:id="rId7"/>
    <p:sldId id="258" r:id="rId8"/>
    <p:sldId id="259" r:id="rId9"/>
    <p:sldId id="261" r:id="rId10"/>
    <p:sldId id="293" r:id="rId11"/>
    <p:sldId id="273" r:id="rId12"/>
    <p:sldId id="270" r:id="rId13"/>
    <p:sldId id="294" r:id="rId14"/>
    <p:sldId id="269" r:id="rId15"/>
    <p:sldId id="277" r:id="rId1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ahoma" pitchFamily="34" charset="0"/>
        <a:ea typeface="+mn-ea"/>
        <a:cs typeface="Arial" charset="0"/>
      </a:defRPr>
    </a:lvl1pPr>
    <a:lvl2pPr marL="457200" algn="l" rtl="0" fontAlgn="base">
      <a:spcBef>
        <a:spcPct val="0"/>
      </a:spcBef>
      <a:spcAft>
        <a:spcPct val="0"/>
      </a:spcAft>
      <a:defRPr kern="1200">
        <a:solidFill>
          <a:schemeClr val="tx1"/>
        </a:solidFill>
        <a:latin typeface="Tahoma" pitchFamily="34" charset="0"/>
        <a:ea typeface="+mn-ea"/>
        <a:cs typeface="Arial" charset="0"/>
      </a:defRPr>
    </a:lvl2pPr>
    <a:lvl3pPr marL="914400" algn="l" rtl="0" fontAlgn="base">
      <a:spcBef>
        <a:spcPct val="0"/>
      </a:spcBef>
      <a:spcAft>
        <a:spcPct val="0"/>
      </a:spcAft>
      <a:defRPr kern="1200">
        <a:solidFill>
          <a:schemeClr val="tx1"/>
        </a:solidFill>
        <a:latin typeface="Tahoma" pitchFamily="34" charset="0"/>
        <a:ea typeface="+mn-ea"/>
        <a:cs typeface="Arial" charset="0"/>
      </a:defRPr>
    </a:lvl3pPr>
    <a:lvl4pPr marL="1371600" algn="l" rtl="0" fontAlgn="base">
      <a:spcBef>
        <a:spcPct val="0"/>
      </a:spcBef>
      <a:spcAft>
        <a:spcPct val="0"/>
      </a:spcAft>
      <a:defRPr kern="1200">
        <a:solidFill>
          <a:schemeClr val="tx1"/>
        </a:solidFill>
        <a:latin typeface="Tahoma" pitchFamily="34" charset="0"/>
        <a:ea typeface="+mn-ea"/>
        <a:cs typeface="Arial" charset="0"/>
      </a:defRPr>
    </a:lvl4pPr>
    <a:lvl5pPr marL="1828800" algn="l" rtl="0" fontAlgn="base">
      <a:spcBef>
        <a:spcPct val="0"/>
      </a:spcBef>
      <a:spcAft>
        <a:spcPct val="0"/>
      </a:spcAft>
      <a:defRPr kern="1200">
        <a:solidFill>
          <a:schemeClr val="tx1"/>
        </a:solidFill>
        <a:latin typeface="Tahoma" pitchFamily="34" charset="0"/>
        <a:ea typeface="+mn-ea"/>
        <a:cs typeface="Arial" charset="0"/>
      </a:defRPr>
    </a:lvl5pPr>
    <a:lvl6pPr marL="2286000" algn="l" defTabSz="914400" rtl="0" eaLnBrk="1" latinLnBrk="0" hangingPunct="1">
      <a:defRPr kern="1200">
        <a:solidFill>
          <a:schemeClr val="tx1"/>
        </a:solidFill>
        <a:latin typeface="Tahoma" pitchFamily="34" charset="0"/>
        <a:ea typeface="+mn-ea"/>
        <a:cs typeface="Arial" charset="0"/>
      </a:defRPr>
    </a:lvl6pPr>
    <a:lvl7pPr marL="2743200" algn="l" defTabSz="914400" rtl="0" eaLnBrk="1" latinLnBrk="0" hangingPunct="1">
      <a:defRPr kern="1200">
        <a:solidFill>
          <a:schemeClr val="tx1"/>
        </a:solidFill>
        <a:latin typeface="Tahoma" pitchFamily="34" charset="0"/>
        <a:ea typeface="+mn-ea"/>
        <a:cs typeface="Arial" charset="0"/>
      </a:defRPr>
    </a:lvl7pPr>
    <a:lvl8pPr marL="3200400" algn="l" defTabSz="914400" rtl="0" eaLnBrk="1" latinLnBrk="0" hangingPunct="1">
      <a:defRPr kern="1200">
        <a:solidFill>
          <a:schemeClr val="tx1"/>
        </a:solidFill>
        <a:latin typeface="Tahoma" pitchFamily="34" charset="0"/>
        <a:ea typeface="+mn-ea"/>
        <a:cs typeface="Arial" charset="0"/>
      </a:defRPr>
    </a:lvl8pPr>
    <a:lvl9pPr marL="3657600" algn="l" defTabSz="914400" rtl="0" eaLnBrk="1" latinLnBrk="0" hangingPunct="1">
      <a:defRPr kern="1200">
        <a:solidFill>
          <a:schemeClr val="tx1"/>
        </a:solidFill>
        <a:latin typeface="Tahoma"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p:scale>
          <a:sx n="66" d="100"/>
          <a:sy n="66" d="100"/>
        </p:scale>
        <p:origin x="-882" y="-14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endParaRPr lang="en-GB"/>
          </a:p>
        </p:txBody>
      </p:sp>
      <p:sp>
        <p:nvSpPr>
          <p:cNvPr id="10243"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endParaRPr lang="en-GB"/>
          </a:p>
        </p:txBody>
      </p:sp>
      <p:sp>
        <p:nvSpPr>
          <p:cNvPr id="1024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10245"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46"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endParaRPr lang="en-GB"/>
          </a:p>
        </p:txBody>
      </p:sp>
      <p:sp>
        <p:nvSpPr>
          <p:cNvPr id="10247"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fld id="{7AC91BDF-1E6B-4FCB-8B90-6973B0082160}"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3D0217-F61E-40BE-957D-F5848B8E42A1}" type="slidenum">
              <a:rPr lang="en-GB"/>
              <a:pPr/>
              <a:t>1</a:t>
            </a:fld>
            <a:endParaRPr lang="en-GB"/>
          </a:p>
        </p:txBody>
      </p:sp>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6C661A-7889-453F-8621-A7B61CBB073A}" type="slidenum">
              <a:rPr lang="en-GB"/>
              <a:pPr/>
              <a:t>3</a:t>
            </a:fld>
            <a:endParaRPr lang="en-GB"/>
          </a:p>
        </p:txBody>
      </p:sp>
      <p:sp>
        <p:nvSpPr>
          <p:cNvPr id="11266" name="Rectangle 2"/>
          <p:cNvSpPr>
            <a:spLocks noGrp="1" noRot="1" noChangeAspect="1" noChangeArrowheads="1" noTextEdit="1"/>
          </p:cNvSpPr>
          <p:nvPr>
            <p:ph type="sldImg"/>
          </p:nvPr>
        </p:nvSpPr>
        <p:spPr>
          <a:ln/>
        </p:spPr>
      </p:sp>
      <p:sp>
        <p:nvSpPr>
          <p:cNvPr id="112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1989A4-3FA9-4EF7-B6CC-ED0CE098F370}" type="slidenum">
              <a:rPr lang="en-GB"/>
              <a:pPr/>
              <a:t>4</a:t>
            </a:fld>
            <a:endParaRPr lang="en-GB"/>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F88A7A4-6FBC-462A-9C85-D240DCC5EC8A}" type="slidenum">
              <a:rPr lang="en-GB"/>
              <a:pPr/>
              <a:t>5</a:t>
            </a:fld>
            <a:endParaRPr lang="en-GB"/>
          </a:p>
        </p:txBody>
      </p:sp>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EAC4688-4F7E-4F60-B5A8-22CE85BEB529}" type="slidenum">
              <a:rPr lang="en-GB"/>
              <a:pPr/>
              <a:t>6</a:t>
            </a:fld>
            <a:endParaRPr lang="en-GB"/>
          </a:p>
        </p:txBody>
      </p:sp>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4033C63-6DCB-4991-B609-2DC4DBFE5BD4}" type="slidenum">
              <a:rPr lang="en-GB"/>
              <a:pPr/>
              <a:t>7</a:t>
            </a:fld>
            <a:endParaRPr lang="en-GB"/>
          </a:p>
        </p:txBody>
      </p:sp>
      <p:sp>
        <p:nvSpPr>
          <p:cNvPr id="13314" name="Rectangle 2"/>
          <p:cNvSpPr>
            <a:spLocks noGrp="1" noRot="1" noChangeAspect="1" noChangeArrowheads="1" noTextEdit="1"/>
          </p:cNvSpPr>
          <p:nvPr>
            <p:ph type="sldImg"/>
          </p:nvPr>
        </p:nvSpPr>
        <p:spPr>
          <a:ln/>
        </p:spPr>
      </p:sp>
      <p:sp>
        <p:nvSpPr>
          <p:cNvPr id="133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D59308D-68F6-4C95-BB74-5B47369F97F5}" type="slidenum">
              <a:rPr lang="en-GB"/>
              <a:pPr/>
              <a:t>8</a:t>
            </a:fld>
            <a:endParaRPr lang="en-GB"/>
          </a:p>
        </p:txBody>
      </p:sp>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0C2822-7505-45D2-9A0C-D797D6DA621B}" type="slidenum">
              <a:rPr lang="en-GB"/>
              <a:pPr/>
              <a:t>9</a:t>
            </a:fld>
            <a:endParaRPr lang="en-GB"/>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4493182-6BBA-467A-9DA6-F723F781F78F}" type="slidenum">
              <a:rPr lang="en-GB"/>
              <a:pPr/>
              <a:t>11</a:t>
            </a:fld>
            <a:endParaRPr lang="en-GB"/>
          </a:p>
        </p:txBody>
      </p:sp>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E80E4C3-DE44-499D-AD25-CF12F29428F8}" type="slidenum">
              <a:rPr lang="en-GB"/>
              <a:pPr/>
              <a:t>12</a:t>
            </a:fld>
            <a:endParaRPr lang="en-GB"/>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586BA0-4EC0-4CBA-828E-AB65E8747D0C}" type="slidenum">
              <a:rPr lang="en-GB"/>
              <a:pPr/>
              <a:t>14</a:t>
            </a:fld>
            <a:endParaRPr lang="en-GB"/>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158D954-813C-4843-B503-D4FE4B9D0395}" type="slidenum">
              <a:rPr lang="en-GB"/>
              <a:pPr/>
              <a:t>15</a:t>
            </a:fld>
            <a:endParaRPr lang="en-GB"/>
          </a:p>
        </p:txBody>
      </p:sp>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5602" name="Rectangle 2"/>
          <p:cNvSpPr>
            <a:spLocks noGrp="1" noChangeArrowheads="1"/>
          </p:cNvSpPr>
          <p:nvPr>
            <p:ph type="ctrTitle" sz="quarter"/>
          </p:nvPr>
        </p:nvSpPr>
        <p:spPr>
          <a:xfrm>
            <a:off x="685800" y="1676400"/>
            <a:ext cx="7772400" cy="1828800"/>
          </a:xfrm>
        </p:spPr>
        <p:txBody>
          <a:bodyPr/>
          <a:lstStyle>
            <a:lvl1pPr>
              <a:defRPr/>
            </a:lvl1pPr>
          </a:lstStyle>
          <a:p>
            <a:r>
              <a:rPr lang="en-US"/>
              <a:t>Click to edit Master title style</a:t>
            </a:r>
          </a:p>
        </p:txBody>
      </p:sp>
      <p:sp>
        <p:nvSpPr>
          <p:cNvPr id="25603" name="Rectangle 3"/>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25604" name="Rectangle 4"/>
          <p:cNvSpPr>
            <a:spLocks noGrp="1" noChangeArrowheads="1"/>
          </p:cNvSpPr>
          <p:nvPr>
            <p:ph type="dt" sz="quarter" idx="2"/>
          </p:nvPr>
        </p:nvSpPr>
        <p:spPr/>
        <p:txBody>
          <a:bodyPr/>
          <a:lstStyle>
            <a:lvl1pPr>
              <a:defRPr/>
            </a:lvl1pPr>
          </a:lstStyle>
          <a:p>
            <a:endParaRPr lang="en-US"/>
          </a:p>
        </p:txBody>
      </p:sp>
      <p:sp>
        <p:nvSpPr>
          <p:cNvPr id="25605" name="Rectangle 5"/>
          <p:cNvSpPr>
            <a:spLocks noGrp="1" noChangeArrowheads="1"/>
          </p:cNvSpPr>
          <p:nvPr>
            <p:ph type="ftr" sz="quarter" idx="3"/>
          </p:nvPr>
        </p:nvSpPr>
        <p:spPr/>
        <p:txBody>
          <a:bodyPr/>
          <a:lstStyle>
            <a:lvl1pPr>
              <a:defRPr/>
            </a:lvl1pPr>
          </a:lstStyle>
          <a:p>
            <a:endParaRPr lang="en-US"/>
          </a:p>
        </p:txBody>
      </p:sp>
      <p:sp>
        <p:nvSpPr>
          <p:cNvPr id="25606" name="Rectangle 6"/>
          <p:cNvSpPr>
            <a:spLocks noGrp="1" noChangeArrowheads="1"/>
          </p:cNvSpPr>
          <p:nvPr>
            <p:ph type="sldNum" sz="quarter" idx="4"/>
          </p:nvPr>
        </p:nvSpPr>
        <p:spPr/>
        <p:txBody>
          <a:bodyPr/>
          <a:lstStyle>
            <a:lvl1pPr>
              <a:defRPr/>
            </a:lvl1pPr>
          </a:lstStyle>
          <a:p>
            <a:fld id="{643FFAA7-548E-4427-9797-A5BCAD9D3B11}"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FC4882BA-1D8F-4E99-A0AD-7D4D4C14230F}"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B93F649C-7C66-4D0B-ADE3-AD1F4DDDF6F0}"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124115F1-4B9F-4823-82B5-F75CB66D2748}"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EC8F670C-FC76-4552-B50D-03A73DC7E299}"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D9A965E0-CC63-42AE-A295-68315476FEA9}"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121BB4C1-587A-4044-9D97-A4ED55329500}"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4B4A9C3E-AC8D-4EEC-94ED-F912FC47F6F9}"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3C99D615-B03E-4D49-AED8-9F4A0716DA4A}"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3AC74B2A-6B26-4F28-9CC6-C5E02628E74A}"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381000"/>
            <a:ext cx="2057400" cy="57150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381000"/>
            <a:ext cx="6019800" cy="5715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80FBD03C-2F84-4D1F-983F-1FBA1CE63A48}"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07C213D0-5130-43E8-BF17-FD7201B8C24F}" type="slidenum">
              <a:rPr lang="en-US"/>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381000"/>
            <a:ext cx="8229600" cy="13716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9812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57200" y="41148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8200" y="41148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245225"/>
            <a:ext cx="2133600" cy="476250"/>
          </a:xfrm>
        </p:spPr>
        <p:txBody>
          <a:bodyPr/>
          <a:lstStyle>
            <a:lvl1pPr>
              <a:defRPr/>
            </a:lvl1pPr>
          </a:lstStyle>
          <a:p>
            <a:endParaRPr lang="en-US"/>
          </a:p>
        </p:txBody>
      </p:sp>
      <p:sp>
        <p:nvSpPr>
          <p:cNvPr id="8" name="Footer Placeholder 7"/>
          <p:cNvSpPr>
            <a:spLocks noGrp="1"/>
          </p:cNvSpPr>
          <p:nvPr>
            <p:ph type="ftr" sz="quarter" idx="11"/>
          </p:nvPr>
        </p:nvSpPr>
        <p:spPr>
          <a:xfrm>
            <a:off x="3124200" y="6245225"/>
            <a:ext cx="2895600" cy="476250"/>
          </a:xfrm>
        </p:spPr>
        <p:txBody>
          <a:bodyPr/>
          <a:lstStyle>
            <a:lvl1pPr>
              <a:defRPr/>
            </a:lvl1pPr>
          </a:lstStyle>
          <a:p>
            <a:endParaRPr lang="en-US"/>
          </a:p>
        </p:txBody>
      </p:sp>
      <p:sp>
        <p:nvSpPr>
          <p:cNvPr id="9" name="Slide Number Placeholder 8"/>
          <p:cNvSpPr>
            <a:spLocks noGrp="1"/>
          </p:cNvSpPr>
          <p:nvPr>
            <p:ph type="sldNum" sz="quarter" idx="12"/>
          </p:nvPr>
        </p:nvSpPr>
        <p:spPr>
          <a:xfrm>
            <a:off x="6553200" y="6245225"/>
            <a:ext cx="2133600" cy="476250"/>
          </a:xfrm>
        </p:spPr>
        <p:txBody>
          <a:bodyPr/>
          <a:lstStyle>
            <a:lvl1pPr>
              <a:defRPr/>
            </a:lvl1pPr>
          </a:lstStyle>
          <a:p>
            <a:fld id="{FA046ABE-5E14-4224-9C11-36F3BB647E42}"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bwMode="auto">
          <a:xfrm>
            <a:off x="457200" y="381000"/>
            <a:ext cx="8229600" cy="1371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24579" name="Rectangle 3"/>
          <p:cNvSpPr>
            <a:spLocks noGrp="1" noChangeArrowheads="1"/>
          </p:cNvSpPr>
          <p:nvPr>
            <p:ph type="body" idx="1"/>
          </p:nvPr>
        </p:nvSpPr>
        <p:spPr bwMode="auto">
          <a:xfrm>
            <a:off x="457200" y="1981200"/>
            <a:ext cx="82296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458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effectLst>
                  <a:outerShdw blurRad="38100" dist="38100" dir="2700000" algn="tl">
                    <a:srgbClr val="000000"/>
                  </a:outerShdw>
                </a:effectLst>
                <a:latin typeface="Arial" charset="0"/>
              </a:defRPr>
            </a:lvl1pPr>
          </a:lstStyle>
          <a:p>
            <a:endParaRPr lang="en-US"/>
          </a:p>
        </p:txBody>
      </p:sp>
      <p:sp>
        <p:nvSpPr>
          <p:cNvPr id="2458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effectLst>
                  <a:outerShdw blurRad="38100" dist="38100" dir="2700000" algn="tl">
                    <a:srgbClr val="000000"/>
                  </a:outerShdw>
                </a:effectLst>
                <a:latin typeface="Arial" charset="0"/>
              </a:defRPr>
            </a:lvl1pPr>
          </a:lstStyle>
          <a:p>
            <a:endParaRPr lang="en-US"/>
          </a:p>
        </p:txBody>
      </p:sp>
      <p:sp>
        <p:nvSpPr>
          <p:cNvPr id="2458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effectLst>
                  <a:outerShdw blurRad="38100" dist="38100" dir="2700000" algn="tl">
                    <a:srgbClr val="000000"/>
                  </a:outerShdw>
                </a:effectLst>
                <a:latin typeface="Arial" charset="0"/>
              </a:defRPr>
            </a:lvl1pPr>
          </a:lstStyle>
          <a:p>
            <a:fld id="{2AFF56F5-87EA-41D8-A29C-759F64A5503E}" type="slidenum">
              <a:rPr lang="en-US"/>
              <a:pPr/>
              <a:t>‹#›</a:t>
            </a:fld>
            <a:endParaRPr lang="en-US"/>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Lst>
  <p:txStyles>
    <p:titleStyle>
      <a:lvl1pPr algn="ctr" rtl="0" fontAlgn="base">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fontAlgn="base">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fontAlgn="base">
        <a:spcBef>
          <a:spcPct val="20000"/>
        </a:spcBef>
        <a:spcAft>
          <a:spcPct val="0"/>
        </a:spcAft>
        <a:buClr>
          <a:schemeClr val="folHlink"/>
        </a:buClr>
        <a:buSzPct val="65000"/>
        <a:buFont typeface="Wingdings" pitchFamily="2" charset="2"/>
        <a:buChar char="n"/>
        <a:defRPr sz="2800">
          <a:solidFill>
            <a:schemeClr val="tx1"/>
          </a:solidFill>
          <a:effectLst>
            <a:outerShdw blurRad="38100" dist="38100" dir="2700000" algn="tl">
              <a:srgbClr val="000000"/>
            </a:outerShdw>
          </a:effectLst>
          <a:latin typeface="+mn-lt"/>
          <a:cs typeface="+mn-cs"/>
        </a:defRPr>
      </a:lvl2pPr>
      <a:lvl3pPr marL="1143000" indent="-228600" algn="l" rtl="0" fontAlgn="base">
        <a:spcBef>
          <a:spcPct val="20000"/>
        </a:spcBef>
        <a:spcAft>
          <a:spcPct val="0"/>
        </a:spcAft>
        <a:buClr>
          <a:schemeClr val="hlink"/>
        </a:buClr>
        <a:buSzPct val="65000"/>
        <a:buFont typeface="Wingdings" pitchFamily="2" charset="2"/>
        <a:buChar char="n"/>
        <a:defRPr sz="2400">
          <a:solidFill>
            <a:schemeClr val="tx1"/>
          </a:solidFill>
          <a:effectLst>
            <a:outerShdw blurRad="38100" dist="38100" dir="2700000" algn="tl">
              <a:srgbClr val="000000"/>
            </a:outerShdw>
          </a:effectLst>
          <a:latin typeface="+mn-lt"/>
          <a:cs typeface="+mn-cs"/>
        </a:defRPr>
      </a:lvl3pPr>
      <a:lvl4pPr marL="16002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4pPr>
      <a:lvl5pPr marL="20574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5pPr>
      <a:lvl6pPr marL="25146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6pPr>
      <a:lvl7pPr marL="29718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7pPr>
      <a:lvl8pPr marL="34290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8pPr>
      <a:lvl9pPr marL="38862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4"/>
          <p:cNvSpPr>
            <a:spLocks noGrp="1" noChangeArrowheads="1"/>
          </p:cNvSpPr>
          <p:nvPr>
            <p:ph type="ctrTitle"/>
          </p:nvPr>
        </p:nvSpPr>
        <p:spPr>
          <a:xfrm>
            <a:off x="755650" y="476250"/>
            <a:ext cx="7772400" cy="1470025"/>
          </a:xfrm>
        </p:spPr>
        <p:txBody>
          <a:bodyPr/>
          <a:lstStyle/>
          <a:p>
            <a:r>
              <a:rPr lang="en-GB" sz="3600" dirty="0">
                <a:solidFill>
                  <a:schemeClr val="bg2"/>
                </a:solidFill>
              </a:rPr>
              <a:t>MOLLUSCS IN </a:t>
            </a:r>
            <a:r>
              <a:rPr lang="en-GB" sz="3600" dirty="0" smtClean="0">
                <a:solidFill>
                  <a:schemeClr val="bg2"/>
                </a:solidFill>
              </a:rPr>
              <a:t>ARCHAEOLOGY: INTRODUCTION TO PRACTICE</a:t>
            </a:r>
            <a:endParaRPr lang="en-GB" sz="3600" dirty="0">
              <a:solidFill>
                <a:schemeClr val="bg2"/>
              </a:solidFill>
            </a:endParaRPr>
          </a:p>
        </p:txBody>
      </p:sp>
      <p:sp>
        <p:nvSpPr>
          <p:cNvPr id="17413" name="Rectangle 5"/>
          <p:cNvSpPr>
            <a:spLocks noGrp="1" noChangeArrowheads="1"/>
          </p:cNvSpPr>
          <p:nvPr>
            <p:ph type="subTitle" idx="1"/>
          </p:nvPr>
        </p:nvSpPr>
        <p:spPr/>
        <p:txBody>
          <a:bodyPr/>
          <a:lstStyle/>
          <a:p>
            <a:endParaRPr lang="en-US"/>
          </a:p>
        </p:txBody>
      </p:sp>
      <p:pic>
        <p:nvPicPr>
          <p:cNvPr id="17415" name="Picture 7" descr="mit_schale"/>
          <p:cNvPicPr>
            <a:picLocks noChangeAspect="1" noChangeArrowheads="1"/>
          </p:cNvPicPr>
          <p:nvPr/>
        </p:nvPicPr>
        <p:blipFill>
          <a:blip r:embed="rId3" cstate="print"/>
          <a:srcRect/>
          <a:stretch>
            <a:fillRect/>
          </a:stretch>
        </p:blipFill>
        <p:spPr bwMode="auto">
          <a:xfrm>
            <a:off x="684213" y="2060575"/>
            <a:ext cx="3810000" cy="2314575"/>
          </a:xfrm>
          <a:prstGeom prst="rect">
            <a:avLst/>
          </a:prstGeom>
          <a:noFill/>
        </p:spPr>
      </p:pic>
      <p:pic>
        <p:nvPicPr>
          <p:cNvPr id="17416" name="Picture 8" descr="F684430"/>
          <p:cNvPicPr>
            <a:picLocks noChangeAspect="1" noChangeArrowheads="1"/>
          </p:cNvPicPr>
          <p:nvPr/>
        </p:nvPicPr>
        <p:blipFill>
          <a:blip r:embed="rId4" cstate="print"/>
          <a:srcRect/>
          <a:stretch>
            <a:fillRect/>
          </a:stretch>
        </p:blipFill>
        <p:spPr bwMode="auto">
          <a:xfrm>
            <a:off x="5508625" y="4365625"/>
            <a:ext cx="3121025" cy="2246313"/>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35696" y="2780928"/>
            <a:ext cx="5137945" cy="769441"/>
          </a:xfrm>
          <a:prstGeom prst="rect">
            <a:avLst/>
          </a:prstGeom>
          <a:noFill/>
        </p:spPr>
        <p:txBody>
          <a:bodyPr wrap="none" rtlCol="0">
            <a:spAutoFit/>
          </a:bodyPr>
          <a:lstStyle/>
          <a:p>
            <a:r>
              <a:rPr lang="en-GB" sz="4400" b="1" dirty="0" smtClean="0"/>
              <a:t>IDENTIFICATION</a:t>
            </a:r>
            <a:endParaRPr lang="en-GB" sz="4400"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p:cNvSpPr>
            <a:spLocks noGrp="1" noChangeArrowheads="1"/>
          </p:cNvSpPr>
          <p:nvPr>
            <p:ph type="title"/>
          </p:nvPr>
        </p:nvSpPr>
        <p:spPr/>
        <p:txBody>
          <a:bodyPr/>
          <a:lstStyle/>
          <a:p>
            <a:r>
              <a:rPr lang="en-GB" b="1">
                <a:solidFill>
                  <a:schemeClr val="bg2"/>
                </a:solidFill>
              </a:rPr>
              <a:t>Characteristics of molluscs</a:t>
            </a:r>
            <a:endParaRPr lang="en-US" b="1">
              <a:solidFill>
                <a:schemeClr val="bg2"/>
              </a:solidFill>
            </a:endParaRPr>
          </a:p>
        </p:txBody>
      </p:sp>
      <p:sp>
        <p:nvSpPr>
          <p:cNvPr id="2053" name="Rectangle 5"/>
          <p:cNvSpPr>
            <a:spLocks noGrp="1" noChangeArrowheads="1"/>
          </p:cNvSpPr>
          <p:nvPr>
            <p:ph type="body" sz="half" idx="1"/>
          </p:nvPr>
        </p:nvSpPr>
        <p:spPr/>
        <p:txBody>
          <a:bodyPr/>
          <a:lstStyle/>
          <a:p>
            <a:endParaRPr lang="en-GB" sz="2400"/>
          </a:p>
          <a:p>
            <a:r>
              <a:rPr lang="en-GB" sz="2400"/>
              <a:t>Unsegmented soft body </a:t>
            </a:r>
          </a:p>
          <a:p>
            <a:r>
              <a:rPr lang="en-GB" sz="2400"/>
              <a:t>Most have internal or external shell </a:t>
            </a:r>
          </a:p>
          <a:p>
            <a:r>
              <a:rPr lang="en-GB" sz="2400"/>
              <a:t>Have a mantle (fold in the body wall that lines the shell) </a:t>
            </a:r>
          </a:p>
          <a:p>
            <a:r>
              <a:rPr lang="en-GB" sz="2400"/>
              <a:t>Muscular foot and/or tentacles </a:t>
            </a:r>
          </a:p>
          <a:p>
            <a:endParaRPr lang="en-GB" sz="2400"/>
          </a:p>
        </p:txBody>
      </p:sp>
      <p:sp>
        <p:nvSpPr>
          <p:cNvPr id="2054" name="Rectangle 6"/>
          <p:cNvSpPr>
            <a:spLocks noGrp="1" noChangeArrowheads="1"/>
          </p:cNvSpPr>
          <p:nvPr>
            <p:ph type="body" sz="half" idx="2"/>
          </p:nvPr>
        </p:nvSpPr>
        <p:spPr/>
        <p:txBody>
          <a:bodyPr/>
          <a:lstStyle/>
          <a:p>
            <a:endParaRPr lang="en-US" sz="2400"/>
          </a:p>
        </p:txBody>
      </p:sp>
      <p:pic>
        <p:nvPicPr>
          <p:cNvPr id="2055" name="Picture 7" descr="mit_schale"/>
          <p:cNvPicPr>
            <a:picLocks noChangeAspect="1" noChangeArrowheads="1"/>
          </p:cNvPicPr>
          <p:nvPr/>
        </p:nvPicPr>
        <p:blipFill>
          <a:blip r:embed="rId3" cstate="print"/>
          <a:srcRect/>
          <a:stretch>
            <a:fillRect/>
          </a:stretch>
        </p:blipFill>
        <p:spPr bwMode="auto">
          <a:xfrm>
            <a:off x="4859338" y="2852738"/>
            <a:ext cx="3810000" cy="2314575"/>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endParaRPr lang="en-US"/>
          </a:p>
        </p:txBody>
      </p:sp>
      <p:sp>
        <p:nvSpPr>
          <p:cNvPr id="28675" name="Rectangle 3"/>
          <p:cNvSpPr>
            <a:spLocks noGrp="1" noChangeArrowheads="1"/>
          </p:cNvSpPr>
          <p:nvPr>
            <p:ph type="body" idx="1"/>
          </p:nvPr>
        </p:nvSpPr>
        <p:spPr/>
        <p:txBody>
          <a:bodyPr/>
          <a:lstStyle/>
          <a:p>
            <a:endParaRPr lang="en-US"/>
          </a:p>
        </p:txBody>
      </p:sp>
      <p:pic>
        <p:nvPicPr>
          <p:cNvPr id="28676" name="Picture 4" descr="C67C1BCC"/>
          <p:cNvPicPr>
            <a:picLocks noChangeAspect="1" noChangeArrowheads="1"/>
          </p:cNvPicPr>
          <p:nvPr/>
        </p:nvPicPr>
        <p:blipFill>
          <a:blip r:embed="rId3" cstate="print"/>
          <a:srcRect/>
          <a:stretch>
            <a:fillRect/>
          </a:stretch>
        </p:blipFill>
        <p:spPr bwMode="auto">
          <a:xfrm>
            <a:off x="1331913" y="500063"/>
            <a:ext cx="6480175" cy="5969000"/>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20" name="Picture 4" descr="80E0BC7C"/>
          <p:cNvPicPr>
            <a:picLocks noChangeAspect="1" noChangeArrowheads="1"/>
          </p:cNvPicPr>
          <p:nvPr/>
        </p:nvPicPr>
        <p:blipFill>
          <a:blip r:embed="rId3" cstate="print"/>
          <a:srcRect/>
          <a:stretch>
            <a:fillRect/>
          </a:stretch>
        </p:blipFill>
        <p:spPr bwMode="auto">
          <a:xfrm>
            <a:off x="2195513" y="476250"/>
            <a:ext cx="4321175" cy="2851150"/>
          </a:xfrm>
          <a:prstGeom prst="rect">
            <a:avLst/>
          </a:prstGeom>
          <a:noFill/>
        </p:spPr>
      </p:pic>
      <p:pic>
        <p:nvPicPr>
          <p:cNvPr id="34821" name="Picture 5" descr="375263EA"/>
          <p:cNvPicPr>
            <a:picLocks noChangeAspect="1" noChangeArrowheads="1"/>
          </p:cNvPicPr>
          <p:nvPr/>
        </p:nvPicPr>
        <p:blipFill>
          <a:blip r:embed="rId4" cstate="print"/>
          <a:srcRect/>
          <a:stretch>
            <a:fillRect/>
          </a:stretch>
        </p:blipFill>
        <p:spPr bwMode="auto">
          <a:xfrm>
            <a:off x="2195513" y="3716338"/>
            <a:ext cx="4279900" cy="2597150"/>
          </a:xfrm>
          <a:prstGeom prst="rect">
            <a:avLst/>
          </a:prstGeom>
          <a:noFill/>
        </p:spPr>
      </p:pic>
      <p:sp>
        <p:nvSpPr>
          <p:cNvPr id="34822" name="Text Box 6"/>
          <p:cNvSpPr txBox="1">
            <a:spLocks noChangeArrowheads="1"/>
          </p:cNvSpPr>
          <p:nvPr/>
        </p:nvSpPr>
        <p:spPr bwMode="auto">
          <a:xfrm>
            <a:off x="6804025" y="4581525"/>
            <a:ext cx="2182813" cy="366713"/>
          </a:xfrm>
          <a:prstGeom prst="rect">
            <a:avLst/>
          </a:prstGeom>
          <a:noFill/>
          <a:ln w="9525">
            <a:noFill/>
            <a:miter lim="800000"/>
            <a:headEnd/>
            <a:tailEnd/>
          </a:ln>
          <a:effectLst/>
        </p:spPr>
        <p:txBody>
          <a:bodyPr wrap="none">
            <a:spAutoFit/>
          </a:bodyPr>
          <a:lstStyle/>
          <a:p>
            <a:r>
              <a:rPr lang="en-US" i="1"/>
              <a:t>Bithynia tentaculata</a:t>
            </a:r>
          </a:p>
        </p:txBody>
      </p:sp>
      <p:sp>
        <p:nvSpPr>
          <p:cNvPr id="34823" name="Text Box 7"/>
          <p:cNvSpPr txBox="1">
            <a:spLocks noChangeArrowheads="1"/>
          </p:cNvSpPr>
          <p:nvPr/>
        </p:nvSpPr>
        <p:spPr bwMode="auto">
          <a:xfrm>
            <a:off x="6927850" y="1500188"/>
            <a:ext cx="1466850" cy="366712"/>
          </a:xfrm>
          <a:prstGeom prst="rect">
            <a:avLst/>
          </a:prstGeom>
          <a:noFill/>
          <a:ln w="9525">
            <a:noFill/>
            <a:miter lim="800000"/>
            <a:headEnd/>
            <a:tailEnd/>
          </a:ln>
          <a:effectLst/>
        </p:spPr>
        <p:txBody>
          <a:bodyPr wrap="none">
            <a:spAutoFit/>
          </a:bodyPr>
          <a:lstStyle/>
          <a:p>
            <a:r>
              <a:rPr lang="en-US"/>
              <a:t>Planorbis sp.</a:t>
            </a:r>
          </a:p>
        </p:txBody>
      </p:sp>
      <p:sp>
        <p:nvSpPr>
          <p:cNvPr id="34824" name="Text Box 8"/>
          <p:cNvSpPr txBox="1">
            <a:spLocks noChangeArrowheads="1"/>
          </p:cNvSpPr>
          <p:nvPr/>
        </p:nvSpPr>
        <p:spPr bwMode="auto">
          <a:xfrm>
            <a:off x="376238" y="2868613"/>
            <a:ext cx="1304925" cy="641350"/>
          </a:xfrm>
          <a:prstGeom prst="rect">
            <a:avLst/>
          </a:prstGeom>
          <a:noFill/>
          <a:ln w="9525">
            <a:noFill/>
            <a:miter lim="800000"/>
            <a:headEnd/>
            <a:tailEnd/>
          </a:ln>
          <a:effectLst/>
        </p:spPr>
        <p:txBody>
          <a:bodyPr wrap="none">
            <a:spAutoFit/>
          </a:bodyPr>
          <a:lstStyle/>
          <a:p>
            <a:r>
              <a:rPr lang="en-US"/>
              <a:t>Freshwater</a:t>
            </a:r>
          </a:p>
          <a:p>
            <a:r>
              <a:rPr lang="en-US"/>
              <a:t>molluscs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endParaRPr lang="en-US"/>
          </a:p>
        </p:txBody>
      </p:sp>
      <p:sp>
        <p:nvSpPr>
          <p:cNvPr id="35843" name="Rectangle 3"/>
          <p:cNvSpPr>
            <a:spLocks noGrp="1" noChangeArrowheads="1"/>
          </p:cNvSpPr>
          <p:nvPr>
            <p:ph type="body" idx="1"/>
          </p:nvPr>
        </p:nvSpPr>
        <p:spPr/>
        <p:txBody>
          <a:bodyPr/>
          <a:lstStyle/>
          <a:p>
            <a:endParaRPr lang="en-US"/>
          </a:p>
        </p:txBody>
      </p:sp>
      <p:pic>
        <p:nvPicPr>
          <p:cNvPr id="35844" name="Picture 4" descr="2957388"/>
          <p:cNvPicPr>
            <a:picLocks noChangeAspect="1" noChangeArrowheads="1"/>
          </p:cNvPicPr>
          <p:nvPr/>
        </p:nvPicPr>
        <p:blipFill>
          <a:blip r:embed="rId3" cstate="print"/>
          <a:srcRect/>
          <a:stretch>
            <a:fillRect/>
          </a:stretch>
        </p:blipFill>
        <p:spPr bwMode="auto">
          <a:xfrm>
            <a:off x="2700338" y="620713"/>
            <a:ext cx="2403475" cy="1979612"/>
          </a:xfrm>
          <a:prstGeom prst="rect">
            <a:avLst/>
          </a:prstGeom>
          <a:noFill/>
        </p:spPr>
      </p:pic>
      <p:pic>
        <p:nvPicPr>
          <p:cNvPr id="35845" name="Picture 5" descr="E8078AD6"/>
          <p:cNvPicPr>
            <a:picLocks noChangeAspect="1" noChangeArrowheads="1"/>
          </p:cNvPicPr>
          <p:nvPr/>
        </p:nvPicPr>
        <p:blipFill>
          <a:blip r:embed="rId4" cstate="print"/>
          <a:srcRect/>
          <a:stretch>
            <a:fillRect/>
          </a:stretch>
        </p:blipFill>
        <p:spPr bwMode="auto">
          <a:xfrm>
            <a:off x="1042988" y="3213100"/>
            <a:ext cx="6645275" cy="2322513"/>
          </a:xfrm>
          <a:prstGeom prst="rect">
            <a:avLst/>
          </a:prstGeom>
          <a:noFill/>
        </p:spPr>
      </p:pic>
      <p:sp>
        <p:nvSpPr>
          <p:cNvPr id="35846" name="Text Box 6"/>
          <p:cNvSpPr txBox="1">
            <a:spLocks noChangeArrowheads="1"/>
          </p:cNvSpPr>
          <p:nvPr/>
        </p:nvSpPr>
        <p:spPr bwMode="auto">
          <a:xfrm>
            <a:off x="5632450" y="1427163"/>
            <a:ext cx="1963738" cy="366712"/>
          </a:xfrm>
          <a:prstGeom prst="rect">
            <a:avLst/>
          </a:prstGeom>
          <a:noFill/>
          <a:ln w="9525">
            <a:noFill/>
            <a:miter lim="800000"/>
            <a:headEnd/>
            <a:tailEnd/>
          </a:ln>
          <a:effectLst/>
        </p:spPr>
        <p:txBody>
          <a:bodyPr wrap="none">
            <a:spAutoFit/>
          </a:bodyPr>
          <a:lstStyle/>
          <a:p>
            <a:r>
              <a:rPr lang="en-US" i="1"/>
              <a:t>Pupilla muscorum</a:t>
            </a:r>
          </a:p>
        </p:txBody>
      </p:sp>
      <p:sp>
        <p:nvSpPr>
          <p:cNvPr id="35847" name="Text Box 7"/>
          <p:cNvSpPr txBox="1">
            <a:spLocks noChangeArrowheads="1"/>
          </p:cNvSpPr>
          <p:nvPr/>
        </p:nvSpPr>
        <p:spPr bwMode="auto">
          <a:xfrm>
            <a:off x="250825" y="333375"/>
            <a:ext cx="1300163" cy="366713"/>
          </a:xfrm>
          <a:prstGeom prst="rect">
            <a:avLst/>
          </a:prstGeom>
          <a:noFill/>
          <a:ln w="9525">
            <a:noFill/>
            <a:miter lim="800000"/>
            <a:headEnd/>
            <a:tailEnd/>
          </a:ln>
          <a:effectLst/>
        </p:spPr>
        <p:txBody>
          <a:bodyPr wrap="none">
            <a:spAutoFit/>
          </a:bodyPr>
          <a:lstStyle/>
          <a:p>
            <a:r>
              <a:rPr lang="en-US"/>
              <a:t>Land snails</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solidFill>
                  <a:schemeClr val="bg2"/>
                </a:solidFill>
              </a:rPr>
              <a:t>Gastropoda</a:t>
            </a:r>
          </a:p>
        </p:txBody>
      </p:sp>
      <p:sp>
        <p:nvSpPr>
          <p:cNvPr id="6147" name="Rectangle 3"/>
          <p:cNvSpPr>
            <a:spLocks noGrp="1" noChangeArrowheads="1"/>
          </p:cNvSpPr>
          <p:nvPr>
            <p:ph type="body" idx="1"/>
          </p:nvPr>
        </p:nvSpPr>
        <p:spPr>
          <a:xfrm>
            <a:off x="395288" y="2349500"/>
            <a:ext cx="8229600" cy="4114800"/>
          </a:xfrm>
        </p:spPr>
        <p:txBody>
          <a:bodyPr/>
          <a:lstStyle/>
          <a:p>
            <a:pPr>
              <a:lnSpc>
                <a:spcPct val="90000"/>
              </a:lnSpc>
            </a:pPr>
            <a:r>
              <a:rPr lang="en-GB" sz="2800"/>
              <a:t>Gastropoda (meaning stomach footed) are the most various and wide ranging of all the molluscs. </a:t>
            </a:r>
          </a:p>
          <a:p>
            <a:pPr>
              <a:lnSpc>
                <a:spcPct val="90000"/>
              </a:lnSpc>
            </a:pPr>
            <a:r>
              <a:rPr lang="en-GB" sz="2800"/>
              <a:t>They are found in fresh and marine waters, in the ground, on land, in trees, and on mountains. </a:t>
            </a:r>
          </a:p>
          <a:p>
            <a:pPr>
              <a:lnSpc>
                <a:spcPct val="90000"/>
              </a:lnSpc>
            </a:pPr>
            <a:r>
              <a:rPr lang="en-GB" sz="2800"/>
              <a:t>Gastropods include snails, whelks, limpets, periwinkles, and slugs. </a:t>
            </a:r>
          </a:p>
          <a:p>
            <a:pPr>
              <a:lnSpc>
                <a:spcPct val="90000"/>
              </a:lnSpc>
            </a:pPr>
            <a:endParaRPr lang="en-GB" sz="2800"/>
          </a:p>
        </p:txBody>
      </p:sp>
      <p:pic>
        <p:nvPicPr>
          <p:cNvPr id="6148" name="Picture 4" descr="2957388"/>
          <p:cNvPicPr>
            <a:picLocks noChangeAspect="1" noChangeArrowheads="1"/>
          </p:cNvPicPr>
          <p:nvPr/>
        </p:nvPicPr>
        <p:blipFill>
          <a:blip r:embed="rId3" cstate="print"/>
          <a:srcRect/>
          <a:stretch>
            <a:fillRect/>
          </a:stretch>
        </p:blipFill>
        <p:spPr bwMode="auto">
          <a:xfrm>
            <a:off x="6516688" y="260350"/>
            <a:ext cx="2403475" cy="1979613"/>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solidFill>
                  <a:schemeClr val="bg2"/>
                </a:solidFill>
              </a:rPr>
              <a:t>Pelecypoda</a:t>
            </a:r>
          </a:p>
        </p:txBody>
      </p:sp>
      <p:sp>
        <p:nvSpPr>
          <p:cNvPr id="7171" name="Rectangle 3"/>
          <p:cNvSpPr>
            <a:spLocks noGrp="1" noChangeArrowheads="1"/>
          </p:cNvSpPr>
          <p:nvPr>
            <p:ph type="body" sz="half" idx="1"/>
          </p:nvPr>
        </p:nvSpPr>
        <p:spPr>
          <a:xfrm>
            <a:off x="468313" y="2492375"/>
            <a:ext cx="6851650" cy="3463925"/>
          </a:xfrm>
        </p:spPr>
        <p:txBody>
          <a:bodyPr/>
          <a:lstStyle/>
          <a:p>
            <a:r>
              <a:rPr lang="en-GB" sz="2800"/>
              <a:t>Pelecypoda, or bivalves, are found on land in fresh water, and in marine environments. </a:t>
            </a:r>
          </a:p>
          <a:p>
            <a:r>
              <a:rPr lang="en-GB" sz="2800"/>
              <a:t>They contain two valves with the body in between. </a:t>
            </a:r>
          </a:p>
          <a:p>
            <a:r>
              <a:rPr lang="en-GB" sz="2800"/>
              <a:t>Bivalves include clams, oysters, scallops, and mussels. </a:t>
            </a:r>
          </a:p>
          <a:p>
            <a:endParaRPr lang="en-GB" sz="2800"/>
          </a:p>
        </p:txBody>
      </p:sp>
      <p:pic>
        <p:nvPicPr>
          <p:cNvPr id="7173" name="Picture 5" descr="Macrocallista_nimbosa"/>
          <p:cNvPicPr>
            <a:picLocks noGrp="1" noChangeAspect="1" noChangeArrowheads="1"/>
          </p:cNvPicPr>
          <p:nvPr>
            <p:ph sz="half" idx="2"/>
          </p:nvPr>
        </p:nvPicPr>
        <p:blipFill>
          <a:blip r:embed="rId3" cstate="print"/>
          <a:srcRect/>
          <a:stretch>
            <a:fillRect/>
          </a:stretch>
        </p:blipFill>
        <p:spPr>
          <a:xfrm>
            <a:off x="6372225" y="476250"/>
            <a:ext cx="2286000" cy="1828800"/>
          </a:xfrm>
          <a:noFill/>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US">
                <a:solidFill>
                  <a:schemeClr val="bg2"/>
                </a:solidFill>
              </a:rPr>
              <a:t>Land snails</a:t>
            </a:r>
          </a:p>
        </p:txBody>
      </p:sp>
      <p:sp>
        <p:nvSpPr>
          <p:cNvPr id="9219" name="Rectangle 3"/>
          <p:cNvSpPr>
            <a:spLocks noGrp="1" noChangeArrowheads="1"/>
          </p:cNvSpPr>
          <p:nvPr>
            <p:ph type="body" idx="1"/>
          </p:nvPr>
        </p:nvSpPr>
        <p:spPr/>
        <p:txBody>
          <a:bodyPr/>
          <a:lstStyle/>
          <a:p>
            <a:pPr>
              <a:lnSpc>
                <a:spcPct val="80000"/>
              </a:lnSpc>
            </a:pPr>
            <a:r>
              <a:rPr lang="en-GB" sz="2400"/>
              <a:t>Land snails are abundant and occur in a variety of locations</a:t>
            </a:r>
          </a:p>
          <a:p>
            <a:pPr>
              <a:lnSpc>
                <a:spcPct val="80000"/>
              </a:lnSpc>
            </a:pPr>
            <a:r>
              <a:rPr lang="en-GB" sz="2400"/>
              <a:t>They are easily recovered and identified, down to the species level.</a:t>
            </a:r>
          </a:p>
          <a:p>
            <a:pPr>
              <a:lnSpc>
                <a:spcPct val="80000"/>
              </a:lnSpc>
            </a:pPr>
            <a:r>
              <a:rPr lang="en-GB" sz="2400"/>
              <a:t>They are found in those areas where other forms of fossils are not commonly preserved, and thus they extend the geographical range of our ability to determine environmental change. </a:t>
            </a:r>
          </a:p>
          <a:p>
            <a:pPr>
              <a:lnSpc>
                <a:spcPct val="80000"/>
              </a:lnSpc>
            </a:pPr>
            <a:r>
              <a:rPr lang="en-GB" sz="2400"/>
              <a:t>Snail ecology is well known, and certain species are known to have certain affinities (i.e. for open country, shade or damp conditions) it is possible to reconstruct local and even regional environmental change. </a:t>
            </a:r>
          </a:p>
        </p:txBody>
      </p:sp>
      <p:pic>
        <p:nvPicPr>
          <p:cNvPr id="9220" name="Picture 4" descr="Screenshot from the interactive"/>
          <p:cNvPicPr>
            <a:picLocks noChangeAspect="1" noChangeArrowheads="1"/>
          </p:cNvPicPr>
          <p:nvPr/>
        </p:nvPicPr>
        <p:blipFill>
          <a:blip r:embed="rId3" cstate="print"/>
          <a:srcRect/>
          <a:stretch>
            <a:fillRect/>
          </a:stretch>
        </p:blipFill>
        <p:spPr bwMode="auto">
          <a:xfrm>
            <a:off x="6659563" y="404813"/>
            <a:ext cx="1982787" cy="144938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132856"/>
            <a:ext cx="8229600" cy="1371600"/>
          </a:xfrm>
        </p:spPr>
        <p:txBody>
          <a:bodyPr/>
          <a:lstStyle/>
          <a:p>
            <a:r>
              <a:rPr lang="en-GB" dirty="0" smtClean="0"/>
              <a:t>INTERPRETATION</a:t>
            </a:r>
            <a:endParaRPr lang="en-GB" dirty="0"/>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endParaRPr lang="en-US"/>
          </a:p>
        </p:txBody>
      </p:sp>
      <p:sp>
        <p:nvSpPr>
          <p:cNvPr id="36867" name="Rectangle 3"/>
          <p:cNvSpPr>
            <a:spLocks noGrp="1" noChangeArrowheads="1"/>
          </p:cNvSpPr>
          <p:nvPr>
            <p:ph type="body" idx="1"/>
          </p:nvPr>
        </p:nvSpPr>
        <p:spPr/>
        <p:txBody>
          <a:bodyPr/>
          <a:lstStyle/>
          <a:p>
            <a:endParaRPr lang="en-US"/>
          </a:p>
        </p:txBody>
      </p:sp>
      <p:pic>
        <p:nvPicPr>
          <p:cNvPr id="36868" name="Picture 4" descr="264D8A82"/>
          <p:cNvPicPr>
            <a:picLocks noChangeAspect="1" noChangeArrowheads="1"/>
          </p:cNvPicPr>
          <p:nvPr/>
        </p:nvPicPr>
        <p:blipFill>
          <a:blip r:embed="rId3" cstate="print"/>
          <a:srcRect/>
          <a:stretch>
            <a:fillRect/>
          </a:stretch>
        </p:blipFill>
        <p:spPr bwMode="auto">
          <a:xfrm>
            <a:off x="900113" y="620713"/>
            <a:ext cx="6446837" cy="5499100"/>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sz="4000">
                <a:solidFill>
                  <a:schemeClr val="bg1"/>
                </a:solidFill>
              </a:rPr>
              <a:t>Variation within species can be indicative of local conditions</a:t>
            </a:r>
          </a:p>
        </p:txBody>
      </p:sp>
      <p:sp>
        <p:nvSpPr>
          <p:cNvPr id="33795" name="Rectangle 3"/>
          <p:cNvSpPr>
            <a:spLocks noGrp="1" noChangeArrowheads="1"/>
          </p:cNvSpPr>
          <p:nvPr>
            <p:ph type="body" idx="1"/>
          </p:nvPr>
        </p:nvSpPr>
        <p:spPr/>
        <p:txBody>
          <a:bodyPr/>
          <a:lstStyle/>
          <a:p>
            <a:endParaRPr lang="en-US"/>
          </a:p>
        </p:txBody>
      </p:sp>
      <p:pic>
        <p:nvPicPr>
          <p:cNvPr id="33796" name="Picture 4" descr="DEEFA9BE"/>
          <p:cNvPicPr>
            <a:picLocks noChangeAspect="1" noChangeArrowheads="1"/>
          </p:cNvPicPr>
          <p:nvPr/>
        </p:nvPicPr>
        <p:blipFill>
          <a:blip r:embed="rId3" cstate="print"/>
          <a:srcRect/>
          <a:stretch>
            <a:fillRect/>
          </a:stretch>
        </p:blipFill>
        <p:spPr bwMode="auto">
          <a:xfrm>
            <a:off x="395288" y="2420938"/>
            <a:ext cx="8085137" cy="4238625"/>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4" descr="B8338BA6"/>
          <p:cNvPicPr>
            <a:picLocks noChangeAspect="1" noChangeArrowheads="1"/>
          </p:cNvPicPr>
          <p:nvPr/>
        </p:nvPicPr>
        <p:blipFill>
          <a:blip r:embed="rId2" cstate="print"/>
          <a:srcRect/>
          <a:stretch>
            <a:fillRect/>
          </a:stretch>
        </p:blipFill>
        <p:spPr bwMode="auto">
          <a:xfrm>
            <a:off x="179512" y="559579"/>
            <a:ext cx="8893175" cy="5453871"/>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95536" y="0"/>
            <a:ext cx="8229600" cy="1371600"/>
          </a:xfrm>
        </p:spPr>
        <p:txBody>
          <a:bodyPr/>
          <a:lstStyle/>
          <a:p>
            <a:r>
              <a:rPr lang="en-US" dirty="0" smtClean="0"/>
              <a:t>But remember….</a:t>
            </a:r>
            <a:endParaRPr lang="en-US" dirty="0"/>
          </a:p>
        </p:txBody>
      </p:sp>
      <p:sp>
        <p:nvSpPr>
          <p:cNvPr id="32771" name="Rectangle 3"/>
          <p:cNvSpPr>
            <a:spLocks noGrp="1" noChangeArrowheads="1"/>
          </p:cNvSpPr>
          <p:nvPr>
            <p:ph type="body" idx="1"/>
          </p:nvPr>
        </p:nvSpPr>
        <p:spPr/>
        <p:txBody>
          <a:bodyPr/>
          <a:lstStyle/>
          <a:p>
            <a:endParaRPr lang="en-US"/>
          </a:p>
        </p:txBody>
      </p:sp>
      <p:pic>
        <p:nvPicPr>
          <p:cNvPr id="32772" name="Picture 4" descr="F684430"/>
          <p:cNvPicPr>
            <a:picLocks noChangeAspect="1" noChangeArrowheads="1"/>
          </p:cNvPicPr>
          <p:nvPr/>
        </p:nvPicPr>
        <p:blipFill>
          <a:blip r:embed="rId3" cstate="print"/>
          <a:srcRect/>
          <a:stretch>
            <a:fillRect/>
          </a:stretch>
        </p:blipFill>
        <p:spPr bwMode="auto">
          <a:xfrm>
            <a:off x="971550" y="1262335"/>
            <a:ext cx="7513638" cy="5407025"/>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endParaRPr lang="en-US"/>
          </a:p>
        </p:txBody>
      </p:sp>
      <p:sp>
        <p:nvSpPr>
          <p:cNvPr id="41987" name="Rectangle 3"/>
          <p:cNvSpPr>
            <a:spLocks noGrp="1" noChangeArrowheads="1"/>
          </p:cNvSpPr>
          <p:nvPr>
            <p:ph type="body" idx="1"/>
          </p:nvPr>
        </p:nvSpPr>
        <p:spPr/>
        <p:txBody>
          <a:bodyPr/>
          <a:lstStyle/>
          <a:p>
            <a:endParaRPr lang="en-US"/>
          </a:p>
        </p:txBody>
      </p:sp>
      <p:pic>
        <p:nvPicPr>
          <p:cNvPr id="41988" name="Picture 4" descr="7F679FD8"/>
          <p:cNvPicPr>
            <a:picLocks noChangeAspect="1" noChangeArrowheads="1"/>
          </p:cNvPicPr>
          <p:nvPr/>
        </p:nvPicPr>
        <p:blipFill>
          <a:blip r:embed="rId3" cstate="print"/>
          <a:srcRect/>
          <a:stretch>
            <a:fillRect/>
          </a:stretch>
        </p:blipFill>
        <p:spPr bwMode="auto">
          <a:xfrm>
            <a:off x="323850" y="692150"/>
            <a:ext cx="8569325" cy="5811838"/>
          </a:xfrm>
          <a:prstGeom prst="rect">
            <a:avLst/>
          </a:prstGeom>
          <a:noFill/>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Textured">
  <a:themeElements>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TotalTime>243</TotalTime>
  <Words>265</Words>
  <Application>Microsoft Office PowerPoint</Application>
  <PresentationFormat>On-screen Show (4:3)</PresentationFormat>
  <Paragraphs>42</Paragraphs>
  <Slides>15</Slides>
  <Notes>12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Textured</vt:lpstr>
      <vt:lpstr>MOLLUSCS IN ARCHAEOLOGY: INTRODUCTION TO PRACTICE</vt:lpstr>
      <vt:lpstr>Slide 2</vt:lpstr>
      <vt:lpstr>Characteristics of molluscs</vt:lpstr>
      <vt:lpstr>Slide 4</vt:lpstr>
      <vt:lpstr>Slide 5</vt:lpstr>
      <vt:lpstr>Slide 6</vt:lpstr>
      <vt:lpstr>Gastropoda</vt:lpstr>
      <vt:lpstr>Pelecypoda</vt:lpstr>
      <vt:lpstr>Land snails</vt:lpstr>
      <vt:lpstr>INTERPRETATION</vt:lpstr>
      <vt:lpstr>Slide 11</vt:lpstr>
      <vt:lpstr>Variation within species can be indicative of local conditions</vt:lpstr>
      <vt:lpstr>Slide 13</vt:lpstr>
      <vt:lpstr>But remember….</vt:lpstr>
      <vt:lpstr>Slide 15</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SR014</dc:creator>
  <cp:lastModifiedBy>sr014</cp:lastModifiedBy>
  <cp:revision>10</cp:revision>
  <dcterms:created xsi:type="dcterms:W3CDTF">2005-11-09T15:51:06Z</dcterms:created>
  <dcterms:modified xsi:type="dcterms:W3CDTF">2013-01-28T09:44:41Z</dcterms:modified>
</cp:coreProperties>
</file>