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30"/>
  </p:notesMasterIdLst>
  <p:sldIdLst>
    <p:sldId id="261" r:id="rId2"/>
    <p:sldId id="262" r:id="rId3"/>
    <p:sldId id="264" r:id="rId4"/>
    <p:sldId id="269" r:id="rId5"/>
    <p:sldId id="265" r:id="rId6"/>
    <p:sldId id="278" r:id="rId7"/>
    <p:sldId id="263" r:id="rId8"/>
    <p:sldId id="266" r:id="rId9"/>
    <p:sldId id="267" r:id="rId10"/>
    <p:sldId id="268" r:id="rId11"/>
    <p:sldId id="270" r:id="rId12"/>
    <p:sldId id="271" r:id="rId13"/>
    <p:sldId id="272" r:id="rId14"/>
    <p:sldId id="273" r:id="rId15"/>
    <p:sldId id="274" r:id="rId16"/>
    <p:sldId id="275" r:id="rId17"/>
    <p:sldId id="276" r:id="rId18"/>
    <p:sldId id="277" r:id="rId19"/>
    <p:sldId id="283" r:id="rId20"/>
    <p:sldId id="279" r:id="rId21"/>
    <p:sldId id="284" r:id="rId22"/>
    <p:sldId id="280" r:id="rId23"/>
    <p:sldId id="285" r:id="rId24"/>
    <p:sldId id="286" r:id="rId25"/>
    <p:sldId id="287" r:id="rId26"/>
    <p:sldId id="289" r:id="rId27"/>
    <p:sldId id="281" r:id="rId28"/>
    <p:sldId id="282"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12"/>
    <p:restoredTop sz="94697"/>
  </p:normalViewPr>
  <p:slideViewPr>
    <p:cSldViewPr>
      <p:cViewPr varScale="1">
        <p:scale>
          <a:sx n="85" d="100"/>
          <a:sy n="85" d="100"/>
        </p:scale>
        <p:origin x="800" y="16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F98B8C-2063-4257-8E86-052B435B6410}" type="datetimeFigureOut">
              <a:rPr lang="en-GB" smtClean="0"/>
              <a:t>08/02/2018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we are to be</a:t>
            </a:r>
            <a:r>
              <a:rPr lang="en-GB" baseline="0" dirty="0"/>
              <a:t> successful we must learn from success and failure</a:t>
            </a:r>
            <a:endParaRPr lang="en-GB" dirty="0"/>
          </a:p>
        </p:txBody>
      </p:sp>
      <p:sp>
        <p:nvSpPr>
          <p:cNvPr id="4" name="Slide Number Placeholder 3"/>
          <p:cNvSpPr>
            <a:spLocks noGrp="1"/>
          </p:cNvSpPr>
          <p:nvPr>
            <p:ph type="sldNum" sz="quarter" idx="10"/>
          </p:nvPr>
        </p:nvSpPr>
        <p:spPr/>
        <p:txBody>
          <a:bodyPr/>
          <a:lstStyle/>
          <a:p>
            <a:fld id="{911A9236-3112-4161-A394-198928748905}" type="slidenum">
              <a:rPr lang="en-GB" smtClean="0"/>
              <a:t>9</a:t>
            </a:fld>
            <a:endParaRPr lang="en-GB"/>
          </a:p>
        </p:txBody>
      </p:sp>
    </p:spTree>
    <p:extLst>
      <p:ext uri="{BB962C8B-B14F-4D97-AF65-F5344CB8AC3E}">
        <p14:creationId xmlns:p14="http://schemas.microsoft.com/office/powerpoint/2010/main" val="15674373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136945-BE58-4B82-9EAF-D8A749DC6959}" type="slidenum">
              <a:rPr lang="en-GB" smtClean="0"/>
              <a:t>15</a:t>
            </a:fld>
            <a:endParaRPr lang="en-GB"/>
          </a:p>
        </p:txBody>
      </p:sp>
    </p:spTree>
    <p:extLst>
      <p:ext uri="{BB962C8B-B14F-4D97-AF65-F5344CB8AC3E}">
        <p14:creationId xmlns:p14="http://schemas.microsoft.com/office/powerpoint/2010/main" val="270045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136945-BE58-4B82-9EAF-D8A749DC6959}" type="slidenum">
              <a:rPr lang="en-GB" smtClean="0"/>
              <a:t>16</a:t>
            </a:fld>
            <a:endParaRPr lang="en-GB"/>
          </a:p>
        </p:txBody>
      </p:sp>
    </p:spTree>
    <p:extLst>
      <p:ext uri="{BB962C8B-B14F-4D97-AF65-F5344CB8AC3E}">
        <p14:creationId xmlns:p14="http://schemas.microsoft.com/office/powerpoint/2010/main" val="13877173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136945-BE58-4B82-9EAF-D8A749DC6959}" type="slidenum">
              <a:rPr lang="en-GB" smtClean="0"/>
              <a:t>17</a:t>
            </a:fld>
            <a:endParaRPr lang="en-GB"/>
          </a:p>
        </p:txBody>
      </p:sp>
    </p:spTree>
    <p:extLst>
      <p:ext uri="{BB962C8B-B14F-4D97-AF65-F5344CB8AC3E}">
        <p14:creationId xmlns:p14="http://schemas.microsoft.com/office/powerpoint/2010/main" val="14228443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136945-BE58-4B82-9EAF-D8A749DC6959}" type="slidenum">
              <a:rPr lang="en-GB" smtClean="0"/>
              <a:t>18</a:t>
            </a:fld>
            <a:endParaRPr lang="en-GB"/>
          </a:p>
        </p:txBody>
      </p:sp>
    </p:spTree>
    <p:extLst>
      <p:ext uri="{BB962C8B-B14F-4D97-AF65-F5344CB8AC3E}">
        <p14:creationId xmlns:p14="http://schemas.microsoft.com/office/powerpoint/2010/main" val="7881071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136945-BE58-4B82-9EAF-D8A749DC6959}" type="slidenum">
              <a:rPr lang="en-GB" smtClean="0"/>
              <a:t>20</a:t>
            </a:fld>
            <a:endParaRPr lang="en-GB"/>
          </a:p>
        </p:txBody>
      </p:sp>
    </p:spTree>
    <p:extLst>
      <p:ext uri="{BB962C8B-B14F-4D97-AF65-F5344CB8AC3E}">
        <p14:creationId xmlns:p14="http://schemas.microsoft.com/office/powerpoint/2010/main" val="3537020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136945-BE58-4B82-9EAF-D8A749DC6959}" type="slidenum">
              <a:rPr lang="en-GB" smtClean="0"/>
              <a:t>21</a:t>
            </a:fld>
            <a:endParaRPr lang="en-GB"/>
          </a:p>
        </p:txBody>
      </p:sp>
    </p:spTree>
    <p:extLst>
      <p:ext uri="{BB962C8B-B14F-4D97-AF65-F5344CB8AC3E}">
        <p14:creationId xmlns:p14="http://schemas.microsoft.com/office/powerpoint/2010/main" val="31864066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136945-BE58-4B82-9EAF-D8A749DC6959}" type="slidenum">
              <a:rPr lang="en-GB" smtClean="0"/>
              <a:t>22</a:t>
            </a:fld>
            <a:endParaRPr lang="en-GB"/>
          </a:p>
        </p:txBody>
      </p:sp>
    </p:spTree>
    <p:extLst>
      <p:ext uri="{BB962C8B-B14F-4D97-AF65-F5344CB8AC3E}">
        <p14:creationId xmlns:p14="http://schemas.microsoft.com/office/powerpoint/2010/main" val="40706283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136945-BE58-4B82-9EAF-D8A749DC6959}" type="slidenum">
              <a:rPr lang="en-GB" smtClean="0"/>
              <a:t>23</a:t>
            </a:fld>
            <a:endParaRPr lang="en-GB"/>
          </a:p>
        </p:txBody>
      </p:sp>
    </p:spTree>
    <p:extLst>
      <p:ext uri="{BB962C8B-B14F-4D97-AF65-F5344CB8AC3E}">
        <p14:creationId xmlns:p14="http://schemas.microsoft.com/office/powerpoint/2010/main" val="1780432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136945-BE58-4B82-9EAF-D8A749DC6959}" type="slidenum">
              <a:rPr lang="en-GB" smtClean="0"/>
              <a:t>27</a:t>
            </a:fld>
            <a:endParaRPr lang="en-GB"/>
          </a:p>
        </p:txBody>
      </p:sp>
    </p:spTree>
    <p:extLst>
      <p:ext uri="{BB962C8B-B14F-4D97-AF65-F5344CB8AC3E}">
        <p14:creationId xmlns:p14="http://schemas.microsoft.com/office/powerpoint/2010/main" val="16456549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136945-BE58-4B82-9EAF-D8A749DC6959}" type="slidenum">
              <a:rPr lang="en-GB" smtClean="0"/>
              <a:t>28</a:t>
            </a:fld>
            <a:endParaRPr lang="en-GB"/>
          </a:p>
        </p:txBody>
      </p:sp>
    </p:spTree>
    <p:extLst>
      <p:ext uri="{BB962C8B-B14F-4D97-AF65-F5344CB8AC3E}">
        <p14:creationId xmlns:p14="http://schemas.microsoft.com/office/powerpoint/2010/main" val="38171231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F19A5F-9B0D-4C8D-B492-7E9635DE0EAE}" type="datetimeFigureOut">
              <a:rPr lang="en-GB" smtClean="0"/>
              <a:t>08/02/2018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F19A5F-9B0D-4C8D-B492-7E9635DE0EAE}" type="datetimeFigureOut">
              <a:rPr lang="en-GB" smtClean="0"/>
              <a:t>08/02/2018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F19A5F-9B0D-4C8D-B492-7E9635DE0EAE}" type="datetimeFigureOut">
              <a:rPr lang="en-GB" smtClean="0"/>
              <a:t>08/02/2018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08/02/2018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08/02/2018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08/02/2018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08/02/2018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www.sportengland.org/about-us/what-we-do/)"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youthsporttrust.org/content/primary-schools" TargetMode="External"/><Relationship Id="rId7" Type="http://schemas.openxmlformats.org/officeDocument/2006/relationships/image" Target="../media/image4.tiff"/><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youthsporttrust.org/content/solutions" TargetMode="External"/><Relationship Id="rId5" Type="http://schemas.openxmlformats.org/officeDocument/2006/relationships/hyperlink" Target="https://www.youthsporttrust.org/content/secondary-schools" TargetMode="External"/><Relationship Id="rId4" Type="http://schemas.openxmlformats.org/officeDocument/2006/relationships/hyperlink" Target="https://www.youthsporttrust.org/special-educational-need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6.tiff"/></Relationships>
</file>

<file path=ppt/slides/_rels/slide6.xml.rels><?xml version="1.0" encoding="UTF-8" standalone="yes"?>
<Relationships xmlns="http://schemas.openxmlformats.org/package/2006/relationships"><Relationship Id="rId3" Type="http://schemas.openxmlformats.org/officeDocument/2006/relationships/hyperlink" Target="http://cliveefford.org.uk/"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7.tiff"/></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8.tif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15.jp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19.tiff"/><Relationship Id="rId4" Type="http://schemas.openxmlformats.org/officeDocument/2006/relationships/image" Target="../media/image18.tiff"/></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22.png"/></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591" y="5700840"/>
            <a:ext cx="2938038" cy="1157160"/>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2090522"/>
            <a:ext cx="3619500" cy="271462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527377" y="3447835"/>
            <a:ext cx="561662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Mark </a:t>
            </a:r>
          </a:p>
          <a:p>
            <a:pPr algn="ct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Napieralla</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Rectangle 1"/>
          <p:cNvSpPr/>
          <p:nvPr/>
        </p:nvSpPr>
        <p:spPr>
          <a:xfrm>
            <a:off x="4696457" y="2235717"/>
            <a:ext cx="3278463" cy="923330"/>
          </a:xfrm>
          <a:prstGeom prst="rect">
            <a:avLst/>
          </a:prstGeom>
          <a:noFill/>
        </p:spPr>
        <p:txBody>
          <a:bodyPr wrap="none" lIns="91440" tIns="45720" rIns="91440" bIns="45720">
            <a:spAutoFit/>
          </a:bodyPr>
          <a:lstStyle/>
          <a:p>
            <a:pPr algn="ctr"/>
            <a:r>
              <a:rPr lang="en-US" sz="5400" b="1" dirty="0">
                <a:ln w="6600">
                  <a:solidFill>
                    <a:schemeClr val="accent2"/>
                  </a:solidFill>
                  <a:prstDash val="solid"/>
                </a:ln>
                <a:solidFill>
                  <a:srgbClr val="FFFFFF"/>
                </a:solidFill>
                <a:effectLst>
                  <a:outerShdw dist="38100" dir="2700000" algn="tl" rotWithShape="0">
                    <a:schemeClr val="accent2"/>
                  </a:outerShdw>
                </a:effectLst>
              </a:rPr>
              <a:t>M5X02089</a:t>
            </a: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45310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308324"/>
          </a:xfrm>
          <a:prstGeom prst="rect">
            <a:avLst/>
          </a:prstGeom>
          <a:noFill/>
        </p:spPr>
        <p:txBody>
          <a:bodyPr wrap="square" rtlCol="0">
            <a:spAutoFit/>
          </a:bodyPr>
          <a:lstStyle/>
          <a:p>
            <a:r>
              <a:rPr lang="en-GB" b="1" u="sng" dirty="0"/>
              <a:t>The aims of todays lecture:</a:t>
            </a:r>
          </a:p>
          <a:p>
            <a:endParaRPr lang="en-GB" dirty="0"/>
          </a:p>
          <a:p>
            <a:r>
              <a:rPr lang="en-GB" dirty="0"/>
              <a:t>To look at the different funding in sports development</a:t>
            </a:r>
          </a:p>
          <a:p>
            <a:endParaRPr lang="en-GB" dirty="0"/>
          </a:p>
          <a:p>
            <a:r>
              <a:rPr lang="en-GB" dirty="0"/>
              <a:t>Sport England </a:t>
            </a:r>
            <a:r>
              <a:rPr lang="mr-IN" dirty="0"/>
              <a:t>–</a:t>
            </a:r>
            <a:r>
              <a:rPr lang="en-GB" dirty="0"/>
              <a:t> what have they offered, what do they offer? </a:t>
            </a:r>
          </a:p>
          <a:p>
            <a:endParaRPr lang="en-GB" dirty="0"/>
          </a:p>
          <a:p>
            <a:r>
              <a:rPr lang="en-GB" dirty="0"/>
              <a:t>Planning a sports development project- By the end of today you should understand some of the key factors to consider when planning a community based session</a:t>
            </a:r>
          </a:p>
        </p:txBody>
      </p:sp>
    </p:spTree>
    <p:extLst>
      <p:ext uri="{BB962C8B-B14F-4D97-AF65-F5344CB8AC3E}">
        <p14:creationId xmlns:p14="http://schemas.microsoft.com/office/powerpoint/2010/main" val="3451352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2" name="Picture 11"/>
          <p:cNvPicPr>
            <a:picLocks noChangeAspect="1"/>
          </p:cNvPicPr>
          <p:nvPr/>
        </p:nvPicPr>
        <p:blipFill>
          <a:blip r:embed="rId3"/>
          <a:stretch>
            <a:fillRect/>
          </a:stretch>
        </p:blipFill>
        <p:spPr>
          <a:xfrm>
            <a:off x="20693" y="160338"/>
            <a:ext cx="9144000" cy="3719015"/>
          </a:xfrm>
          <a:prstGeom prst="rect">
            <a:avLst/>
          </a:prstGeom>
        </p:spPr>
      </p:pic>
      <p:sp>
        <p:nvSpPr>
          <p:cNvPr id="13" name="TextBox 12"/>
          <p:cNvSpPr txBox="1"/>
          <p:nvPr/>
        </p:nvSpPr>
        <p:spPr>
          <a:xfrm>
            <a:off x="704261" y="3866181"/>
            <a:ext cx="7776864" cy="1754326"/>
          </a:xfrm>
          <a:prstGeom prst="rect">
            <a:avLst/>
          </a:prstGeom>
          <a:noFill/>
        </p:spPr>
        <p:txBody>
          <a:bodyPr wrap="square" rtlCol="0">
            <a:spAutoFit/>
          </a:bodyPr>
          <a:lstStyle/>
          <a:p>
            <a:pPr algn="ctr"/>
            <a:r>
              <a:rPr lang="en-US" dirty="0"/>
              <a:t>Previously known as the English Sports Council, </a:t>
            </a:r>
            <a:r>
              <a:rPr lang="en-US" b="1" dirty="0"/>
              <a:t>Sport England</a:t>
            </a:r>
            <a:r>
              <a:rPr lang="en-US" dirty="0"/>
              <a:t> provides services and funding to sport in England</a:t>
            </a:r>
          </a:p>
          <a:p>
            <a:pPr algn="ctr"/>
            <a:endParaRPr lang="en-US" dirty="0"/>
          </a:p>
          <a:p>
            <a:pPr algn="ctr"/>
            <a:r>
              <a:rPr lang="en-US" dirty="0"/>
              <a:t>We’re here to increase the number of people doing sport and activity – no matter what their background, ability or age (</a:t>
            </a:r>
            <a:r>
              <a:rPr lang="en-US" dirty="0">
                <a:hlinkClick r:id="rId4"/>
              </a:rPr>
              <a:t>https://www.sportengland.org/about-us/what-we-do/)</a:t>
            </a:r>
            <a:r>
              <a:rPr lang="en-US" dirty="0"/>
              <a:t> </a:t>
            </a:r>
          </a:p>
        </p:txBody>
      </p:sp>
    </p:spTree>
    <p:extLst>
      <p:ext uri="{BB962C8B-B14F-4D97-AF65-F5344CB8AC3E}">
        <p14:creationId xmlns:p14="http://schemas.microsoft.com/office/powerpoint/2010/main" val="5834089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13" name="TextBox 12"/>
          <p:cNvSpPr txBox="1"/>
          <p:nvPr/>
        </p:nvSpPr>
        <p:spPr>
          <a:xfrm>
            <a:off x="307975" y="2492896"/>
            <a:ext cx="8325550" cy="3416320"/>
          </a:xfrm>
          <a:prstGeom prst="rect">
            <a:avLst/>
          </a:prstGeom>
          <a:noFill/>
        </p:spPr>
        <p:txBody>
          <a:bodyPr wrap="square" rtlCol="0">
            <a:spAutoFit/>
          </a:bodyPr>
          <a:lstStyle/>
          <a:p>
            <a:r>
              <a:rPr lang="en-US" dirty="0"/>
              <a:t>1- Every child receives the best  </a:t>
            </a:r>
            <a:r>
              <a:rPr lang="en-US" b="1" u="sng" dirty="0">
                <a:hlinkClick r:id="rId3"/>
              </a:rPr>
              <a:t>sporting start</a:t>
            </a:r>
            <a:r>
              <a:rPr lang="en-US" dirty="0"/>
              <a:t> in life through a right to physical literacy</a:t>
            </a:r>
          </a:p>
          <a:p>
            <a:r>
              <a:rPr lang="en-US" dirty="0"/>
              <a:t>2- Every young person is provided a </a:t>
            </a:r>
            <a:r>
              <a:rPr lang="en-US" b="1" u="sng" dirty="0">
                <a:hlinkClick r:id="rId4"/>
              </a:rPr>
              <a:t>sporting chance</a:t>
            </a:r>
            <a:r>
              <a:rPr lang="en-US" dirty="0"/>
              <a:t> to succeed in life through reduced inequality</a:t>
            </a:r>
          </a:p>
          <a:p>
            <a:r>
              <a:rPr lang="en-US" dirty="0"/>
              <a:t>3- Every young person will achieve their </a:t>
            </a:r>
            <a:r>
              <a:rPr lang="en-US" b="1" u="sng" dirty="0">
                <a:hlinkClick r:id="rId5"/>
              </a:rPr>
              <a:t>sporting best</a:t>
            </a:r>
            <a:r>
              <a:rPr lang="en-US" dirty="0"/>
              <a:t> in life by developing their creativity, aspirations, resilience and empathy</a:t>
            </a:r>
          </a:p>
          <a:p>
            <a:pPr algn="ctr"/>
            <a:endParaRPr lang="en-US" dirty="0"/>
          </a:p>
          <a:p>
            <a:pPr algn="ctr"/>
            <a:endParaRPr lang="en-US" dirty="0"/>
          </a:p>
          <a:p>
            <a:pPr algn="ctr"/>
            <a:r>
              <a:rPr lang="en-US" dirty="0"/>
              <a:t>These aims are delivered by sharing best practice with primary schools (Sporting Start), secondary schools (Sporting Best) and special educational needs and disability (SEND) practitioners. We offer a wide range of resources, intervention </a:t>
            </a:r>
            <a:r>
              <a:rPr lang="en-US" b="1" u="sng" dirty="0">
                <a:hlinkClick r:id="rId6"/>
              </a:rPr>
              <a:t>programmes</a:t>
            </a:r>
            <a:r>
              <a:rPr lang="en-US" dirty="0"/>
              <a:t> and professional training and CPD courses, which are either a government or privately-funded initiative</a:t>
            </a:r>
          </a:p>
        </p:txBody>
      </p:sp>
      <p:pic>
        <p:nvPicPr>
          <p:cNvPr id="2" name="Picture 1"/>
          <p:cNvPicPr>
            <a:picLocks noChangeAspect="1"/>
          </p:cNvPicPr>
          <p:nvPr/>
        </p:nvPicPr>
        <p:blipFill>
          <a:blip r:embed="rId7"/>
          <a:stretch>
            <a:fillRect/>
          </a:stretch>
        </p:blipFill>
        <p:spPr>
          <a:xfrm>
            <a:off x="3203848" y="26318"/>
            <a:ext cx="2099320" cy="2156058"/>
          </a:xfrm>
          <a:prstGeom prst="rect">
            <a:avLst/>
          </a:prstGeom>
        </p:spPr>
      </p:pic>
    </p:spTree>
    <p:extLst>
      <p:ext uri="{BB962C8B-B14F-4D97-AF65-F5344CB8AC3E}">
        <p14:creationId xmlns:p14="http://schemas.microsoft.com/office/powerpoint/2010/main" val="13891092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3" name="Rectangle 2"/>
          <p:cNvSpPr/>
          <p:nvPr/>
        </p:nvSpPr>
        <p:spPr>
          <a:xfrm>
            <a:off x="1916882" y="3811299"/>
            <a:ext cx="7251129" cy="2862322"/>
          </a:xfrm>
          <a:prstGeom prst="rect">
            <a:avLst/>
          </a:prstGeom>
        </p:spPr>
        <p:txBody>
          <a:bodyPr wrap="square">
            <a:spAutoFit/>
          </a:bodyPr>
          <a:lstStyle/>
          <a:p>
            <a:pPr algn="ctr"/>
            <a:r>
              <a:rPr lang="en-US" dirty="0">
                <a:latin typeface="Arial" charset="0"/>
              </a:rPr>
              <a:t>TOP Play and TOP Sport represent two of the initial TOP </a:t>
            </a:r>
            <a:r>
              <a:rPr lang="en-US" dirty="0" err="1">
                <a:latin typeface="Arial" charset="0"/>
              </a:rPr>
              <a:t>Programmes</a:t>
            </a:r>
            <a:r>
              <a:rPr lang="en-US" dirty="0">
                <a:latin typeface="Arial" charset="0"/>
              </a:rPr>
              <a:t> and were first introduced in April 1996 into 2000 primary schools to support the delivery of high quality PE and sport for children aged between 4 and 11 years. The target was stated as being 19,000 primary schools and 33,000 community sites by April 1999, reaching over 4 million children (Department of National Heritage, 1996). One year later, it was reported that 94 LEAs (now known as Local Authorities or LAs) had adopted TOP Play and BT TOP Sport into their schools which spread the </a:t>
            </a:r>
            <a:r>
              <a:rPr lang="en-US" dirty="0" err="1">
                <a:latin typeface="Arial" charset="0"/>
              </a:rPr>
              <a:t>programme</a:t>
            </a:r>
            <a:r>
              <a:rPr lang="en-US" dirty="0">
                <a:latin typeface="Arial" charset="0"/>
              </a:rPr>
              <a:t> into 2,438 schools throughout England (Youth Sport Trust (YST), 1997) </a:t>
            </a:r>
            <a:endParaRPr lang="en-US" dirty="0"/>
          </a:p>
        </p:txBody>
      </p:sp>
      <p:pic>
        <p:nvPicPr>
          <p:cNvPr id="7" name="Picture 6"/>
          <p:cNvPicPr>
            <a:picLocks noChangeAspect="1"/>
          </p:cNvPicPr>
          <p:nvPr/>
        </p:nvPicPr>
        <p:blipFill>
          <a:blip r:embed="rId3"/>
          <a:stretch>
            <a:fillRect/>
          </a:stretch>
        </p:blipFill>
        <p:spPr>
          <a:xfrm>
            <a:off x="307975" y="7937"/>
            <a:ext cx="2694536" cy="3565079"/>
          </a:xfrm>
          <a:prstGeom prst="rect">
            <a:avLst/>
          </a:prstGeom>
        </p:spPr>
      </p:pic>
      <p:pic>
        <p:nvPicPr>
          <p:cNvPr id="8" name="Picture 7"/>
          <p:cNvPicPr>
            <a:picLocks noChangeAspect="1"/>
          </p:cNvPicPr>
          <p:nvPr/>
        </p:nvPicPr>
        <p:blipFill>
          <a:blip r:embed="rId4"/>
          <a:stretch>
            <a:fillRect/>
          </a:stretch>
        </p:blipFill>
        <p:spPr>
          <a:xfrm>
            <a:off x="4572000" y="711541"/>
            <a:ext cx="3175000" cy="2425700"/>
          </a:xfrm>
          <a:prstGeom prst="rect">
            <a:avLst/>
          </a:prstGeom>
        </p:spPr>
      </p:pic>
    </p:spTree>
    <p:extLst>
      <p:ext uri="{BB962C8B-B14F-4D97-AF65-F5344CB8AC3E}">
        <p14:creationId xmlns:p14="http://schemas.microsoft.com/office/powerpoint/2010/main" val="343161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2" name="TextBox 1"/>
          <p:cNvSpPr txBox="1"/>
          <p:nvPr/>
        </p:nvSpPr>
        <p:spPr>
          <a:xfrm>
            <a:off x="460375" y="2025675"/>
            <a:ext cx="8288089" cy="4801314"/>
          </a:xfrm>
          <a:prstGeom prst="rect">
            <a:avLst/>
          </a:prstGeom>
          <a:noFill/>
        </p:spPr>
        <p:txBody>
          <a:bodyPr wrap="square" rtlCol="0">
            <a:spAutoFit/>
          </a:bodyPr>
          <a:lstStyle/>
          <a:p>
            <a:pPr algn="ctr"/>
            <a:r>
              <a:rPr lang="en-US" b="1" dirty="0"/>
              <a:t>School Sport Partnerships were one strand of the previous </a:t>
            </a:r>
            <a:r>
              <a:rPr lang="en-US" b="1" dirty="0" err="1"/>
              <a:t>Labour</a:t>
            </a:r>
            <a:r>
              <a:rPr lang="en-US" b="1" dirty="0"/>
              <a:t> Government’s Physical Education, School Sport and Club Links (PESSCL) Strategy, launched in 2002. They were described in a 2011 </a:t>
            </a:r>
            <a:r>
              <a:rPr lang="en-US" b="1" dirty="0" err="1"/>
              <a:t>Ofsted</a:t>
            </a:r>
            <a:r>
              <a:rPr lang="en-US" b="1" dirty="0"/>
              <a:t> report as “a family of secondary, primary and special schools working together to increase the quality and quantity of PE and sports opportunities for young people </a:t>
            </a:r>
          </a:p>
          <a:p>
            <a:pPr algn="ctr"/>
            <a:endParaRPr lang="en-US" b="1" dirty="0"/>
          </a:p>
          <a:p>
            <a:pPr algn="ctr"/>
            <a:r>
              <a:rPr lang="en-US" b="1" dirty="0"/>
              <a:t>The funding (162 million) was abolished in 2011. Half was re instated after public protests for a one year period. </a:t>
            </a:r>
          </a:p>
          <a:p>
            <a:pPr algn="ctr"/>
            <a:endParaRPr lang="en-US" b="1" dirty="0"/>
          </a:p>
          <a:p>
            <a:pPr algn="ctr"/>
            <a:r>
              <a:rPr lang="en-US" b="1" dirty="0"/>
              <a:t>2013 </a:t>
            </a:r>
          </a:p>
          <a:p>
            <a:pPr algn="ctr"/>
            <a:endParaRPr lang="en-US" b="1" dirty="0"/>
          </a:p>
          <a:p>
            <a:pPr algn="ctr" fontAlgn="base"/>
            <a:r>
              <a:rPr lang="en-US" b="1" dirty="0"/>
              <a:t>The Government has been accused of "turning its back on school sport" and undermining the Olympic legacy six months after the Games.</a:t>
            </a:r>
          </a:p>
          <a:p>
            <a:pPr algn="ctr" fontAlgn="base"/>
            <a:r>
              <a:rPr lang="en-US" dirty="0"/>
              <a:t>Shadow Sports Minister </a:t>
            </a:r>
            <a:r>
              <a:rPr lang="en-US" b="1" dirty="0">
                <a:hlinkClick r:id="rId3"/>
              </a:rPr>
              <a:t>Clive Efford MP</a:t>
            </a:r>
            <a:r>
              <a:rPr lang="en-US" dirty="0"/>
              <a:t> told the BBC: "What has gone on in school sport is absolutely disastrous."</a:t>
            </a:r>
          </a:p>
          <a:p>
            <a:pPr algn="ctr"/>
            <a:endParaRPr lang="en-US" b="1" dirty="0"/>
          </a:p>
          <a:p>
            <a:endParaRPr lang="en-US" dirty="0"/>
          </a:p>
        </p:txBody>
      </p:sp>
      <p:pic>
        <p:nvPicPr>
          <p:cNvPr id="6" name="Picture 5"/>
          <p:cNvPicPr>
            <a:picLocks noChangeAspect="1"/>
          </p:cNvPicPr>
          <p:nvPr/>
        </p:nvPicPr>
        <p:blipFill>
          <a:blip r:embed="rId4"/>
          <a:stretch>
            <a:fillRect/>
          </a:stretch>
        </p:blipFill>
        <p:spPr>
          <a:xfrm>
            <a:off x="2631789" y="160338"/>
            <a:ext cx="3945260" cy="1722414"/>
          </a:xfrm>
          <a:prstGeom prst="rect">
            <a:avLst/>
          </a:prstGeom>
        </p:spPr>
      </p:pic>
    </p:spTree>
    <p:extLst>
      <p:ext uri="{BB962C8B-B14F-4D97-AF65-F5344CB8AC3E}">
        <p14:creationId xmlns:p14="http://schemas.microsoft.com/office/powerpoint/2010/main" val="17879968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3970318"/>
          </a:xfrm>
          <a:prstGeom prst="rect">
            <a:avLst/>
          </a:prstGeom>
          <a:noFill/>
        </p:spPr>
        <p:txBody>
          <a:bodyPr wrap="square" rtlCol="0">
            <a:spAutoFit/>
          </a:bodyPr>
          <a:lstStyle/>
          <a:p>
            <a:r>
              <a:rPr lang="en-GB" b="1" u="sng" dirty="0"/>
              <a:t>Funding streams for sports development:</a:t>
            </a:r>
          </a:p>
          <a:p>
            <a:endParaRPr lang="en-GB" dirty="0"/>
          </a:p>
          <a:p>
            <a:r>
              <a:rPr lang="en-GB" dirty="0"/>
              <a:t>Activity- put the right phrase (red) to the right funding stream (green):</a:t>
            </a:r>
          </a:p>
          <a:p>
            <a:endParaRPr lang="en-GB" dirty="0"/>
          </a:p>
          <a:p>
            <a:pPr algn="ctr"/>
            <a:r>
              <a:rPr lang="en-GB" b="1" dirty="0"/>
              <a:t>Charity funding </a:t>
            </a:r>
          </a:p>
          <a:p>
            <a:pPr algn="ctr"/>
            <a:endParaRPr lang="en-GB" b="1" dirty="0"/>
          </a:p>
          <a:p>
            <a:pPr algn="ctr"/>
            <a:r>
              <a:rPr lang="en-GB" b="1" dirty="0"/>
              <a:t>Lottery funding</a:t>
            </a:r>
          </a:p>
          <a:p>
            <a:pPr algn="ctr"/>
            <a:endParaRPr lang="en-GB" b="1" dirty="0"/>
          </a:p>
          <a:p>
            <a:pPr algn="ctr"/>
            <a:r>
              <a:rPr lang="en-GB" b="1" dirty="0"/>
              <a:t>Exchequer funding </a:t>
            </a:r>
          </a:p>
          <a:p>
            <a:pPr algn="ctr"/>
            <a:endParaRPr lang="en-GB" b="1" dirty="0"/>
          </a:p>
          <a:p>
            <a:pPr algn="ctr"/>
            <a:r>
              <a:rPr lang="en-GB" b="1" dirty="0"/>
              <a:t>Commercial funding </a:t>
            </a:r>
          </a:p>
          <a:p>
            <a:endParaRPr lang="en-GB" dirty="0"/>
          </a:p>
          <a:p>
            <a:endParaRPr lang="en-GB" dirty="0"/>
          </a:p>
          <a:p>
            <a:r>
              <a:rPr lang="en-GB" dirty="0"/>
              <a:t>Put the examples (in blue) into the correct area </a:t>
            </a:r>
          </a:p>
        </p:txBody>
      </p:sp>
      <p:pic>
        <p:nvPicPr>
          <p:cNvPr id="2" name="Picture 1"/>
          <p:cNvPicPr>
            <a:picLocks noChangeAspect="1"/>
          </p:cNvPicPr>
          <p:nvPr/>
        </p:nvPicPr>
        <p:blipFill>
          <a:blip r:embed="rId4"/>
          <a:stretch>
            <a:fillRect/>
          </a:stretch>
        </p:blipFill>
        <p:spPr>
          <a:xfrm>
            <a:off x="6252453" y="3140968"/>
            <a:ext cx="2583636" cy="1911891"/>
          </a:xfrm>
          <a:prstGeom prst="rect">
            <a:avLst/>
          </a:prstGeom>
        </p:spPr>
      </p:pic>
      <p:pic>
        <p:nvPicPr>
          <p:cNvPr id="10" name="Picture 9"/>
          <p:cNvPicPr>
            <a:picLocks noChangeAspect="1"/>
          </p:cNvPicPr>
          <p:nvPr/>
        </p:nvPicPr>
        <p:blipFill>
          <a:blip r:embed="rId4"/>
          <a:stretch>
            <a:fillRect/>
          </a:stretch>
        </p:blipFill>
        <p:spPr>
          <a:xfrm>
            <a:off x="278733" y="3140967"/>
            <a:ext cx="2583636" cy="1911891"/>
          </a:xfrm>
          <a:prstGeom prst="rect">
            <a:avLst/>
          </a:prstGeom>
        </p:spPr>
      </p:pic>
    </p:spTree>
    <p:extLst>
      <p:ext uri="{BB962C8B-B14F-4D97-AF65-F5344CB8AC3E}">
        <p14:creationId xmlns:p14="http://schemas.microsoft.com/office/powerpoint/2010/main" val="80885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332656"/>
            <a:ext cx="8424936" cy="5832648"/>
          </a:xfrm>
        </p:spPr>
        <p:txBody>
          <a:bodyPr>
            <a:normAutofit/>
          </a:bodyPr>
          <a:lstStyle/>
          <a:p>
            <a:pPr algn="ctr"/>
            <a:r>
              <a:rPr lang="en-GB" sz="4000" dirty="0"/>
              <a:t>Sporting Strategy In England</a:t>
            </a:r>
            <a:br>
              <a:rPr lang="en-GB" sz="4000" dirty="0"/>
            </a:br>
            <a:br>
              <a:rPr lang="en-GB" sz="2800" dirty="0"/>
            </a:br>
            <a:r>
              <a:rPr lang="en-GB" sz="2800" b="1" dirty="0">
                <a:solidFill>
                  <a:srgbClr val="FF0000"/>
                </a:solidFill>
              </a:rPr>
              <a:t>From 2000-2017</a:t>
            </a:r>
            <a:br>
              <a:rPr lang="en-GB" sz="2800" b="1" dirty="0">
                <a:solidFill>
                  <a:srgbClr val="FF0000"/>
                </a:solidFill>
              </a:rPr>
            </a:br>
            <a:r>
              <a:rPr lang="en-GB" sz="2800" b="1" dirty="0">
                <a:solidFill>
                  <a:srgbClr val="FF0000"/>
                </a:solidFill>
              </a:rPr>
              <a:t> A sporting future for all / GAME PLAN / Sport England STRATEGY / OLYMPIC GAMES STRATEGY CREATING A SPORTING HABIT FOR LIFE</a:t>
            </a:r>
            <a:br>
              <a:rPr lang="en-GB" sz="2800" dirty="0">
                <a:solidFill>
                  <a:srgbClr val="FF0000"/>
                </a:solidFill>
              </a:rPr>
            </a:br>
            <a:br>
              <a:rPr lang="en-GB" sz="2800" dirty="0">
                <a:solidFill>
                  <a:srgbClr val="FF0000"/>
                </a:solidFill>
              </a:rPr>
            </a:br>
            <a:r>
              <a:rPr lang="en-GB" sz="2800" dirty="0">
                <a:solidFill>
                  <a:srgbClr val="FF0000"/>
                </a:solidFill>
              </a:rPr>
              <a:t>Common themes / statements-</a:t>
            </a:r>
            <a:br>
              <a:rPr lang="en-GB" sz="2800" dirty="0">
                <a:solidFill>
                  <a:srgbClr val="FF0000"/>
                </a:solidFill>
              </a:rPr>
            </a:br>
            <a:br>
              <a:rPr lang="en-GB" sz="2800" dirty="0">
                <a:solidFill>
                  <a:srgbClr val="FF0000"/>
                </a:solidFill>
              </a:rPr>
            </a:br>
            <a:r>
              <a:rPr lang="en-GB" sz="2800" dirty="0">
                <a:solidFill>
                  <a:srgbClr val="FF0000"/>
                </a:solidFill>
              </a:rPr>
              <a:t>increasing participation</a:t>
            </a:r>
            <a:br>
              <a:rPr lang="en-GB" sz="2800" dirty="0">
                <a:solidFill>
                  <a:srgbClr val="FF0000"/>
                </a:solidFill>
              </a:rPr>
            </a:br>
            <a:r>
              <a:rPr lang="en-GB" sz="2800" dirty="0">
                <a:solidFill>
                  <a:srgbClr val="FF0000"/>
                </a:solidFill>
              </a:rPr>
              <a:t>decreasing the drop out</a:t>
            </a:r>
            <a:br>
              <a:rPr lang="en-GB" sz="2800" dirty="0">
                <a:solidFill>
                  <a:srgbClr val="FF0000"/>
                </a:solidFill>
              </a:rPr>
            </a:br>
            <a:r>
              <a:rPr lang="en-GB" sz="2800" dirty="0">
                <a:solidFill>
                  <a:srgbClr val="FF0000"/>
                </a:solidFill>
              </a:rPr>
              <a:t>sporting excellence</a:t>
            </a:r>
            <a:br>
              <a:rPr lang="en-GB" sz="2800" dirty="0">
                <a:solidFill>
                  <a:srgbClr val="FF0000"/>
                </a:solidFill>
              </a:rPr>
            </a:br>
            <a:r>
              <a:rPr lang="en-GB" sz="2800" dirty="0">
                <a:solidFill>
                  <a:srgbClr val="FF0000"/>
                </a:solidFill>
              </a:rPr>
              <a:t>high quality experiences </a:t>
            </a:r>
            <a:br>
              <a:rPr lang="en-GB" sz="2800" dirty="0">
                <a:solidFill>
                  <a:srgbClr val="FF0000"/>
                </a:solidFill>
              </a:rPr>
            </a:br>
            <a:r>
              <a:rPr lang="en-GB" sz="2800" dirty="0">
                <a:solidFill>
                  <a:srgbClr val="FF0000"/>
                </a:solidFill>
              </a:rPr>
              <a:t>increasing 14-25 participation </a:t>
            </a:r>
          </a:p>
        </p:txBody>
      </p:sp>
    </p:spTree>
    <p:extLst>
      <p:ext uri="{BB962C8B-B14F-4D97-AF65-F5344CB8AC3E}">
        <p14:creationId xmlns:p14="http://schemas.microsoft.com/office/powerpoint/2010/main" val="260792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67544" y="1196752"/>
            <a:ext cx="8424936" cy="2031325"/>
          </a:xfrm>
          <a:prstGeom prst="rect">
            <a:avLst/>
          </a:prstGeom>
          <a:noFill/>
        </p:spPr>
        <p:txBody>
          <a:bodyPr wrap="square" rtlCol="0">
            <a:spAutoFit/>
          </a:bodyPr>
          <a:lstStyle/>
          <a:p>
            <a:r>
              <a:rPr lang="en-GB" dirty="0"/>
              <a:t>2012-2017 Sport England Creating a Sporting Habit For Life</a:t>
            </a:r>
          </a:p>
          <a:p>
            <a:endParaRPr lang="en-GB" dirty="0"/>
          </a:p>
          <a:p>
            <a:r>
              <a:rPr lang="en-GB" dirty="0"/>
              <a:t>Outcomes- community sports clubs on schools sites, resources for sports partnerships to improve links between schools and community sport, school sports facilities to remain open to the public, college sports makers, university students playing more sport, door step sport clubs for deprived communities, £100m investment into facilities and 30 sports to have enhanced talent pathways.  </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96003" y="3253193"/>
            <a:ext cx="5075461" cy="3366637"/>
          </a:xfrm>
          <a:prstGeom prst="rect">
            <a:avLst/>
          </a:prstGeom>
        </p:spPr>
      </p:pic>
    </p:spTree>
    <p:extLst>
      <p:ext uri="{BB962C8B-B14F-4D97-AF65-F5344CB8AC3E}">
        <p14:creationId xmlns:p14="http://schemas.microsoft.com/office/powerpoint/2010/main" val="2272739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908720"/>
            <a:ext cx="8640960" cy="5262979"/>
          </a:xfrm>
          <a:prstGeom prst="rect">
            <a:avLst/>
          </a:prstGeom>
          <a:noFill/>
        </p:spPr>
        <p:txBody>
          <a:bodyPr wrap="square" rtlCol="0">
            <a:spAutoFit/>
          </a:bodyPr>
          <a:lstStyle/>
          <a:p>
            <a:r>
              <a:rPr lang="en-GB" dirty="0"/>
              <a:t> </a:t>
            </a:r>
          </a:p>
          <a:p>
            <a:r>
              <a:rPr lang="en-GB" sz="2400" dirty="0"/>
              <a:t>Did it work?</a:t>
            </a:r>
          </a:p>
          <a:p>
            <a:endParaRPr lang="en-GB" sz="2400" dirty="0"/>
          </a:p>
          <a:p>
            <a:endParaRPr lang="en-GB" dirty="0"/>
          </a:p>
          <a:p>
            <a:endParaRPr lang="en-GB" dirty="0"/>
          </a:p>
          <a:p>
            <a:endParaRPr lang="en-GB" dirty="0"/>
          </a:p>
          <a:p>
            <a:r>
              <a:rPr lang="en-GB" dirty="0"/>
              <a:t>“We’ve seen a continued downward trend in the number of people who are participating and I want to discuss with Sport England why, when we’ve invested record amounts of money in sport, we’re not seeing an increase in participation rates. The current approach has had its day. It’s not the return we expect to see for a large investment of public money. Sports Minister Tracey Crouch</a:t>
            </a:r>
          </a:p>
          <a:p>
            <a:endParaRPr lang="en-GB" dirty="0"/>
          </a:p>
          <a:p>
            <a:r>
              <a:rPr lang="en-GB" dirty="0"/>
              <a:t>“A lot of people are to blame. Government is in part to blame in that we have got a sport strategy that is very much out of date and that is the strategy that Sport England is designed to deliver. I’m saying that I’m going to rip up that strategy and start again.” Sports Minister Tracey Crouch</a:t>
            </a:r>
          </a:p>
          <a:p>
            <a:endParaRPr lang="en-GB" dirty="0"/>
          </a:p>
          <a:p>
            <a:r>
              <a:rPr lang="en-GB" dirty="0"/>
              <a:t>A new strategy was developed.</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64088" y="404664"/>
            <a:ext cx="2762250" cy="1657350"/>
          </a:xfrm>
          <a:prstGeom prst="rect">
            <a:avLst/>
          </a:prstGeom>
        </p:spPr>
      </p:pic>
    </p:spTree>
    <p:extLst>
      <p:ext uri="{BB962C8B-B14F-4D97-AF65-F5344CB8AC3E}">
        <p14:creationId xmlns:p14="http://schemas.microsoft.com/office/powerpoint/2010/main" val="7371226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4869160"/>
            <a:ext cx="8640960" cy="1846659"/>
          </a:xfrm>
          <a:prstGeom prst="rect">
            <a:avLst/>
          </a:prstGeom>
          <a:noFill/>
        </p:spPr>
        <p:txBody>
          <a:bodyPr wrap="square" rtlCol="0">
            <a:spAutoFit/>
          </a:bodyPr>
          <a:lstStyle/>
          <a:p>
            <a:r>
              <a:rPr lang="en-GB" dirty="0"/>
              <a:t> </a:t>
            </a:r>
          </a:p>
          <a:p>
            <a:r>
              <a:rPr lang="en-GB" sz="2400" dirty="0"/>
              <a:t>Published December 2015</a:t>
            </a:r>
          </a:p>
          <a:p>
            <a:endParaRPr lang="en-GB" sz="2400" dirty="0"/>
          </a:p>
          <a:p>
            <a:r>
              <a:rPr lang="en-GB" sz="2400" dirty="0"/>
              <a:t>A paper released in preparation for a new strategy to be launched in 2016</a:t>
            </a:r>
            <a:endParaRPr lang="en-GB"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0650" y="404664"/>
            <a:ext cx="6362700" cy="4076700"/>
          </a:xfrm>
          <a:prstGeom prst="rect">
            <a:avLst/>
          </a:prstGeom>
        </p:spPr>
      </p:pic>
    </p:spTree>
    <p:extLst>
      <p:ext uri="{BB962C8B-B14F-4D97-AF65-F5344CB8AC3E}">
        <p14:creationId xmlns:p14="http://schemas.microsoft.com/office/powerpoint/2010/main" val="13017189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4481364"/>
            <a:ext cx="8640960" cy="2031325"/>
          </a:xfrm>
          <a:prstGeom prst="rect">
            <a:avLst/>
          </a:prstGeom>
          <a:noFill/>
        </p:spPr>
        <p:txBody>
          <a:bodyPr wrap="square" rtlCol="0">
            <a:spAutoFit/>
          </a:bodyPr>
          <a:lstStyle/>
          <a:p>
            <a:r>
              <a:rPr lang="en-GB" dirty="0"/>
              <a:t> </a:t>
            </a:r>
          </a:p>
          <a:p>
            <a:pPr algn="ctr"/>
            <a:r>
              <a:rPr lang="en-GB" dirty="0"/>
              <a:t>We have </a:t>
            </a:r>
            <a:r>
              <a:rPr lang="en-GB" b="1" dirty="0"/>
              <a:t>added things </a:t>
            </a:r>
            <a:r>
              <a:rPr lang="en-GB" dirty="0"/>
              <a:t>that have been </a:t>
            </a:r>
            <a:r>
              <a:rPr lang="en-GB" b="1" dirty="0"/>
              <a:t>missing</a:t>
            </a:r>
            <a:r>
              <a:rPr lang="en-GB" dirty="0"/>
              <a:t> in the past, a </a:t>
            </a:r>
            <a:r>
              <a:rPr lang="en-GB" b="1" dirty="0"/>
              <a:t>focus on social outcomes </a:t>
            </a:r>
            <a:r>
              <a:rPr lang="en-GB" dirty="0"/>
              <a:t>asking not just what we should invest in but why, </a:t>
            </a:r>
            <a:r>
              <a:rPr lang="en-GB" b="1" dirty="0"/>
              <a:t>the need to put </a:t>
            </a:r>
          </a:p>
          <a:p>
            <a:pPr algn="ctr"/>
            <a:r>
              <a:rPr lang="en-GB" b="1" dirty="0"/>
              <a:t>the customer first in future</a:t>
            </a:r>
            <a:r>
              <a:rPr lang="en-GB" dirty="0"/>
              <a:t>, to understand the differing needs of different groups and</a:t>
            </a:r>
            <a:br>
              <a:rPr lang="en-GB" dirty="0"/>
            </a:br>
            <a:r>
              <a:rPr lang="en-GB" dirty="0"/>
              <a:t>a </a:t>
            </a:r>
            <a:r>
              <a:rPr lang="en-GB" b="1" dirty="0"/>
              <a:t>stronger focus on children and young people</a:t>
            </a:r>
            <a:r>
              <a:rPr lang="en-GB" dirty="0"/>
              <a:t>, with a special remit for </a:t>
            </a:r>
            <a:r>
              <a:rPr lang="en-GB" b="1" dirty="0"/>
              <a:t>encouraging sport outside of school as well as inside </a:t>
            </a:r>
          </a:p>
          <a:p>
            <a:endParaRPr lang="en-GB"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0650" y="404664"/>
            <a:ext cx="6362700" cy="4076700"/>
          </a:xfrm>
          <a:prstGeom prst="rect">
            <a:avLst/>
          </a:prstGeom>
        </p:spPr>
      </p:pic>
    </p:spTree>
    <p:extLst>
      <p:ext uri="{BB962C8B-B14F-4D97-AF65-F5344CB8AC3E}">
        <p14:creationId xmlns:p14="http://schemas.microsoft.com/office/powerpoint/2010/main" val="18019640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4481364"/>
            <a:ext cx="8640960" cy="2308324"/>
          </a:xfrm>
          <a:prstGeom prst="rect">
            <a:avLst/>
          </a:prstGeom>
          <a:noFill/>
        </p:spPr>
        <p:txBody>
          <a:bodyPr wrap="square" rtlCol="0">
            <a:spAutoFit/>
          </a:bodyPr>
          <a:lstStyle/>
          <a:p>
            <a:r>
              <a:rPr lang="en-GB" dirty="0"/>
              <a:t> </a:t>
            </a:r>
          </a:p>
          <a:p>
            <a:pPr algn="ctr"/>
            <a:r>
              <a:rPr lang="en-GB" dirty="0"/>
              <a:t>At the heart of this new strategy sit simple but fundamental outcomes: </a:t>
            </a:r>
          </a:p>
          <a:p>
            <a:pPr algn="ctr"/>
            <a:r>
              <a:rPr lang="en-GB" b="1" dirty="0"/>
              <a:t>physical health, mental health, individual development, social and community development and economic development</a:t>
            </a:r>
            <a:r>
              <a:rPr lang="en-GB" dirty="0"/>
              <a:t>.</a:t>
            </a:r>
            <a:br>
              <a:rPr lang="en-GB" dirty="0"/>
            </a:br>
            <a:endParaRPr lang="en-GB" dirty="0"/>
          </a:p>
          <a:p>
            <a:pPr algn="ctr"/>
            <a:r>
              <a:rPr lang="en-GB" b="1" dirty="0"/>
              <a:t>It is these outcomes that will define who we fund, what we fund and where our priorities lie in future (Tracey Crouch, 2015)</a:t>
            </a:r>
          </a:p>
          <a:p>
            <a:endParaRPr lang="en-GB"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0650" y="404664"/>
            <a:ext cx="6362700" cy="4076700"/>
          </a:xfrm>
          <a:prstGeom prst="rect">
            <a:avLst/>
          </a:prstGeom>
        </p:spPr>
      </p:pic>
    </p:spTree>
    <p:extLst>
      <p:ext uri="{BB962C8B-B14F-4D97-AF65-F5344CB8AC3E}">
        <p14:creationId xmlns:p14="http://schemas.microsoft.com/office/powerpoint/2010/main" val="20303134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932040" y="260648"/>
            <a:ext cx="3888432" cy="7294305"/>
          </a:xfrm>
          <a:prstGeom prst="rect">
            <a:avLst/>
          </a:prstGeom>
          <a:noFill/>
        </p:spPr>
        <p:txBody>
          <a:bodyPr wrap="square" rtlCol="0">
            <a:spAutoFit/>
          </a:bodyPr>
          <a:lstStyle/>
          <a:p>
            <a:r>
              <a:rPr lang="en-GB" dirty="0"/>
              <a:t> </a:t>
            </a:r>
            <a:r>
              <a:rPr lang="en-GB" u="sng" dirty="0"/>
              <a:t>Strategy Released 19</a:t>
            </a:r>
            <a:r>
              <a:rPr lang="en-GB" u="sng" baseline="30000" dirty="0"/>
              <a:t>th</a:t>
            </a:r>
            <a:r>
              <a:rPr lang="en-GB" u="sng" dirty="0"/>
              <a:t>  May 2016</a:t>
            </a:r>
          </a:p>
          <a:p>
            <a:endParaRPr lang="en-GB" dirty="0"/>
          </a:p>
          <a:p>
            <a:r>
              <a:rPr lang="en-GB" b="1" dirty="0"/>
              <a:t>Key Themes:</a:t>
            </a:r>
          </a:p>
          <a:p>
            <a:endParaRPr lang="en-GB" dirty="0"/>
          </a:p>
          <a:p>
            <a:r>
              <a:rPr lang="en-GB" dirty="0"/>
              <a:t>Investment principles</a:t>
            </a:r>
          </a:p>
          <a:p>
            <a:endParaRPr lang="en-GB" dirty="0"/>
          </a:p>
          <a:p>
            <a:r>
              <a:rPr lang="en-GB" dirty="0"/>
              <a:t>Partnership working </a:t>
            </a:r>
          </a:p>
          <a:p>
            <a:endParaRPr lang="en-GB" dirty="0"/>
          </a:p>
          <a:p>
            <a:r>
              <a:rPr lang="en-GB" dirty="0"/>
              <a:t>Projected investment</a:t>
            </a:r>
          </a:p>
          <a:p>
            <a:endParaRPr lang="en-GB" dirty="0"/>
          </a:p>
          <a:p>
            <a:r>
              <a:rPr lang="en-GB" b="1" dirty="0"/>
              <a:t>7 main focuses:</a:t>
            </a:r>
          </a:p>
          <a:p>
            <a:endParaRPr lang="en-GB" dirty="0"/>
          </a:p>
          <a:p>
            <a:r>
              <a:rPr lang="en-GB" dirty="0"/>
              <a:t>1- Tackling inactivity</a:t>
            </a:r>
          </a:p>
          <a:p>
            <a:r>
              <a:rPr lang="en-GB" dirty="0"/>
              <a:t>2- Children and young people</a:t>
            </a:r>
          </a:p>
          <a:p>
            <a:r>
              <a:rPr lang="en-GB" dirty="0"/>
              <a:t>3- Volunteering</a:t>
            </a:r>
          </a:p>
          <a:p>
            <a:r>
              <a:rPr lang="en-GB" dirty="0"/>
              <a:t>4- Taking sport and activity into the mass market</a:t>
            </a:r>
          </a:p>
          <a:p>
            <a:r>
              <a:rPr lang="en-GB" dirty="0"/>
              <a:t>5- Supporting sports core market</a:t>
            </a:r>
          </a:p>
          <a:p>
            <a:r>
              <a:rPr lang="en-GB" dirty="0"/>
              <a:t>6- Local delivery</a:t>
            </a:r>
          </a:p>
          <a:p>
            <a:r>
              <a:rPr lang="en-GB" dirty="0"/>
              <a:t>7-Facilities </a:t>
            </a:r>
          </a:p>
          <a:p>
            <a:endParaRPr lang="en-GB" dirty="0"/>
          </a:p>
          <a:p>
            <a:r>
              <a:rPr lang="en-GB" dirty="0"/>
              <a:t>A new workforce strategy, major sporting events, CSP’s appraisal </a:t>
            </a:r>
          </a:p>
          <a:p>
            <a:endParaRPr lang="en-GB" dirty="0"/>
          </a:p>
          <a:p>
            <a:endParaRPr lang="en-GB" dirty="0"/>
          </a:p>
          <a:p>
            <a:r>
              <a:rPr lang="en-GB" dirty="0"/>
              <a:t> </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721234" cy="6858000"/>
          </a:xfrm>
          <a:prstGeom prst="rect">
            <a:avLst/>
          </a:prstGeom>
        </p:spPr>
      </p:pic>
    </p:spTree>
    <p:extLst>
      <p:ext uri="{BB962C8B-B14F-4D97-AF65-F5344CB8AC3E}">
        <p14:creationId xmlns:p14="http://schemas.microsoft.com/office/powerpoint/2010/main" val="17940408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52" y="260648"/>
            <a:ext cx="7922071" cy="6289886"/>
          </a:xfrm>
          <a:prstGeom prst="rect">
            <a:avLst/>
          </a:prstGeom>
        </p:spPr>
      </p:pic>
      <p:sp>
        <p:nvSpPr>
          <p:cNvPr id="5" name="TextBox 4"/>
          <p:cNvSpPr txBox="1"/>
          <p:nvPr/>
        </p:nvSpPr>
        <p:spPr>
          <a:xfrm>
            <a:off x="1827736" y="6165304"/>
            <a:ext cx="5345702" cy="523220"/>
          </a:xfrm>
          <a:prstGeom prst="rect">
            <a:avLst/>
          </a:prstGeom>
          <a:noFill/>
        </p:spPr>
        <p:txBody>
          <a:bodyPr wrap="square" rtlCol="0">
            <a:spAutoFit/>
          </a:bodyPr>
          <a:lstStyle/>
          <a:p>
            <a:pPr algn="ctr"/>
            <a:r>
              <a:rPr lang="en-US" sz="2800" dirty="0"/>
              <a:t>How investment will be decided</a:t>
            </a:r>
          </a:p>
        </p:txBody>
      </p:sp>
    </p:spTree>
    <p:extLst>
      <p:ext uri="{BB962C8B-B14F-4D97-AF65-F5344CB8AC3E}">
        <p14:creationId xmlns:p14="http://schemas.microsoft.com/office/powerpoint/2010/main" val="1946177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115" y="878235"/>
            <a:ext cx="4948039" cy="4811854"/>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44006" y="1362522"/>
            <a:ext cx="4795397" cy="4190153"/>
          </a:xfrm>
          <a:prstGeom prst="rect">
            <a:avLst/>
          </a:prstGeom>
        </p:spPr>
      </p:pic>
      <p:sp>
        <p:nvSpPr>
          <p:cNvPr id="6" name="Rectangle 5"/>
          <p:cNvSpPr/>
          <p:nvPr/>
        </p:nvSpPr>
        <p:spPr>
          <a:xfrm>
            <a:off x="1403648" y="4043"/>
            <a:ext cx="2502609"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2012-16</a:t>
            </a:r>
          </a:p>
        </p:txBody>
      </p:sp>
      <p:sp>
        <p:nvSpPr>
          <p:cNvPr id="7" name="Rectangle 6"/>
          <p:cNvSpPr/>
          <p:nvPr/>
        </p:nvSpPr>
        <p:spPr>
          <a:xfrm>
            <a:off x="5790401" y="-25102"/>
            <a:ext cx="2502609"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2017-21</a:t>
            </a:r>
          </a:p>
        </p:txBody>
      </p:sp>
      <p:sp>
        <p:nvSpPr>
          <p:cNvPr id="8" name="TextBox 7"/>
          <p:cNvSpPr txBox="1"/>
          <p:nvPr/>
        </p:nvSpPr>
        <p:spPr>
          <a:xfrm>
            <a:off x="251520" y="5690089"/>
            <a:ext cx="8568952" cy="1477328"/>
          </a:xfrm>
          <a:prstGeom prst="rect">
            <a:avLst/>
          </a:prstGeom>
          <a:noFill/>
        </p:spPr>
        <p:txBody>
          <a:bodyPr wrap="square" rtlCol="0">
            <a:spAutoFit/>
          </a:bodyPr>
          <a:lstStyle/>
          <a:p>
            <a:r>
              <a:rPr lang="en-US" b="1" dirty="0"/>
              <a:t>Core market</a:t>
            </a:r>
          </a:p>
          <a:p>
            <a:pPr algn="ctr"/>
            <a:r>
              <a:rPr lang="en-US" dirty="0"/>
              <a:t>People who are regularly active already have the habit we are trying to promote and share. But they can’t be taken for granted. We want to help everyone in this core market to stay there and feel the benefits of their active life</a:t>
            </a:r>
          </a:p>
          <a:p>
            <a:endParaRPr lang="en-US" dirty="0"/>
          </a:p>
        </p:txBody>
      </p:sp>
    </p:spTree>
    <p:extLst>
      <p:ext uri="{BB962C8B-B14F-4D97-AF65-F5344CB8AC3E}">
        <p14:creationId xmlns:p14="http://schemas.microsoft.com/office/powerpoint/2010/main" val="10285288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544650" y="0"/>
            <a:ext cx="4126707" cy="923330"/>
          </a:xfrm>
          <a:prstGeom prst="rect">
            <a:avLst/>
          </a:prstGeom>
          <a:noFill/>
        </p:spPr>
        <p:txBody>
          <a:bodyPr wrap="none" lIns="91440" tIns="45720" rIns="91440" bIns="45720">
            <a:spAutoFit/>
          </a:bodyPr>
          <a:lstStyle/>
          <a:p>
            <a:pPr algn="ctr"/>
            <a:r>
              <a:rPr lang="en-GB" sz="5400" b="1" cap="none" spc="0">
                <a:ln w="9525">
                  <a:solidFill>
                    <a:schemeClr val="bg1"/>
                  </a:solidFill>
                  <a:prstDash val="solid"/>
                </a:ln>
                <a:solidFill>
                  <a:schemeClr val="tx1"/>
                </a:solidFill>
                <a:effectLst>
                  <a:outerShdw blurRad="12700" dist="38100" dir="2700000" algn="tl" rotWithShape="0">
                    <a:schemeClr val="bg1">
                      <a:lumMod val="50000"/>
                    </a:schemeClr>
                  </a:outerShdw>
                </a:effectLst>
              </a:rPr>
              <a:t>Is It Working?</a:t>
            </a: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8" name="TextBox 7"/>
          <p:cNvSpPr txBox="1"/>
          <p:nvPr/>
        </p:nvSpPr>
        <p:spPr>
          <a:xfrm>
            <a:off x="323527" y="1052736"/>
            <a:ext cx="8568952" cy="7017306"/>
          </a:xfrm>
          <a:prstGeom prst="rect">
            <a:avLst/>
          </a:prstGeom>
          <a:noFill/>
        </p:spPr>
        <p:txBody>
          <a:bodyPr wrap="square" rtlCol="0">
            <a:spAutoFit/>
          </a:bodyPr>
          <a:lstStyle/>
          <a:p>
            <a:r>
              <a:rPr lang="en-US" b="1" dirty="0"/>
              <a:t>Review- </a:t>
            </a:r>
          </a:p>
          <a:p>
            <a:endParaRPr lang="en-US" dirty="0"/>
          </a:p>
          <a:p>
            <a:r>
              <a:rPr lang="en-US" dirty="0"/>
              <a:t>The Government has today </a:t>
            </a:r>
            <a:r>
              <a:rPr lang="en-US" b="1" dirty="0"/>
              <a:t>(Thursday 9 February 2017)</a:t>
            </a:r>
            <a:r>
              <a:rPr lang="en-US" dirty="0"/>
              <a:t> published its first annual progress report on its new sport strategy that aims to get the nation more active for the positive impact it has on people’s health, local communities and the economy</a:t>
            </a:r>
          </a:p>
          <a:p>
            <a:endParaRPr lang="en-US" dirty="0"/>
          </a:p>
          <a:p>
            <a:r>
              <a:rPr lang="en-US" b="1" dirty="0"/>
              <a:t>Findings</a:t>
            </a:r>
          </a:p>
          <a:p>
            <a:endParaRPr lang="en-US" dirty="0"/>
          </a:p>
          <a:p>
            <a:r>
              <a:rPr lang="en-US" b="1" dirty="0"/>
              <a:t>KPI’s</a:t>
            </a:r>
            <a:r>
              <a:rPr lang="en-US" dirty="0"/>
              <a:t>- Not much data to compare. Many KPI’s can’t be judged</a:t>
            </a:r>
          </a:p>
          <a:p>
            <a:endParaRPr lang="en-US" dirty="0"/>
          </a:p>
          <a:p>
            <a:r>
              <a:rPr lang="en-US" dirty="0"/>
              <a:t>Of the ones that can- 4 improved and 4 declined, a few are static </a:t>
            </a:r>
          </a:p>
          <a:p>
            <a:endParaRPr lang="en-US" dirty="0"/>
          </a:p>
          <a:p>
            <a:r>
              <a:rPr lang="en-US" b="1" dirty="0"/>
              <a:t>4 up </a:t>
            </a:r>
            <a:r>
              <a:rPr lang="en-US" dirty="0"/>
              <a:t>= Economic development, summer and winter Olympic medal tables, number of Olympic / Paralympic medals won, employment in the sport sector</a:t>
            </a:r>
          </a:p>
          <a:p>
            <a:endParaRPr lang="en-US" dirty="0"/>
          </a:p>
          <a:p>
            <a:r>
              <a:rPr lang="en-US" b="1" dirty="0"/>
              <a:t>4 down- </a:t>
            </a:r>
            <a:r>
              <a:rPr lang="en-US" dirty="0"/>
              <a:t>Economic impact of events supported through government and UK Sport major events </a:t>
            </a:r>
            <a:r>
              <a:rPr lang="en-US" dirty="0" err="1"/>
              <a:t>programmes</a:t>
            </a:r>
            <a:r>
              <a:rPr lang="en-US" dirty="0"/>
              <a:t>, </a:t>
            </a:r>
            <a:r>
              <a:rPr lang="en-US" dirty="0" err="1"/>
              <a:t>Anholt</a:t>
            </a:r>
            <a:r>
              <a:rPr lang="en-US" dirty="0"/>
              <a:t> </a:t>
            </a:r>
            <a:r>
              <a:rPr lang="en-US" dirty="0" err="1"/>
              <a:t>GfK</a:t>
            </a:r>
            <a:r>
              <a:rPr lang="en-US" dirty="0"/>
              <a:t> Nations Brand Index, attendance at major events supported by sport </a:t>
            </a:r>
            <a:r>
              <a:rPr lang="en-US" dirty="0" err="1"/>
              <a:t>uk</a:t>
            </a:r>
            <a:r>
              <a:rPr lang="en-US" dirty="0"/>
              <a:t>, Percentage of children achieving </a:t>
            </a:r>
            <a:r>
              <a:rPr lang="en-US" dirty="0" err="1"/>
              <a:t>Bikeability</a:t>
            </a:r>
            <a:r>
              <a:rPr lang="en-US" dirty="0"/>
              <a:t> Levels 1-3, </a:t>
            </a:r>
          </a:p>
          <a:p>
            <a:endParaRPr lang="en-US" dirty="0"/>
          </a:p>
          <a:p>
            <a:r>
              <a:rPr lang="en-US" dirty="0"/>
              <a:t>2018 annual report should provide a lot more data. </a:t>
            </a:r>
            <a:r>
              <a:rPr lang="en-US" b="1" dirty="0"/>
              <a:t>Figures to be released in March 18</a:t>
            </a:r>
          </a:p>
          <a:p>
            <a:endParaRPr lang="en-US" dirty="0"/>
          </a:p>
          <a:p>
            <a:endParaRPr lang="en-US" dirty="0"/>
          </a:p>
          <a:p>
            <a:endParaRPr lang="en-US" b="1" dirty="0"/>
          </a:p>
          <a:p>
            <a:endParaRPr lang="en-US" dirty="0"/>
          </a:p>
          <a:p>
            <a:endParaRPr lang="en-US" dirty="0"/>
          </a:p>
        </p:txBody>
      </p:sp>
    </p:spTree>
    <p:extLst>
      <p:ext uri="{BB962C8B-B14F-4D97-AF65-F5344CB8AC3E}">
        <p14:creationId xmlns:p14="http://schemas.microsoft.com/office/powerpoint/2010/main" val="10065539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544650" y="0"/>
            <a:ext cx="4126707" cy="923330"/>
          </a:xfrm>
          <a:prstGeom prst="rect">
            <a:avLst/>
          </a:prstGeom>
          <a:noFill/>
        </p:spPr>
        <p:txBody>
          <a:bodyPr wrap="none" lIns="91440" tIns="45720" rIns="91440" bIns="45720">
            <a:spAutoFit/>
          </a:bodyPr>
          <a:lstStyle/>
          <a:p>
            <a:pPr algn="ctr"/>
            <a:r>
              <a:rPr lang="en-GB" sz="5400" b="1" cap="none" spc="0">
                <a:ln w="9525">
                  <a:solidFill>
                    <a:schemeClr val="bg1"/>
                  </a:solidFill>
                  <a:prstDash val="solid"/>
                </a:ln>
                <a:solidFill>
                  <a:schemeClr val="tx1"/>
                </a:solidFill>
                <a:effectLst>
                  <a:outerShdw blurRad="12700" dist="38100" dir="2700000" algn="tl" rotWithShape="0">
                    <a:schemeClr val="bg1">
                      <a:lumMod val="50000"/>
                    </a:schemeClr>
                  </a:outerShdw>
                </a:effectLst>
              </a:rPr>
              <a:t>Is It Working?</a:t>
            </a: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8" name="TextBox 7"/>
          <p:cNvSpPr txBox="1"/>
          <p:nvPr/>
        </p:nvSpPr>
        <p:spPr>
          <a:xfrm>
            <a:off x="323527" y="1052736"/>
            <a:ext cx="8568952" cy="6186309"/>
          </a:xfrm>
          <a:prstGeom prst="rect">
            <a:avLst/>
          </a:prstGeom>
          <a:noFill/>
        </p:spPr>
        <p:txBody>
          <a:bodyPr wrap="square" rtlCol="0">
            <a:spAutoFit/>
          </a:bodyPr>
          <a:lstStyle/>
          <a:p>
            <a:pPr algn="ctr"/>
            <a:r>
              <a:rPr lang="en-US" b="1" dirty="0"/>
              <a:t>Sports bodies must reshape and refocus, thinking less about those that already play sport and more on those who don’t, or do but infrequently. I also believe that local authorities should put sport and physical activity at the heart of what they do.</a:t>
            </a:r>
          </a:p>
          <a:p>
            <a:pPr algn="ctr"/>
            <a:endParaRPr lang="en-US" b="1" dirty="0"/>
          </a:p>
          <a:p>
            <a:pPr algn="ctr"/>
            <a:r>
              <a:rPr lang="en-US" b="1" dirty="0"/>
              <a:t>The Primary PE and sport premium</a:t>
            </a:r>
          </a:p>
          <a:p>
            <a:pPr algn="ctr"/>
            <a:endParaRPr lang="en-US" b="1" dirty="0"/>
          </a:p>
          <a:p>
            <a:pPr algn="ctr"/>
            <a:r>
              <a:rPr lang="en-US" dirty="0"/>
              <a:t>Government is investing in the Primary PE and Sport Premium until 2020 and has also committed to using revenue from the </a:t>
            </a:r>
            <a:r>
              <a:rPr lang="en-US" b="1" dirty="0"/>
              <a:t>soft drinks industry levy5 to double annual funding </a:t>
            </a:r>
            <a:r>
              <a:rPr lang="en-US" dirty="0"/>
              <a:t>for the premium from </a:t>
            </a:r>
            <a:r>
              <a:rPr lang="en-US" b="1" dirty="0"/>
              <a:t>£160m to £320m from September 2017</a:t>
            </a:r>
            <a:r>
              <a:rPr lang="en-US" dirty="0"/>
              <a:t>. This funding will help improve and broaden PE and sport provision, increase participation and help to tackle childhood obesity. </a:t>
            </a:r>
          </a:p>
          <a:p>
            <a:pPr algn="ctr"/>
            <a:endParaRPr lang="en-US" dirty="0"/>
          </a:p>
          <a:p>
            <a:pPr algn="ctr"/>
            <a:endParaRPr lang="en-US" dirty="0"/>
          </a:p>
          <a:p>
            <a:pPr algn="ctr"/>
            <a:endParaRPr lang="en-US" dirty="0"/>
          </a:p>
          <a:p>
            <a:pPr algn="ctr"/>
            <a:r>
              <a:rPr lang="en-US" dirty="0"/>
              <a:t>Lots of ‘wills’ and ’will work towards’ </a:t>
            </a:r>
          </a:p>
          <a:p>
            <a:pPr algn="ctr"/>
            <a:endParaRPr lang="en-US" dirty="0"/>
          </a:p>
          <a:p>
            <a:pPr algn="ctr"/>
            <a:r>
              <a:rPr lang="en-US" dirty="0"/>
              <a:t>Many other strategies being developed</a:t>
            </a:r>
          </a:p>
          <a:p>
            <a:pPr algn="ctr"/>
            <a:endParaRPr lang="en-US" dirty="0"/>
          </a:p>
          <a:p>
            <a:endParaRPr lang="en-US" dirty="0"/>
          </a:p>
          <a:p>
            <a:endParaRPr lang="en-US" b="1" dirty="0"/>
          </a:p>
          <a:p>
            <a:endParaRPr lang="en-US" dirty="0"/>
          </a:p>
          <a:p>
            <a:endParaRPr lang="en-US" dirty="0"/>
          </a:p>
        </p:txBody>
      </p:sp>
    </p:spTree>
    <p:extLst>
      <p:ext uri="{BB962C8B-B14F-4D97-AF65-F5344CB8AC3E}">
        <p14:creationId xmlns:p14="http://schemas.microsoft.com/office/powerpoint/2010/main" val="12368911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E6D99-456E-614D-91E6-6BD59D7580E5}"/>
              </a:ext>
            </a:extLst>
          </p:cNvPr>
          <p:cNvSpPr>
            <a:spLocks noGrp="1"/>
          </p:cNvSpPr>
          <p:nvPr>
            <p:ph type="title"/>
          </p:nvPr>
        </p:nvSpPr>
        <p:spPr/>
        <p:txBody>
          <a:bodyPr/>
          <a:lstStyle/>
          <a:p>
            <a:pPr algn="ctr"/>
            <a:r>
              <a:rPr lang="en-GB" b="1" dirty="0">
                <a:latin typeface="Copperplate" panose="02000504000000020004" pitchFamily="2" charset="77"/>
              </a:rPr>
              <a:t>Break</a:t>
            </a:r>
            <a:endParaRPr lang="en-US" b="1" dirty="0">
              <a:latin typeface="Copperplate" panose="02000504000000020004" pitchFamily="2" charset="77"/>
            </a:endParaRPr>
          </a:p>
        </p:txBody>
      </p:sp>
      <p:pic>
        <p:nvPicPr>
          <p:cNvPr id="4" name="Picture 3">
            <a:extLst>
              <a:ext uri="{FF2B5EF4-FFF2-40B4-BE49-F238E27FC236}">
                <a16:creationId xmlns:a16="http://schemas.microsoft.com/office/drawing/2014/main" id="{7558D57E-A990-4149-B2D6-9B8B3C9ACA52}"/>
              </a:ext>
            </a:extLst>
          </p:cNvPr>
          <p:cNvPicPr>
            <a:picLocks noChangeAspect="1"/>
          </p:cNvPicPr>
          <p:nvPr/>
        </p:nvPicPr>
        <p:blipFill>
          <a:blip r:embed="rId2"/>
          <a:stretch>
            <a:fillRect/>
          </a:stretch>
        </p:blipFill>
        <p:spPr>
          <a:xfrm>
            <a:off x="974928" y="2060848"/>
            <a:ext cx="7524328" cy="4232435"/>
          </a:xfrm>
          <a:prstGeom prst="rect">
            <a:avLst/>
          </a:prstGeom>
        </p:spPr>
      </p:pic>
    </p:spTree>
    <p:extLst>
      <p:ext uri="{BB962C8B-B14F-4D97-AF65-F5344CB8AC3E}">
        <p14:creationId xmlns:p14="http://schemas.microsoft.com/office/powerpoint/2010/main" val="32081919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39874" y="0"/>
            <a:ext cx="7936275" cy="1754326"/>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Can we effect participation</a:t>
            </a:r>
          </a:p>
          <a:p>
            <a:pPr algn="ctr"/>
            <a:r>
              <a:rPr lang="en-GB" sz="5400" b="1" dirty="0">
                <a:ln w="9525">
                  <a:solidFill>
                    <a:schemeClr val="bg1"/>
                  </a:solidFill>
                  <a:prstDash val="solid"/>
                </a:ln>
                <a:effectLst>
                  <a:outerShdw blurRad="12700" dist="38100" dir="2700000" algn="tl" rotWithShape="0">
                    <a:schemeClr val="bg1">
                      <a:lumMod val="50000"/>
                    </a:schemeClr>
                  </a:outerShdw>
                </a:effectLst>
              </a:rPr>
              <a:t>in this module</a:t>
            </a: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a:t>
            </a:r>
          </a:p>
        </p:txBody>
      </p:sp>
      <p:pic>
        <p:nvPicPr>
          <p:cNvPr id="3" name="Picture 2">
            <a:extLst>
              <a:ext uri="{FF2B5EF4-FFF2-40B4-BE49-F238E27FC236}">
                <a16:creationId xmlns:a16="http://schemas.microsoft.com/office/drawing/2014/main" id="{A84087C3-1359-A842-96AB-9EB0F99DBF33}"/>
              </a:ext>
            </a:extLst>
          </p:cNvPr>
          <p:cNvPicPr>
            <a:picLocks noChangeAspect="1"/>
          </p:cNvPicPr>
          <p:nvPr/>
        </p:nvPicPr>
        <p:blipFill>
          <a:blip r:embed="rId3"/>
          <a:stretch>
            <a:fillRect/>
          </a:stretch>
        </p:blipFill>
        <p:spPr>
          <a:xfrm>
            <a:off x="1331640" y="2132856"/>
            <a:ext cx="6596152" cy="1458962"/>
          </a:xfrm>
          <a:prstGeom prst="rect">
            <a:avLst/>
          </a:prstGeom>
        </p:spPr>
      </p:pic>
      <p:pic>
        <p:nvPicPr>
          <p:cNvPr id="4" name="Picture 3">
            <a:extLst>
              <a:ext uri="{FF2B5EF4-FFF2-40B4-BE49-F238E27FC236}">
                <a16:creationId xmlns:a16="http://schemas.microsoft.com/office/drawing/2014/main" id="{FB284E21-C638-6546-96F7-14DCC6DC3A0E}"/>
              </a:ext>
            </a:extLst>
          </p:cNvPr>
          <p:cNvPicPr>
            <a:picLocks noChangeAspect="1"/>
          </p:cNvPicPr>
          <p:nvPr/>
        </p:nvPicPr>
        <p:blipFill>
          <a:blip r:embed="rId4"/>
          <a:stretch>
            <a:fillRect/>
          </a:stretch>
        </p:blipFill>
        <p:spPr>
          <a:xfrm>
            <a:off x="1331640" y="3665984"/>
            <a:ext cx="3192016" cy="3192016"/>
          </a:xfrm>
          <a:prstGeom prst="rect">
            <a:avLst/>
          </a:prstGeom>
        </p:spPr>
      </p:pic>
      <p:sp>
        <p:nvSpPr>
          <p:cNvPr id="5" name="TextBox 4">
            <a:extLst>
              <a:ext uri="{FF2B5EF4-FFF2-40B4-BE49-F238E27FC236}">
                <a16:creationId xmlns:a16="http://schemas.microsoft.com/office/drawing/2014/main" id="{96F8B5A6-A246-0347-9EB3-5719525A4FB6}"/>
              </a:ext>
            </a:extLst>
          </p:cNvPr>
          <p:cNvSpPr txBox="1"/>
          <p:nvPr/>
        </p:nvSpPr>
        <p:spPr>
          <a:xfrm>
            <a:off x="5191773" y="6093296"/>
            <a:ext cx="3384376" cy="646331"/>
          </a:xfrm>
          <a:prstGeom prst="rect">
            <a:avLst/>
          </a:prstGeom>
          <a:noFill/>
        </p:spPr>
        <p:txBody>
          <a:bodyPr wrap="square" rtlCol="0">
            <a:spAutoFit/>
          </a:bodyPr>
          <a:lstStyle/>
          <a:p>
            <a:r>
              <a:rPr lang="en-US" dirty="0"/>
              <a:t>https://</a:t>
            </a:r>
            <a:r>
              <a:rPr lang="en-US" dirty="0" err="1"/>
              <a:t>www.youtube.com</a:t>
            </a:r>
            <a:r>
              <a:rPr lang="en-US" dirty="0"/>
              <a:t>/</a:t>
            </a:r>
            <a:r>
              <a:rPr lang="en-US" dirty="0" err="1"/>
              <a:t>watch?v</a:t>
            </a:r>
            <a:r>
              <a:rPr lang="en-US" dirty="0"/>
              <a:t>=B_CEbcg7dwE</a:t>
            </a:r>
          </a:p>
        </p:txBody>
      </p:sp>
      <p:pic>
        <p:nvPicPr>
          <p:cNvPr id="7" name="Picture 6">
            <a:extLst>
              <a:ext uri="{FF2B5EF4-FFF2-40B4-BE49-F238E27FC236}">
                <a16:creationId xmlns:a16="http://schemas.microsoft.com/office/drawing/2014/main" id="{B1D24332-CD4C-CC45-861A-89492AA27557}"/>
              </a:ext>
            </a:extLst>
          </p:cNvPr>
          <p:cNvPicPr>
            <a:picLocks noChangeAspect="1"/>
          </p:cNvPicPr>
          <p:nvPr/>
        </p:nvPicPr>
        <p:blipFill>
          <a:blip r:embed="rId5"/>
          <a:stretch>
            <a:fillRect/>
          </a:stretch>
        </p:blipFill>
        <p:spPr>
          <a:xfrm>
            <a:off x="5676731" y="3608313"/>
            <a:ext cx="2414460" cy="2414460"/>
          </a:xfrm>
          <a:prstGeom prst="rect">
            <a:avLst/>
          </a:prstGeom>
        </p:spPr>
      </p:pic>
    </p:spTree>
    <p:extLst>
      <p:ext uri="{BB962C8B-B14F-4D97-AF65-F5344CB8AC3E}">
        <p14:creationId xmlns:p14="http://schemas.microsoft.com/office/powerpoint/2010/main" val="250645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185869" y="0"/>
            <a:ext cx="4844276"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What we know?</a:t>
            </a:r>
          </a:p>
        </p:txBody>
      </p:sp>
      <p:pic>
        <p:nvPicPr>
          <p:cNvPr id="3" name="Picture 2">
            <a:extLst>
              <a:ext uri="{FF2B5EF4-FFF2-40B4-BE49-F238E27FC236}">
                <a16:creationId xmlns:a16="http://schemas.microsoft.com/office/drawing/2014/main" id="{4B0BC5E6-8C1E-B843-AC83-DADB024EC3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20831" y="923330"/>
            <a:ext cx="3974352" cy="5701694"/>
          </a:xfrm>
          <a:prstGeom prst="rect">
            <a:avLst/>
          </a:prstGeom>
        </p:spPr>
      </p:pic>
    </p:spTree>
    <p:extLst>
      <p:ext uri="{BB962C8B-B14F-4D97-AF65-F5344CB8AC3E}">
        <p14:creationId xmlns:p14="http://schemas.microsoft.com/office/powerpoint/2010/main" val="37831851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185869" y="0"/>
            <a:ext cx="4844276"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What we know?</a:t>
            </a:r>
          </a:p>
        </p:txBody>
      </p:sp>
      <p:pic>
        <p:nvPicPr>
          <p:cNvPr id="5" name="Picture 4">
            <a:extLst>
              <a:ext uri="{FF2B5EF4-FFF2-40B4-BE49-F238E27FC236}">
                <a16:creationId xmlns:a16="http://schemas.microsoft.com/office/drawing/2014/main" id="{B94AD62A-8338-CE46-AB5E-BD957847B4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8" y="1710784"/>
            <a:ext cx="4249801" cy="3749824"/>
          </a:xfrm>
          <a:prstGeom prst="rect">
            <a:avLst/>
          </a:prstGeom>
        </p:spPr>
      </p:pic>
      <p:pic>
        <p:nvPicPr>
          <p:cNvPr id="11" name="Picture 10">
            <a:extLst>
              <a:ext uri="{FF2B5EF4-FFF2-40B4-BE49-F238E27FC236}">
                <a16:creationId xmlns:a16="http://schemas.microsoft.com/office/drawing/2014/main" id="{1D28FD41-CF85-E949-BEFC-BDBD8EF3696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43684" y="1556792"/>
            <a:ext cx="4206478" cy="4057808"/>
          </a:xfrm>
          <a:prstGeom prst="rect">
            <a:avLst/>
          </a:prstGeom>
        </p:spPr>
      </p:pic>
    </p:spTree>
    <p:extLst>
      <p:ext uri="{BB962C8B-B14F-4D97-AF65-F5344CB8AC3E}">
        <p14:creationId xmlns:p14="http://schemas.microsoft.com/office/powerpoint/2010/main" val="18674389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185869" y="0"/>
            <a:ext cx="4844276"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What we know?</a:t>
            </a:r>
          </a:p>
        </p:txBody>
      </p:sp>
      <p:pic>
        <p:nvPicPr>
          <p:cNvPr id="3" name="Picture 2">
            <a:extLst>
              <a:ext uri="{FF2B5EF4-FFF2-40B4-BE49-F238E27FC236}">
                <a16:creationId xmlns:a16="http://schemas.microsoft.com/office/drawing/2014/main" id="{D0129F15-D973-1C42-B116-18744F015F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1439" y="0"/>
            <a:ext cx="5181122" cy="6858000"/>
          </a:xfrm>
          <a:prstGeom prst="rect">
            <a:avLst/>
          </a:prstGeom>
        </p:spPr>
      </p:pic>
    </p:spTree>
    <p:extLst>
      <p:ext uri="{BB962C8B-B14F-4D97-AF65-F5344CB8AC3E}">
        <p14:creationId xmlns:p14="http://schemas.microsoft.com/office/powerpoint/2010/main" val="22467051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01D0AF59-99C3-4251-AB9A-C966C6AD440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1">
            <a:extLst>
              <a:ext uri="{FF2B5EF4-FFF2-40B4-BE49-F238E27FC236}">
                <a16:creationId xmlns:a16="http://schemas.microsoft.com/office/drawing/2014/main" id="{1855405F-37A2-4869-9154-F8BE3BECE6C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34F69FF-5649-BB4A-9A8E-2EE4C17290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22127" y="643467"/>
            <a:ext cx="3899744" cy="5571066"/>
          </a:xfrm>
          <a:prstGeom prst="rect">
            <a:avLst/>
          </a:prstGeom>
        </p:spPr>
      </p:pic>
    </p:spTree>
    <p:extLst>
      <p:ext uri="{BB962C8B-B14F-4D97-AF65-F5344CB8AC3E}">
        <p14:creationId xmlns:p14="http://schemas.microsoft.com/office/powerpoint/2010/main" val="31180586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1D0AF59-99C3-4251-AB9A-C966C6AD440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855405F-37A2-4869-9154-F8BE3BECE6C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8A13BAC-9916-8641-B5B7-718A7D4BFC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2600" y="1210501"/>
            <a:ext cx="8178799" cy="4436998"/>
          </a:xfrm>
          <a:prstGeom prst="rect">
            <a:avLst/>
          </a:prstGeom>
        </p:spPr>
      </p:pic>
    </p:spTree>
    <p:extLst>
      <p:ext uri="{BB962C8B-B14F-4D97-AF65-F5344CB8AC3E}">
        <p14:creationId xmlns:p14="http://schemas.microsoft.com/office/powerpoint/2010/main" val="37939751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145286" y="1102910"/>
            <a:ext cx="6858000" cy="626944"/>
          </a:xfrm>
        </p:spPr>
        <p:txBody>
          <a:bodyPr>
            <a:normAutofit/>
          </a:bodyPr>
          <a:lstStyle/>
          <a:p>
            <a:r>
              <a:rPr lang="en-US" sz="3300" dirty="0"/>
              <a:t>FIT KIDs!</a:t>
            </a:r>
          </a:p>
        </p:txBody>
      </p:sp>
      <p:sp>
        <p:nvSpPr>
          <p:cNvPr id="2" name="Text Placeholder 1"/>
          <p:cNvSpPr>
            <a:spLocks noGrp="1"/>
          </p:cNvSpPr>
          <p:nvPr>
            <p:ph type="body" idx="1"/>
          </p:nvPr>
        </p:nvSpPr>
        <p:spPr>
          <a:xfrm>
            <a:off x="867350" y="2157122"/>
            <a:ext cx="3374136" cy="514350"/>
          </a:xfrm>
        </p:spPr>
        <p:txBody>
          <a:bodyPr>
            <a:normAutofit/>
          </a:bodyPr>
          <a:lstStyle/>
          <a:p>
            <a:r>
              <a:rPr lang="en-US" sz="2100" dirty="0"/>
              <a:t>What is it? Why do it?</a:t>
            </a:r>
          </a:p>
        </p:txBody>
      </p:sp>
      <p:sp>
        <p:nvSpPr>
          <p:cNvPr id="3" name="Content Placeholder 2"/>
          <p:cNvSpPr>
            <a:spLocks noGrp="1"/>
          </p:cNvSpPr>
          <p:nvPr>
            <p:ph sz="half" idx="2"/>
          </p:nvPr>
        </p:nvSpPr>
        <p:spPr>
          <a:xfrm>
            <a:off x="4629150" y="2771193"/>
            <a:ext cx="3374136" cy="2767693"/>
          </a:xfrm>
        </p:spPr>
        <p:txBody>
          <a:bodyPr>
            <a:normAutofit fontScale="55000" lnSpcReduction="20000"/>
          </a:bodyPr>
          <a:lstStyle/>
          <a:p>
            <a:r>
              <a:rPr lang="en-US" dirty="0"/>
              <a:t>Great for all ages</a:t>
            </a:r>
          </a:p>
          <a:p>
            <a:r>
              <a:rPr lang="en-US" dirty="0"/>
              <a:t> 7-11 year olds can take part together within the same group.</a:t>
            </a:r>
          </a:p>
          <a:p>
            <a:r>
              <a:rPr lang="en-US" dirty="0"/>
              <a:t>Suitable and inclusive for all abilities.</a:t>
            </a:r>
          </a:p>
          <a:p>
            <a:r>
              <a:rPr lang="en-US" dirty="0"/>
              <a:t>Both boys &amp; girls can take part together.</a:t>
            </a:r>
          </a:p>
          <a:p>
            <a:r>
              <a:rPr lang="en-US" dirty="0"/>
              <a:t>Healthy competition for youngsters in a fun and safe environment.</a:t>
            </a:r>
          </a:p>
          <a:p>
            <a:r>
              <a:rPr lang="en-US" dirty="0"/>
              <a:t>Non contact and low risk of injury.</a:t>
            </a:r>
          </a:p>
          <a:p>
            <a:endParaRPr lang="en-US" dirty="0"/>
          </a:p>
          <a:p>
            <a:endParaRPr lang="en-US" dirty="0"/>
          </a:p>
        </p:txBody>
      </p:sp>
      <p:sp>
        <p:nvSpPr>
          <p:cNvPr id="4" name="Text Placeholder 3"/>
          <p:cNvSpPr>
            <a:spLocks noGrp="1"/>
          </p:cNvSpPr>
          <p:nvPr>
            <p:ph type="body" sz="quarter" idx="3"/>
          </p:nvPr>
        </p:nvSpPr>
        <p:spPr/>
        <p:txBody>
          <a:bodyPr>
            <a:normAutofit/>
          </a:bodyPr>
          <a:lstStyle/>
          <a:p>
            <a:r>
              <a:rPr lang="en-US" sz="2100" dirty="0"/>
              <a:t>MORE BENEFITS …..</a:t>
            </a:r>
          </a:p>
        </p:txBody>
      </p:sp>
      <p:sp>
        <p:nvSpPr>
          <p:cNvPr id="5" name="Content Placeholder 4"/>
          <p:cNvSpPr>
            <a:spLocks noGrp="1"/>
          </p:cNvSpPr>
          <p:nvPr>
            <p:ph sz="quarter" idx="4"/>
          </p:nvPr>
        </p:nvSpPr>
        <p:spPr>
          <a:xfrm>
            <a:off x="867350" y="2771193"/>
            <a:ext cx="3374136" cy="2767693"/>
          </a:xfrm>
        </p:spPr>
        <p:txBody>
          <a:bodyPr>
            <a:normAutofit fontScale="55000" lnSpcReduction="20000"/>
          </a:bodyPr>
          <a:lstStyle/>
          <a:p>
            <a:r>
              <a:rPr lang="en-GB" dirty="0"/>
              <a:t>This is a program to get young people participating in fitness and learning the benefits of an active lifestyle.</a:t>
            </a:r>
          </a:p>
          <a:p>
            <a:r>
              <a:rPr lang="en-GB" dirty="0"/>
              <a:t>Improve social development</a:t>
            </a:r>
          </a:p>
          <a:p>
            <a:r>
              <a:rPr lang="en-GB" dirty="0"/>
              <a:t>Improves individual achievement</a:t>
            </a:r>
          </a:p>
          <a:p>
            <a:r>
              <a:rPr lang="en-GB" dirty="0"/>
              <a:t>Active participation</a:t>
            </a:r>
            <a:endParaRPr lang="en-US" dirty="0"/>
          </a:p>
          <a:p>
            <a:r>
              <a:rPr lang="en-US" dirty="0"/>
              <a:t>Can be coached anywhere, indoor, outdoor, fields, astro-turf etc. depending on weather.</a:t>
            </a:r>
            <a:endParaRPr lang="en-GB" dirty="0"/>
          </a:p>
        </p:txBody>
      </p:sp>
    </p:spTree>
    <p:extLst>
      <p:ext uri="{BB962C8B-B14F-4D97-AF65-F5344CB8AC3E}">
        <p14:creationId xmlns:p14="http://schemas.microsoft.com/office/powerpoint/2010/main" val="2357379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185869" y="0"/>
            <a:ext cx="4844276"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What we know?</a:t>
            </a:r>
          </a:p>
        </p:txBody>
      </p:sp>
      <p:sp>
        <p:nvSpPr>
          <p:cNvPr id="8" name="TextBox 7"/>
          <p:cNvSpPr txBox="1"/>
          <p:nvPr/>
        </p:nvSpPr>
        <p:spPr>
          <a:xfrm>
            <a:off x="323531" y="525186"/>
            <a:ext cx="8568952" cy="7848302"/>
          </a:xfrm>
          <a:prstGeom prst="rect">
            <a:avLst/>
          </a:prstGeom>
          <a:noFill/>
        </p:spPr>
        <p:txBody>
          <a:bodyPr wrap="square" rtlCol="0">
            <a:spAutoFit/>
          </a:bodyPr>
          <a:lstStyle/>
          <a:p>
            <a:endParaRPr lang="en-US" b="1" dirty="0"/>
          </a:p>
          <a:p>
            <a:endParaRPr lang="en-US" dirty="0"/>
          </a:p>
          <a:p>
            <a:pPr marL="285750" indent="-285750">
              <a:buFont typeface="Arial" panose="020B0604020202020204" pitchFamily="34" charset="0"/>
              <a:buChar char="•"/>
            </a:pPr>
            <a:r>
              <a:rPr lang="en-US" b="1" dirty="0"/>
              <a:t>Community club provision- </a:t>
            </a:r>
            <a:r>
              <a:rPr lang="en-US" dirty="0"/>
              <a:t>currently no provision for this type of activity in this area.</a:t>
            </a:r>
          </a:p>
          <a:p>
            <a:pPr marL="285750" indent="-285750">
              <a:buFont typeface="Arial" panose="020B0604020202020204" pitchFamily="34" charset="0"/>
              <a:buChar char="•"/>
            </a:pPr>
            <a:r>
              <a:rPr lang="en-US" b="1" dirty="0"/>
              <a:t>Facility</a:t>
            </a:r>
            <a:r>
              <a:rPr lang="en-US" dirty="0"/>
              <a:t>- Available 4-5pm Friday £15 per hour</a:t>
            </a:r>
          </a:p>
          <a:p>
            <a:pPr marL="285750" indent="-285750">
              <a:buFont typeface="Arial" panose="020B0604020202020204" pitchFamily="34" charset="0"/>
              <a:buChar char="•"/>
            </a:pPr>
            <a:r>
              <a:rPr lang="en-US" b="1" dirty="0"/>
              <a:t>Coach (</a:t>
            </a:r>
            <a:r>
              <a:rPr lang="en-US" b="1" dirty="0" err="1"/>
              <a:t>Lowri</a:t>
            </a:r>
            <a:r>
              <a:rPr lang="en-US" b="1" dirty="0"/>
              <a:t>) </a:t>
            </a:r>
            <a:r>
              <a:rPr lang="en-US" dirty="0"/>
              <a:t>cost £10 per hour per coach- Pay 1hr half for session (set up). Look to find a volunteer / placement student to support club</a:t>
            </a:r>
          </a:p>
          <a:p>
            <a:pPr marL="285750" indent="-285750">
              <a:buFont typeface="Arial" panose="020B0604020202020204" pitchFamily="34" charset="0"/>
              <a:buChar char="•"/>
            </a:pPr>
            <a:r>
              <a:rPr lang="en-US" b="1" dirty="0"/>
              <a:t>Club can target- 5-16 year olds</a:t>
            </a:r>
            <a:r>
              <a:rPr lang="en-US" dirty="0"/>
              <a:t>. Group could be split in half with 7-11 one side and 11-16 the other or on ability. What age group to target?</a:t>
            </a:r>
          </a:p>
          <a:p>
            <a:pPr marL="285750" indent="-285750">
              <a:buFont typeface="Arial" panose="020B0604020202020204" pitchFamily="34" charset="0"/>
              <a:buChar char="•"/>
            </a:pPr>
            <a:r>
              <a:rPr lang="en-US" b="1" dirty="0"/>
              <a:t>Funding available- £500 </a:t>
            </a:r>
            <a:r>
              <a:rPr lang="en-US" dirty="0"/>
              <a:t>budget has become available to start up the club</a:t>
            </a:r>
          </a:p>
          <a:p>
            <a:endParaRPr lang="en-US" dirty="0"/>
          </a:p>
          <a:p>
            <a:r>
              <a:rPr lang="en-US" b="1" u="sng" dirty="0"/>
              <a:t>Task- split to two groups – (two sub groups) </a:t>
            </a:r>
          </a:p>
          <a:p>
            <a:endParaRPr lang="en-US" dirty="0"/>
          </a:p>
          <a:p>
            <a:r>
              <a:rPr lang="en-US" b="1" dirty="0"/>
              <a:t>Group one- </a:t>
            </a:r>
            <a:r>
              <a:rPr lang="en-US" dirty="0"/>
              <a:t>Look at </a:t>
            </a:r>
            <a:r>
              <a:rPr lang="en-US" b="1" dirty="0"/>
              <a:t>the funding </a:t>
            </a:r>
            <a:r>
              <a:rPr lang="en-US" dirty="0"/>
              <a:t>available and </a:t>
            </a:r>
            <a:r>
              <a:rPr lang="en-US" b="1" dirty="0"/>
              <a:t>how it can be spent- </a:t>
            </a:r>
            <a:r>
              <a:rPr lang="en-US" dirty="0"/>
              <a:t>equipment, promotional materials, incentives. </a:t>
            </a:r>
            <a:r>
              <a:rPr lang="en-US" b="1" dirty="0"/>
              <a:t>Work out a sustainability plan</a:t>
            </a:r>
            <a:r>
              <a:rPr lang="en-US" dirty="0"/>
              <a:t>, do some costings based on the club operating for 10 weeks. The club will be a maximum of £3 per participant. What will success look like?</a:t>
            </a:r>
          </a:p>
          <a:p>
            <a:endParaRPr lang="en-US" dirty="0"/>
          </a:p>
          <a:p>
            <a:r>
              <a:rPr lang="en-US" b="1" dirty="0"/>
              <a:t>Group 2- </a:t>
            </a:r>
            <a:r>
              <a:rPr lang="en-US" dirty="0"/>
              <a:t>Devise a </a:t>
            </a:r>
            <a:r>
              <a:rPr lang="en-US" b="1" dirty="0"/>
              <a:t>promotional plan </a:t>
            </a:r>
            <a:r>
              <a:rPr lang="en-US" dirty="0"/>
              <a:t>and think about </a:t>
            </a:r>
            <a:r>
              <a:rPr lang="en-US" b="1" dirty="0"/>
              <a:t>retention</a:t>
            </a:r>
            <a:r>
              <a:rPr lang="en-US" dirty="0"/>
              <a:t>- How are you going to get the children along to the club. Once they are there what will keep them coming back?</a:t>
            </a:r>
          </a:p>
          <a:p>
            <a:endParaRPr lang="en-US" dirty="0"/>
          </a:p>
          <a:p>
            <a:pPr algn="ctr"/>
            <a:r>
              <a:rPr lang="en-US" b="1" dirty="0"/>
              <a:t>Consider the differences with the different age groups 5-11 and 11-16</a:t>
            </a:r>
            <a:endParaRPr lang="en-US" dirty="0"/>
          </a:p>
          <a:p>
            <a:pPr algn="ctr"/>
            <a:r>
              <a:rPr lang="en-US" b="1" dirty="0"/>
              <a:t>Present your findings back to the group on a word document </a:t>
            </a:r>
          </a:p>
          <a:p>
            <a:pPr algn="ctr"/>
            <a:endParaRPr lang="en-US" dirty="0"/>
          </a:p>
          <a:p>
            <a:endParaRPr lang="en-US" dirty="0"/>
          </a:p>
          <a:p>
            <a:endParaRPr lang="en-US" b="1" dirty="0"/>
          </a:p>
          <a:p>
            <a:endParaRPr lang="en-US" dirty="0"/>
          </a:p>
          <a:p>
            <a:endParaRPr lang="en-US" dirty="0"/>
          </a:p>
        </p:txBody>
      </p:sp>
    </p:spTree>
    <p:extLst>
      <p:ext uri="{BB962C8B-B14F-4D97-AF65-F5344CB8AC3E}">
        <p14:creationId xmlns:p14="http://schemas.microsoft.com/office/powerpoint/2010/main" val="2063878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831818" y="0"/>
            <a:ext cx="3552383"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Next week?</a:t>
            </a:r>
          </a:p>
        </p:txBody>
      </p:sp>
      <p:sp>
        <p:nvSpPr>
          <p:cNvPr id="8" name="TextBox 7"/>
          <p:cNvSpPr txBox="1"/>
          <p:nvPr/>
        </p:nvSpPr>
        <p:spPr>
          <a:xfrm>
            <a:off x="323533" y="1268760"/>
            <a:ext cx="8568952" cy="5109091"/>
          </a:xfrm>
          <a:prstGeom prst="rect">
            <a:avLst/>
          </a:prstGeom>
          <a:noFill/>
        </p:spPr>
        <p:txBody>
          <a:bodyPr wrap="square" rtlCol="0">
            <a:spAutoFit/>
          </a:bodyPr>
          <a:lstStyle/>
          <a:p>
            <a:endParaRPr lang="en-US" b="1" dirty="0"/>
          </a:p>
          <a:p>
            <a:pPr algn="ctr"/>
            <a:r>
              <a:rPr lang="en-GB" sz="4000" b="1" dirty="0"/>
              <a:t>Marketing for Sports Development</a:t>
            </a:r>
          </a:p>
          <a:p>
            <a:pPr algn="ctr"/>
            <a:endParaRPr lang="en-GB" sz="4000" b="1" dirty="0"/>
          </a:p>
          <a:p>
            <a:pPr algn="ctr"/>
            <a:r>
              <a:rPr lang="en-GB" sz="4000" b="1" dirty="0"/>
              <a:t>Partnership and links </a:t>
            </a:r>
          </a:p>
          <a:p>
            <a:pPr algn="ctr"/>
            <a:endParaRPr lang="en-GB" sz="4000" b="1" dirty="0"/>
          </a:p>
          <a:p>
            <a:pPr algn="ctr"/>
            <a:r>
              <a:rPr lang="en-GB" sz="4000" b="1" dirty="0"/>
              <a:t>Talk about 1 part of the assignment </a:t>
            </a:r>
            <a:endParaRPr lang="en-US" sz="4000" b="1" dirty="0"/>
          </a:p>
          <a:p>
            <a:endParaRPr lang="en-US" b="1" dirty="0"/>
          </a:p>
          <a:p>
            <a:pPr algn="ctr"/>
            <a:endParaRPr lang="en-US" dirty="0"/>
          </a:p>
          <a:p>
            <a:endParaRPr lang="en-US" dirty="0"/>
          </a:p>
          <a:p>
            <a:endParaRPr lang="en-US" b="1" dirty="0"/>
          </a:p>
          <a:p>
            <a:endParaRPr lang="en-US" dirty="0"/>
          </a:p>
          <a:p>
            <a:endParaRPr lang="en-US" dirty="0"/>
          </a:p>
        </p:txBody>
      </p:sp>
    </p:spTree>
    <p:extLst>
      <p:ext uri="{BB962C8B-B14F-4D97-AF65-F5344CB8AC3E}">
        <p14:creationId xmlns:p14="http://schemas.microsoft.com/office/powerpoint/2010/main" val="2068003086"/>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769</TotalTime>
  <Words>1048</Words>
  <Application>Microsoft Macintosh PowerPoint</Application>
  <PresentationFormat>On-screen Show (4:3)</PresentationFormat>
  <Paragraphs>198</Paragraphs>
  <Slides>28</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Calibri Light</vt:lpstr>
      <vt:lpstr>Copperplate</vt:lpstr>
      <vt:lpstr>Mangal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Sporting Strategy In England  From 2000-2017  A sporting future for all / GAME PLAN / Sport England STRATEGY / OLYMPIC GAMES STRATEGY CREATING A SPORTING HABIT FOR LIFE  Common themes / statements-  increasing participation decreasing the drop out sporting excellence high quality experiences  increasing 14-25 participation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Break</vt:lpstr>
      <vt:lpstr>PowerPoint Presentation</vt:lpstr>
      <vt:lpstr>PowerPoint Presentation</vt:lpstr>
      <vt:lpstr>PowerPoint Presentation</vt:lpstr>
      <vt:lpstr>PowerPoint Presentation</vt:lpstr>
      <vt:lpstr>PowerPoint Presentation</vt:lpstr>
      <vt:lpstr>PowerPoint Presentation</vt:lpstr>
      <vt:lpstr>FIT KIDs!</vt:lpstr>
      <vt:lpstr>PowerPoint Presentation</vt:lpstr>
      <vt:lpstr>PowerPoint Presentation</vt:lpstr>
    </vt:vector>
  </TitlesOfParts>
  <LinksUpToDate>false</LinksUpToDate>
  <SharedDoc>false</SharedDoc>
  <HyperlinksChanged>false</HyperlinksChanged>
  <AppVersion>16.0009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Mana Mirasayar</dc:creator>
  <cp:lastModifiedBy>Mark Napieralla</cp:lastModifiedBy>
  <cp:revision>72</cp:revision>
  <dcterms:created xsi:type="dcterms:W3CDTF">2015-11-12T12:40:24Z</dcterms:created>
  <dcterms:modified xsi:type="dcterms:W3CDTF">2018-02-08T20:37:26Z</dcterms:modified>
</cp:coreProperties>
</file>