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4630400" cy="8229600"/>
  <p:notesSz cx="8229600" cy="14630400"/>
  <p:embeddedFontLst>
    <p:embeddedFont>
      <p:font typeface="Montserrat" panose="00000500000000000000" pitchFamily="2" charset="0"/>
      <p:regular r:id="rId15"/>
      <p:bold r:id="rId16"/>
      <p: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7586" autoAdjust="0"/>
  </p:normalViewPr>
  <p:slideViewPr>
    <p:cSldViewPr snapToGrid="0" snapToObjects="1">
      <p:cViewPr varScale="1">
        <p:scale>
          <a:sx n="45" d="100"/>
          <a:sy n="45" d="100"/>
        </p:scale>
        <p:origin x="1332"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7926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i.org/10.33423/jabe.v22i12.3876"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doi.org/10.15611/aoe.2018.2.17"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b="1" kern="1200" dirty="0">
                <a:solidFill>
                  <a:schemeClr val="tx1"/>
                </a:solidFill>
                <a:effectLst/>
                <a:latin typeface="+mn-lt"/>
                <a:ea typeface="+mn-ea"/>
                <a:cs typeface="+mn-cs"/>
              </a:rPr>
              <a:t>Research Context</a:t>
            </a:r>
          </a:p>
          <a:p>
            <a:r>
              <a:rPr lang="en-US" sz="1200" kern="1200" dirty="0">
                <a:solidFill>
                  <a:schemeClr val="tx1"/>
                </a:solidFill>
                <a:effectLst/>
                <a:latin typeface="+mn-lt"/>
                <a:ea typeface="+mn-ea"/>
                <a:cs typeface="+mn-cs"/>
              </a:rPr>
              <a:t>Cybersecurity is now a topic of serious concern among all businesses, but small businesses are not exempt, and they have certain unique challenges. Unlike larger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small businesses lack the resources and expertise to install powerful cybersecurity systems. They are also targeted by cybercriminals, and this is an enormous threat to their businesses, their finances, and their image (</a:t>
            </a:r>
            <a:r>
              <a:rPr lang="en-US" sz="1200" kern="1200" dirty="0" err="1">
                <a:solidFill>
                  <a:schemeClr val="tx1"/>
                </a:solidFill>
                <a:effectLst/>
                <a:latin typeface="+mn-lt"/>
                <a:ea typeface="+mn-ea"/>
                <a:cs typeface="+mn-cs"/>
              </a:rPr>
              <a:t>Wołczek</a:t>
            </a:r>
            <a:r>
              <a:rPr lang="en-US" sz="1200" kern="1200" dirty="0">
                <a:solidFill>
                  <a:schemeClr val="tx1"/>
                </a:solidFill>
                <a:effectLst/>
                <a:latin typeface="+mn-lt"/>
                <a:ea typeface="+mn-ea"/>
                <a:cs typeface="+mn-cs"/>
              </a:rPr>
              <a:t>, 2018). These threats will be discussed in the study, and some realistic and efficient recommendations will be given on measures that can be carried out by SMEs in order to improve their cybersecurity positions (Raineri and Resig, 2020).</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Problem</a:t>
            </a:r>
          </a:p>
          <a:p>
            <a:r>
              <a:rPr lang="en-US" sz="1200" kern="1200" dirty="0">
                <a:solidFill>
                  <a:schemeClr val="tx1"/>
                </a:solidFill>
                <a:effectLst/>
                <a:latin typeface="+mn-lt"/>
                <a:ea typeface="+mn-ea"/>
                <a:cs typeface="+mn-cs"/>
              </a:rPr>
              <a:t>My research problem is that the majority of small companies are highly prone to cyber-attacks because they lack adequate resources, and they are not entirely aware of cybersecurity. The latest study argues that small enterprises have a higher chance of being victims of cyber-attacks, and they also do not take any rational precautions.</a:t>
            </a:r>
          </a:p>
          <a:p>
            <a:r>
              <a:rPr lang="en-US" sz="1200" kern="1200" dirty="0">
                <a:solidFill>
                  <a:schemeClr val="tx1"/>
                </a:solidFill>
                <a:effectLst/>
                <a:latin typeface="+mn-lt"/>
                <a:ea typeface="+mn-ea"/>
                <a:cs typeface="+mn-cs"/>
              </a:rPr>
              <a:t>There is also a literature gap concerning the peculiarities of cybersecurity in small businesses. Most of the existing research is focused on large companies, and the SMEs have usually not been given much consideration. It is an urgent issue since the consequences of a cyber-attack on an SME could be catastrophic, including the loss of funds and reputation (</a:t>
            </a:r>
            <a:r>
              <a:rPr lang="en-US" sz="1200" kern="1200" dirty="0" err="1">
                <a:solidFill>
                  <a:schemeClr val="tx1"/>
                </a:solidFill>
                <a:effectLst/>
                <a:latin typeface="+mn-lt"/>
                <a:ea typeface="+mn-ea"/>
                <a:cs typeface="+mn-cs"/>
              </a:rPr>
              <a:t>Wołczek</a:t>
            </a:r>
            <a:r>
              <a:rPr lang="en-US" sz="1200" kern="1200" dirty="0">
                <a:solidFill>
                  <a:schemeClr val="tx1"/>
                </a:solidFill>
                <a:effectLst/>
                <a:latin typeface="+mn-lt"/>
                <a:ea typeface="+mn-ea"/>
                <a:cs typeface="+mn-cs"/>
              </a:rPr>
              <a:t>, 2018).</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Aim and Objectives</a:t>
            </a:r>
          </a:p>
          <a:p>
            <a:r>
              <a:rPr lang="en-US" sz="1200" b="1" kern="1200" dirty="0">
                <a:solidFill>
                  <a:schemeClr val="tx1"/>
                </a:solidFill>
                <a:effectLst/>
                <a:latin typeface="+mn-lt"/>
                <a:ea typeface="+mn-ea"/>
                <a:cs typeface="+mn-cs"/>
              </a:rPr>
              <a:t>Aim</a:t>
            </a:r>
          </a:p>
          <a:p>
            <a:r>
              <a:rPr lang="en-US" sz="1200" kern="1200" dirty="0">
                <a:solidFill>
                  <a:schemeClr val="tx1"/>
                </a:solidFill>
                <a:effectLst/>
                <a:latin typeface="+mn-lt"/>
                <a:ea typeface="+mn-ea"/>
                <a:cs typeface="+mn-cs"/>
              </a:rPr>
              <a:t>To review the cybersecurity risk to small businesses and develop viable recommendations to address the challenge.</a:t>
            </a:r>
          </a:p>
          <a:p>
            <a:r>
              <a:rPr lang="en-US" sz="1200" b="1" kern="1200" dirty="0">
                <a:solidFill>
                  <a:schemeClr val="tx1"/>
                </a:solidFill>
                <a:effectLst/>
                <a:latin typeface="+mn-lt"/>
                <a:ea typeface="+mn-ea"/>
                <a:cs typeface="+mn-cs"/>
              </a:rPr>
              <a:t>Objectives:</a:t>
            </a:r>
          </a:p>
          <a:p>
            <a:pPr lvl="0"/>
            <a:r>
              <a:rPr lang="en-US" sz="1200" kern="1200" dirty="0">
                <a:solidFill>
                  <a:schemeClr val="tx1"/>
                </a:solidFill>
                <a:effectLst/>
                <a:latin typeface="+mn-lt"/>
                <a:ea typeface="+mn-ea"/>
                <a:cs typeface="+mn-cs"/>
              </a:rPr>
              <a:t>To establish prevalent cybersecurity threats to small businesses.</a:t>
            </a:r>
          </a:p>
          <a:p>
            <a:pPr lvl="0"/>
            <a:r>
              <a:rPr lang="en-US" sz="1200" kern="1200" dirty="0">
                <a:solidFill>
                  <a:schemeClr val="tx1"/>
                </a:solidFill>
                <a:effectLst/>
                <a:latin typeface="+mn-lt"/>
                <a:ea typeface="+mn-ea"/>
                <a:cs typeface="+mn-cs"/>
              </a:rPr>
              <a:t>To assess the effect of these risks on the running of the business.</a:t>
            </a:r>
          </a:p>
          <a:p>
            <a:pPr lvl="0"/>
            <a:r>
              <a:rPr lang="en-US" sz="1200" kern="1200" dirty="0">
                <a:solidFill>
                  <a:schemeClr val="tx1"/>
                </a:solidFill>
                <a:effectLst/>
                <a:latin typeface="+mn-lt"/>
                <a:ea typeface="+mn-ea"/>
                <a:cs typeface="+mn-cs"/>
              </a:rPr>
              <a:t>To examine the current practices of cybersecurity in small businesses.</a:t>
            </a:r>
          </a:p>
          <a:p>
            <a:pPr lvl="0"/>
            <a:r>
              <a:rPr lang="en-US" sz="1200" kern="1200" dirty="0">
                <a:solidFill>
                  <a:schemeClr val="tx1"/>
                </a:solidFill>
                <a:effectLst/>
                <a:latin typeface="+mn-lt"/>
                <a:ea typeface="+mn-ea"/>
                <a:cs typeface="+mn-cs"/>
              </a:rPr>
              <a:t>To formulate measures that can be implemented to enhance cybersecurity </a:t>
            </a:r>
            <a:r>
              <a:rPr lang="en-US" sz="1200" kern="1200" dirty="0" err="1">
                <a:solidFill>
                  <a:schemeClr val="tx1"/>
                </a:solidFill>
                <a:effectLst/>
                <a:latin typeface="+mn-lt"/>
                <a:ea typeface="+mn-ea"/>
                <a:cs typeface="+mn-cs"/>
              </a:rPr>
              <a:t>defences</a:t>
            </a:r>
            <a:r>
              <a:rPr lang="en-US" sz="1200" kern="1200" dirty="0">
                <a:solidFill>
                  <a:schemeClr val="tx1"/>
                </a:solidFill>
                <a:effectLst/>
                <a:latin typeface="+mn-lt"/>
                <a:ea typeface="+mn-ea"/>
                <a:cs typeface="+mn-cs"/>
              </a:rPr>
              <a:t>.</a:t>
            </a:r>
          </a:p>
          <a:p>
            <a:endParaRPr lang="en-US" b="1"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Literature Review</a:t>
            </a:r>
          </a:p>
          <a:p>
            <a:r>
              <a:rPr lang="en-US" sz="1200" kern="1200" dirty="0">
                <a:solidFill>
                  <a:schemeClr val="tx1"/>
                </a:solidFill>
                <a:effectLst/>
                <a:latin typeface="+mn-lt"/>
                <a:ea typeface="+mn-ea"/>
                <a:cs typeface="+mn-cs"/>
              </a:rPr>
              <a:t>According to Saber (2016), this part of the literature review will highlight some of the larger theories and frameworks associated with cybersecurity. A popular framework is the NIST Cybersecurity Framework, adopted by many large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However, small businesses cannot frequently provide all of this structure. Small businesses have little knowledge of the necessity of cybersecurity until they become a target. This creates a major gap in knowledge that must be bridged by this study.</a:t>
            </a:r>
          </a:p>
          <a:p>
            <a:r>
              <a:rPr lang="en-US" sz="1200" kern="1200" dirty="0">
                <a:solidFill>
                  <a:schemeClr val="tx1"/>
                </a:solidFill>
                <a:effectLst/>
                <a:latin typeface="+mn-lt"/>
                <a:ea typeface="+mn-ea"/>
                <a:cs typeface="+mn-cs"/>
              </a:rPr>
              <a:t>In the case of research that specifically targets small businesses, the gap in the literature can be identified. Although numerous sources exist on large businesses, there are hardly any resources that are based on practical cybersecurity interventions specifically used in SMEs.</a:t>
            </a:r>
          </a:p>
          <a:p>
            <a:r>
              <a:rPr lang="en-US" sz="1200" b="1" kern="1200" dirty="0">
                <a:solidFill>
                  <a:schemeClr val="tx1"/>
                </a:solidFill>
                <a:effectLst/>
                <a:latin typeface="+mn-lt"/>
                <a:ea typeface="+mn-ea"/>
                <a:cs typeface="+mn-cs"/>
              </a:rPr>
              <a:t>Research Contribution:</a:t>
            </a:r>
            <a:r>
              <a:rPr lang="en-US" sz="1200" kern="1200" dirty="0">
                <a:solidFill>
                  <a:schemeClr val="tx1"/>
                </a:solidFill>
                <a:effectLst/>
                <a:latin typeface="+mn-lt"/>
                <a:ea typeface="+mn-ea"/>
                <a:cs typeface="+mn-cs"/>
              </a:rPr>
              <a:t> The proposed study is meant to bridge that gap by offering actionable recommendations that SMEs can follow in order to secure their systems. This will also assist them in </a:t>
            </a:r>
            <a:r>
              <a:rPr lang="en-US" sz="1200" kern="1200" dirty="0" err="1">
                <a:solidFill>
                  <a:schemeClr val="tx1"/>
                </a:solidFill>
                <a:effectLst/>
                <a:latin typeface="+mn-lt"/>
                <a:ea typeface="+mn-ea"/>
                <a:cs typeface="+mn-cs"/>
              </a:rPr>
              <a:t>prioritising</a:t>
            </a:r>
            <a:r>
              <a:rPr lang="en-US" sz="1200" kern="1200" dirty="0">
                <a:solidFill>
                  <a:schemeClr val="tx1"/>
                </a:solidFill>
                <a:effectLst/>
                <a:latin typeface="+mn-lt"/>
                <a:ea typeface="+mn-ea"/>
                <a:cs typeface="+mn-cs"/>
              </a:rPr>
              <a:t> cybersecurity without bombarding them with complex and costly solutions (Cook, 2017).</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Methodology</a:t>
            </a:r>
          </a:p>
          <a:p>
            <a:r>
              <a:rPr lang="en-US" sz="1200" kern="1200" dirty="0">
                <a:solidFill>
                  <a:schemeClr val="tx1"/>
                </a:solidFill>
                <a:effectLst/>
                <a:latin typeface="+mn-lt"/>
                <a:ea typeface="+mn-ea"/>
                <a:cs typeface="+mn-cs"/>
              </a:rPr>
              <a:t>In this study, I have decided to adopt a mixed-method approach to the data collection process that incorporates quantitative data collection processes, and qualitative data collection processes. The qualitative approach will assume the involvement of the small business owners and professionals in cybersecurity to take part in the interviews, where they will be asked about their experiences and challenges with cybersecurity (Raineri and Resig, 2020).</a:t>
            </a:r>
          </a:p>
          <a:p>
            <a:r>
              <a:rPr lang="en-US" sz="1200" kern="1200" dirty="0">
                <a:solidFill>
                  <a:schemeClr val="tx1"/>
                </a:solidFill>
                <a:effectLst/>
                <a:latin typeface="+mn-lt"/>
                <a:ea typeface="+mn-ea"/>
                <a:cs typeface="+mn-cs"/>
              </a:rPr>
              <a:t>The survey will form part of the quantitative approach because it will give the researcher some data regarding the frequency of occurrence of cyber-attacks among small businesses and the type of security measures adopted by them. These two methodologies will allow me to triple-engage data that will provide me with a more vivid and in-depth picture of the problem (</a:t>
            </a:r>
            <a:r>
              <a:rPr lang="en-US" sz="1200" kern="1200" dirty="0" err="1">
                <a:solidFill>
                  <a:schemeClr val="tx1"/>
                </a:solidFill>
                <a:effectLst/>
                <a:latin typeface="+mn-lt"/>
                <a:ea typeface="+mn-ea"/>
                <a:cs typeface="+mn-cs"/>
              </a:rPr>
              <a:t>Chidukwani</a:t>
            </a:r>
            <a:r>
              <a:rPr lang="en-US" sz="1200" kern="1200" dirty="0">
                <a:solidFill>
                  <a:schemeClr val="tx1"/>
                </a:solidFill>
                <a:effectLst/>
                <a:latin typeface="+mn-lt"/>
                <a:ea typeface="+mn-ea"/>
                <a:cs typeface="+mn-cs"/>
              </a:rPr>
              <a:t>, Zander, and </a:t>
            </a:r>
            <a:r>
              <a:rPr lang="en-US" sz="1200" kern="1200" dirty="0" err="1">
                <a:solidFill>
                  <a:schemeClr val="tx1"/>
                </a:solidFill>
                <a:effectLst/>
                <a:latin typeface="+mn-lt"/>
                <a:ea typeface="+mn-ea"/>
                <a:cs typeface="+mn-cs"/>
              </a:rPr>
              <a:t>Koutsakis</a:t>
            </a:r>
            <a:r>
              <a:rPr lang="en-US" sz="1200" kern="1200" dirty="0">
                <a:solidFill>
                  <a:schemeClr val="tx1"/>
                </a:solidFill>
                <a:effectLst/>
                <a:latin typeface="+mn-lt"/>
                <a:ea typeface="+mn-ea"/>
                <a:cs typeface="+mn-cs"/>
              </a:rPr>
              <a:t>, 2022).</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Data Collection and Evaluation Process</a:t>
            </a:r>
          </a:p>
          <a:p>
            <a:r>
              <a:rPr lang="en-US" sz="1200" kern="1200" dirty="0">
                <a:solidFill>
                  <a:schemeClr val="tx1"/>
                </a:solidFill>
                <a:effectLst/>
                <a:latin typeface="+mn-lt"/>
                <a:ea typeface="+mn-ea"/>
                <a:cs typeface="+mn-cs"/>
              </a:rPr>
              <a:t>The process of data collection is going to be achieved in several steps:</a:t>
            </a:r>
          </a:p>
          <a:p>
            <a:pPr lvl="0"/>
            <a:r>
              <a:rPr lang="en-US" sz="1200" kern="1200" dirty="0">
                <a:solidFill>
                  <a:schemeClr val="tx1"/>
                </a:solidFill>
                <a:effectLst/>
                <a:latin typeface="+mn-lt"/>
                <a:ea typeface="+mn-ea"/>
                <a:cs typeface="+mn-cs"/>
              </a:rPr>
              <a:t>The questionnaires will be handed to a group of small-sized companies where they will seek to establish details on their cybersecurity policy, the type of attacks that they have witnessed and the tools they use.</a:t>
            </a:r>
          </a:p>
          <a:p>
            <a:pPr lvl="0"/>
            <a:r>
              <a:rPr lang="en-US" sz="1200" kern="1200" dirty="0">
                <a:solidFill>
                  <a:schemeClr val="tx1"/>
                </a:solidFill>
                <a:effectLst/>
                <a:latin typeface="+mn-lt"/>
                <a:ea typeface="+mn-ea"/>
                <a:cs typeface="+mn-cs"/>
              </a:rPr>
              <a:t>A survey of a few business owners and cybersecurity professionals will be carried out to determine the information about the specific issues that SMEs are experiencing.</a:t>
            </a:r>
          </a:p>
          <a:p>
            <a:pPr lvl="0"/>
            <a:r>
              <a:rPr lang="en-US" sz="1200" kern="1200" dirty="0">
                <a:solidFill>
                  <a:schemeClr val="tx1"/>
                </a:solidFill>
                <a:effectLst/>
                <a:latin typeface="+mn-lt"/>
                <a:ea typeface="+mn-ea"/>
                <a:cs typeface="+mn-cs"/>
              </a:rPr>
              <a:t>The data collected will then be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qualitatively (thematically) using the data collected in the process of the interviews, and then using the information obtained during the survey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patterns and trends statistically.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Project Plan and Resources</a:t>
            </a:r>
          </a:p>
          <a:p>
            <a:r>
              <a:rPr lang="en-US" sz="1200" kern="1200" dirty="0">
                <a:solidFill>
                  <a:schemeClr val="tx1"/>
                </a:solidFill>
                <a:effectLst/>
                <a:latin typeface="+mn-lt"/>
                <a:ea typeface="+mn-ea"/>
                <a:cs typeface="+mn-cs"/>
              </a:rPr>
              <a:t>My project plan is </a:t>
            </a:r>
            <a:r>
              <a:rPr lang="en-US" sz="1200" kern="1200" dirty="0" err="1">
                <a:solidFill>
                  <a:schemeClr val="tx1"/>
                </a:solidFill>
                <a:effectLst/>
                <a:latin typeface="+mn-lt"/>
                <a:ea typeface="+mn-ea"/>
                <a:cs typeface="+mn-cs"/>
              </a:rPr>
              <a:t>summarised</a:t>
            </a:r>
            <a:r>
              <a:rPr lang="en-US" sz="1200" kern="1200" dirty="0">
                <a:solidFill>
                  <a:schemeClr val="tx1"/>
                </a:solidFill>
                <a:effectLst/>
                <a:latin typeface="+mn-lt"/>
                <a:ea typeface="+mn-ea"/>
                <a:cs typeface="+mn-cs"/>
              </a:rPr>
              <a:t> below. I will start with the literature review and data collection in the first three months, and data analysis and report in the subsequent months.</a:t>
            </a:r>
          </a:p>
          <a:p>
            <a:r>
              <a:rPr lang="en-US" sz="1200" kern="1200" dirty="0">
                <a:solidFill>
                  <a:schemeClr val="tx1"/>
                </a:solidFill>
                <a:effectLst/>
                <a:latin typeface="+mn-lt"/>
                <a:ea typeface="+mn-ea"/>
                <a:cs typeface="+mn-cs"/>
              </a:rPr>
              <a:t>I shall also need the sources of relevant scholarly journals, databases and a sample of small businesses that shall be surveyed and interviewed. Moreover, I will have to use data analysis software.</a:t>
            </a:r>
          </a:p>
          <a:p>
            <a:r>
              <a:rPr lang="en-US" sz="1200" kern="1200" dirty="0">
                <a:solidFill>
                  <a:schemeClr val="tx1"/>
                </a:solidFill>
                <a:effectLst/>
                <a:latin typeface="+mn-lt"/>
                <a:ea typeface="+mn-ea"/>
                <a:cs typeface="+mn-cs"/>
              </a:rPr>
              <a:t>I would also complete the data collection task during the first six months of the year, and this will allow me enough time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data and come up with my final report.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Project Impact and Limitations</a:t>
            </a:r>
          </a:p>
          <a:p>
            <a:r>
              <a:rPr lang="en-US" sz="1200" kern="1200" dirty="0">
                <a:solidFill>
                  <a:schemeClr val="tx1"/>
                </a:solidFill>
                <a:effectLst/>
                <a:latin typeface="+mn-lt"/>
                <a:ea typeface="+mn-ea"/>
                <a:cs typeface="+mn-cs"/>
              </a:rPr>
              <a:t>The potential impact of the research is enormous. By determining the most common types of cybersecurity threats, my research can be applied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occurrence of cyberattacks and their impact on SMEs by developing practical recommendations for them (Moore, 2023).</a:t>
            </a:r>
          </a:p>
          <a:p>
            <a:r>
              <a:rPr lang="en-US" sz="1200" kern="1200" dirty="0">
                <a:solidFill>
                  <a:schemeClr val="tx1"/>
                </a:solidFill>
                <a:effectLst/>
                <a:latin typeface="+mn-lt"/>
                <a:ea typeface="+mn-ea"/>
                <a:cs typeface="+mn-cs"/>
              </a:rPr>
              <a:t>However, there are weaknesses to this study. The survey sample may be limited, and data will be self-reported, hence may be biased. Moreover, my plans may not be universal because they encompass all small businesses, as there is always variation in the industry and size (Patterson, 2017).</a:t>
            </a:r>
          </a:p>
          <a:p>
            <a:r>
              <a:rPr lang="en-US" sz="1200" kern="1200" dirty="0">
                <a:solidFill>
                  <a:schemeClr val="tx1"/>
                </a:solidFill>
                <a:effectLst/>
                <a:latin typeface="+mn-lt"/>
                <a:ea typeface="+mn-ea"/>
                <a:cs typeface="+mn-cs"/>
              </a:rPr>
              <a:t>The work on new technologies, which are progressing in the field of cybersecurity, can be represented in a study in the future, and the way these technologies can be included in the practice of a small business.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Altogether, the research would lead to helpful data on the cybersecurity threats to which small companies are subjected. With this knowledge, I would be in a position to offer viable solutions that would easily be incorporated by the SMEs to increase their resilience in cybersecurity.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Chidukwani</a:t>
            </a:r>
            <a:r>
              <a:rPr lang="en-US" sz="1200" kern="1200" dirty="0">
                <a:solidFill>
                  <a:schemeClr val="tx1"/>
                </a:solidFill>
                <a:effectLst/>
                <a:latin typeface="+mn-lt"/>
                <a:ea typeface="+mn-ea"/>
                <a:cs typeface="+mn-cs"/>
              </a:rPr>
              <a:t>, A., Zander, S. and </a:t>
            </a:r>
            <a:r>
              <a:rPr lang="en-US" sz="1200" kern="1200" dirty="0" err="1">
                <a:solidFill>
                  <a:schemeClr val="tx1"/>
                </a:solidFill>
                <a:effectLst/>
                <a:latin typeface="+mn-lt"/>
                <a:ea typeface="+mn-ea"/>
                <a:cs typeface="+mn-cs"/>
              </a:rPr>
              <a:t>Koutsakis</a:t>
            </a:r>
            <a:r>
              <a:rPr lang="en-US" sz="1200" kern="1200" dirty="0">
                <a:solidFill>
                  <a:schemeClr val="tx1"/>
                </a:solidFill>
                <a:effectLst/>
                <a:latin typeface="+mn-lt"/>
                <a:ea typeface="+mn-ea"/>
                <a:cs typeface="+mn-cs"/>
              </a:rPr>
              <a:t>, P., 2022. A survey on the cybersecurity of small-to-medium businesses: challenges, research focus and recommendations. </a:t>
            </a:r>
            <a:r>
              <a:rPr lang="en-US" sz="1200" i="1" kern="1200" dirty="0" err="1">
                <a:solidFill>
                  <a:schemeClr val="tx1"/>
                </a:solidFill>
                <a:effectLst/>
                <a:latin typeface="+mn-lt"/>
                <a:ea typeface="+mn-ea"/>
                <a:cs typeface="+mn-cs"/>
              </a:rPr>
              <a:t>IEEe</a:t>
            </a:r>
            <a:r>
              <a:rPr lang="en-US" sz="1200" i="1" kern="1200" dirty="0">
                <a:solidFill>
                  <a:schemeClr val="tx1"/>
                </a:solidFill>
                <a:effectLst/>
                <a:latin typeface="+mn-lt"/>
                <a:ea typeface="+mn-ea"/>
                <a:cs typeface="+mn-cs"/>
              </a:rPr>
              <a:t> Access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10</a:t>
            </a:r>
            <a:r>
              <a:rPr lang="en-US" sz="1200" kern="1200" dirty="0">
                <a:solidFill>
                  <a:schemeClr val="tx1"/>
                </a:solidFill>
                <a:effectLst/>
                <a:latin typeface="+mn-lt"/>
                <a:ea typeface="+mn-ea"/>
                <a:cs typeface="+mn-cs"/>
              </a:rPr>
              <a:t>, pp.85701-85719.</a:t>
            </a:r>
          </a:p>
          <a:p>
            <a:r>
              <a:rPr lang="en-US" sz="1200" kern="1200" dirty="0">
                <a:solidFill>
                  <a:schemeClr val="tx1"/>
                </a:solidFill>
                <a:effectLst/>
                <a:latin typeface="+mn-lt"/>
                <a:ea typeface="+mn-ea"/>
                <a:cs typeface="+mn-cs"/>
              </a:rPr>
              <a:t>Cook, K.D., 2017. </a:t>
            </a:r>
            <a:r>
              <a:rPr lang="en-US" sz="1200" i="1" kern="1200" dirty="0">
                <a:solidFill>
                  <a:schemeClr val="tx1"/>
                </a:solidFill>
                <a:effectLst/>
                <a:latin typeface="+mn-lt"/>
                <a:ea typeface="+mn-ea"/>
                <a:cs typeface="+mn-cs"/>
              </a:rPr>
              <a:t>Effective cybersecurity strategies for small businesses</a:t>
            </a:r>
            <a:r>
              <a:rPr lang="en-US" sz="1200" kern="1200" dirty="0">
                <a:solidFill>
                  <a:schemeClr val="tx1"/>
                </a:solidFill>
                <a:effectLst/>
                <a:latin typeface="+mn-lt"/>
                <a:ea typeface="+mn-ea"/>
                <a:cs typeface="+mn-cs"/>
              </a:rPr>
              <a:t>. Walden University.</a:t>
            </a:r>
          </a:p>
          <a:p>
            <a:r>
              <a:rPr lang="en-US" sz="1200" kern="1200" dirty="0">
                <a:solidFill>
                  <a:schemeClr val="tx1"/>
                </a:solidFill>
                <a:effectLst/>
                <a:latin typeface="+mn-lt"/>
                <a:ea typeface="+mn-ea"/>
                <a:cs typeface="+mn-cs"/>
              </a:rPr>
              <a:t>Moore, K.E., 2023. </a:t>
            </a:r>
            <a:r>
              <a:rPr lang="en-US" sz="1200" i="1" kern="1200" dirty="0" err="1">
                <a:solidFill>
                  <a:schemeClr val="tx1"/>
                </a:solidFill>
                <a:effectLst/>
                <a:latin typeface="+mn-lt"/>
                <a:ea typeface="+mn-ea"/>
                <a:cs typeface="+mn-cs"/>
              </a:rPr>
              <a:t>Analysing</a:t>
            </a:r>
            <a:r>
              <a:rPr lang="en-US" sz="1200" i="1" kern="1200" dirty="0">
                <a:solidFill>
                  <a:schemeClr val="tx1"/>
                </a:solidFill>
                <a:effectLst/>
                <a:latin typeface="+mn-lt"/>
                <a:ea typeface="+mn-ea"/>
                <a:cs typeface="+mn-cs"/>
              </a:rPr>
              <a:t> small business strategies to prevent external cybersecurity threats</a:t>
            </a:r>
            <a:r>
              <a:rPr lang="en-US" sz="1200" kern="1200" dirty="0">
                <a:solidFill>
                  <a:schemeClr val="tx1"/>
                </a:solidFill>
                <a:effectLst/>
                <a:latin typeface="+mn-lt"/>
                <a:ea typeface="+mn-ea"/>
                <a:cs typeface="+mn-cs"/>
              </a:rPr>
              <a:t> (Doctoral dissertation, Walden University).</a:t>
            </a:r>
          </a:p>
          <a:p>
            <a:r>
              <a:rPr lang="en-US" sz="1200" kern="1200" dirty="0">
                <a:solidFill>
                  <a:schemeClr val="tx1"/>
                </a:solidFill>
                <a:effectLst/>
                <a:latin typeface="+mn-lt"/>
                <a:ea typeface="+mn-ea"/>
                <a:cs typeface="+mn-cs"/>
              </a:rPr>
              <a:t>Patterson, J., 2017. </a:t>
            </a:r>
            <a:r>
              <a:rPr lang="en-US" sz="1200" i="1" kern="1200" dirty="0">
                <a:solidFill>
                  <a:schemeClr val="tx1"/>
                </a:solidFill>
                <a:effectLst/>
                <a:latin typeface="+mn-lt"/>
                <a:ea typeface="+mn-ea"/>
                <a:cs typeface="+mn-cs"/>
              </a:rPr>
              <a:t>Cybersecurity policy decisions in small businesses</a:t>
            </a:r>
            <a:r>
              <a:rPr lang="en-US" sz="1200" kern="1200" dirty="0">
                <a:solidFill>
                  <a:schemeClr val="tx1"/>
                </a:solidFill>
                <a:effectLst/>
                <a:latin typeface="+mn-lt"/>
                <a:ea typeface="+mn-ea"/>
                <a:cs typeface="+mn-cs"/>
              </a:rPr>
              <a:t>. Walden University.</a:t>
            </a:r>
          </a:p>
          <a:p>
            <a:r>
              <a:rPr lang="en-US" sz="1200" kern="1200" dirty="0">
                <a:solidFill>
                  <a:schemeClr val="tx1"/>
                </a:solidFill>
                <a:effectLst/>
                <a:latin typeface="+mn-lt"/>
                <a:ea typeface="+mn-ea"/>
                <a:cs typeface="+mn-cs"/>
              </a:rPr>
              <a:t>Raineri, E. M., and Resig, J. (2020b). Evaluating Self-Efficacy about cybersecurity for small businesses. </a:t>
            </a:r>
            <a:r>
              <a:rPr lang="en-US" sz="1200" i="1" kern="1200" dirty="0">
                <a:solidFill>
                  <a:schemeClr val="tx1"/>
                </a:solidFill>
                <a:effectLst/>
                <a:latin typeface="+mn-lt"/>
                <a:ea typeface="+mn-ea"/>
                <a:cs typeface="+mn-cs"/>
              </a:rPr>
              <a:t>Journal of Applied Business and Economics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22</a:t>
            </a:r>
            <a:r>
              <a:rPr lang="en-US" sz="1200" kern="1200" dirty="0">
                <a:solidFill>
                  <a:schemeClr val="tx1"/>
                </a:solidFill>
                <a:effectLst/>
                <a:latin typeface="+mn-lt"/>
                <a:ea typeface="+mn-ea"/>
                <a:cs typeface="+mn-cs"/>
              </a:rPr>
              <a:t>(12). </a:t>
            </a:r>
            <a:r>
              <a:rPr lang="en-US" sz="1200" u="sng" kern="1200" dirty="0">
                <a:solidFill>
                  <a:schemeClr val="tx1"/>
                </a:solidFill>
                <a:effectLst/>
                <a:latin typeface="+mn-lt"/>
                <a:ea typeface="+mn-ea"/>
                <a:cs typeface="+mn-cs"/>
                <a:hlinkClick r:id="rId3"/>
              </a:rPr>
              <a:t>https://doi.org/10.33423/jabe.v22i12.3876</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Saber, J.A., 2016. </a:t>
            </a:r>
            <a:r>
              <a:rPr lang="en-US" sz="1200" i="1" kern="1200" dirty="0">
                <a:solidFill>
                  <a:schemeClr val="tx1"/>
                </a:solidFill>
                <a:effectLst/>
                <a:latin typeface="+mn-lt"/>
                <a:ea typeface="+mn-ea"/>
                <a:cs typeface="+mn-cs"/>
              </a:rPr>
              <a:t>Determining small business cybersecurity strategies to prevent data breaches</a:t>
            </a:r>
            <a:r>
              <a:rPr lang="en-US" sz="1200" kern="1200" dirty="0">
                <a:solidFill>
                  <a:schemeClr val="tx1"/>
                </a:solidFill>
                <a:effectLst/>
                <a:latin typeface="+mn-lt"/>
                <a:ea typeface="+mn-ea"/>
                <a:cs typeface="+mn-cs"/>
              </a:rPr>
              <a:t>. Walden University.</a:t>
            </a:r>
          </a:p>
          <a:p>
            <a:r>
              <a:rPr lang="en-US" sz="1200" kern="1200" dirty="0" err="1">
                <a:solidFill>
                  <a:schemeClr val="tx1"/>
                </a:solidFill>
                <a:effectLst/>
                <a:latin typeface="+mn-lt"/>
                <a:ea typeface="+mn-ea"/>
                <a:cs typeface="+mn-cs"/>
              </a:rPr>
              <a:t>Wołczek</a:t>
            </a:r>
            <a:r>
              <a:rPr lang="en-US" sz="1200" kern="1200" dirty="0">
                <a:solidFill>
                  <a:schemeClr val="tx1"/>
                </a:solidFill>
                <a:effectLst/>
                <a:latin typeface="+mn-lt"/>
                <a:ea typeface="+mn-ea"/>
                <a:cs typeface="+mn-cs"/>
              </a:rPr>
              <a:t>, P. (2018). Strategy implementation problems in small and large companies – similarities and differences in light of the research results. Lessons from the Polish experience. </a:t>
            </a:r>
            <a:r>
              <a:rPr lang="en-US" sz="1200" i="1" kern="1200" dirty="0">
                <a:solidFill>
                  <a:schemeClr val="tx1"/>
                </a:solidFill>
                <a:effectLst/>
                <a:latin typeface="+mn-lt"/>
                <a:ea typeface="+mn-ea"/>
                <a:cs typeface="+mn-cs"/>
              </a:rPr>
              <a:t>Argumenta </a:t>
            </a:r>
            <a:r>
              <a:rPr lang="en-US" sz="1200" i="1" kern="1200" dirty="0" err="1">
                <a:solidFill>
                  <a:schemeClr val="tx1"/>
                </a:solidFill>
                <a:effectLst/>
                <a:latin typeface="+mn-lt"/>
                <a:ea typeface="+mn-ea"/>
                <a:cs typeface="+mn-cs"/>
              </a:rPr>
              <a:t>Oeconomica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a:t>
            </a:r>
            <a:r>
              <a:rPr lang="en-US" sz="1200" kern="1200" dirty="0">
                <a:solidFill>
                  <a:schemeClr val="tx1"/>
                </a:solidFill>
                <a:effectLst/>
                <a:latin typeface="+mn-lt"/>
                <a:ea typeface="+mn-ea"/>
                <a:cs typeface="+mn-cs"/>
              </a:rPr>
              <a:t>(41), 391–421. </a:t>
            </a:r>
            <a:r>
              <a:rPr lang="en-US" sz="1200" u="sng" kern="1200" dirty="0">
                <a:solidFill>
                  <a:schemeClr val="tx1"/>
                </a:solidFill>
                <a:effectLst/>
                <a:latin typeface="+mn-lt"/>
                <a:ea typeface="+mn-ea"/>
                <a:cs typeface="+mn-cs"/>
                <a:hlinkClick r:id="rId4"/>
              </a:rPr>
              <a:t>https://doi.org/10.15611/aoe.2018.2.17</a:t>
            </a: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txBody>
          <a:bodyPr/>
          <a:lstStyle/>
          <a:p>
            <a:endParaRPr lang="en-US"/>
          </a:p>
        </p:txBody>
      </p:sp>
      <p:sp>
        <p:nvSpPr>
          <p:cNvPr id="3" name="Shape 1"/>
          <p:cNvSpPr/>
          <p:nvPr/>
        </p:nvSpPr>
        <p:spPr>
          <a:xfrm>
            <a:off x="0" y="0"/>
            <a:ext cx="14630400" cy="8229600"/>
          </a:xfrm>
          <a:prstGeom prst="rect">
            <a:avLst/>
          </a:prstGeom>
          <a:solidFill>
            <a:srgbClr val="FFFFF4">
              <a:alpha val="95000"/>
            </a:srgbClr>
          </a:solidFill>
          <a:ln/>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C8AB"/>
          </a:solidFill>
          <a:ln/>
        </p:spPr>
      </p:sp>
      <p:sp>
        <p:nvSpPr>
          <p:cNvPr id="3" name="Shape 1"/>
          <p:cNvSpPr/>
          <p:nvPr/>
        </p:nvSpPr>
        <p:spPr>
          <a:xfrm>
            <a:off x="0" y="0"/>
            <a:ext cx="14630400" cy="8229600"/>
          </a:xfrm>
          <a:prstGeom prst="rect">
            <a:avLst/>
          </a:prstGeom>
          <a:solidFill>
            <a:srgbClr val="FFFFF4">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8.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423/jabe.v22i12.3876"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hyperlink" Target="https://doi.org/10.15611/aoe.2018.2.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80188" y="2036564"/>
            <a:ext cx="7556421" cy="1695450"/>
          </a:xfrm>
          <a:prstGeom prst="rect">
            <a:avLst/>
          </a:prstGeom>
          <a:noFill/>
          <a:ln/>
        </p:spPr>
        <p:txBody>
          <a:bodyPr wrap="square" lIns="0" tIns="0" rIns="0" bIns="0" rtlCol="0" anchor="t"/>
          <a:lstStyle/>
          <a:p>
            <a:pPr marL="0" indent="0" algn="l">
              <a:lnSpc>
                <a:spcPts val="6650"/>
              </a:lnSpc>
              <a:buNone/>
            </a:pPr>
            <a:r>
              <a:rPr lang="en-US" sz="5100" dirty="0">
                <a:solidFill>
                  <a:srgbClr val="532418"/>
                </a:solidFill>
                <a:latin typeface="Marcellus" pitchFamily="34" charset="0"/>
                <a:ea typeface="Marcellus" pitchFamily="34" charset="-122"/>
                <a:cs typeface="Marcellus" pitchFamily="34" charset="-120"/>
              </a:rPr>
              <a:t>Cybersecurity in Small Businesses</a:t>
            </a:r>
            <a:endParaRPr lang="en-US" sz="5100" dirty="0"/>
          </a:p>
        </p:txBody>
      </p:sp>
      <p:sp>
        <p:nvSpPr>
          <p:cNvPr id="4" name="Text 1"/>
          <p:cNvSpPr/>
          <p:nvPr/>
        </p:nvSpPr>
        <p:spPr>
          <a:xfrm>
            <a:off x="6280187" y="3851112"/>
            <a:ext cx="7556421" cy="4378488"/>
          </a:xfrm>
          <a:prstGeom prst="rect">
            <a:avLst/>
          </a:prstGeom>
          <a:noFill/>
          <a:ln/>
        </p:spPr>
        <p:txBody>
          <a:bodyPr wrap="square" lIns="0" tIns="0" rIns="0" bIns="0" rtlCol="0" anchor="t"/>
          <a:lstStyle/>
          <a:p>
            <a:pPr marL="0" marR="0" lvl="0" indent="0" algn="ctr" defTabSz="457200" rtl="0" eaLnBrk="1" fontAlgn="auto" latinLnBrk="0" hangingPunct="1">
              <a:lnSpc>
                <a:spcPct val="100000"/>
              </a:lnSpc>
              <a:spcBef>
                <a:spcPct val="20000"/>
              </a:spcBef>
              <a:spcAft>
                <a:spcPts val="0"/>
              </a:spcAft>
              <a:buClrTx/>
              <a:buSzTx/>
              <a:buFont typeface="Arial"/>
              <a:buNone/>
              <a:tabLst/>
              <a:defRPr/>
            </a:pPr>
            <a:r>
              <a:rPr lang="en-US" sz="2000" dirty="0">
                <a:solidFill>
                  <a:srgbClr val="67534F"/>
                </a:solidFill>
                <a:latin typeface="Montserrat" pitchFamily="34" charset="0"/>
                <a:ea typeface="Montserrat" pitchFamily="34" charset="-122"/>
                <a:cs typeface="Montserrat" pitchFamily="34" charset="-120"/>
              </a:rPr>
              <a:t>Module: ACFA7004: Research Methods and Professional Development · MSc Computing portfolio </a:t>
            </a:r>
            <a:br>
              <a:rPr lang="en-US" sz="2000" dirty="0">
                <a:solidFill>
                  <a:srgbClr val="67534F"/>
                </a:solidFill>
                <a:latin typeface="Montserrat" pitchFamily="34" charset="0"/>
                <a:ea typeface="Montserrat" pitchFamily="34" charset="-122"/>
                <a:cs typeface="Montserrat" pitchFamily="34" charset="-120"/>
              </a:rPr>
            </a:br>
            <a:br>
              <a:rPr lang="en-US" sz="2000" dirty="0">
                <a:solidFill>
                  <a:srgbClr val="67534F"/>
                </a:solidFill>
                <a:ea typeface="Montserrat" pitchFamily="34" charset="-122"/>
                <a:cs typeface="Montserrat" pitchFamily="34" charset="-120"/>
              </a:rPr>
            </a:br>
            <a:r>
              <a:rPr lang="en-US" sz="2400" dirty="0">
                <a:solidFill>
                  <a:srgbClr val="67534F"/>
                </a:solidFill>
                <a:ea typeface="Montserrat" pitchFamily="34" charset="-122"/>
                <a:cs typeface="Montserrat" pitchFamily="34" charset="-120"/>
              </a:rPr>
              <a:t>Assignment Title: Presentation</a:t>
            </a:r>
            <a:br>
              <a:rPr lang="en-US" sz="2400" dirty="0">
                <a:solidFill>
                  <a:srgbClr val="67534F"/>
                </a:solidFill>
                <a:ea typeface="Montserrat" pitchFamily="34" charset="-122"/>
                <a:cs typeface="Montserrat" pitchFamily="34" charset="-120"/>
              </a:rPr>
            </a:br>
            <a:br>
              <a:rPr lang="en-US" sz="2400" dirty="0">
                <a:solidFill>
                  <a:srgbClr val="67534F"/>
                </a:solidFill>
                <a:ea typeface="Montserrat" pitchFamily="34" charset="-122"/>
                <a:cs typeface="Montserrat" pitchFamily="34" charset="-120"/>
              </a:rPr>
            </a:br>
            <a:r>
              <a:rPr lang="en-US" sz="2400" dirty="0">
                <a:solidFill>
                  <a:srgbClr val="67534F"/>
                </a:solidFill>
                <a:ea typeface="Montserrat" pitchFamily="34" charset="-122"/>
                <a:cs typeface="Montserrat" pitchFamily="34" charset="-120"/>
              </a:rPr>
              <a:t>Lecturer: Dr. Suresh Shanmugasundaram</a:t>
            </a:r>
            <a:br>
              <a:rPr lang="en-US" sz="1750" dirty="0">
                <a:solidFill>
                  <a:srgbClr val="67534F"/>
                </a:solidFill>
                <a:latin typeface="Montserrat" pitchFamily="34" charset="0"/>
                <a:ea typeface="Montserrat" pitchFamily="34" charset="-122"/>
                <a:cs typeface="Montserrat" pitchFamily="34" charset="-120"/>
              </a:rPr>
            </a:br>
            <a:endParaRPr kumimoji="0" lang="en-US" sz="3200" b="0" i="0" u="none" strike="noStrike" kern="1200" cap="none" spc="0" normalizeH="0" baseline="0" noProof="0" dirty="0">
              <a:ln>
                <a:noFill/>
              </a:ln>
              <a:solidFill>
                <a:prstClr val="black">
                  <a:tint val="75000"/>
                </a:prstClr>
              </a:solidFill>
              <a:effectLst/>
              <a:uLnTx/>
              <a:uFillTx/>
              <a:latin typeface="Calibri"/>
              <a:ea typeface="+mn-ea"/>
              <a:cs typeface="+mn-cs"/>
            </a:endParaRPr>
          </a:p>
          <a:p>
            <a:pPr algn="ctr"/>
            <a:r>
              <a:rPr lang="en-US" sz="2800" dirty="0"/>
              <a:t>Student Name: Md. Tarequr Rahman Sharif</a:t>
            </a:r>
          </a:p>
          <a:p>
            <a:pPr algn="ctr"/>
            <a:r>
              <a:rPr lang="en-US" sz="2800" dirty="0"/>
              <a:t>Student ID Number: 2437470</a:t>
            </a:r>
            <a:br>
              <a:rPr lang="en-US" sz="2800" dirty="0"/>
            </a:br>
            <a:endParaRPr lang="en-US" sz="3200" dirty="0"/>
          </a:p>
          <a:p>
            <a:pPr algn="ctr"/>
            <a:r>
              <a:rPr lang="en-US" sz="3200" dirty="0">
                <a:solidFill>
                  <a:prstClr val="black">
                    <a:tint val="75000"/>
                  </a:prstClr>
                </a:solidFill>
              </a:rPr>
              <a:t>Presentation Date: 21st April 2026</a:t>
            </a:r>
          </a:p>
          <a:p>
            <a:endParaRPr lang="en-US" sz="3200" dirty="0"/>
          </a:p>
          <a:p>
            <a:pPr marL="0" marR="0" lvl="0" indent="0" algn="ctr" defTabSz="457200" rtl="0" eaLnBrk="1" fontAlgn="auto" latinLnBrk="0" hangingPunct="1">
              <a:lnSpc>
                <a:spcPct val="100000"/>
              </a:lnSpc>
              <a:spcBef>
                <a:spcPct val="20000"/>
              </a:spcBef>
              <a:spcAft>
                <a:spcPts val="0"/>
              </a:spcAft>
              <a:buClrTx/>
              <a:buSzTx/>
              <a:buFont typeface="Arial"/>
              <a:buNone/>
              <a:tabLst/>
              <a:defRPr/>
            </a:pPr>
            <a:endParaRPr kumimoji="0" lang="en-US" sz="3200" b="0" i="0" u="none" strike="noStrike" kern="1200" cap="none" spc="0" normalizeH="0" baseline="0" noProof="0" dirty="0">
              <a:ln>
                <a:noFill/>
              </a:ln>
              <a:solidFill>
                <a:prstClr val="black">
                  <a:tint val="75000"/>
                </a:prstClr>
              </a:solidFill>
              <a:effectLst/>
              <a:uLnTx/>
              <a:uFillTx/>
              <a:latin typeface="Calibri"/>
              <a:ea typeface="+mn-ea"/>
              <a:cs typeface="+mn-cs"/>
            </a:endParaRPr>
          </a:p>
          <a:p>
            <a:pPr marL="0" indent="0" algn="l">
              <a:lnSpc>
                <a:spcPts val="2300"/>
              </a:lnSpc>
              <a:buNone/>
            </a:pPr>
            <a:endParaRPr lang="en-US" sz="1750" dirty="0"/>
          </a:p>
        </p:txBody>
      </p:sp>
      <p:sp>
        <p:nvSpPr>
          <p:cNvPr id="6" name="TextBox 5">
            <a:extLst>
              <a:ext uri="{FF2B5EF4-FFF2-40B4-BE49-F238E27FC236}">
                <a16:creationId xmlns:a16="http://schemas.microsoft.com/office/drawing/2014/main" id="{543F1537-18B9-BCBB-1C2A-6014040683B3}"/>
              </a:ext>
            </a:extLst>
          </p:cNvPr>
          <p:cNvSpPr txBox="1"/>
          <p:nvPr/>
        </p:nvSpPr>
        <p:spPr>
          <a:xfrm>
            <a:off x="6280190" y="840247"/>
            <a:ext cx="4841467" cy="1077218"/>
          </a:xfrm>
          <a:prstGeom prst="rect">
            <a:avLst/>
          </a:prstGeom>
          <a:noFill/>
        </p:spPr>
        <p:txBody>
          <a:bodyPr wrap="square" rtlCol="0">
            <a:spAutoFit/>
          </a:bodyPr>
          <a:lstStyle/>
          <a:p>
            <a:r>
              <a:rPr lang="en-US" sz="3200" dirty="0"/>
              <a:t>MSc in Cybersecurity &amp; Digital Forensics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793790" y="714613"/>
            <a:ext cx="1087279" cy="371832"/>
          </a:xfrm>
          <a:prstGeom prst="roundRect">
            <a:avLst>
              <a:gd name="adj" fmla="val 43922"/>
            </a:avLst>
          </a:prstGeom>
          <a:solidFill>
            <a:srgbClr val="FFE0CC"/>
          </a:solidFill>
          <a:ln/>
        </p:spPr>
        <p:txBody>
          <a:bodyPr/>
          <a:lstStyle/>
          <a:p>
            <a:endParaRPr lang="en-US"/>
          </a:p>
        </p:txBody>
      </p:sp>
      <p:sp>
        <p:nvSpPr>
          <p:cNvPr id="3" name="Text 1"/>
          <p:cNvSpPr/>
          <p:nvPr/>
        </p:nvSpPr>
        <p:spPr>
          <a:xfrm>
            <a:off x="929878" y="782598"/>
            <a:ext cx="815102" cy="235863"/>
          </a:xfrm>
          <a:prstGeom prst="rect">
            <a:avLst/>
          </a:prstGeom>
          <a:noFill/>
          <a:ln/>
        </p:spPr>
        <p:txBody>
          <a:bodyPr wrap="none" lIns="0" tIns="0" rIns="0" bIns="0" rtlCol="0" anchor="t"/>
          <a:lstStyle/>
          <a:p>
            <a:pPr marL="0" indent="0" algn="l">
              <a:lnSpc>
                <a:spcPts val="1850"/>
              </a:lnSpc>
              <a:buNone/>
            </a:pPr>
            <a:r>
              <a:rPr lang="en-US" sz="1400" dirty="0">
                <a:solidFill>
                  <a:srgbClr val="67534F"/>
                </a:solidFill>
                <a:latin typeface="Montserrat" pitchFamily="34" charset="0"/>
                <a:ea typeface="Montserrat" pitchFamily="34" charset="-122"/>
                <a:cs typeface="Montserrat" pitchFamily="34" charset="-120"/>
              </a:rPr>
              <a:t>AGENDA</a:t>
            </a:r>
            <a:endParaRPr lang="en-US" sz="1400" dirty="0"/>
          </a:p>
        </p:txBody>
      </p:sp>
      <p:sp>
        <p:nvSpPr>
          <p:cNvPr id="4" name="Text 2"/>
          <p:cNvSpPr/>
          <p:nvPr/>
        </p:nvSpPr>
        <p:spPr>
          <a:xfrm>
            <a:off x="793790" y="1177171"/>
            <a:ext cx="6606778" cy="847725"/>
          </a:xfrm>
          <a:prstGeom prst="rect">
            <a:avLst/>
          </a:prstGeom>
          <a:noFill/>
          <a:ln/>
        </p:spPr>
        <p:txBody>
          <a:bodyPr wrap="none" lIns="0" tIns="0" rIns="0" bIns="0" rtlCol="0" anchor="t"/>
          <a:lstStyle/>
          <a:p>
            <a:pPr marL="0" indent="0" algn="l">
              <a:lnSpc>
                <a:spcPts val="6650"/>
              </a:lnSpc>
              <a:buNone/>
            </a:pPr>
            <a:r>
              <a:rPr lang="en-US" sz="5100" dirty="0">
                <a:solidFill>
                  <a:srgbClr val="532418"/>
                </a:solidFill>
                <a:latin typeface="Marcellus" pitchFamily="34" charset="0"/>
                <a:ea typeface="Marcellus" pitchFamily="34" charset="-122"/>
                <a:cs typeface="Marcellus" pitchFamily="34" charset="-120"/>
              </a:rPr>
              <a:t>Presentation Overview</a:t>
            </a:r>
            <a:endParaRPr lang="en-US" sz="5100" dirty="0"/>
          </a:p>
        </p:txBody>
      </p:sp>
      <p:sp>
        <p:nvSpPr>
          <p:cNvPr id="5" name="Text 3"/>
          <p:cNvSpPr/>
          <p:nvPr/>
        </p:nvSpPr>
        <p:spPr>
          <a:xfrm>
            <a:off x="793790" y="2365058"/>
            <a:ext cx="226814"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arcellus Light" pitchFamily="34" charset="0"/>
                <a:ea typeface="Marcellus Light" pitchFamily="34" charset="-122"/>
                <a:cs typeface="Marcellus Light" pitchFamily="34" charset="-120"/>
              </a:rPr>
              <a:t>01</a:t>
            </a:r>
            <a:endParaRPr lang="en-US" sz="1750" dirty="0"/>
          </a:p>
        </p:txBody>
      </p:sp>
      <p:sp>
        <p:nvSpPr>
          <p:cNvPr id="6" name="Shape 4"/>
          <p:cNvSpPr/>
          <p:nvPr/>
        </p:nvSpPr>
        <p:spPr>
          <a:xfrm>
            <a:off x="793790" y="2731413"/>
            <a:ext cx="6407944" cy="30480"/>
          </a:xfrm>
          <a:prstGeom prst="rect">
            <a:avLst/>
          </a:prstGeom>
          <a:solidFill>
            <a:srgbClr val="1BCF85"/>
          </a:solidFill>
          <a:ln/>
        </p:spPr>
        <p:txBody>
          <a:bodyPr/>
          <a:lstStyle/>
          <a:p>
            <a:endParaRPr lang="en-US"/>
          </a:p>
        </p:txBody>
      </p:sp>
      <p:sp>
        <p:nvSpPr>
          <p:cNvPr id="7" name="Text 5"/>
          <p:cNvSpPr/>
          <p:nvPr/>
        </p:nvSpPr>
        <p:spPr>
          <a:xfrm>
            <a:off x="793790" y="2905720"/>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Research Context</a:t>
            </a:r>
            <a:endParaRPr lang="en-US" sz="2550" dirty="0"/>
          </a:p>
        </p:txBody>
      </p:sp>
      <p:sp>
        <p:nvSpPr>
          <p:cNvPr id="8" name="Text 6"/>
          <p:cNvSpPr/>
          <p:nvPr/>
        </p:nvSpPr>
        <p:spPr>
          <a:xfrm>
            <a:off x="793790" y="3465671"/>
            <a:ext cx="6407944"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Why SME cybersecurity demands urgent attention</a:t>
            </a:r>
            <a:endParaRPr lang="en-US" sz="1750" dirty="0"/>
          </a:p>
        </p:txBody>
      </p:sp>
      <p:sp>
        <p:nvSpPr>
          <p:cNvPr id="9" name="Text 7"/>
          <p:cNvSpPr/>
          <p:nvPr/>
        </p:nvSpPr>
        <p:spPr>
          <a:xfrm>
            <a:off x="7428548" y="2365058"/>
            <a:ext cx="226814"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arcellus Light" pitchFamily="34" charset="0"/>
                <a:ea typeface="Marcellus Light" pitchFamily="34" charset="-122"/>
                <a:cs typeface="Marcellus Light" pitchFamily="34" charset="-120"/>
              </a:rPr>
              <a:t>02</a:t>
            </a:r>
            <a:endParaRPr lang="en-US" sz="1750" dirty="0"/>
          </a:p>
        </p:txBody>
      </p:sp>
      <p:sp>
        <p:nvSpPr>
          <p:cNvPr id="10" name="Shape 8"/>
          <p:cNvSpPr/>
          <p:nvPr/>
        </p:nvSpPr>
        <p:spPr>
          <a:xfrm>
            <a:off x="7428548" y="2731413"/>
            <a:ext cx="6408063" cy="30480"/>
          </a:xfrm>
          <a:prstGeom prst="rect">
            <a:avLst/>
          </a:prstGeom>
          <a:solidFill>
            <a:srgbClr val="1BCF85"/>
          </a:solidFill>
          <a:ln/>
        </p:spPr>
        <p:txBody>
          <a:bodyPr/>
          <a:lstStyle/>
          <a:p>
            <a:endParaRPr lang="en-US"/>
          </a:p>
        </p:txBody>
      </p:sp>
      <p:sp>
        <p:nvSpPr>
          <p:cNvPr id="11" name="Text 9"/>
          <p:cNvSpPr/>
          <p:nvPr/>
        </p:nvSpPr>
        <p:spPr>
          <a:xfrm>
            <a:off x="7428548" y="2905720"/>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Research Problem</a:t>
            </a:r>
            <a:endParaRPr lang="en-US" sz="2550" dirty="0"/>
          </a:p>
        </p:txBody>
      </p:sp>
      <p:sp>
        <p:nvSpPr>
          <p:cNvPr id="12" name="Text 10"/>
          <p:cNvSpPr/>
          <p:nvPr/>
        </p:nvSpPr>
        <p:spPr>
          <a:xfrm>
            <a:off x="7428548" y="3465671"/>
            <a:ext cx="6408063"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The knowledge gap and its consequences</a:t>
            </a:r>
            <a:endParaRPr lang="en-US" sz="1750" dirty="0"/>
          </a:p>
        </p:txBody>
      </p:sp>
      <p:sp>
        <p:nvSpPr>
          <p:cNvPr id="13" name="Text 11"/>
          <p:cNvSpPr/>
          <p:nvPr/>
        </p:nvSpPr>
        <p:spPr>
          <a:xfrm>
            <a:off x="793790" y="4157305"/>
            <a:ext cx="226814"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arcellus Light" pitchFamily="34" charset="0"/>
                <a:ea typeface="Marcellus Light" pitchFamily="34" charset="-122"/>
                <a:cs typeface="Marcellus Light" pitchFamily="34" charset="-120"/>
              </a:rPr>
              <a:t>03</a:t>
            </a:r>
            <a:endParaRPr lang="en-US" sz="1750" dirty="0"/>
          </a:p>
        </p:txBody>
      </p:sp>
      <p:sp>
        <p:nvSpPr>
          <p:cNvPr id="14" name="Shape 12"/>
          <p:cNvSpPr/>
          <p:nvPr/>
        </p:nvSpPr>
        <p:spPr>
          <a:xfrm>
            <a:off x="793790" y="4523661"/>
            <a:ext cx="6407944" cy="30480"/>
          </a:xfrm>
          <a:prstGeom prst="rect">
            <a:avLst/>
          </a:prstGeom>
          <a:solidFill>
            <a:srgbClr val="1BCF85"/>
          </a:solidFill>
          <a:ln/>
        </p:spPr>
        <p:txBody>
          <a:bodyPr/>
          <a:lstStyle/>
          <a:p>
            <a:endParaRPr lang="en-US"/>
          </a:p>
        </p:txBody>
      </p:sp>
      <p:sp>
        <p:nvSpPr>
          <p:cNvPr id="15" name="Text 13"/>
          <p:cNvSpPr/>
          <p:nvPr/>
        </p:nvSpPr>
        <p:spPr>
          <a:xfrm>
            <a:off x="793790" y="4697968"/>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Aim &amp; Objectives</a:t>
            </a:r>
            <a:endParaRPr lang="en-US" sz="2550" dirty="0"/>
          </a:p>
        </p:txBody>
      </p:sp>
      <p:sp>
        <p:nvSpPr>
          <p:cNvPr id="16" name="Text 14"/>
          <p:cNvSpPr/>
          <p:nvPr/>
        </p:nvSpPr>
        <p:spPr>
          <a:xfrm>
            <a:off x="793790" y="5257919"/>
            <a:ext cx="6407944"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What this study sets out to achieve</a:t>
            </a:r>
            <a:endParaRPr lang="en-US" sz="1750" dirty="0"/>
          </a:p>
        </p:txBody>
      </p:sp>
      <p:sp>
        <p:nvSpPr>
          <p:cNvPr id="17" name="Text 15"/>
          <p:cNvSpPr/>
          <p:nvPr/>
        </p:nvSpPr>
        <p:spPr>
          <a:xfrm>
            <a:off x="7428548" y="4157305"/>
            <a:ext cx="226814"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arcellus Light" pitchFamily="34" charset="0"/>
                <a:ea typeface="Marcellus Light" pitchFamily="34" charset="-122"/>
                <a:cs typeface="Marcellus Light" pitchFamily="34" charset="-120"/>
              </a:rPr>
              <a:t>04</a:t>
            </a:r>
            <a:endParaRPr lang="en-US" sz="1750" dirty="0"/>
          </a:p>
        </p:txBody>
      </p:sp>
      <p:sp>
        <p:nvSpPr>
          <p:cNvPr id="18" name="Shape 16"/>
          <p:cNvSpPr/>
          <p:nvPr/>
        </p:nvSpPr>
        <p:spPr>
          <a:xfrm>
            <a:off x="7428548" y="4523661"/>
            <a:ext cx="6408063" cy="30480"/>
          </a:xfrm>
          <a:prstGeom prst="rect">
            <a:avLst/>
          </a:prstGeom>
          <a:solidFill>
            <a:srgbClr val="1BCF85"/>
          </a:solidFill>
          <a:ln/>
        </p:spPr>
        <p:txBody>
          <a:bodyPr/>
          <a:lstStyle/>
          <a:p>
            <a:endParaRPr lang="en-US"/>
          </a:p>
        </p:txBody>
      </p:sp>
      <p:sp>
        <p:nvSpPr>
          <p:cNvPr id="19" name="Text 17"/>
          <p:cNvSpPr/>
          <p:nvPr/>
        </p:nvSpPr>
        <p:spPr>
          <a:xfrm>
            <a:off x="7428548" y="4697968"/>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Literature Review</a:t>
            </a:r>
            <a:endParaRPr lang="en-US" sz="2550" dirty="0"/>
          </a:p>
        </p:txBody>
      </p:sp>
      <p:sp>
        <p:nvSpPr>
          <p:cNvPr id="20" name="Text 18"/>
          <p:cNvSpPr/>
          <p:nvPr/>
        </p:nvSpPr>
        <p:spPr>
          <a:xfrm>
            <a:off x="7428548" y="5257919"/>
            <a:ext cx="6408063"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Existing frameworks and identified gaps</a:t>
            </a:r>
            <a:endParaRPr lang="en-US" sz="1750" dirty="0"/>
          </a:p>
        </p:txBody>
      </p:sp>
      <p:sp>
        <p:nvSpPr>
          <p:cNvPr id="21" name="Text 19"/>
          <p:cNvSpPr/>
          <p:nvPr/>
        </p:nvSpPr>
        <p:spPr>
          <a:xfrm>
            <a:off x="793790" y="5949553"/>
            <a:ext cx="226814"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arcellus Light" pitchFamily="34" charset="0"/>
                <a:ea typeface="Marcellus Light" pitchFamily="34" charset="-122"/>
                <a:cs typeface="Marcellus Light" pitchFamily="34" charset="-120"/>
              </a:rPr>
              <a:t>05</a:t>
            </a:r>
            <a:endParaRPr lang="en-US" sz="1750" dirty="0"/>
          </a:p>
        </p:txBody>
      </p:sp>
      <p:sp>
        <p:nvSpPr>
          <p:cNvPr id="22" name="Shape 20"/>
          <p:cNvSpPr/>
          <p:nvPr/>
        </p:nvSpPr>
        <p:spPr>
          <a:xfrm>
            <a:off x="793790" y="6315908"/>
            <a:ext cx="6407944" cy="30480"/>
          </a:xfrm>
          <a:prstGeom prst="rect">
            <a:avLst/>
          </a:prstGeom>
          <a:solidFill>
            <a:srgbClr val="1BCF85"/>
          </a:solidFill>
          <a:ln/>
        </p:spPr>
        <p:txBody>
          <a:bodyPr/>
          <a:lstStyle/>
          <a:p>
            <a:endParaRPr lang="en-US"/>
          </a:p>
        </p:txBody>
      </p:sp>
      <p:sp>
        <p:nvSpPr>
          <p:cNvPr id="23" name="Text 21"/>
          <p:cNvSpPr/>
          <p:nvPr/>
        </p:nvSpPr>
        <p:spPr>
          <a:xfrm>
            <a:off x="793790" y="6490216"/>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Methodology</a:t>
            </a:r>
            <a:endParaRPr lang="en-US" sz="2550" dirty="0"/>
          </a:p>
        </p:txBody>
      </p:sp>
      <p:sp>
        <p:nvSpPr>
          <p:cNvPr id="24" name="Text 22"/>
          <p:cNvSpPr/>
          <p:nvPr/>
        </p:nvSpPr>
        <p:spPr>
          <a:xfrm>
            <a:off x="793790" y="7050167"/>
            <a:ext cx="6407944"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Mixed-methods design and data collection</a:t>
            </a:r>
            <a:endParaRPr lang="en-US" sz="1750" dirty="0"/>
          </a:p>
        </p:txBody>
      </p:sp>
      <p:sp>
        <p:nvSpPr>
          <p:cNvPr id="25" name="Text 23"/>
          <p:cNvSpPr/>
          <p:nvPr/>
        </p:nvSpPr>
        <p:spPr>
          <a:xfrm>
            <a:off x="7428548" y="5949553"/>
            <a:ext cx="226814"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arcellus Light" pitchFamily="34" charset="0"/>
                <a:ea typeface="Marcellus Light" pitchFamily="34" charset="-122"/>
                <a:cs typeface="Marcellus Light" pitchFamily="34" charset="-120"/>
              </a:rPr>
              <a:t>06</a:t>
            </a:r>
            <a:endParaRPr lang="en-US" sz="1750" dirty="0"/>
          </a:p>
        </p:txBody>
      </p:sp>
      <p:sp>
        <p:nvSpPr>
          <p:cNvPr id="26" name="Shape 24"/>
          <p:cNvSpPr/>
          <p:nvPr/>
        </p:nvSpPr>
        <p:spPr>
          <a:xfrm>
            <a:off x="7428548" y="6315908"/>
            <a:ext cx="6408063" cy="30480"/>
          </a:xfrm>
          <a:prstGeom prst="rect">
            <a:avLst/>
          </a:prstGeom>
          <a:solidFill>
            <a:srgbClr val="1BCF85"/>
          </a:solidFill>
          <a:ln/>
        </p:spPr>
        <p:txBody>
          <a:bodyPr/>
          <a:lstStyle/>
          <a:p>
            <a:endParaRPr lang="en-US"/>
          </a:p>
        </p:txBody>
      </p:sp>
      <p:sp>
        <p:nvSpPr>
          <p:cNvPr id="27" name="Text 25"/>
          <p:cNvSpPr/>
          <p:nvPr/>
        </p:nvSpPr>
        <p:spPr>
          <a:xfrm>
            <a:off x="7428548" y="6490216"/>
            <a:ext cx="3953828"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Plan, Impact &amp; Conclusions</a:t>
            </a:r>
            <a:endParaRPr lang="en-US" sz="2550" dirty="0"/>
          </a:p>
        </p:txBody>
      </p:sp>
      <p:sp>
        <p:nvSpPr>
          <p:cNvPr id="28" name="Text 26"/>
          <p:cNvSpPr/>
          <p:nvPr/>
        </p:nvSpPr>
        <p:spPr>
          <a:xfrm>
            <a:off x="7428548" y="7050167"/>
            <a:ext cx="6408063"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Timeline, limitations, and contributions</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521613" y="409813"/>
            <a:ext cx="849868" cy="232886"/>
          </a:xfrm>
          <a:prstGeom prst="roundRect">
            <a:avLst>
              <a:gd name="adj" fmla="val 46076"/>
            </a:avLst>
          </a:prstGeom>
          <a:noFill/>
          <a:ln w="7620">
            <a:solidFill>
              <a:srgbClr val="FF954F"/>
            </a:solidFill>
            <a:prstDash val="solid"/>
          </a:ln>
        </p:spPr>
        <p:txBody>
          <a:bodyPr/>
          <a:lstStyle/>
          <a:p>
            <a:endParaRPr lang="en-US"/>
          </a:p>
        </p:txBody>
      </p:sp>
      <p:sp>
        <p:nvSpPr>
          <p:cNvPr id="3" name="Text 1"/>
          <p:cNvSpPr/>
          <p:nvPr/>
        </p:nvSpPr>
        <p:spPr>
          <a:xfrm>
            <a:off x="618649" y="462082"/>
            <a:ext cx="655796" cy="128349"/>
          </a:xfrm>
          <a:prstGeom prst="rect">
            <a:avLst/>
          </a:prstGeom>
          <a:noFill/>
          <a:ln/>
        </p:spPr>
        <p:txBody>
          <a:bodyPr wrap="none" lIns="0" tIns="0" rIns="0" bIns="0" rtlCol="0" anchor="t"/>
          <a:lstStyle/>
          <a:p>
            <a:pPr marL="0" indent="0" algn="l">
              <a:lnSpc>
                <a:spcPts val="1000"/>
              </a:lnSpc>
              <a:buNone/>
            </a:pPr>
            <a:r>
              <a:rPr lang="en-US" sz="900" dirty="0">
                <a:solidFill>
                  <a:srgbClr val="FF954F"/>
                </a:solidFill>
                <a:latin typeface="Montserrat" pitchFamily="34" charset="0"/>
                <a:ea typeface="Montserrat" pitchFamily="34" charset="-122"/>
                <a:cs typeface="Montserrat" pitchFamily="34" charset="-120"/>
              </a:rPr>
              <a:t>CHAPTER 1</a:t>
            </a:r>
            <a:endParaRPr lang="en-US" sz="900" dirty="0"/>
          </a:p>
        </p:txBody>
      </p:sp>
      <p:sp>
        <p:nvSpPr>
          <p:cNvPr id="4" name="Text 2"/>
          <p:cNvSpPr/>
          <p:nvPr/>
        </p:nvSpPr>
        <p:spPr>
          <a:xfrm>
            <a:off x="521613" y="681752"/>
            <a:ext cx="4284702" cy="556974"/>
          </a:xfrm>
          <a:prstGeom prst="rect">
            <a:avLst/>
          </a:prstGeom>
          <a:noFill/>
          <a:ln/>
        </p:spPr>
        <p:txBody>
          <a:bodyPr wrap="none" lIns="0" tIns="0" rIns="0" bIns="0" rtlCol="0" anchor="t"/>
          <a:lstStyle/>
          <a:p>
            <a:pPr marL="0" indent="0" algn="l">
              <a:lnSpc>
                <a:spcPts val="4350"/>
              </a:lnSpc>
              <a:buNone/>
            </a:pPr>
            <a:r>
              <a:rPr lang="en-US" sz="3350" dirty="0">
                <a:solidFill>
                  <a:srgbClr val="532418"/>
                </a:solidFill>
                <a:latin typeface="Marcellus" pitchFamily="34" charset="0"/>
                <a:ea typeface="Marcellus" pitchFamily="34" charset="-122"/>
                <a:cs typeface="Marcellus" pitchFamily="34" charset="-120"/>
              </a:rPr>
              <a:t>Research Context</a:t>
            </a:r>
            <a:endParaRPr lang="en-US" sz="3350" dirty="0"/>
          </a:p>
        </p:txBody>
      </p:sp>
      <p:pic>
        <p:nvPicPr>
          <p:cNvPr id="5" name="Image 0" descr="preencoded.png"/>
          <p:cNvPicPr>
            <a:picLocks noChangeAspect="1"/>
          </p:cNvPicPr>
          <p:nvPr/>
        </p:nvPicPr>
        <p:blipFill>
          <a:blip r:embed="rId3"/>
          <a:stretch>
            <a:fillRect/>
          </a:stretch>
        </p:blipFill>
        <p:spPr>
          <a:xfrm>
            <a:off x="521613" y="1495663"/>
            <a:ext cx="8704302" cy="5222558"/>
          </a:xfrm>
          <a:prstGeom prst="rect">
            <a:avLst/>
          </a:prstGeom>
        </p:spPr>
      </p:pic>
      <p:sp>
        <p:nvSpPr>
          <p:cNvPr id="6" name="Text 3"/>
          <p:cNvSpPr/>
          <p:nvPr/>
        </p:nvSpPr>
        <p:spPr>
          <a:xfrm>
            <a:off x="9597152" y="3763208"/>
            <a:ext cx="2142292" cy="278368"/>
          </a:xfrm>
          <a:prstGeom prst="rect">
            <a:avLst/>
          </a:prstGeom>
          <a:noFill/>
          <a:ln/>
        </p:spPr>
        <p:txBody>
          <a:bodyPr wrap="none" lIns="0" tIns="0" rIns="0" bIns="0" rtlCol="0" anchor="t"/>
          <a:lstStyle/>
          <a:p>
            <a:pPr marL="0" indent="0" algn="l">
              <a:lnSpc>
                <a:spcPts val="2150"/>
              </a:lnSpc>
              <a:buNone/>
            </a:pPr>
            <a:r>
              <a:rPr lang="en-US" sz="1650" dirty="0">
                <a:solidFill>
                  <a:srgbClr val="532418"/>
                </a:solidFill>
                <a:latin typeface="Marcellus" pitchFamily="34" charset="0"/>
                <a:ea typeface="Marcellus" pitchFamily="34" charset="-122"/>
                <a:cs typeface="Marcellus" pitchFamily="34" charset="-120"/>
              </a:rPr>
              <a:t>A Growing Threat</a:t>
            </a:r>
            <a:endParaRPr lang="en-US" sz="1650" dirty="0"/>
          </a:p>
        </p:txBody>
      </p:sp>
      <p:sp>
        <p:nvSpPr>
          <p:cNvPr id="7" name="Text 4"/>
          <p:cNvSpPr/>
          <p:nvPr/>
        </p:nvSpPr>
        <p:spPr>
          <a:xfrm>
            <a:off x="9597152" y="4139446"/>
            <a:ext cx="4519136" cy="320992"/>
          </a:xfrm>
          <a:prstGeom prst="rect">
            <a:avLst/>
          </a:prstGeom>
          <a:noFill/>
          <a:ln/>
        </p:spPr>
        <p:txBody>
          <a:bodyPr wrap="square" lIns="0" tIns="0" rIns="0" bIns="0" rtlCol="0" anchor="t"/>
          <a:lstStyle/>
          <a:p>
            <a:pPr marL="0" indent="0" algn="l">
              <a:lnSpc>
                <a:spcPts val="1250"/>
              </a:lnSpc>
              <a:buNone/>
            </a:pPr>
            <a:r>
              <a:rPr lang="en-US" sz="1150" dirty="0">
                <a:solidFill>
                  <a:srgbClr val="67534F"/>
                </a:solidFill>
                <a:latin typeface="Montserrat" pitchFamily="34" charset="0"/>
                <a:ea typeface="Montserrat" pitchFamily="34" charset="-122"/>
                <a:cs typeface="Montserrat" pitchFamily="34" charset="-120"/>
              </a:rPr>
              <a:t>Cybersecurity is a serious concern for </a:t>
            </a:r>
            <a:r>
              <a:rPr lang="en-US" sz="1150" b="1" dirty="0">
                <a:solidFill>
                  <a:srgbClr val="67534F"/>
                </a:solidFill>
                <a:latin typeface="Montserrat" pitchFamily="34" charset="0"/>
                <a:ea typeface="Montserrat" pitchFamily="34" charset="-122"/>
                <a:cs typeface="Montserrat" pitchFamily="34" charset="-120"/>
              </a:rPr>
              <a:t>all</a:t>
            </a:r>
            <a:r>
              <a:rPr lang="en-US" sz="1150" dirty="0">
                <a:solidFill>
                  <a:srgbClr val="67534F"/>
                </a:solidFill>
                <a:latin typeface="Montserrat" pitchFamily="34" charset="0"/>
                <a:ea typeface="Montserrat" pitchFamily="34" charset="-122"/>
                <a:cs typeface="Montserrat" pitchFamily="34" charset="-120"/>
              </a:rPr>
              <a:t> businesses — small enterprises are no exception.</a:t>
            </a:r>
            <a:endParaRPr lang="en-US" sz="1150" dirty="0"/>
          </a:p>
        </p:txBody>
      </p:sp>
      <p:sp>
        <p:nvSpPr>
          <p:cNvPr id="8" name="Shape 5"/>
          <p:cNvSpPr/>
          <p:nvPr/>
        </p:nvSpPr>
        <p:spPr>
          <a:xfrm>
            <a:off x="521613" y="6938486"/>
            <a:ext cx="4463772" cy="986433"/>
          </a:xfrm>
          <a:prstGeom prst="roundRect">
            <a:avLst>
              <a:gd name="adj" fmla="val 7416"/>
            </a:avLst>
          </a:prstGeom>
          <a:solidFill>
            <a:srgbClr val="FFFFF4">
              <a:alpha val="95000"/>
            </a:srgbClr>
          </a:solidFill>
          <a:ln w="15240">
            <a:solidFill>
              <a:srgbClr val="1BCF85"/>
            </a:solidFill>
            <a:prstDash val="solid"/>
          </a:ln>
        </p:spPr>
        <p:txBody>
          <a:bodyPr/>
          <a:lstStyle/>
          <a:p>
            <a:endParaRPr lang="en-US"/>
          </a:p>
        </p:txBody>
      </p:sp>
      <p:sp>
        <p:nvSpPr>
          <p:cNvPr id="9" name="Shape 6"/>
          <p:cNvSpPr/>
          <p:nvPr/>
        </p:nvSpPr>
        <p:spPr>
          <a:xfrm>
            <a:off x="506373" y="6938486"/>
            <a:ext cx="60960" cy="986433"/>
          </a:xfrm>
          <a:prstGeom prst="roundRect">
            <a:avLst>
              <a:gd name="adj" fmla="val 220032"/>
            </a:avLst>
          </a:prstGeom>
          <a:solidFill>
            <a:srgbClr val="1BCF85"/>
          </a:solidFill>
          <a:ln/>
        </p:spPr>
        <p:txBody>
          <a:bodyPr/>
          <a:lstStyle/>
          <a:p>
            <a:endParaRPr lang="en-US"/>
          </a:p>
        </p:txBody>
      </p:sp>
      <p:sp>
        <p:nvSpPr>
          <p:cNvPr id="10" name="Text 7"/>
          <p:cNvSpPr/>
          <p:nvPr/>
        </p:nvSpPr>
        <p:spPr>
          <a:xfrm>
            <a:off x="731520" y="7102673"/>
            <a:ext cx="2142292" cy="278368"/>
          </a:xfrm>
          <a:prstGeom prst="rect">
            <a:avLst/>
          </a:prstGeom>
          <a:noFill/>
          <a:ln/>
        </p:spPr>
        <p:txBody>
          <a:bodyPr wrap="none" lIns="0" tIns="0" rIns="0" bIns="0" rtlCol="0" anchor="t"/>
          <a:lstStyle/>
          <a:p>
            <a:pPr marL="0" indent="0" algn="l">
              <a:lnSpc>
                <a:spcPts val="2150"/>
              </a:lnSpc>
              <a:buNone/>
            </a:pPr>
            <a:r>
              <a:rPr lang="en-US" sz="1650" dirty="0">
                <a:solidFill>
                  <a:srgbClr val="67534F"/>
                </a:solidFill>
                <a:latin typeface="Marcellus" pitchFamily="34" charset="0"/>
                <a:ea typeface="Marcellus" pitchFamily="34" charset="-122"/>
                <a:cs typeface="Marcellus" pitchFamily="34" charset="-120"/>
              </a:rPr>
              <a:t>Limited Resources</a:t>
            </a:r>
            <a:endParaRPr lang="en-US" sz="1650" dirty="0"/>
          </a:p>
        </p:txBody>
      </p:sp>
      <p:sp>
        <p:nvSpPr>
          <p:cNvPr id="11" name="Text 8"/>
          <p:cNvSpPr/>
          <p:nvPr/>
        </p:nvSpPr>
        <p:spPr>
          <a:xfrm>
            <a:off x="731520" y="7439739"/>
            <a:ext cx="4089678" cy="160496"/>
          </a:xfrm>
          <a:prstGeom prst="rect">
            <a:avLst/>
          </a:prstGeom>
          <a:noFill/>
          <a:ln/>
        </p:spPr>
        <p:txBody>
          <a:bodyPr wrap="none" lIns="0" tIns="0" rIns="0" bIns="0" rtlCol="0" anchor="t"/>
          <a:lstStyle/>
          <a:p>
            <a:pPr marL="0" indent="0" algn="l">
              <a:lnSpc>
                <a:spcPts val="1250"/>
              </a:lnSpc>
              <a:buNone/>
            </a:pPr>
            <a:r>
              <a:rPr lang="en-US" sz="1150" dirty="0">
                <a:solidFill>
                  <a:srgbClr val="67534F"/>
                </a:solidFill>
                <a:latin typeface="Montserrat" pitchFamily="34" charset="0"/>
                <a:ea typeface="Montserrat" pitchFamily="34" charset="-122"/>
                <a:cs typeface="Montserrat" pitchFamily="34" charset="-120"/>
              </a:rPr>
              <a:t>SMEs lack dedicated IT security staff and budgets </a:t>
            </a:r>
            <a:endParaRPr lang="en-US" sz="1150" dirty="0"/>
          </a:p>
        </p:txBody>
      </p:sp>
      <p:sp>
        <p:nvSpPr>
          <p:cNvPr id="12" name="Shape 9"/>
          <p:cNvSpPr/>
          <p:nvPr/>
        </p:nvSpPr>
        <p:spPr>
          <a:xfrm>
            <a:off x="5083254" y="6938486"/>
            <a:ext cx="4463772" cy="986433"/>
          </a:xfrm>
          <a:prstGeom prst="roundRect">
            <a:avLst>
              <a:gd name="adj" fmla="val 7416"/>
            </a:avLst>
          </a:prstGeom>
          <a:solidFill>
            <a:srgbClr val="FFFFF4">
              <a:alpha val="95000"/>
            </a:srgbClr>
          </a:solidFill>
          <a:ln w="15240">
            <a:solidFill>
              <a:srgbClr val="1BCF85"/>
            </a:solidFill>
            <a:prstDash val="solid"/>
          </a:ln>
        </p:spPr>
        <p:txBody>
          <a:bodyPr/>
          <a:lstStyle/>
          <a:p>
            <a:endParaRPr lang="en-US"/>
          </a:p>
        </p:txBody>
      </p:sp>
      <p:sp>
        <p:nvSpPr>
          <p:cNvPr id="13" name="Shape 10"/>
          <p:cNvSpPr/>
          <p:nvPr/>
        </p:nvSpPr>
        <p:spPr>
          <a:xfrm>
            <a:off x="5068014" y="6938486"/>
            <a:ext cx="60960" cy="986433"/>
          </a:xfrm>
          <a:prstGeom prst="roundRect">
            <a:avLst>
              <a:gd name="adj" fmla="val 220032"/>
            </a:avLst>
          </a:prstGeom>
          <a:solidFill>
            <a:srgbClr val="1BCF85"/>
          </a:solidFill>
          <a:ln/>
        </p:spPr>
        <p:txBody>
          <a:bodyPr/>
          <a:lstStyle/>
          <a:p>
            <a:endParaRPr lang="en-US"/>
          </a:p>
        </p:txBody>
      </p:sp>
      <p:sp>
        <p:nvSpPr>
          <p:cNvPr id="14" name="Text 11"/>
          <p:cNvSpPr/>
          <p:nvPr/>
        </p:nvSpPr>
        <p:spPr>
          <a:xfrm>
            <a:off x="5293162" y="7102673"/>
            <a:ext cx="2142292" cy="278368"/>
          </a:xfrm>
          <a:prstGeom prst="rect">
            <a:avLst/>
          </a:prstGeom>
          <a:noFill/>
          <a:ln/>
        </p:spPr>
        <p:txBody>
          <a:bodyPr wrap="none" lIns="0" tIns="0" rIns="0" bIns="0" rtlCol="0" anchor="t"/>
          <a:lstStyle/>
          <a:p>
            <a:pPr marL="0" indent="0" algn="l">
              <a:lnSpc>
                <a:spcPts val="2150"/>
              </a:lnSpc>
              <a:buNone/>
            </a:pPr>
            <a:r>
              <a:rPr lang="en-US" sz="1650" dirty="0">
                <a:solidFill>
                  <a:srgbClr val="67534F"/>
                </a:solidFill>
                <a:latin typeface="Marcellus" pitchFamily="34" charset="0"/>
                <a:ea typeface="Marcellus" pitchFamily="34" charset="-122"/>
                <a:cs typeface="Marcellus" pitchFamily="34" charset="-120"/>
              </a:rPr>
              <a:t>Active Targets</a:t>
            </a:r>
            <a:endParaRPr lang="en-US" sz="1650" dirty="0"/>
          </a:p>
        </p:txBody>
      </p:sp>
      <p:sp>
        <p:nvSpPr>
          <p:cNvPr id="15" name="Text 12"/>
          <p:cNvSpPr/>
          <p:nvPr/>
        </p:nvSpPr>
        <p:spPr>
          <a:xfrm>
            <a:off x="5293162" y="7439739"/>
            <a:ext cx="4089678" cy="160496"/>
          </a:xfrm>
          <a:prstGeom prst="rect">
            <a:avLst/>
          </a:prstGeom>
          <a:noFill/>
          <a:ln/>
        </p:spPr>
        <p:txBody>
          <a:bodyPr wrap="none" lIns="0" tIns="0" rIns="0" bIns="0" rtlCol="0" anchor="t"/>
          <a:lstStyle/>
          <a:p>
            <a:pPr marL="0" indent="0" algn="l">
              <a:lnSpc>
                <a:spcPts val="1250"/>
              </a:lnSpc>
              <a:buNone/>
            </a:pPr>
            <a:r>
              <a:rPr lang="en-US" sz="1150" dirty="0">
                <a:solidFill>
                  <a:srgbClr val="67534F"/>
                </a:solidFill>
                <a:latin typeface="Montserrat" pitchFamily="34" charset="0"/>
                <a:ea typeface="Montserrat" pitchFamily="34" charset="-122"/>
                <a:cs typeface="Montserrat" pitchFamily="34" charset="-120"/>
              </a:rPr>
              <a:t>Cybercriminals increasingly exploit SME vulnerabilities</a:t>
            </a:r>
            <a:endParaRPr lang="en-US" sz="1150" dirty="0"/>
          </a:p>
        </p:txBody>
      </p:sp>
      <p:sp>
        <p:nvSpPr>
          <p:cNvPr id="16" name="Shape 13"/>
          <p:cNvSpPr/>
          <p:nvPr/>
        </p:nvSpPr>
        <p:spPr>
          <a:xfrm>
            <a:off x="9644896" y="6938486"/>
            <a:ext cx="4463891" cy="986433"/>
          </a:xfrm>
          <a:prstGeom prst="roundRect">
            <a:avLst>
              <a:gd name="adj" fmla="val 7416"/>
            </a:avLst>
          </a:prstGeom>
          <a:solidFill>
            <a:srgbClr val="FFFFF4">
              <a:alpha val="95000"/>
            </a:srgbClr>
          </a:solidFill>
          <a:ln w="15240">
            <a:solidFill>
              <a:srgbClr val="1BCF85"/>
            </a:solidFill>
            <a:prstDash val="solid"/>
          </a:ln>
        </p:spPr>
        <p:txBody>
          <a:bodyPr/>
          <a:lstStyle/>
          <a:p>
            <a:endParaRPr lang="en-US"/>
          </a:p>
        </p:txBody>
      </p:sp>
      <p:sp>
        <p:nvSpPr>
          <p:cNvPr id="17" name="Shape 14"/>
          <p:cNvSpPr/>
          <p:nvPr/>
        </p:nvSpPr>
        <p:spPr>
          <a:xfrm>
            <a:off x="9629656" y="6938486"/>
            <a:ext cx="60960" cy="986433"/>
          </a:xfrm>
          <a:prstGeom prst="roundRect">
            <a:avLst>
              <a:gd name="adj" fmla="val 220032"/>
            </a:avLst>
          </a:prstGeom>
          <a:solidFill>
            <a:srgbClr val="1BCF85"/>
          </a:solidFill>
          <a:ln/>
        </p:spPr>
        <p:txBody>
          <a:bodyPr/>
          <a:lstStyle/>
          <a:p>
            <a:endParaRPr lang="en-US"/>
          </a:p>
        </p:txBody>
      </p:sp>
      <p:sp>
        <p:nvSpPr>
          <p:cNvPr id="18" name="Text 15"/>
          <p:cNvSpPr/>
          <p:nvPr/>
        </p:nvSpPr>
        <p:spPr>
          <a:xfrm>
            <a:off x="9854803" y="7102673"/>
            <a:ext cx="2142292" cy="278368"/>
          </a:xfrm>
          <a:prstGeom prst="rect">
            <a:avLst/>
          </a:prstGeom>
          <a:noFill/>
          <a:ln/>
        </p:spPr>
        <p:txBody>
          <a:bodyPr wrap="none" lIns="0" tIns="0" rIns="0" bIns="0" rtlCol="0" anchor="t"/>
          <a:lstStyle/>
          <a:p>
            <a:pPr marL="0" indent="0" algn="l">
              <a:lnSpc>
                <a:spcPts val="2150"/>
              </a:lnSpc>
              <a:buNone/>
            </a:pPr>
            <a:r>
              <a:rPr lang="en-US" sz="1650" dirty="0">
                <a:solidFill>
                  <a:srgbClr val="67534F"/>
                </a:solidFill>
                <a:latin typeface="Marcellus" pitchFamily="34" charset="0"/>
                <a:ea typeface="Marcellus" pitchFamily="34" charset="-122"/>
                <a:cs typeface="Marcellus" pitchFamily="34" charset="-120"/>
              </a:rPr>
              <a:t>Real Consequences</a:t>
            </a:r>
            <a:endParaRPr lang="en-US" sz="1650" dirty="0"/>
          </a:p>
        </p:txBody>
      </p:sp>
      <p:sp>
        <p:nvSpPr>
          <p:cNvPr id="19" name="Text 16"/>
          <p:cNvSpPr/>
          <p:nvPr/>
        </p:nvSpPr>
        <p:spPr>
          <a:xfrm>
            <a:off x="9854803" y="7439739"/>
            <a:ext cx="4089797" cy="320992"/>
          </a:xfrm>
          <a:prstGeom prst="rect">
            <a:avLst/>
          </a:prstGeom>
          <a:noFill/>
          <a:ln/>
        </p:spPr>
        <p:txBody>
          <a:bodyPr wrap="square" lIns="0" tIns="0" rIns="0" bIns="0" rtlCol="0" anchor="t"/>
          <a:lstStyle/>
          <a:p>
            <a:pPr marL="0" indent="0" algn="l">
              <a:lnSpc>
                <a:spcPts val="1250"/>
              </a:lnSpc>
              <a:buNone/>
            </a:pPr>
            <a:r>
              <a:rPr lang="en-US" sz="1150" dirty="0">
                <a:solidFill>
                  <a:srgbClr val="67534F"/>
                </a:solidFill>
                <a:latin typeface="Montserrat" pitchFamily="34" charset="0"/>
                <a:ea typeface="Montserrat" pitchFamily="34" charset="-122"/>
                <a:cs typeface="Montserrat" pitchFamily="34" charset="-120"/>
              </a:rPr>
              <a:t>Financial loss, reputational damage, and operational disruption (</a:t>
            </a:r>
            <a:r>
              <a:rPr lang="en-US" sz="1150" dirty="0" err="1">
                <a:solidFill>
                  <a:srgbClr val="67534F"/>
                </a:solidFill>
                <a:latin typeface="Montserrat" pitchFamily="34" charset="0"/>
                <a:ea typeface="Montserrat" pitchFamily="34" charset="-122"/>
                <a:cs typeface="Montserrat" pitchFamily="34" charset="-120"/>
              </a:rPr>
              <a:t>Wołczek</a:t>
            </a:r>
            <a:r>
              <a:rPr lang="en-US" sz="1150" dirty="0">
                <a:solidFill>
                  <a:srgbClr val="67534F"/>
                </a:solidFill>
                <a:latin typeface="Montserrat" pitchFamily="34" charset="0"/>
                <a:ea typeface="Montserrat" pitchFamily="34" charset="-122"/>
                <a:cs typeface="Montserrat" pitchFamily="34" charset="-120"/>
              </a:rPr>
              <a:t>, 2018).</a:t>
            </a:r>
            <a:endParaRPr lang="en-US" sz="11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Shape 0"/>
          <p:cNvSpPr/>
          <p:nvPr/>
        </p:nvSpPr>
        <p:spPr>
          <a:xfrm>
            <a:off x="6280190" y="710446"/>
            <a:ext cx="1338977" cy="402312"/>
          </a:xfrm>
          <a:prstGeom prst="roundRect">
            <a:avLst>
              <a:gd name="adj" fmla="val 40594"/>
            </a:avLst>
          </a:prstGeom>
          <a:noFill/>
          <a:ln w="15240">
            <a:solidFill>
              <a:srgbClr val="FF954F"/>
            </a:solidFill>
            <a:prstDash val="solid"/>
          </a:ln>
        </p:spPr>
        <p:txBody>
          <a:bodyPr/>
          <a:lstStyle/>
          <a:p>
            <a:endParaRPr lang="en-US"/>
          </a:p>
        </p:txBody>
      </p:sp>
      <p:sp>
        <p:nvSpPr>
          <p:cNvPr id="4" name="Text 1"/>
          <p:cNvSpPr/>
          <p:nvPr/>
        </p:nvSpPr>
        <p:spPr>
          <a:xfrm>
            <a:off x="6431518" y="793671"/>
            <a:ext cx="1036320" cy="235863"/>
          </a:xfrm>
          <a:prstGeom prst="rect">
            <a:avLst/>
          </a:prstGeom>
          <a:noFill/>
          <a:ln/>
        </p:spPr>
        <p:txBody>
          <a:bodyPr wrap="none" lIns="0" tIns="0" rIns="0" bIns="0" rtlCol="0" anchor="t"/>
          <a:lstStyle/>
          <a:p>
            <a:pPr marL="0" indent="0" algn="l">
              <a:lnSpc>
                <a:spcPts val="1850"/>
              </a:lnSpc>
              <a:buNone/>
            </a:pPr>
            <a:r>
              <a:rPr lang="en-US" sz="1400" dirty="0">
                <a:solidFill>
                  <a:srgbClr val="FF954F"/>
                </a:solidFill>
                <a:latin typeface="Montserrat" pitchFamily="34" charset="0"/>
                <a:ea typeface="Montserrat" pitchFamily="34" charset="-122"/>
                <a:cs typeface="Montserrat" pitchFamily="34" charset="-120"/>
              </a:rPr>
              <a:t>CHAPTER 2</a:t>
            </a:r>
            <a:endParaRPr lang="en-US" sz="1400" dirty="0"/>
          </a:p>
        </p:txBody>
      </p:sp>
      <p:sp>
        <p:nvSpPr>
          <p:cNvPr id="5" name="Text 2"/>
          <p:cNvSpPr/>
          <p:nvPr/>
        </p:nvSpPr>
        <p:spPr>
          <a:xfrm>
            <a:off x="6280190" y="1203484"/>
            <a:ext cx="6521291" cy="847725"/>
          </a:xfrm>
          <a:prstGeom prst="rect">
            <a:avLst/>
          </a:prstGeom>
          <a:noFill/>
          <a:ln/>
        </p:spPr>
        <p:txBody>
          <a:bodyPr wrap="none" lIns="0" tIns="0" rIns="0" bIns="0" rtlCol="0" anchor="t"/>
          <a:lstStyle/>
          <a:p>
            <a:pPr marL="0" indent="0" algn="l">
              <a:lnSpc>
                <a:spcPts val="6650"/>
              </a:lnSpc>
              <a:buNone/>
            </a:pPr>
            <a:r>
              <a:rPr lang="en-US" sz="5100" dirty="0">
                <a:solidFill>
                  <a:srgbClr val="532418"/>
                </a:solidFill>
                <a:latin typeface="Marcellus" pitchFamily="34" charset="0"/>
                <a:ea typeface="Marcellus" pitchFamily="34" charset="-122"/>
                <a:cs typeface="Marcellus" pitchFamily="34" charset="-120"/>
              </a:rPr>
              <a:t>Research Problem</a:t>
            </a:r>
            <a:endParaRPr lang="en-US" sz="5100" dirty="0"/>
          </a:p>
        </p:txBody>
      </p:sp>
      <p:sp>
        <p:nvSpPr>
          <p:cNvPr id="6" name="Shape 3"/>
          <p:cNvSpPr/>
          <p:nvPr/>
        </p:nvSpPr>
        <p:spPr>
          <a:xfrm>
            <a:off x="6280190" y="2391370"/>
            <a:ext cx="3664744" cy="2957155"/>
          </a:xfrm>
          <a:prstGeom prst="roundRect">
            <a:avLst>
              <a:gd name="adj" fmla="val 6903"/>
            </a:avLst>
          </a:prstGeom>
          <a:solidFill>
            <a:srgbClr val="FFFFF4"/>
          </a:solidFill>
          <a:ln w="22860">
            <a:solidFill>
              <a:srgbClr val="1BCF85"/>
            </a:solidFill>
            <a:prstDash val="solid"/>
          </a:ln>
        </p:spPr>
        <p:txBody>
          <a:bodyPr/>
          <a:lstStyle/>
          <a:p>
            <a:endParaRPr lang="en-US"/>
          </a:p>
        </p:txBody>
      </p:sp>
      <p:sp>
        <p:nvSpPr>
          <p:cNvPr id="7" name="Text 4"/>
          <p:cNvSpPr/>
          <p:nvPr/>
        </p:nvSpPr>
        <p:spPr>
          <a:xfrm>
            <a:off x="6529864" y="2641044"/>
            <a:ext cx="316539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High Vulnerability</a:t>
            </a:r>
            <a:endParaRPr lang="en-US" sz="2550" dirty="0"/>
          </a:p>
        </p:txBody>
      </p:sp>
      <p:sp>
        <p:nvSpPr>
          <p:cNvPr id="8" name="Text 5"/>
          <p:cNvSpPr/>
          <p:nvPr/>
        </p:nvSpPr>
        <p:spPr>
          <a:xfrm>
            <a:off x="6529864" y="3200995"/>
            <a:ext cx="3165396" cy="1768793"/>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Most small businesses lack adequate resources and cybersecurity awareness, making them disproportionately susceptible to attacks</a:t>
            </a:r>
            <a:endParaRPr lang="en-US" sz="1750" dirty="0"/>
          </a:p>
        </p:txBody>
      </p:sp>
      <p:sp>
        <p:nvSpPr>
          <p:cNvPr id="9" name="Shape 6"/>
          <p:cNvSpPr/>
          <p:nvPr/>
        </p:nvSpPr>
        <p:spPr>
          <a:xfrm>
            <a:off x="10171748" y="2391370"/>
            <a:ext cx="3664863" cy="2957155"/>
          </a:xfrm>
          <a:prstGeom prst="roundRect">
            <a:avLst>
              <a:gd name="adj" fmla="val 6903"/>
            </a:avLst>
          </a:prstGeom>
          <a:solidFill>
            <a:srgbClr val="FFFFF4"/>
          </a:solidFill>
          <a:ln w="22860">
            <a:solidFill>
              <a:srgbClr val="1BCF85"/>
            </a:solidFill>
            <a:prstDash val="solid"/>
          </a:ln>
        </p:spPr>
        <p:txBody>
          <a:bodyPr/>
          <a:lstStyle/>
          <a:p>
            <a:endParaRPr lang="en-US"/>
          </a:p>
        </p:txBody>
      </p:sp>
      <p:sp>
        <p:nvSpPr>
          <p:cNvPr id="10" name="Text 7"/>
          <p:cNvSpPr/>
          <p:nvPr/>
        </p:nvSpPr>
        <p:spPr>
          <a:xfrm>
            <a:off x="10421422" y="2641044"/>
            <a:ext cx="3165515" cy="847725"/>
          </a:xfrm>
          <a:prstGeom prst="rect">
            <a:avLst/>
          </a:prstGeom>
          <a:noFill/>
          <a:ln/>
        </p:spPr>
        <p:txBody>
          <a:bodyPr wrap="squar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Insufficient Precautions</a:t>
            </a:r>
            <a:endParaRPr lang="en-US" sz="2550" dirty="0"/>
          </a:p>
        </p:txBody>
      </p:sp>
      <p:sp>
        <p:nvSpPr>
          <p:cNvPr id="11" name="Text 8"/>
          <p:cNvSpPr/>
          <p:nvPr/>
        </p:nvSpPr>
        <p:spPr>
          <a:xfrm>
            <a:off x="10421422" y="3624858"/>
            <a:ext cx="3165515" cy="1473994"/>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Evidence suggests SMEs fail to adopt rational, proportionate preventive measures despite known risks</a:t>
            </a:r>
            <a:endParaRPr lang="en-US" sz="1750" dirty="0"/>
          </a:p>
        </p:txBody>
      </p:sp>
      <p:sp>
        <p:nvSpPr>
          <p:cNvPr id="12" name="Shape 9"/>
          <p:cNvSpPr/>
          <p:nvPr/>
        </p:nvSpPr>
        <p:spPr>
          <a:xfrm>
            <a:off x="6280190" y="5575340"/>
            <a:ext cx="7556421" cy="1943695"/>
          </a:xfrm>
          <a:prstGeom prst="roundRect">
            <a:avLst>
              <a:gd name="adj" fmla="val 10503"/>
            </a:avLst>
          </a:prstGeom>
          <a:solidFill>
            <a:srgbClr val="FFFFF4"/>
          </a:solidFill>
          <a:ln w="22860">
            <a:solidFill>
              <a:srgbClr val="1BCF85"/>
            </a:solidFill>
            <a:prstDash val="solid"/>
          </a:ln>
        </p:spPr>
        <p:txBody>
          <a:bodyPr/>
          <a:lstStyle/>
          <a:p>
            <a:endParaRPr lang="en-US"/>
          </a:p>
        </p:txBody>
      </p:sp>
      <p:sp>
        <p:nvSpPr>
          <p:cNvPr id="13" name="Text 10"/>
          <p:cNvSpPr/>
          <p:nvPr/>
        </p:nvSpPr>
        <p:spPr>
          <a:xfrm>
            <a:off x="6529864" y="5825014"/>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Literature Gap</a:t>
            </a:r>
            <a:endParaRPr lang="en-US" sz="2550" dirty="0"/>
          </a:p>
        </p:txBody>
      </p:sp>
      <p:sp>
        <p:nvSpPr>
          <p:cNvPr id="14" name="Text 11"/>
          <p:cNvSpPr/>
          <p:nvPr/>
        </p:nvSpPr>
        <p:spPr>
          <a:xfrm>
            <a:off x="6529864" y="6384965"/>
            <a:ext cx="7057073" cy="884396"/>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Existing research overwhelmingly focuses on large corporations — SME-specific cybersecurity interventions remain understudied</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793790" y="688181"/>
            <a:ext cx="1207532" cy="354568"/>
          </a:xfrm>
          <a:prstGeom prst="roundRect">
            <a:avLst>
              <a:gd name="adj" fmla="val 41454"/>
            </a:avLst>
          </a:prstGeom>
          <a:noFill/>
          <a:ln w="15240">
            <a:solidFill>
              <a:srgbClr val="FF954F"/>
            </a:solidFill>
            <a:prstDash val="solid"/>
          </a:ln>
        </p:spPr>
        <p:txBody>
          <a:bodyPr/>
          <a:lstStyle/>
          <a:p>
            <a:endParaRPr lang="en-US"/>
          </a:p>
        </p:txBody>
      </p:sp>
      <p:sp>
        <p:nvSpPr>
          <p:cNvPr id="3" name="Text 1"/>
          <p:cNvSpPr/>
          <p:nvPr/>
        </p:nvSpPr>
        <p:spPr>
          <a:xfrm>
            <a:off x="931426" y="764619"/>
            <a:ext cx="932259" cy="201692"/>
          </a:xfrm>
          <a:prstGeom prst="rect">
            <a:avLst/>
          </a:prstGeom>
          <a:noFill/>
          <a:ln/>
        </p:spPr>
        <p:txBody>
          <a:bodyPr wrap="none" lIns="0" tIns="0" rIns="0" bIns="0" rtlCol="0" anchor="t"/>
          <a:lstStyle/>
          <a:p>
            <a:pPr marL="0" indent="0" algn="l">
              <a:lnSpc>
                <a:spcPts val="1550"/>
              </a:lnSpc>
              <a:buNone/>
            </a:pPr>
            <a:r>
              <a:rPr lang="en-US" sz="1250" dirty="0">
                <a:solidFill>
                  <a:srgbClr val="FF954F"/>
                </a:solidFill>
                <a:latin typeface="Montserrat" pitchFamily="34" charset="0"/>
                <a:ea typeface="Montserrat" pitchFamily="34" charset="-122"/>
                <a:cs typeface="Montserrat" pitchFamily="34" charset="-120"/>
              </a:rPr>
              <a:t>CHAPTER 3</a:t>
            </a:r>
            <a:endParaRPr lang="en-US" sz="1250" dirty="0"/>
          </a:p>
        </p:txBody>
      </p:sp>
      <p:sp>
        <p:nvSpPr>
          <p:cNvPr id="4" name="Text 2"/>
          <p:cNvSpPr/>
          <p:nvPr/>
        </p:nvSpPr>
        <p:spPr>
          <a:xfrm>
            <a:off x="793790" y="1116211"/>
            <a:ext cx="7132320" cy="762833"/>
          </a:xfrm>
          <a:prstGeom prst="rect">
            <a:avLst/>
          </a:prstGeom>
          <a:noFill/>
          <a:ln/>
        </p:spPr>
        <p:txBody>
          <a:bodyPr wrap="none" lIns="0" tIns="0" rIns="0" bIns="0" rtlCol="0" anchor="t"/>
          <a:lstStyle/>
          <a:p>
            <a:pPr marL="0" indent="0" algn="l">
              <a:lnSpc>
                <a:spcPts val="6000"/>
              </a:lnSpc>
              <a:buNone/>
            </a:pPr>
            <a:r>
              <a:rPr lang="en-US" sz="4600" dirty="0">
                <a:solidFill>
                  <a:srgbClr val="532418"/>
                </a:solidFill>
                <a:latin typeface="Marcellus" pitchFamily="34" charset="0"/>
                <a:ea typeface="Marcellus" pitchFamily="34" charset="-122"/>
                <a:cs typeface="Marcellus" pitchFamily="34" charset="-120"/>
              </a:rPr>
              <a:t>Research Aim &amp; Objectives</a:t>
            </a:r>
            <a:endParaRPr lang="en-US" sz="4600" dirty="0"/>
          </a:p>
        </p:txBody>
      </p:sp>
      <p:sp>
        <p:nvSpPr>
          <p:cNvPr id="5" name="Text 3"/>
          <p:cNvSpPr/>
          <p:nvPr/>
        </p:nvSpPr>
        <p:spPr>
          <a:xfrm>
            <a:off x="1099899" y="2361248"/>
            <a:ext cx="12736711" cy="504349"/>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To review the cybersecurity risks facing small businesses and develop </a:t>
            </a:r>
            <a:r>
              <a:rPr lang="en-US" sz="1600" b="1" dirty="0">
                <a:solidFill>
                  <a:srgbClr val="67534F"/>
                </a:solidFill>
                <a:latin typeface="Montserrat" pitchFamily="34" charset="0"/>
                <a:ea typeface="Montserrat" pitchFamily="34" charset="-122"/>
                <a:cs typeface="Montserrat" pitchFamily="34" charset="-120"/>
              </a:rPr>
              <a:t>viable, practical recommendations</a:t>
            </a:r>
            <a:r>
              <a:rPr lang="en-US" sz="1600" dirty="0">
                <a:solidFill>
                  <a:srgbClr val="67534F"/>
                </a:solidFill>
                <a:latin typeface="Montserrat" pitchFamily="34" charset="0"/>
                <a:ea typeface="Montserrat" pitchFamily="34" charset="-122"/>
                <a:cs typeface="Montserrat" pitchFamily="34" charset="-120"/>
              </a:rPr>
              <a:t> to address those challenges.</a:t>
            </a:r>
            <a:endParaRPr lang="en-US" sz="1600" dirty="0"/>
          </a:p>
        </p:txBody>
      </p:sp>
      <p:sp>
        <p:nvSpPr>
          <p:cNvPr id="6" name="Shape 4"/>
          <p:cNvSpPr/>
          <p:nvPr/>
        </p:nvSpPr>
        <p:spPr>
          <a:xfrm>
            <a:off x="793790" y="2154555"/>
            <a:ext cx="22860" cy="917734"/>
          </a:xfrm>
          <a:prstGeom prst="rect">
            <a:avLst/>
          </a:prstGeom>
          <a:solidFill>
            <a:srgbClr val="FF954F"/>
          </a:solidFill>
          <a:ln/>
        </p:spPr>
        <p:txBody>
          <a:bodyPr/>
          <a:lstStyle/>
          <a:p>
            <a:endParaRPr lang="en-US"/>
          </a:p>
        </p:txBody>
      </p:sp>
      <p:sp>
        <p:nvSpPr>
          <p:cNvPr id="7" name="Shape 5"/>
          <p:cNvSpPr/>
          <p:nvPr/>
        </p:nvSpPr>
        <p:spPr>
          <a:xfrm>
            <a:off x="793790" y="3585091"/>
            <a:ext cx="6429494" cy="1733193"/>
          </a:xfrm>
          <a:prstGeom prst="roundRect">
            <a:avLst>
              <a:gd name="adj" fmla="val 6331"/>
            </a:avLst>
          </a:prstGeom>
          <a:solidFill>
            <a:srgbClr val="FFFFF4">
              <a:alpha val="95000"/>
            </a:srgbClr>
          </a:solidFill>
          <a:ln/>
        </p:spPr>
        <p:txBody>
          <a:bodyPr/>
          <a:lstStyle/>
          <a:p>
            <a:endParaRPr lang="en-US"/>
          </a:p>
        </p:txBody>
      </p:sp>
      <p:sp>
        <p:nvSpPr>
          <p:cNvPr id="8" name="Shape 6"/>
          <p:cNvSpPr/>
          <p:nvPr/>
        </p:nvSpPr>
        <p:spPr>
          <a:xfrm>
            <a:off x="793790" y="3562231"/>
            <a:ext cx="6429494" cy="91440"/>
          </a:xfrm>
          <a:prstGeom prst="roundRect">
            <a:avLst>
              <a:gd name="adj" fmla="val 200930"/>
            </a:avLst>
          </a:prstGeom>
          <a:solidFill>
            <a:srgbClr val="1BCF85"/>
          </a:solidFill>
          <a:ln/>
        </p:spPr>
        <p:txBody>
          <a:bodyPr/>
          <a:lstStyle/>
          <a:p>
            <a:endParaRPr lang="en-US"/>
          </a:p>
        </p:txBody>
      </p:sp>
      <p:sp>
        <p:nvSpPr>
          <p:cNvPr id="9" name="Shape 7"/>
          <p:cNvSpPr/>
          <p:nvPr/>
        </p:nvSpPr>
        <p:spPr>
          <a:xfrm>
            <a:off x="3702308" y="3278981"/>
            <a:ext cx="612338" cy="612338"/>
          </a:xfrm>
          <a:prstGeom prst="roundRect">
            <a:avLst>
              <a:gd name="adj" fmla="val 149329"/>
            </a:avLst>
          </a:prstGeom>
          <a:solidFill>
            <a:srgbClr val="FF954F"/>
          </a:solidFill>
          <a:ln/>
        </p:spPr>
        <p:txBody>
          <a:bodyPr/>
          <a:lstStyle/>
          <a:p>
            <a:endParaRPr lang="en-US"/>
          </a:p>
        </p:txBody>
      </p:sp>
      <p:sp>
        <p:nvSpPr>
          <p:cNvPr id="10" name="Text 8"/>
          <p:cNvSpPr/>
          <p:nvPr/>
        </p:nvSpPr>
        <p:spPr>
          <a:xfrm>
            <a:off x="3886021" y="3425904"/>
            <a:ext cx="244912" cy="318373"/>
          </a:xfrm>
          <a:prstGeom prst="rect">
            <a:avLst/>
          </a:prstGeom>
          <a:noFill/>
          <a:ln/>
        </p:spPr>
        <p:txBody>
          <a:bodyPr wrap="none" lIns="0" tIns="0" rIns="0" bIns="0" rtlCol="0" anchor="t"/>
          <a:lstStyle/>
          <a:p>
            <a:pPr marL="0" indent="0" algn="l">
              <a:lnSpc>
                <a:spcPts val="2350"/>
              </a:lnSpc>
              <a:buNone/>
            </a:pPr>
            <a:r>
              <a:rPr lang="en-US" sz="1900" dirty="0">
                <a:solidFill>
                  <a:srgbClr val="000000"/>
                </a:solidFill>
                <a:latin typeface="Marcellus" pitchFamily="34" charset="0"/>
                <a:ea typeface="Marcellus" pitchFamily="34" charset="-122"/>
                <a:cs typeface="Marcellus" pitchFamily="34" charset="-120"/>
              </a:rPr>
              <a:t>1</a:t>
            </a:r>
            <a:endParaRPr lang="en-US" sz="1900" dirty="0"/>
          </a:p>
        </p:txBody>
      </p:sp>
      <p:sp>
        <p:nvSpPr>
          <p:cNvPr id="11" name="Text 9"/>
          <p:cNvSpPr/>
          <p:nvPr/>
        </p:nvSpPr>
        <p:spPr>
          <a:xfrm>
            <a:off x="1020723" y="4095393"/>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67534F"/>
                </a:solidFill>
                <a:latin typeface="Marcellus" pitchFamily="34" charset="0"/>
                <a:ea typeface="Marcellus" pitchFamily="34" charset="-122"/>
                <a:cs typeface="Marcellus" pitchFamily="34" charset="-120"/>
              </a:rPr>
              <a:t>Identify Threats</a:t>
            </a:r>
            <a:endParaRPr lang="en-US" sz="2300" dirty="0"/>
          </a:p>
        </p:txBody>
      </p:sp>
      <p:sp>
        <p:nvSpPr>
          <p:cNvPr id="12" name="Text 10"/>
          <p:cNvSpPr/>
          <p:nvPr/>
        </p:nvSpPr>
        <p:spPr>
          <a:xfrm>
            <a:off x="1020723" y="4587002"/>
            <a:ext cx="5975628" cy="504349"/>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Establish the most prevalent cybersecurity threats targeting SMEs</a:t>
            </a:r>
            <a:endParaRPr lang="en-US" sz="1600" dirty="0"/>
          </a:p>
        </p:txBody>
      </p:sp>
      <p:sp>
        <p:nvSpPr>
          <p:cNvPr id="13" name="Shape 11"/>
          <p:cNvSpPr/>
          <p:nvPr/>
        </p:nvSpPr>
        <p:spPr>
          <a:xfrm>
            <a:off x="7406997" y="3585091"/>
            <a:ext cx="6429613" cy="1733193"/>
          </a:xfrm>
          <a:prstGeom prst="roundRect">
            <a:avLst>
              <a:gd name="adj" fmla="val 6331"/>
            </a:avLst>
          </a:prstGeom>
          <a:solidFill>
            <a:srgbClr val="FFFFF4">
              <a:alpha val="95000"/>
            </a:srgbClr>
          </a:solidFill>
          <a:ln/>
        </p:spPr>
        <p:txBody>
          <a:bodyPr/>
          <a:lstStyle/>
          <a:p>
            <a:endParaRPr lang="en-US"/>
          </a:p>
        </p:txBody>
      </p:sp>
      <p:sp>
        <p:nvSpPr>
          <p:cNvPr id="14" name="Shape 12"/>
          <p:cNvSpPr/>
          <p:nvPr/>
        </p:nvSpPr>
        <p:spPr>
          <a:xfrm>
            <a:off x="7406997" y="3562231"/>
            <a:ext cx="6429613" cy="91440"/>
          </a:xfrm>
          <a:prstGeom prst="roundRect">
            <a:avLst>
              <a:gd name="adj" fmla="val 200930"/>
            </a:avLst>
          </a:prstGeom>
          <a:solidFill>
            <a:srgbClr val="1BCF85"/>
          </a:solidFill>
          <a:ln/>
        </p:spPr>
        <p:txBody>
          <a:bodyPr/>
          <a:lstStyle/>
          <a:p>
            <a:endParaRPr lang="en-US"/>
          </a:p>
        </p:txBody>
      </p:sp>
      <p:sp>
        <p:nvSpPr>
          <p:cNvPr id="15" name="Shape 13"/>
          <p:cNvSpPr/>
          <p:nvPr/>
        </p:nvSpPr>
        <p:spPr>
          <a:xfrm>
            <a:off x="10315635" y="3278981"/>
            <a:ext cx="612338" cy="612338"/>
          </a:xfrm>
          <a:prstGeom prst="roundRect">
            <a:avLst>
              <a:gd name="adj" fmla="val 149329"/>
            </a:avLst>
          </a:prstGeom>
          <a:solidFill>
            <a:srgbClr val="FF954F"/>
          </a:solidFill>
          <a:ln/>
        </p:spPr>
        <p:txBody>
          <a:bodyPr/>
          <a:lstStyle/>
          <a:p>
            <a:endParaRPr lang="en-US"/>
          </a:p>
        </p:txBody>
      </p:sp>
      <p:sp>
        <p:nvSpPr>
          <p:cNvPr id="16" name="Text 14"/>
          <p:cNvSpPr/>
          <p:nvPr/>
        </p:nvSpPr>
        <p:spPr>
          <a:xfrm>
            <a:off x="10499348" y="3425904"/>
            <a:ext cx="244912" cy="318373"/>
          </a:xfrm>
          <a:prstGeom prst="rect">
            <a:avLst/>
          </a:prstGeom>
          <a:noFill/>
          <a:ln/>
        </p:spPr>
        <p:txBody>
          <a:bodyPr wrap="none" lIns="0" tIns="0" rIns="0" bIns="0" rtlCol="0" anchor="t"/>
          <a:lstStyle/>
          <a:p>
            <a:pPr marL="0" indent="0" algn="l">
              <a:lnSpc>
                <a:spcPts val="2350"/>
              </a:lnSpc>
              <a:buNone/>
            </a:pPr>
            <a:r>
              <a:rPr lang="en-US" sz="1900" dirty="0">
                <a:solidFill>
                  <a:srgbClr val="000000"/>
                </a:solidFill>
                <a:latin typeface="Marcellus" pitchFamily="34" charset="0"/>
                <a:ea typeface="Marcellus" pitchFamily="34" charset="-122"/>
                <a:cs typeface="Marcellus" pitchFamily="34" charset="-120"/>
              </a:rPr>
              <a:t>2</a:t>
            </a:r>
            <a:endParaRPr lang="en-US" sz="1900" dirty="0"/>
          </a:p>
        </p:txBody>
      </p:sp>
      <p:sp>
        <p:nvSpPr>
          <p:cNvPr id="17" name="Text 15"/>
          <p:cNvSpPr/>
          <p:nvPr/>
        </p:nvSpPr>
        <p:spPr>
          <a:xfrm>
            <a:off x="7633930" y="4095393"/>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67534F"/>
                </a:solidFill>
                <a:latin typeface="Marcellus" pitchFamily="34" charset="0"/>
                <a:ea typeface="Marcellus" pitchFamily="34" charset="-122"/>
                <a:cs typeface="Marcellus" pitchFamily="34" charset="-120"/>
              </a:rPr>
              <a:t>Assess Impact</a:t>
            </a:r>
            <a:endParaRPr lang="en-US" sz="2300" dirty="0"/>
          </a:p>
        </p:txBody>
      </p:sp>
      <p:sp>
        <p:nvSpPr>
          <p:cNvPr id="18" name="Text 16"/>
          <p:cNvSpPr/>
          <p:nvPr/>
        </p:nvSpPr>
        <p:spPr>
          <a:xfrm>
            <a:off x="7633930" y="4587002"/>
            <a:ext cx="5975747" cy="504349"/>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Evaluate how these risks affect day-to-day business operations</a:t>
            </a:r>
            <a:endParaRPr lang="en-US" sz="1600" dirty="0"/>
          </a:p>
        </p:txBody>
      </p:sp>
      <p:sp>
        <p:nvSpPr>
          <p:cNvPr id="19" name="Shape 17"/>
          <p:cNvSpPr/>
          <p:nvPr/>
        </p:nvSpPr>
        <p:spPr>
          <a:xfrm>
            <a:off x="793790" y="5808107"/>
            <a:ext cx="6429494" cy="1733193"/>
          </a:xfrm>
          <a:prstGeom prst="roundRect">
            <a:avLst>
              <a:gd name="adj" fmla="val 6331"/>
            </a:avLst>
          </a:prstGeom>
          <a:solidFill>
            <a:srgbClr val="FFFFF4">
              <a:alpha val="95000"/>
            </a:srgbClr>
          </a:solidFill>
          <a:ln/>
        </p:spPr>
        <p:txBody>
          <a:bodyPr/>
          <a:lstStyle/>
          <a:p>
            <a:endParaRPr lang="en-US"/>
          </a:p>
        </p:txBody>
      </p:sp>
      <p:sp>
        <p:nvSpPr>
          <p:cNvPr id="20" name="Shape 18"/>
          <p:cNvSpPr/>
          <p:nvPr/>
        </p:nvSpPr>
        <p:spPr>
          <a:xfrm>
            <a:off x="793790" y="5785247"/>
            <a:ext cx="6429494" cy="91440"/>
          </a:xfrm>
          <a:prstGeom prst="roundRect">
            <a:avLst>
              <a:gd name="adj" fmla="val 200930"/>
            </a:avLst>
          </a:prstGeom>
          <a:solidFill>
            <a:srgbClr val="1BCF85"/>
          </a:solidFill>
          <a:ln/>
        </p:spPr>
        <p:txBody>
          <a:bodyPr/>
          <a:lstStyle/>
          <a:p>
            <a:endParaRPr lang="en-US"/>
          </a:p>
        </p:txBody>
      </p:sp>
      <p:sp>
        <p:nvSpPr>
          <p:cNvPr id="21" name="Shape 19"/>
          <p:cNvSpPr/>
          <p:nvPr/>
        </p:nvSpPr>
        <p:spPr>
          <a:xfrm>
            <a:off x="3702308" y="5501997"/>
            <a:ext cx="612338" cy="612338"/>
          </a:xfrm>
          <a:prstGeom prst="roundRect">
            <a:avLst>
              <a:gd name="adj" fmla="val 149329"/>
            </a:avLst>
          </a:prstGeom>
          <a:solidFill>
            <a:srgbClr val="FF954F"/>
          </a:solidFill>
          <a:ln/>
        </p:spPr>
        <p:txBody>
          <a:bodyPr/>
          <a:lstStyle/>
          <a:p>
            <a:endParaRPr lang="en-US"/>
          </a:p>
        </p:txBody>
      </p:sp>
      <p:sp>
        <p:nvSpPr>
          <p:cNvPr id="22" name="Text 20"/>
          <p:cNvSpPr/>
          <p:nvPr/>
        </p:nvSpPr>
        <p:spPr>
          <a:xfrm>
            <a:off x="3886021" y="5648920"/>
            <a:ext cx="244912" cy="318373"/>
          </a:xfrm>
          <a:prstGeom prst="rect">
            <a:avLst/>
          </a:prstGeom>
          <a:noFill/>
          <a:ln/>
        </p:spPr>
        <p:txBody>
          <a:bodyPr wrap="none" lIns="0" tIns="0" rIns="0" bIns="0" rtlCol="0" anchor="t"/>
          <a:lstStyle/>
          <a:p>
            <a:pPr marL="0" indent="0" algn="l">
              <a:lnSpc>
                <a:spcPts val="2350"/>
              </a:lnSpc>
              <a:buNone/>
            </a:pPr>
            <a:r>
              <a:rPr lang="en-US" sz="1900" dirty="0">
                <a:solidFill>
                  <a:srgbClr val="000000"/>
                </a:solidFill>
                <a:latin typeface="Marcellus" pitchFamily="34" charset="0"/>
                <a:ea typeface="Marcellus" pitchFamily="34" charset="-122"/>
                <a:cs typeface="Marcellus" pitchFamily="34" charset="-120"/>
              </a:rPr>
              <a:t>3</a:t>
            </a:r>
            <a:endParaRPr lang="en-US" sz="1900" dirty="0"/>
          </a:p>
        </p:txBody>
      </p:sp>
      <p:sp>
        <p:nvSpPr>
          <p:cNvPr id="23" name="Text 21"/>
          <p:cNvSpPr/>
          <p:nvPr/>
        </p:nvSpPr>
        <p:spPr>
          <a:xfrm>
            <a:off x="1020723" y="6318409"/>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67534F"/>
                </a:solidFill>
                <a:latin typeface="Marcellus" pitchFamily="34" charset="0"/>
                <a:ea typeface="Marcellus" pitchFamily="34" charset="-122"/>
                <a:cs typeface="Marcellus" pitchFamily="34" charset="-120"/>
              </a:rPr>
              <a:t>Examine Practices</a:t>
            </a:r>
            <a:endParaRPr lang="en-US" sz="2300" dirty="0"/>
          </a:p>
        </p:txBody>
      </p:sp>
      <p:sp>
        <p:nvSpPr>
          <p:cNvPr id="24" name="Text 22"/>
          <p:cNvSpPr/>
          <p:nvPr/>
        </p:nvSpPr>
        <p:spPr>
          <a:xfrm>
            <a:off x="1020723" y="6810018"/>
            <a:ext cx="5975628" cy="504349"/>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Review current cybersecurity measures in use across small businesses</a:t>
            </a:r>
            <a:endParaRPr lang="en-US" sz="1600" dirty="0"/>
          </a:p>
        </p:txBody>
      </p:sp>
      <p:sp>
        <p:nvSpPr>
          <p:cNvPr id="25" name="Shape 23"/>
          <p:cNvSpPr/>
          <p:nvPr/>
        </p:nvSpPr>
        <p:spPr>
          <a:xfrm>
            <a:off x="7406997" y="5808107"/>
            <a:ext cx="6429613" cy="1733193"/>
          </a:xfrm>
          <a:prstGeom prst="roundRect">
            <a:avLst>
              <a:gd name="adj" fmla="val 6331"/>
            </a:avLst>
          </a:prstGeom>
          <a:solidFill>
            <a:srgbClr val="FFFFF4">
              <a:alpha val="95000"/>
            </a:srgbClr>
          </a:solidFill>
          <a:ln/>
        </p:spPr>
        <p:txBody>
          <a:bodyPr/>
          <a:lstStyle/>
          <a:p>
            <a:endParaRPr lang="en-US"/>
          </a:p>
        </p:txBody>
      </p:sp>
      <p:sp>
        <p:nvSpPr>
          <p:cNvPr id="26" name="Shape 24"/>
          <p:cNvSpPr/>
          <p:nvPr/>
        </p:nvSpPr>
        <p:spPr>
          <a:xfrm>
            <a:off x="7406997" y="5785247"/>
            <a:ext cx="6429613" cy="91440"/>
          </a:xfrm>
          <a:prstGeom prst="roundRect">
            <a:avLst>
              <a:gd name="adj" fmla="val 200930"/>
            </a:avLst>
          </a:prstGeom>
          <a:solidFill>
            <a:srgbClr val="1BCF85"/>
          </a:solidFill>
          <a:ln/>
        </p:spPr>
        <p:txBody>
          <a:bodyPr/>
          <a:lstStyle/>
          <a:p>
            <a:endParaRPr lang="en-US"/>
          </a:p>
        </p:txBody>
      </p:sp>
      <p:sp>
        <p:nvSpPr>
          <p:cNvPr id="27" name="Shape 25"/>
          <p:cNvSpPr/>
          <p:nvPr/>
        </p:nvSpPr>
        <p:spPr>
          <a:xfrm>
            <a:off x="10315635" y="5501997"/>
            <a:ext cx="612338" cy="612338"/>
          </a:xfrm>
          <a:prstGeom prst="roundRect">
            <a:avLst>
              <a:gd name="adj" fmla="val 149329"/>
            </a:avLst>
          </a:prstGeom>
          <a:solidFill>
            <a:srgbClr val="FF954F"/>
          </a:solidFill>
          <a:ln/>
        </p:spPr>
        <p:txBody>
          <a:bodyPr/>
          <a:lstStyle/>
          <a:p>
            <a:endParaRPr lang="en-US"/>
          </a:p>
        </p:txBody>
      </p:sp>
      <p:sp>
        <p:nvSpPr>
          <p:cNvPr id="28" name="Text 26"/>
          <p:cNvSpPr/>
          <p:nvPr/>
        </p:nvSpPr>
        <p:spPr>
          <a:xfrm>
            <a:off x="10499348" y="5648920"/>
            <a:ext cx="244912" cy="318373"/>
          </a:xfrm>
          <a:prstGeom prst="rect">
            <a:avLst/>
          </a:prstGeom>
          <a:noFill/>
          <a:ln/>
        </p:spPr>
        <p:txBody>
          <a:bodyPr wrap="none" lIns="0" tIns="0" rIns="0" bIns="0" rtlCol="0" anchor="t"/>
          <a:lstStyle/>
          <a:p>
            <a:pPr marL="0" indent="0" algn="l">
              <a:lnSpc>
                <a:spcPts val="2350"/>
              </a:lnSpc>
              <a:buNone/>
            </a:pPr>
            <a:r>
              <a:rPr lang="en-US" sz="1900" dirty="0">
                <a:solidFill>
                  <a:srgbClr val="000000"/>
                </a:solidFill>
                <a:latin typeface="Marcellus" pitchFamily="34" charset="0"/>
                <a:ea typeface="Marcellus" pitchFamily="34" charset="-122"/>
                <a:cs typeface="Marcellus" pitchFamily="34" charset="-120"/>
              </a:rPr>
              <a:t>4</a:t>
            </a:r>
            <a:endParaRPr lang="en-US" sz="1900" dirty="0"/>
          </a:p>
        </p:txBody>
      </p:sp>
      <p:sp>
        <p:nvSpPr>
          <p:cNvPr id="29" name="Text 27"/>
          <p:cNvSpPr/>
          <p:nvPr/>
        </p:nvSpPr>
        <p:spPr>
          <a:xfrm>
            <a:off x="7633930" y="6318409"/>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67534F"/>
                </a:solidFill>
                <a:latin typeface="Marcellus" pitchFamily="34" charset="0"/>
                <a:ea typeface="Marcellus" pitchFamily="34" charset="-122"/>
                <a:cs typeface="Marcellus" pitchFamily="34" charset="-120"/>
              </a:rPr>
              <a:t>Formulate Measures</a:t>
            </a:r>
            <a:endParaRPr lang="en-US" sz="2300" dirty="0"/>
          </a:p>
        </p:txBody>
      </p:sp>
      <p:sp>
        <p:nvSpPr>
          <p:cNvPr id="30" name="Text 28"/>
          <p:cNvSpPr/>
          <p:nvPr/>
        </p:nvSpPr>
        <p:spPr>
          <a:xfrm>
            <a:off x="7633930" y="6810018"/>
            <a:ext cx="5975747" cy="504349"/>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Develop actionable defences implementable without significant resource investment</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522327" y="410408"/>
            <a:ext cx="887254" cy="233363"/>
          </a:xfrm>
          <a:prstGeom prst="roundRect">
            <a:avLst>
              <a:gd name="adj" fmla="val 46048"/>
            </a:avLst>
          </a:prstGeom>
          <a:noFill/>
          <a:ln w="7620">
            <a:solidFill>
              <a:srgbClr val="FF954F"/>
            </a:solidFill>
            <a:prstDash val="solid"/>
          </a:ln>
        </p:spPr>
        <p:txBody>
          <a:bodyPr/>
          <a:lstStyle/>
          <a:p>
            <a:endParaRPr lang="en-US"/>
          </a:p>
        </p:txBody>
      </p:sp>
      <p:sp>
        <p:nvSpPr>
          <p:cNvPr id="3" name="Text 1"/>
          <p:cNvSpPr/>
          <p:nvPr/>
        </p:nvSpPr>
        <p:spPr>
          <a:xfrm>
            <a:off x="619482" y="462796"/>
            <a:ext cx="692944" cy="128588"/>
          </a:xfrm>
          <a:prstGeom prst="rect">
            <a:avLst/>
          </a:prstGeom>
          <a:noFill/>
          <a:ln/>
        </p:spPr>
        <p:txBody>
          <a:bodyPr wrap="none" lIns="0" tIns="0" rIns="0" bIns="0" rtlCol="0" anchor="t"/>
          <a:lstStyle/>
          <a:p>
            <a:pPr marL="0" indent="0" algn="l">
              <a:lnSpc>
                <a:spcPts val="1000"/>
              </a:lnSpc>
              <a:buNone/>
            </a:pPr>
            <a:r>
              <a:rPr lang="en-US" sz="900" dirty="0">
                <a:solidFill>
                  <a:srgbClr val="FF954F"/>
                </a:solidFill>
                <a:latin typeface="Montserrat" pitchFamily="34" charset="0"/>
                <a:ea typeface="Montserrat" pitchFamily="34" charset="-122"/>
                <a:cs typeface="Montserrat" pitchFamily="34" charset="-120"/>
              </a:rPr>
              <a:t>CHAPTER 4</a:t>
            </a:r>
            <a:endParaRPr lang="en-US" sz="900" dirty="0"/>
          </a:p>
        </p:txBody>
      </p:sp>
      <p:sp>
        <p:nvSpPr>
          <p:cNvPr id="4" name="Text 2"/>
          <p:cNvSpPr/>
          <p:nvPr/>
        </p:nvSpPr>
        <p:spPr>
          <a:xfrm>
            <a:off x="522327" y="682943"/>
            <a:ext cx="4290893" cy="557808"/>
          </a:xfrm>
          <a:prstGeom prst="rect">
            <a:avLst/>
          </a:prstGeom>
          <a:noFill/>
          <a:ln/>
        </p:spPr>
        <p:txBody>
          <a:bodyPr wrap="none" lIns="0" tIns="0" rIns="0" bIns="0" rtlCol="0" anchor="t"/>
          <a:lstStyle/>
          <a:p>
            <a:pPr marL="0" indent="0" algn="l">
              <a:lnSpc>
                <a:spcPts val="4350"/>
              </a:lnSpc>
              <a:buNone/>
            </a:pPr>
            <a:r>
              <a:rPr lang="en-US" sz="3350" dirty="0">
                <a:solidFill>
                  <a:srgbClr val="532418"/>
                </a:solidFill>
                <a:latin typeface="Marcellus" pitchFamily="34" charset="0"/>
                <a:ea typeface="Marcellus" pitchFamily="34" charset="-122"/>
                <a:cs typeface="Marcellus" pitchFamily="34" charset="-120"/>
              </a:rPr>
              <a:t>Literature Review</a:t>
            </a:r>
            <a:endParaRPr lang="en-US" sz="3350" dirty="0"/>
          </a:p>
        </p:txBody>
      </p:sp>
      <p:sp>
        <p:nvSpPr>
          <p:cNvPr id="5" name="Text 3"/>
          <p:cNvSpPr/>
          <p:nvPr/>
        </p:nvSpPr>
        <p:spPr>
          <a:xfrm>
            <a:off x="522327" y="3797737"/>
            <a:ext cx="2145387" cy="278844"/>
          </a:xfrm>
          <a:prstGeom prst="rect">
            <a:avLst/>
          </a:prstGeom>
          <a:noFill/>
          <a:ln/>
        </p:spPr>
        <p:txBody>
          <a:bodyPr wrap="none" lIns="0" tIns="0" rIns="0" bIns="0" rtlCol="0" anchor="t"/>
          <a:lstStyle/>
          <a:p>
            <a:pPr marL="0" indent="0" algn="l">
              <a:lnSpc>
                <a:spcPts val="2150"/>
              </a:lnSpc>
              <a:buNone/>
            </a:pPr>
            <a:r>
              <a:rPr lang="en-US" sz="1650" dirty="0">
                <a:solidFill>
                  <a:srgbClr val="532418"/>
                </a:solidFill>
                <a:latin typeface="Marcellus" pitchFamily="34" charset="0"/>
                <a:ea typeface="Marcellus" pitchFamily="34" charset="-122"/>
                <a:cs typeface="Marcellus" pitchFamily="34" charset="-120"/>
              </a:rPr>
              <a:t>Existing Frameworks</a:t>
            </a:r>
            <a:endParaRPr lang="en-US" sz="1650" dirty="0"/>
          </a:p>
        </p:txBody>
      </p:sp>
      <p:sp>
        <p:nvSpPr>
          <p:cNvPr id="6" name="Text 4"/>
          <p:cNvSpPr/>
          <p:nvPr/>
        </p:nvSpPr>
        <p:spPr>
          <a:xfrm>
            <a:off x="522327" y="4174688"/>
            <a:ext cx="6610826" cy="321707"/>
          </a:xfrm>
          <a:prstGeom prst="rect">
            <a:avLst/>
          </a:prstGeom>
          <a:noFill/>
          <a:ln/>
        </p:spPr>
        <p:txBody>
          <a:bodyPr wrap="square" lIns="0" tIns="0" rIns="0" bIns="0" rtlCol="0" anchor="t"/>
          <a:lstStyle/>
          <a:p>
            <a:pPr marL="0" indent="0" algn="l">
              <a:lnSpc>
                <a:spcPts val="1250"/>
              </a:lnSpc>
              <a:buNone/>
            </a:pPr>
            <a:r>
              <a:rPr lang="en-US" sz="1150" dirty="0">
                <a:solidFill>
                  <a:srgbClr val="67534F"/>
                </a:solidFill>
                <a:latin typeface="Montserrat" pitchFamily="34" charset="0"/>
                <a:ea typeface="Montserrat" pitchFamily="34" charset="-122"/>
                <a:cs typeface="Montserrat" pitchFamily="34" charset="-120"/>
              </a:rPr>
              <a:t>The </a:t>
            </a:r>
            <a:r>
              <a:rPr lang="en-US" sz="1150" b="1" dirty="0">
                <a:solidFill>
                  <a:srgbClr val="67534F"/>
                </a:solidFill>
                <a:latin typeface="Montserrat" pitchFamily="34" charset="0"/>
                <a:ea typeface="Montserrat" pitchFamily="34" charset="-122"/>
                <a:cs typeface="Montserrat" pitchFamily="34" charset="-120"/>
              </a:rPr>
              <a:t>NIST Cybersecurity Framework</a:t>
            </a:r>
            <a:r>
              <a:rPr lang="en-US" sz="1150" dirty="0">
                <a:solidFill>
                  <a:srgbClr val="67534F"/>
                </a:solidFill>
                <a:latin typeface="Montserrat" pitchFamily="34" charset="0"/>
                <a:ea typeface="Montserrat" pitchFamily="34" charset="-122"/>
                <a:cs typeface="Montserrat" pitchFamily="34" charset="-120"/>
              </a:rPr>
              <a:t> is widely adopted — but primarily designed for large organisations.</a:t>
            </a:r>
            <a:endParaRPr lang="en-US" sz="1150" dirty="0"/>
          </a:p>
        </p:txBody>
      </p:sp>
      <p:sp>
        <p:nvSpPr>
          <p:cNvPr id="7" name="Text 5"/>
          <p:cNvSpPr/>
          <p:nvPr/>
        </p:nvSpPr>
        <p:spPr>
          <a:xfrm>
            <a:off x="522327" y="4584740"/>
            <a:ext cx="6610826" cy="321707"/>
          </a:xfrm>
          <a:prstGeom prst="rect">
            <a:avLst/>
          </a:prstGeom>
          <a:noFill/>
          <a:ln/>
        </p:spPr>
        <p:txBody>
          <a:bodyPr wrap="square" lIns="0" tIns="0" rIns="0" bIns="0" rtlCol="0" anchor="t"/>
          <a:lstStyle/>
          <a:p>
            <a:pPr marL="0" indent="0" algn="l">
              <a:lnSpc>
                <a:spcPts val="1250"/>
              </a:lnSpc>
              <a:buNone/>
            </a:pPr>
            <a:r>
              <a:rPr lang="en-US" sz="1150" dirty="0">
                <a:solidFill>
                  <a:srgbClr val="67534F"/>
                </a:solidFill>
                <a:latin typeface="Montserrat" pitchFamily="34" charset="0"/>
                <a:ea typeface="Montserrat" pitchFamily="34" charset="-122"/>
                <a:cs typeface="Montserrat" pitchFamily="34" charset="-120"/>
              </a:rPr>
              <a:t>SMEs often discover the necessity of cybersecurity only </a:t>
            </a:r>
            <a:r>
              <a:rPr lang="en-US" sz="1150" i="1" dirty="0">
                <a:solidFill>
                  <a:srgbClr val="67534F"/>
                </a:solidFill>
                <a:latin typeface="Montserrat" pitchFamily="34" charset="0"/>
                <a:ea typeface="Montserrat" pitchFamily="34" charset="-122"/>
                <a:cs typeface="Montserrat" pitchFamily="34" charset="-120"/>
              </a:rPr>
              <a:t>after</a:t>
            </a:r>
            <a:r>
              <a:rPr lang="en-US" sz="1150" dirty="0">
                <a:solidFill>
                  <a:srgbClr val="67534F"/>
                </a:solidFill>
                <a:latin typeface="Montserrat" pitchFamily="34" charset="0"/>
                <a:ea typeface="Montserrat" pitchFamily="34" charset="-122"/>
                <a:cs typeface="Montserrat" pitchFamily="34" charset="-120"/>
              </a:rPr>
              <a:t> becoming a target, creating a critical knowledge gap.</a:t>
            </a:r>
            <a:endParaRPr lang="en-US" sz="1150" dirty="0"/>
          </a:p>
        </p:txBody>
      </p:sp>
      <p:sp>
        <p:nvSpPr>
          <p:cNvPr id="8" name="Shape 6"/>
          <p:cNvSpPr/>
          <p:nvPr/>
        </p:nvSpPr>
        <p:spPr>
          <a:xfrm>
            <a:off x="522327" y="5016818"/>
            <a:ext cx="6610826" cy="780812"/>
          </a:xfrm>
          <a:prstGeom prst="roundRect">
            <a:avLst>
              <a:gd name="adj" fmla="val 17203"/>
            </a:avLst>
          </a:prstGeom>
          <a:solidFill>
            <a:srgbClr val="FFD1B3"/>
          </a:solidFill>
          <a:ln/>
        </p:spPr>
        <p:txBody>
          <a:bodyPr/>
          <a:lstStyle/>
          <a:p>
            <a:endParaRPr lang="en-US"/>
          </a:p>
        </p:txBody>
      </p:sp>
      <p:pic>
        <p:nvPicPr>
          <p:cNvPr id="9" name="Image 0" descr="preencoded.png"/>
          <p:cNvPicPr>
            <a:picLocks noChangeAspect="1"/>
          </p:cNvPicPr>
          <p:nvPr/>
        </p:nvPicPr>
        <p:blipFill>
          <a:blip r:embed="rId3"/>
          <a:stretch>
            <a:fillRect/>
          </a:stretch>
        </p:blipFill>
        <p:spPr>
          <a:xfrm>
            <a:off x="671513" y="5203269"/>
            <a:ext cx="186452" cy="149185"/>
          </a:xfrm>
          <a:prstGeom prst="rect">
            <a:avLst/>
          </a:prstGeom>
        </p:spPr>
      </p:pic>
      <p:sp>
        <p:nvSpPr>
          <p:cNvPr id="10" name="Text 7"/>
          <p:cNvSpPr/>
          <p:nvPr/>
        </p:nvSpPr>
        <p:spPr>
          <a:xfrm>
            <a:off x="1007150" y="5152192"/>
            <a:ext cx="5976818" cy="482560"/>
          </a:xfrm>
          <a:prstGeom prst="rect">
            <a:avLst/>
          </a:prstGeom>
          <a:noFill/>
          <a:ln/>
        </p:spPr>
        <p:txBody>
          <a:bodyPr wrap="square" lIns="0" tIns="0" rIns="0" bIns="0" rtlCol="0" anchor="t"/>
          <a:lstStyle/>
          <a:p>
            <a:pPr marL="0" indent="0" algn="l">
              <a:lnSpc>
                <a:spcPts val="1250"/>
              </a:lnSpc>
              <a:buNone/>
            </a:pPr>
            <a:r>
              <a:rPr lang="en-US" sz="1150" dirty="0">
                <a:solidFill>
                  <a:srgbClr val="000000"/>
                </a:solidFill>
                <a:latin typeface="Montserrat" pitchFamily="34" charset="0"/>
                <a:ea typeface="Montserrat" pitchFamily="34" charset="-122"/>
                <a:cs typeface="Montserrat" pitchFamily="34" charset="-120"/>
              </a:rPr>
              <a:t>Research Contribution: This study bridges the gap by delivering </a:t>
            </a:r>
            <a:r>
              <a:rPr lang="en-US" sz="1150" b="1" dirty="0">
                <a:solidFill>
                  <a:srgbClr val="000000"/>
                </a:solidFill>
                <a:latin typeface="Montserrat" pitchFamily="34" charset="0"/>
                <a:ea typeface="Montserrat" pitchFamily="34" charset="-122"/>
                <a:cs typeface="Montserrat" pitchFamily="34" charset="-120"/>
              </a:rPr>
              <a:t>actionable, SME-appropriate</a:t>
            </a:r>
            <a:r>
              <a:rPr lang="en-US" sz="1150" dirty="0">
                <a:solidFill>
                  <a:srgbClr val="000000"/>
                </a:solidFill>
                <a:latin typeface="Montserrat" pitchFamily="34" charset="0"/>
                <a:ea typeface="Montserrat" pitchFamily="34" charset="-122"/>
                <a:cs typeface="Montserrat" pitchFamily="34" charset="-120"/>
              </a:rPr>
              <a:t> recommendations — accessible without complex or costly solutions (Cook, 2017).</a:t>
            </a:r>
            <a:endParaRPr lang="en-US" sz="1150" dirty="0"/>
          </a:p>
        </p:txBody>
      </p:sp>
      <p:pic>
        <p:nvPicPr>
          <p:cNvPr id="11" name="Image 1" descr="preencoded.png"/>
          <p:cNvPicPr>
            <a:picLocks noChangeAspect="1"/>
          </p:cNvPicPr>
          <p:nvPr/>
        </p:nvPicPr>
        <p:blipFill>
          <a:blip r:embed="rId4"/>
          <a:stretch>
            <a:fillRect/>
          </a:stretch>
        </p:blipFill>
        <p:spPr>
          <a:xfrm>
            <a:off x="7504867" y="1498402"/>
            <a:ext cx="6610826" cy="6610826"/>
          </a:xfrm>
          <a:prstGeom prst="rect">
            <a:avLst/>
          </a:prstGeom>
        </p:spPr>
      </p:pic>
      <p:pic>
        <p:nvPicPr>
          <p:cNvPr id="12" name="Image 2" descr="preencoded.png"/>
          <p:cNvPicPr>
            <a:picLocks noChangeAspect="1"/>
          </p:cNvPicPr>
          <p:nvPr/>
        </p:nvPicPr>
        <p:blipFill>
          <a:blip r:embed="rId5"/>
          <a:stretch>
            <a:fillRect/>
          </a:stretch>
        </p:blipFill>
        <p:spPr>
          <a:xfrm>
            <a:off x="7504867" y="1498402"/>
            <a:ext cx="6610826" cy="661082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793790" y="1449348"/>
            <a:ext cx="1338620" cy="402312"/>
          </a:xfrm>
          <a:prstGeom prst="roundRect">
            <a:avLst>
              <a:gd name="adj" fmla="val 40594"/>
            </a:avLst>
          </a:prstGeom>
          <a:noFill/>
          <a:ln w="15240">
            <a:solidFill>
              <a:srgbClr val="FF954F"/>
            </a:solidFill>
            <a:prstDash val="solid"/>
          </a:ln>
        </p:spPr>
        <p:txBody>
          <a:bodyPr/>
          <a:lstStyle/>
          <a:p>
            <a:endParaRPr lang="en-US"/>
          </a:p>
        </p:txBody>
      </p:sp>
      <p:sp>
        <p:nvSpPr>
          <p:cNvPr id="3" name="Text 1"/>
          <p:cNvSpPr/>
          <p:nvPr/>
        </p:nvSpPr>
        <p:spPr>
          <a:xfrm>
            <a:off x="945118" y="1532573"/>
            <a:ext cx="1035963" cy="235863"/>
          </a:xfrm>
          <a:prstGeom prst="rect">
            <a:avLst/>
          </a:prstGeom>
          <a:noFill/>
          <a:ln/>
        </p:spPr>
        <p:txBody>
          <a:bodyPr wrap="none" lIns="0" tIns="0" rIns="0" bIns="0" rtlCol="0" anchor="t"/>
          <a:lstStyle/>
          <a:p>
            <a:pPr marL="0" indent="0" algn="l">
              <a:lnSpc>
                <a:spcPts val="1850"/>
              </a:lnSpc>
              <a:buNone/>
            </a:pPr>
            <a:r>
              <a:rPr lang="en-US" sz="1400" dirty="0">
                <a:solidFill>
                  <a:srgbClr val="FF954F"/>
                </a:solidFill>
                <a:latin typeface="Montserrat" pitchFamily="34" charset="0"/>
                <a:ea typeface="Montserrat" pitchFamily="34" charset="-122"/>
                <a:cs typeface="Montserrat" pitchFamily="34" charset="-120"/>
              </a:rPr>
              <a:t>CHAPTER 5</a:t>
            </a:r>
            <a:endParaRPr lang="en-US" sz="1400" dirty="0"/>
          </a:p>
        </p:txBody>
      </p:sp>
      <p:sp>
        <p:nvSpPr>
          <p:cNvPr id="4" name="Text 2"/>
          <p:cNvSpPr/>
          <p:nvPr/>
        </p:nvSpPr>
        <p:spPr>
          <a:xfrm>
            <a:off x="793790" y="1942386"/>
            <a:ext cx="6883479" cy="847725"/>
          </a:xfrm>
          <a:prstGeom prst="rect">
            <a:avLst/>
          </a:prstGeom>
          <a:noFill/>
          <a:ln/>
        </p:spPr>
        <p:txBody>
          <a:bodyPr wrap="none" lIns="0" tIns="0" rIns="0" bIns="0" rtlCol="0" anchor="t"/>
          <a:lstStyle/>
          <a:p>
            <a:pPr marL="0" indent="0" algn="l">
              <a:lnSpc>
                <a:spcPts val="6650"/>
              </a:lnSpc>
              <a:buNone/>
            </a:pPr>
            <a:r>
              <a:rPr lang="en-US" sz="5100" dirty="0">
                <a:solidFill>
                  <a:srgbClr val="532418"/>
                </a:solidFill>
                <a:latin typeface="Marcellus" pitchFamily="34" charset="0"/>
                <a:ea typeface="Marcellus" pitchFamily="34" charset="-122"/>
                <a:cs typeface="Marcellus" pitchFamily="34" charset="-120"/>
              </a:rPr>
              <a:t>Research Methodology</a:t>
            </a:r>
            <a:endParaRPr lang="en-US" sz="5100" dirty="0"/>
          </a:p>
        </p:txBody>
      </p:sp>
      <p:pic>
        <p:nvPicPr>
          <p:cNvPr id="5" name="Image 0" descr="preencoded.png"/>
          <p:cNvPicPr>
            <a:picLocks noChangeAspect="1"/>
          </p:cNvPicPr>
          <p:nvPr/>
        </p:nvPicPr>
        <p:blipFill>
          <a:blip r:embed="rId3"/>
          <a:stretch>
            <a:fillRect/>
          </a:stretch>
        </p:blipFill>
        <p:spPr>
          <a:xfrm>
            <a:off x="793790" y="3130272"/>
            <a:ext cx="4347567" cy="907256"/>
          </a:xfrm>
          <a:prstGeom prst="rect">
            <a:avLst/>
          </a:prstGeom>
        </p:spPr>
      </p:pic>
      <p:sp>
        <p:nvSpPr>
          <p:cNvPr id="6" name="Text 3"/>
          <p:cNvSpPr/>
          <p:nvPr/>
        </p:nvSpPr>
        <p:spPr>
          <a:xfrm>
            <a:off x="1020604" y="4264342"/>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Quantitative</a:t>
            </a:r>
            <a:endParaRPr lang="en-US" sz="2550" dirty="0"/>
          </a:p>
        </p:txBody>
      </p:sp>
      <p:sp>
        <p:nvSpPr>
          <p:cNvPr id="7" name="Text 4"/>
          <p:cNvSpPr/>
          <p:nvPr/>
        </p:nvSpPr>
        <p:spPr>
          <a:xfrm>
            <a:off x="1020604" y="4824293"/>
            <a:ext cx="3893939" cy="884396"/>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Structured surveys measuring attack frequency and security tool adoption across SMEs</a:t>
            </a:r>
            <a:endParaRPr lang="en-US" sz="1750" dirty="0"/>
          </a:p>
        </p:txBody>
      </p:sp>
      <p:pic>
        <p:nvPicPr>
          <p:cNvPr id="8" name="Image 1" descr="preencoded.png"/>
          <p:cNvPicPr>
            <a:picLocks noChangeAspect="1"/>
          </p:cNvPicPr>
          <p:nvPr/>
        </p:nvPicPr>
        <p:blipFill>
          <a:blip r:embed="rId4"/>
          <a:stretch>
            <a:fillRect/>
          </a:stretch>
        </p:blipFill>
        <p:spPr>
          <a:xfrm>
            <a:off x="5141357" y="3130272"/>
            <a:ext cx="4347567" cy="907256"/>
          </a:xfrm>
          <a:prstGeom prst="rect">
            <a:avLst/>
          </a:prstGeom>
        </p:spPr>
      </p:pic>
      <p:sp>
        <p:nvSpPr>
          <p:cNvPr id="9" name="Text 5"/>
          <p:cNvSpPr/>
          <p:nvPr/>
        </p:nvSpPr>
        <p:spPr>
          <a:xfrm>
            <a:off x="5368171" y="4264342"/>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Qualitative</a:t>
            </a:r>
            <a:endParaRPr lang="en-US" sz="2550" dirty="0"/>
          </a:p>
        </p:txBody>
      </p:sp>
      <p:sp>
        <p:nvSpPr>
          <p:cNvPr id="10" name="Text 6"/>
          <p:cNvSpPr/>
          <p:nvPr/>
        </p:nvSpPr>
        <p:spPr>
          <a:xfrm>
            <a:off x="5368171" y="4824293"/>
            <a:ext cx="3893939" cy="884396"/>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In-depth interviews with business owners and cybersecurity professionals on lived experiences</a:t>
            </a:r>
            <a:endParaRPr lang="en-US" sz="1750" dirty="0"/>
          </a:p>
        </p:txBody>
      </p:sp>
      <p:pic>
        <p:nvPicPr>
          <p:cNvPr id="11" name="Image 2" descr="preencoded.png"/>
          <p:cNvPicPr>
            <a:picLocks noChangeAspect="1"/>
          </p:cNvPicPr>
          <p:nvPr/>
        </p:nvPicPr>
        <p:blipFill>
          <a:blip r:embed="rId5"/>
          <a:stretch>
            <a:fillRect/>
          </a:stretch>
        </p:blipFill>
        <p:spPr>
          <a:xfrm>
            <a:off x="9488924" y="3130272"/>
            <a:ext cx="4347567" cy="907256"/>
          </a:xfrm>
          <a:prstGeom prst="rect">
            <a:avLst/>
          </a:prstGeom>
        </p:spPr>
      </p:pic>
      <p:sp>
        <p:nvSpPr>
          <p:cNvPr id="12" name="Text 7"/>
          <p:cNvSpPr/>
          <p:nvPr/>
        </p:nvSpPr>
        <p:spPr>
          <a:xfrm>
            <a:off x="9715738" y="4264342"/>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Mixed-Methods</a:t>
            </a:r>
            <a:endParaRPr lang="en-US" sz="2550" dirty="0"/>
          </a:p>
        </p:txBody>
      </p:sp>
      <p:sp>
        <p:nvSpPr>
          <p:cNvPr id="13" name="Text 8"/>
          <p:cNvSpPr/>
          <p:nvPr/>
        </p:nvSpPr>
        <p:spPr>
          <a:xfrm>
            <a:off x="9715738" y="4824293"/>
            <a:ext cx="3893939" cy="884396"/>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Triangulated data provides a richer, more comprehensive picture of the problem</a:t>
            </a:r>
            <a:endParaRPr lang="en-US" sz="1750" dirty="0"/>
          </a:p>
        </p:txBody>
      </p:sp>
      <p:sp>
        <p:nvSpPr>
          <p:cNvPr id="14" name="Text 9"/>
          <p:cNvSpPr/>
          <p:nvPr/>
        </p:nvSpPr>
        <p:spPr>
          <a:xfrm>
            <a:off x="793790" y="6190655"/>
            <a:ext cx="13042821" cy="589598"/>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A mixed-methods design following Raineri &amp; Resig (2020) and Chidukwani, Zander &amp; Koutsakis (2022) ensures both breadth and depth of insight.</a:t>
            </a:r>
            <a:endParaRPr lang="en-US" sz="1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790218" y="752832"/>
            <a:ext cx="1202888" cy="352663"/>
          </a:xfrm>
          <a:prstGeom prst="roundRect">
            <a:avLst>
              <a:gd name="adj" fmla="val 41486"/>
            </a:avLst>
          </a:prstGeom>
          <a:noFill/>
          <a:ln w="15240">
            <a:solidFill>
              <a:srgbClr val="FF954F"/>
            </a:solidFill>
            <a:prstDash val="solid"/>
          </a:ln>
        </p:spPr>
        <p:txBody>
          <a:bodyPr/>
          <a:lstStyle/>
          <a:p>
            <a:endParaRPr lang="en-US"/>
          </a:p>
        </p:txBody>
      </p:sp>
      <p:sp>
        <p:nvSpPr>
          <p:cNvPr id="3" name="Text 1"/>
          <p:cNvSpPr/>
          <p:nvPr/>
        </p:nvSpPr>
        <p:spPr>
          <a:xfrm>
            <a:off x="927378" y="829032"/>
            <a:ext cx="928568" cy="200263"/>
          </a:xfrm>
          <a:prstGeom prst="rect">
            <a:avLst/>
          </a:prstGeom>
          <a:noFill/>
          <a:ln/>
        </p:spPr>
        <p:txBody>
          <a:bodyPr wrap="none" lIns="0" tIns="0" rIns="0" bIns="0" rtlCol="0" anchor="t"/>
          <a:lstStyle/>
          <a:p>
            <a:pPr marL="0" indent="0" algn="l">
              <a:lnSpc>
                <a:spcPts val="1550"/>
              </a:lnSpc>
              <a:buNone/>
            </a:pPr>
            <a:r>
              <a:rPr lang="en-US" sz="1250" dirty="0">
                <a:solidFill>
                  <a:srgbClr val="FF954F"/>
                </a:solidFill>
                <a:latin typeface="Montserrat" pitchFamily="34" charset="0"/>
                <a:ea typeface="Montserrat" pitchFamily="34" charset="-122"/>
                <a:cs typeface="Montserrat" pitchFamily="34" charset="-120"/>
              </a:rPr>
              <a:t>CHAPTER 5</a:t>
            </a:r>
            <a:endParaRPr lang="en-US" sz="1250" dirty="0"/>
          </a:p>
        </p:txBody>
      </p:sp>
      <p:sp>
        <p:nvSpPr>
          <p:cNvPr id="4" name="Text 2"/>
          <p:cNvSpPr/>
          <p:nvPr/>
        </p:nvSpPr>
        <p:spPr>
          <a:xfrm>
            <a:off x="790218" y="1178243"/>
            <a:ext cx="7596426" cy="759500"/>
          </a:xfrm>
          <a:prstGeom prst="rect">
            <a:avLst/>
          </a:prstGeom>
          <a:noFill/>
          <a:ln/>
        </p:spPr>
        <p:txBody>
          <a:bodyPr wrap="none" lIns="0" tIns="0" rIns="0" bIns="0" rtlCol="0" anchor="t"/>
          <a:lstStyle/>
          <a:p>
            <a:pPr marL="0" indent="0" algn="l">
              <a:lnSpc>
                <a:spcPts val="5950"/>
              </a:lnSpc>
              <a:buNone/>
            </a:pPr>
            <a:r>
              <a:rPr lang="en-US" sz="4600" dirty="0">
                <a:solidFill>
                  <a:srgbClr val="532418"/>
                </a:solidFill>
                <a:latin typeface="Marcellus" pitchFamily="34" charset="0"/>
                <a:ea typeface="Marcellus" pitchFamily="34" charset="-122"/>
                <a:cs typeface="Marcellus" pitchFamily="34" charset="-120"/>
              </a:rPr>
              <a:t>Data Collection &amp; Evaluation</a:t>
            </a:r>
            <a:endParaRPr lang="en-US" sz="4600" dirty="0"/>
          </a:p>
        </p:txBody>
      </p:sp>
      <p:pic>
        <p:nvPicPr>
          <p:cNvPr id="5" name="Image 0" descr="preencoded.png"/>
          <p:cNvPicPr>
            <a:picLocks noChangeAspect="1"/>
          </p:cNvPicPr>
          <p:nvPr/>
        </p:nvPicPr>
        <p:blipFill>
          <a:blip r:embed="rId3"/>
          <a:stretch>
            <a:fillRect/>
          </a:stretch>
        </p:blipFill>
        <p:spPr>
          <a:xfrm>
            <a:off x="1205627" y="2724983"/>
            <a:ext cx="7477958" cy="4237434"/>
          </a:xfrm>
          <a:prstGeom prst="rect">
            <a:avLst/>
          </a:prstGeom>
        </p:spPr>
      </p:pic>
      <p:sp>
        <p:nvSpPr>
          <p:cNvPr id="6" name="Shape 3"/>
          <p:cNvSpPr/>
          <p:nvPr/>
        </p:nvSpPr>
        <p:spPr>
          <a:xfrm>
            <a:off x="9602510" y="2415540"/>
            <a:ext cx="457200" cy="457200"/>
          </a:xfrm>
          <a:prstGeom prst="roundRect">
            <a:avLst>
              <a:gd name="adj" fmla="val 40001"/>
            </a:avLst>
          </a:prstGeom>
          <a:solidFill>
            <a:srgbClr val="FFFFF4"/>
          </a:solidFill>
          <a:ln w="22860">
            <a:solidFill>
              <a:srgbClr val="1BCF85"/>
            </a:solidFill>
            <a:prstDash val="solid"/>
          </a:ln>
        </p:spPr>
        <p:txBody>
          <a:bodyPr/>
          <a:lstStyle/>
          <a:p>
            <a:endParaRPr lang="en-US"/>
          </a:p>
        </p:txBody>
      </p:sp>
      <p:sp>
        <p:nvSpPr>
          <p:cNvPr id="7" name="Text 4"/>
          <p:cNvSpPr/>
          <p:nvPr/>
        </p:nvSpPr>
        <p:spPr>
          <a:xfrm>
            <a:off x="9655850" y="2416314"/>
            <a:ext cx="350520" cy="455652"/>
          </a:xfrm>
          <a:prstGeom prst="rect">
            <a:avLst/>
          </a:prstGeom>
          <a:noFill/>
          <a:ln/>
        </p:spPr>
        <p:txBody>
          <a:bodyPr wrap="none" lIns="0" tIns="0" rIns="0" bIns="0" rtlCol="0" anchor="t"/>
          <a:lstStyle/>
          <a:p>
            <a:pPr marL="0" indent="0" algn="ctr">
              <a:lnSpc>
                <a:spcPts val="2750"/>
              </a:lnSpc>
              <a:buNone/>
            </a:pPr>
            <a:r>
              <a:rPr lang="en-US" sz="2750" dirty="0">
                <a:solidFill>
                  <a:srgbClr val="67534F"/>
                </a:solidFill>
                <a:latin typeface="Marcellus" pitchFamily="34" charset="0"/>
                <a:ea typeface="Marcellus" pitchFamily="34" charset="-122"/>
                <a:cs typeface="Marcellus" pitchFamily="34" charset="-120"/>
              </a:rPr>
              <a:t>1</a:t>
            </a:r>
            <a:endParaRPr lang="en-US" sz="2750" dirty="0"/>
          </a:p>
        </p:txBody>
      </p:sp>
      <p:sp>
        <p:nvSpPr>
          <p:cNvPr id="8" name="Text 5"/>
          <p:cNvSpPr/>
          <p:nvPr/>
        </p:nvSpPr>
        <p:spPr>
          <a:xfrm>
            <a:off x="10241637" y="2479000"/>
            <a:ext cx="2920960" cy="379571"/>
          </a:xfrm>
          <a:prstGeom prst="rect">
            <a:avLst/>
          </a:prstGeom>
          <a:noFill/>
          <a:ln/>
        </p:spPr>
        <p:txBody>
          <a:bodyPr wrap="none" lIns="0" tIns="0" rIns="0" bIns="0" rtlCol="0" anchor="t"/>
          <a:lstStyle/>
          <a:p>
            <a:pPr marL="0" indent="0" algn="l">
              <a:lnSpc>
                <a:spcPts val="2950"/>
              </a:lnSpc>
              <a:buNone/>
            </a:pPr>
            <a:r>
              <a:rPr lang="en-US" sz="2300" dirty="0">
                <a:solidFill>
                  <a:srgbClr val="67534F"/>
                </a:solidFill>
                <a:latin typeface="Marcellus" pitchFamily="34" charset="0"/>
                <a:ea typeface="Marcellus" pitchFamily="34" charset="-122"/>
                <a:cs typeface="Marcellus" pitchFamily="34" charset="-120"/>
              </a:rPr>
              <a:t>Questionnaires</a:t>
            </a:r>
            <a:endParaRPr lang="en-US" sz="2300" dirty="0"/>
          </a:p>
        </p:txBody>
      </p:sp>
      <p:sp>
        <p:nvSpPr>
          <p:cNvPr id="9" name="Text 6"/>
          <p:cNvSpPr/>
          <p:nvPr/>
        </p:nvSpPr>
        <p:spPr>
          <a:xfrm>
            <a:off x="10241637" y="3040499"/>
            <a:ext cx="3606046" cy="751165"/>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Distributed to SMEs — capturing cybersecurity policies, attack history, and tools in use</a:t>
            </a:r>
            <a:endParaRPr lang="en-US" sz="1600" dirty="0"/>
          </a:p>
        </p:txBody>
      </p:sp>
      <p:sp>
        <p:nvSpPr>
          <p:cNvPr id="10" name="Shape 7"/>
          <p:cNvSpPr/>
          <p:nvPr/>
        </p:nvSpPr>
        <p:spPr>
          <a:xfrm>
            <a:off x="9602510" y="4155638"/>
            <a:ext cx="457200" cy="457200"/>
          </a:xfrm>
          <a:prstGeom prst="roundRect">
            <a:avLst>
              <a:gd name="adj" fmla="val 40001"/>
            </a:avLst>
          </a:prstGeom>
          <a:solidFill>
            <a:srgbClr val="FFFFF4"/>
          </a:solidFill>
          <a:ln w="22860">
            <a:solidFill>
              <a:srgbClr val="1BCF85"/>
            </a:solidFill>
            <a:prstDash val="solid"/>
          </a:ln>
        </p:spPr>
        <p:txBody>
          <a:bodyPr/>
          <a:lstStyle/>
          <a:p>
            <a:endParaRPr lang="en-US"/>
          </a:p>
        </p:txBody>
      </p:sp>
      <p:sp>
        <p:nvSpPr>
          <p:cNvPr id="11" name="Text 8"/>
          <p:cNvSpPr/>
          <p:nvPr/>
        </p:nvSpPr>
        <p:spPr>
          <a:xfrm>
            <a:off x="9655850" y="4156412"/>
            <a:ext cx="350520" cy="455652"/>
          </a:xfrm>
          <a:prstGeom prst="rect">
            <a:avLst/>
          </a:prstGeom>
          <a:noFill/>
          <a:ln/>
        </p:spPr>
        <p:txBody>
          <a:bodyPr wrap="none" lIns="0" tIns="0" rIns="0" bIns="0" rtlCol="0" anchor="t"/>
          <a:lstStyle/>
          <a:p>
            <a:pPr marL="0" indent="0" algn="ctr">
              <a:lnSpc>
                <a:spcPts val="2750"/>
              </a:lnSpc>
              <a:buNone/>
            </a:pPr>
            <a:r>
              <a:rPr lang="en-US" sz="2750" dirty="0">
                <a:solidFill>
                  <a:srgbClr val="67534F"/>
                </a:solidFill>
                <a:latin typeface="Marcellus" pitchFamily="34" charset="0"/>
                <a:ea typeface="Marcellus" pitchFamily="34" charset="-122"/>
                <a:cs typeface="Marcellus" pitchFamily="34" charset="-120"/>
              </a:rPr>
              <a:t>2</a:t>
            </a:r>
            <a:endParaRPr lang="en-US" sz="2750" dirty="0"/>
          </a:p>
        </p:txBody>
      </p:sp>
      <p:sp>
        <p:nvSpPr>
          <p:cNvPr id="12" name="Text 9"/>
          <p:cNvSpPr/>
          <p:nvPr/>
        </p:nvSpPr>
        <p:spPr>
          <a:xfrm>
            <a:off x="10241637" y="4219099"/>
            <a:ext cx="2920960" cy="379571"/>
          </a:xfrm>
          <a:prstGeom prst="rect">
            <a:avLst/>
          </a:prstGeom>
          <a:noFill/>
          <a:ln/>
        </p:spPr>
        <p:txBody>
          <a:bodyPr wrap="none" lIns="0" tIns="0" rIns="0" bIns="0" rtlCol="0" anchor="t"/>
          <a:lstStyle/>
          <a:p>
            <a:pPr marL="0" indent="0" algn="l">
              <a:lnSpc>
                <a:spcPts val="2950"/>
              </a:lnSpc>
              <a:buNone/>
            </a:pPr>
            <a:r>
              <a:rPr lang="en-US" sz="2300" dirty="0">
                <a:solidFill>
                  <a:srgbClr val="67534F"/>
                </a:solidFill>
                <a:latin typeface="Marcellus" pitchFamily="34" charset="0"/>
                <a:ea typeface="Marcellus" pitchFamily="34" charset="-122"/>
                <a:cs typeface="Marcellus" pitchFamily="34" charset="-120"/>
              </a:rPr>
              <a:t>Interviews</a:t>
            </a:r>
            <a:endParaRPr lang="en-US" sz="2300" dirty="0"/>
          </a:p>
        </p:txBody>
      </p:sp>
      <p:sp>
        <p:nvSpPr>
          <p:cNvPr id="13" name="Text 10"/>
          <p:cNvSpPr/>
          <p:nvPr/>
        </p:nvSpPr>
        <p:spPr>
          <a:xfrm>
            <a:off x="10241637" y="4780598"/>
            <a:ext cx="3606046" cy="751165"/>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Business owners and cybersecurity professionals — surfacing nuanced, sector-specific challenges</a:t>
            </a:r>
            <a:endParaRPr lang="en-US" sz="1600" dirty="0"/>
          </a:p>
        </p:txBody>
      </p:sp>
      <p:sp>
        <p:nvSpPr>
          <p:cNvPr id="14" name="Shape 11"/>
          <p:cNvSpPr/>
          <p:nvPr/>
        </p:nvSpPr>
        <p:spPr>
          <a:xfrm>
            <a:off x="9602510" y="5895737"/>
            <a:ext cx="457200" cy="457200"/>
          </a:xfrm>
          <a:prstGeom prst="roundRect">
            <a:avLst>
              <a:gd name="adj" fmla="val 40001"/>
            </a:avLst>
          </a:prstGeom>
          <a:solidFill>
            <a:srgbClr val="FFFFF4"/>
          </a:solidFill>
          <a:ln w="22860">
            <a:solidFill>
              <a:srgbClr val="1BCF85"/>
            </a:solidFill>
            <a:prstDash val="solid"/>
          </a:ln>
        </p:spPr>
        <p:txBody>
          <a:bodyPr/>
          <a:lstStyle/>
          <a:p>
            <a:endParaRPr lang="en-US"/>
          </a:p>
        </p:txBody>
      </p:sp>
      <p:sp>
        <p:nvSpPr>
          <p:cNvPr id="15" name="Text 12"/>
          <p:cNvSpPr/>
          <p:nvPr/>
        </p:nvSpPr>
        <p:spPr>
          <a:xfrm>
            <a:off x="9655850" y="5896511"/>
            <a:ext cx="350520" cy="455652"/>
          </a:xfrm>
          <a:prstGeom prst="rect">
            <a:avLst/>
          </a:prstGeom>
          <a:noFill/>
          <a:ln/>
        </p:spPr>
        <p:txBody>
          <a:bodyPr wrap="none" lIns="0" tIns="0" rIns="0" bIns="0" rtlCol="0" anchor="t"/>
          <a:lstStyle/>
          <a:p>
            <a:pPr marL="0" indent="0" algn="ctr">
              <a:lnSpc>
                <a:spcPts val="2750"/>
              </a:lnSpc>
              <a:buNone/>
            </a:pPr>
            <a:r>
              <a:rPr lang="en-US" sz="2750" dirty="0">
                <a:solidFill>
                  <a:srgbClr val="67534F"/>
                </a:solidFill>
                <a:latin typeface="Marcellus" pitchFamily="34" charset="0"/>
                <a:ea typeface="Marcellus" pitchFamily="34" charset="-122"/>
                <a:cs typeface="Marcellus" pitchFamily="34" charset="-120"/>
              </a:rPr>
              <a:t>3</a:t>
            </a:r>
            <a:endParaRPr lang="en-US" sz="2750" dirty="0"/>
          </a:p>
        </p:txBody>
      </p:sp>
      <p:sp>
        <p:nvSpPr>
          <p:cNvPr id="16" name="Text 13"/>
          <p:cNvSpPr/>
          <p:nvPr/>
        </p:nvSpPr>
        <p:spPr>
          <a:xfrm>
            <a:off x="10241637" y="5959197"/>
            <a:ext cx="2920960" cy="379571"/>
          </a:xfrm>
          <a:prstGeom prst="rect">
            <a:avLst/>
          </a:prstGeom>
          <a:noFill/>
          <a:ln/>
        </p:spPr>
        <p:txBody>
          <a:bodyPr wrap="none" lIns="0" tIns="0" rIns="0" bIns="0" rtlCol="0" anchor="t"/>
          <a:lstStyle/>
          <a:p>
            <a:pPr marL="0" indent="0" algn="l">
              <a:lnSpc>
                <a:spcPts val="2950"/>
              </a:lnSpc>
              <a:buNone/>
            </a:pPr>
            <a:r>
              <a:rPr lang="en-US" sz="2300" dirty="0">
                <a:solidFill>
                  <a:srgbClr val="67534F"/>
                </a:solidFill>
                <a:latin typeface="Marcellus" pitchFamily="34" charset="0"/>
                <a:ea typeface="Marcellus" pitchFamily="34" charset="-122"/>
                <a:cs typeface="Marcellus" pitchFamily="34" charset="-120"/>
              </a:rPr>
              <a:t>Analysis</a:t>
            </a:r>
            <a:endParaRPr lang="en-US" sz="2300" dirty="0"/>
          </a:p>
        </p:txBody>
      </p:sp>
      <p:sp>
        <p:nvSpPr>
          <p:cNvPr id="17" name="Text 14"/>
          <p:cNvSpPr/>
          <p:nvPr/>
        </p:nvSpPr>
        <p:spPr>
          <a:xfrm>
            <a:off x="10241637" y="6520696"/>
            <a:ext cx="3606046" cy="751165"/>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Thematic analysis for qualitative data; statistical pattern analysis for survey responses</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793790" y="679609"/>
            <a:ext cx="1214914" cy="354568"/>
          </a:xfrm>
          <a:prstGeom prst="roundRect">
            <a:avLst>
              <a:gd name="adj" fmla="val 41454"/>
            </a:avLst>
          </a:prstGeom>
          <a:noFill/>
          <a:ln w="15240">
            <a:solidFill>
              <a:srgbClr val="FF954F"/>
            </a:solidFill>
            <a:prstDash val="solid"/>
          </a:ln>
        </p:spPr>
        <p:txBody>
          <a:bodyPr/>
          <a:lstStyle/>
          <a:p>
            <a:endParaRPr lang="en-US"/>
          </a:p>
        </p:txBody>
      </p:sp>
      <p:sp>
        <p:nvSpPr>
          <p:cNvPr id="3" name="Text 1"/>
          <p:cNvSpPr/>
          <p:nvPr/>
        </p:nvSpPr>
        <p:spPr>
          <a:xfrm>
            <a:off x="931426" y="756047"/>
            <a:ext cx="939641" cy="201692"/>
          </a:xfrm>
          <a:prstGeom prst="rect">
            <a:avLst/>
          </a:prstGeom>
          <a:noFill/>
          <a:ln/>
        </p:spPr>
        <p:txBody>
          <a:bodyPr wrap="none" lIns="0" tIns="0" rIns="0" bIns="0" rtlCol="0" anchor="t"/>
          <a:lstStyle/>
          <a:p>
            <a:pPr marL="0" indent="0" algn="l">
              <a:lnSpc>
                <a:spcPts val="1550"/>
              </a:lnSpc>
              <a:buNone/>
            </a:pPr>
            <a:r>
              <a:rPr lang="en-US" sz="1250" dirty="0">
                <a:solidFill>
                  <a:srgbClr val="FF954F"/>
                </a:solidFill>
                <a:latin typeface="Montserrat" pitchFamily="34" charset="0"/>
                <a:ea typeface="Montserrat" pitchFamily="34" charset="-122"/>
                <a:cs typeface="Montserrat" pitchFamily="34" charset="-120"/>
              </a:rPr>
              <a:t>CHAPTER 6</a:t>
            </a:r>
            <a:endParaRPr lang="en-US" sz="1250" dirty="0"/>
          </a:p>
        </p:txBody>
      </p:sp>
      <p:sp>
        <p:nvSpPr>
          <p:cNvPr id="4" name="Text 2"/>
          <p:cNvSpPr/>
          <p:nvPr/>
        </p:nvSpPr>
        <p:spPr>
          <a:xfrm>
            <a:off x="793790" y="1107638"/>
            <a:ext cx="5869067" cy="762833"/>
          </a:xfrm>
          <a:prstGeom prst="rect">
            <a:avLst/>
          </a:prstGeom>
          <a:noFill/>
          <a:ln/>
        </p:spPr>
        <p:txBody>
          <a:bodyPr wrap="none" lIns="0" tIns="0" rIns="0" bIns="0" rtlCol="0" anchor="t"/>
          <a:lstStyle/>
          <a:p>
            <a:pPr marL="0" indent="0" algn="l">
              <a:lnSpc>
                <a:spcPts val="6000"/>
              </a:lnSpc>
              <a:buNone/>
            </a:pPr>
            <a:r>
              <a:rPr lang="en-US" sz="4600" dirty="0">
                <a:solidFill>
                  <a:srgbClr val="532418"/>
                </a:solidFill>
                <a:latin typeface="Marcellus" pitchFamily="34" charset="0"/>
                <a:ea typeface="Marcellus" pitchFamily="34" charset="-122"/>
                <a:cs typeface="Marcellus" pitchFamily="34" charset="-120"/>
              </a:rPr>
              <a:t>Project Plan</a:t>
            </a:r>
            <a:endParaRPr lang="en-US" sz="4600" dirty="0"/>
          </a:p>
        </p:txBody>
      </p:sp>
      <p:sp>
        <p:nvSpPr>
          <p:cNvPr id="5" name="Shape 3"/>
          <p:cNvSpPr/>
          <p:nvPr/>
        </p:nvSpPr>
        <p:spPr>
          <a:xfrm>
            <a:off x="7303770" y="2145983"/>
            <a:ext cx="22860" cy="4945023"/>
          </a:xfrm>
          <a:prstGeom prst="roundRect">
            <a:avLst>
              <a:gd name="adj" fmla="val 803720"/>
            </a:avLst>
          </a:prstGeom>
          <a:solidFill>
            <a:srgbClr val="000000">
              <a:alpha val="8000"/>
            </a:srgbClr>
          </a:solidFill>
          <a:ln/>
        </p:spPr>
        <p:txBody>
          <a:bodyPr/>
          <a:lstStyle/>
          <a:p>
            <a:endParaRPr lang="en-US"/>
          </a:p>
        </p:txBody>
      </p:sp>
      <p:sp>
        <p:nvSpPr>
          <p:cNvPr id="6" name="Shape 4"/>
          <p:cNvSpPr/>
          <p:nvPr/>
        </p:nvSpPr>
        <p:spPr>
          <a:xfrm>
            <a:off x="6496110" y="2364105"/>
            <a:ext cx="612338" cy="22860"/>
          </a:xfrm>
          <a:prstGeom prst="roundRect">
            <a:avLst>
              <a:gd name="adj" fmla="val 803720"/>
            </a:avLst>
          </a:prstGeom>
          <a:solidFill>
            <a:srgbClr val="1BCF85"/>
          </a:solidFill>
          <a:ln/>
        </p:spPr>
        <p:txBody>
          <a:bodyPr/>
          <a:lstStyle/>
          <a:p>
            <a:endParaRPr lang="en-US"/>
          </a:p>
        </p:txBody>
      </p:sp>
      <p:sp>
        <p:nvSpPr>
          <p:cNvPr id="7" name="Shape 5"/>
          <p:cNvSpPr/>
          <p:nvPr/>
        </p:nvSpPr>
        <p:spPr>
          <a:xfrm>
            <a:off x="7085588" y="2145983"/>
            <a:ext cx="459224" cy="459224"/>
          </a:xfrm>
          <a:prstGeom prst="roundRect">
            <a:avLst>
              <a:gd name="adj" fmla="val 40009"/>
            </a:avLst>
          </a:prstGeom>
          <a:solidFill>
            <a:srgbClr val="FFFFF4"/>
          </a:solidFill>
          <a:ln w="22860">
            <a:solidFill>
              <a:srgbClr val="1BCF85"/>
            </a:solidFill>
            <a:prstDash val="solid"/>
          </a:ln>
        </p:spPr>
        <p:txBody>
          <a:bodyPr/>
          <a:lstStyle/>
          <a:p>
            <a:endParaRPr lang="en-US"/>
          </a:p>
        </p:txBody>
      </p:sp>
      <p:sp>
        <p:nvSpPr>
          <p:cNvPr id="8" name="Text 6"/>
          <p:cNvSpPr/>
          <p:nvPr/>
        </p:nvSpPr>
        <p:spPr>
          <a:xfrm>
            <a:off x="7139107" y="2146637"/>
            <a:ext cx="352068" cy="457795"/>
          </a:xfrm>
          <a:prstGeom prst="rect">
            <a:avLst/>
          </a:prstGeom>
          <a:noFill/>
          <a:ln/>
        </p:spPr>
        <p:txBody>
          <a:bodyPr wrap="none" lIns="0" tIns="0" rIns="0" bIns="0" rtlCol="0" anchor="t"/>
          <a:lstStyle/>
          <a:p>
            <a:pPr marL="0" indent="0" algn="ctr">
              <a:lnSpc>
                <a:spcPts val="2750"/>
              </a:lnSpc>
              <a:buNone/>
            </a:pPr>
            <a:r>
              <a:rPr lang="en-US" sz="2750" dirty="0">
                <a:solidFill>
                  <a:srgbClr val="67534F"/>
                </a:solidFill>
                <a:latin typeface="Marcellus" pitchFamily="34" charset="0"/>
                <a:ea typeface="Marcellus" pitchFamily="34" charset="-122"/>
                <a:cs typeface="Marcellus" pitchFamily="34" charset="-120"/>
              </a:rPr>
              <a:t>1</a:t>
            </a:r>
            <a:endParaRPr lang="en-US" sz="2750" dirty="0"/>
          </a:p>
        </p:txBody>
      </p:sp>
      <p:sp>
        <p:nvSpPr>
          <p:cNvPr id="9" name="Text 7"/>
          <p:cNvSpPr/>
          <p:nvPr/>
        </p:nvSpPr>
        <p:spPr>
          <a:xfrm>
            <a:off x="3359944" y="2209681"/>
            <a:ext cx="2934533" cy="381476"/>
          </a:xfrm>
          <a:prstGeom prst="rect">
            <a:avLst/>
          </a:prstGeom>
          <a:noFill/>
          <a:ln/>
        </p:spPr>
        <p:txBody>
          <a:bodyPr wrap="none" lIns="0" tIns="0" rIns="0" bIns="0" rtlCol="0" anchor="t"/>
          <a:lstStyle/>
          <a:p>
            <a:pPr marL="0" indent="0" algn="r">
              <a:lnSpc>
                <a:spcPts val="3000"/>
              </a:lnSpc>
              <a:buNone/>
            </a:pPr>
            <a:r>
              <a:rPr lang="en-US" sz="2300" dirty="0">
                <a:solidFill>
                  <a:srgbClr val="67534F"/>
                </a:solidFill>
                <a:latin typeface="Marcellus" pitchFamily="34" charset="0"/>
                <a:ea typeface="Marcellus" pitchFamily="34" charset="-122"/>
                <a:cs typeface="Marcellus" pitchFamily="34" charset="-120"/>
              </a:rPr>
              <a:t>Months 1–3</a:t>
            </a:r>
            <a:endParaRPr lang="en-US" sz="2300" dirty="0"/>
          </a:p>
        </p:txBody>
      </p:sp>
      <p:sp>
        <p:nvSpPr>
          <p:cNvPr id="10" name="Text 8"/>
          <p:cNvSpPr/>
          <p:nvPr/>
        </p:nvSpPr>
        <p:spPr>
          <a:xfrm>
            <a:off x="793790" y="2701290"/>
            <a:ext cx="5500688" cy="252174"/>
          </a:xfrm>
          <a:prstGeom prst="rect">
            <a:avLst/>
          </a:prstGeom>
          <a:noFill/>
          <a:ln/>
        </p:spPr>
        <p:txBody>
          <a:bodyPr wrap="none" lIns="0" tIns="0" rIns="0" bIns="0" rtlCol="0" anchor="t"/>
          <a:lstStyle/>
          <a:p>
            <a:pPr marL="0" indent="0" algn="r">
              <a:lnSpc>
                <a:spcPts val="1950"/>
              </a:lnSpc>
              <a:buNone/>
            </a:pPr>
            <a:r>
              <a:rPr lang="en-US" sz="1600" dirty="0">
                <a:solidFill>
                  <a:srgbClr val="67534F"/>
                </a:solidFill>
                <a:latin typeface="Montserrat" pitchFamily="34" charset="0"/>
                <a:ea typeface="Montserrat" pitchFamily="34" charset="-122"/>
                <a:cs typeface="Montserrat" pitchFamily="34" charset="-120"/>
              </a:rPr>
              <a:t>Literature review and instrument design</a:t>
            </a:r>
            <a:endParaRPr lang="en-US" sz="1600" dirty="0"/>
          </a:p>
        </p:txBody>
      </p:sp>
      <p:sp>
        <p:nvSpPr>
          <p:cNvPr id="11" name="Shape 9"/>
          <p:cNvSpPr/>
          <p:nvPr/>
        </p:nvSpPr>
        <p:spPr>
          <a:xfrm>
            <a:off x="7521952" y="3548063"/>
            <a:ext cx="612338" cy="22860"/>
          </a:xfrm>
          <a:prstGeom prst="roundRect">
            <a:avLst>
              <a:gd name="adj" fmla="val 803720"/>
            </a:avLst>
          </a:prstGeom>
          <a:solidFill>
            <a:srgbClr val="1BCF85"/>
          </a:solidFill>
          <a:ln/>
        </p:spPr>
        <p:txBody>
          <a:bodyPr/>
          <a:lstStyle/>
          <a:p>
            <a:endParaRPr lang="en-US"/>
          </a:p>
        </p:txBody>
      </p:sp>
      <p:sp>
        <p:nvSpPr>
          <p:cNvPr id="12" name="Shape 10"/>
          <p:cNvSpPr/>
          <p:nvPr/>
        </p:nvSpPr>
        <p:spPr>
          <a:xfrm>
            <a:off x="7085588" y="3329940"/>
            <a:ext cx="459224" cy="459224"/>
          </a:xfrm>
          <a:prstGeom prst="roundRect">
            <a:avLst>
              <a:gd name="adj" fmla="val 40009"/>
            </a:avLst>
          </a:prstGeom>
          <a:solidFill>
            <a:srgbClr val="FFFFF4"/>
          </a:solidFill>
          <a:ln w="22860">
            <a:solidFill>
              <a:srgbClr val="1BCF85"/>
            </a:solidFill>
            <a:prstDash val="solid"/>
          </a:ln>
        </p:spPr>
        <p:txBody>
          <a:bodyPr/>
          <a:lstStyle/>
          <a:p>
            <a:endParaRPr lang="en-US"/>
          </a:p>
        </p:txBody>
      </p:sp>
      <p:sp>
        <p:nvSpPr>
          <p:cNvPr id="13" name="Text 11"/>
          <p:cNvSpPr/>
          <p:nvPr/>
        </p:nvSpPr>
        <p:spPr>
          <a:xfrm>
            <a:off x="7139107" y="3330595"/>
            <a:ext cx="352068" cy="457795"/>
          </a:xfrm>
          <a:prstGeom prst="rect">
            <a:avLst/>
          </a:prstGeom>
          <a:noFill/>
          <a:ln/>
        </p:spPr>
        <p:txBody>
          <a:bodyPr wrap="none" lIns="0" tIns="0" rIns="0" bIns="0" rtlCol="0" anchor="t"/>
          <a:lstStyle/>
          <a:p>
            <a:pPr marL="0" indent="0" algn="ctr">
              <a:lnSpc>
                <a:spcPts val="2750"/>
              </a:lnSpc>
              <a:buNone/>
            </a:pPr>
            <a:r>
              <a:rPr lang="en-US" sz="2750" dirty="0">
                <a:solidFill>
                  <a:srgbClr val="67534F"/>
                </a:solidFill>
                <a:latin typeface="Marcellus" pitchFamily="34" charset="0"/>
                <a:ea typeface="Marcellus" pitchFamily="34" charset="-122"/>
                <a:cs typeface="Marcellus" pitchFamily="34" charset="-120"/>
              </a:rPr>
              <a:t>2</a:t>
            </a:r>
            <a:endParaRPr lang="en-US" sz="2750" dirty="0"/>
          </a:p>
        </p:txBody>
      </p:sp>
      <p:sp>
        <p:nvSpPr>
          <p:cNvPr id="14" name="Text 12"/>
          <p:cNvSpPr/>
          <p:nvPr/>
        </p:nvSpPr>
        <p:spPr>
          <a:xfrm>
            <a:off x="8335923" y="3393638"/>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67534F"/>
                </a:solidFill>
                <a:latin typeface="Marcellus" pitchFamily="34" charset="0"/>
                <a:ea typeface="Marcellus" pitchFamily="34" charset="-122"/>
                <a:cs typeface="Marcellus" pitchFamily="34" charset="-120"/>
              </a:rPr>
              <a:t>Months 3–6</a:t>
            </a:r>
            <a:endParaRPr lang="en-US" sz="2300" dirty="0"/>
          </a:p>
        </p:txBody>
      </p:sp>
      <p:sp>
        <p:nvSpPr>
          <p:cNvPr id="15" name="Text 13"/>
          <p:cNvSpPr/>
          <p:nvPr/>
        </p:nvSpPr>
        <p:spPr>
          <a:xfrm>
            <a:off x="8335923" y="3885247"/>
            <a:ext cx="5500688" cy="252174"/>
          </a:xfrm>
          <a:prstGeom prst="rect">
            <a:avLst/>
          </a:prstGeom>
          <a:noFill/>
          <a:ln/>
        </p:spPr>
        <p:txBody>
          <a:bodyPr wrap="non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Data collection — surveys and interviews</a:t>
            </a:r>
            <a:endParaRPr lang="en-US" sz="1600" dirty="0"/>
          </a:p>
        </p:txBody>
      </p:sp>
      <p:sp>
        <p:nvSpPr>
          <p:cNvPr id="16" name="Shape 14"/>
          <p:cNvSpPr/>
          <p:nvPr/>
        </p:nvSpPr>
        <p:spPr>
          <a:xfrm>
            <a:off x="6496110" y="4580096"/>
            <a:ext cx="612338" cy="22860"/>
          </a:xfrm>
          <a:prstGeom prst="roundRect">
            <a:avLst>
              <a:gd name="adj" fmla="val 803720"/>
            </a:avLst>
          </a:prstGeom>
          <a:solidFill>
            <a:srgbClr val="1BCF85"/>
          </a:solidFill>
          <a:ln/>
        </p:spPr>
        <p:txBody>
          <a:bodyPr/>
          <a:lstStyle/>
          <a:p>
            <a:endParaRPr lang="en-US"/>
          </a:p>
        </p:txBody>
      </p:sp>
      <p:sp>
        <p:nvSpPr>
          <p:cNvPr id="17" name="Shape 15"/>
          <p:cNvSpPr/>
          <p:nvPr/>
        </p:nvSpPr>
        <p:spPr>
          <a:xfrm>
            <a:off x="7085588" y="4361974"/>
            <a:ext cx="459224" cy="459224"/>
          </a:xfrm>
          <a:prstGeom prst="roundRect">
            <a:avLst>
              <a:gd name="adj" fmla="val 40009"/>
            </a:avLst>
          </a:prstGeom>
          <a:solidFill>
            <a:srgbClr val="FFFFF4"/>
          </a:solidFill>
          <a:ln w="22860">
            <a:solidFill>
              <a:srgbClr val="1BCF85"/>
            </a:solidFill>
            <a:prstDash val="solid"/>
          </a:ln>
        </p:spPr>
        <p:txBody>
          <a:bodyPr/>
          <a:lstStyle/>
          <a:p>
            <a:endParaRPr lang="en-US"/>
          </a:p>
        </p:txBody>
      </p:sp>
      <p:sp>
        <p:nvSpPr>
          <p:cNvPr id="18" name="Text 16"/>
          <p:cNvSpPr/>
          <p:nvPr/>
        </p:nvSpPr>
        <p:spPr>
          <a:xfrm>
            <a:off x="7139107" y="4362629"/>
            <a:ext cx="352068" cy="457795"/>
          </a:xfrm>
          <a:prstGeom prst="rect">
            <a:avLst/>
          </a:prstGeom>
          <a:noFill/>
          <a:ln/>
        </p:spPr>
        <p:txBody>
          <a:bodyPr wrap="none" lIns="0" tIns="0" rIns="0" bIns="0" rtlCol="0" anchor="t"/>
          <a:lstStyle/>
          <a:p>
            <a:pPr marL="0" indent="0" algn="ctr">
              <a:lnSpc>
                <a:spcPts val="2750"/>
              </a:lnSpc>
              <a:buNone/>
            </a:pPr>
            <a:r>
              <a:rPr lang="en-US" sz="2750" dirty="0">
                <a:solidFill>
                  <a:srgbClr val="67534F"/>
                </a:solidFill>
                <a:latin typeface="Marcellus" pitchFamily="34" charset="0"/>
                <a:ea typeface="Marcellus" pitchFamily="34" charset="-122"/>
                <a:cs typeface="Marcellus" pitchFamily="34" charset="-120"/>
              </a:rPr>
              <a:t>3</a:t>
            </a:r>
            <a:endParaRPr lang="en-US" sz="2750" dirty="0"/>
          </a:p>
        </p:txBody>
      </p:sp>
      <p:sp>
        <p:nvSpPr>
          <p:cNvPr id="19" name="Text 17"/>
          <p:cNvSpPr/>
          <p:nvPr/>
        </p:nvSpPr>
        <p:spPr>
          <a:xfrm>
            <a:off x="3359944" y="4425672"/>
            <a:ext cx="2934533" cy="381476"/>
          </a:xfrm>
          <a:prstGeom prst="rect">
            <a:avLst/>
          </a:prstGeom>
          <a:noFill/>
          <a:ln/>
        </p:spPr>
        <p:txBody>
          <a:bodyPr wrap="none" lIns="0" tIns="0" rIns="0" bIns="0" rtlCol="0" anchor="t"/>
          <a:lstStyle/>
          <a:p>
            <a:pPr marL="0" indent="0" algn="r">
              <a:lnSpc>
                <a:spcPts val="3000"/>
              </a:lnSpc>
              <a:buNone/>
            </a:pPr>
            <a:r>
              <a:rPr lang="en-US" sz="2300" dirty="0">
                <a:solidFill>
                  <a:srgbClr val="67534F"/>
                </a:solidFill>
                <a:latin typeface="Marcellus" pitchFamily="34" charset="0"/>
                <a:ea typeface="Marcellus" pitchFamily="34" charset="-122"/>
                <a:cs typeface="Marcellus" pitchFamily="34" charset="-120"/>
              </a:rPr>
              <a:t>Months 6–9</a:t>
            </a:r>
            <a:endParaRPr lang="en-US" sz="2300" dirty="0"/>
          </a:p>
        </p:txBody>
      </p:sp>
      <p:sp>
        <p:nvSpPr>
          <p:cNvPr id="20" name="Text 18"/>
          <p:cNvSpPr/>
          <p:nvPr/>
        </p:nvSpPr>
        <p:spPr>
          <a:xfrm>
            <a:off x="793790" y="4917281"/>
            <a:ext cx="5500688" cy="252174"/>
          </a:xfrm>
          <a:prstGeom prst="rect">
            <a:avLst/>
          </a:prstGeom>
          <a:noFill/>
          <a:ln/>
        </p:spPr>
        <p:txBody>
          <a:bodyPr wrap="none" lIns="0" tIns="0" rIns="0" bIns="0" rtlCol="0" anchor="t"/>
          <a:lstStyle/>
          <a:p>
            <a:pPr marL="0" indent="0" algn="r">
              <a:lnSpc>
                <a:spcPts val="1950"/>
              </a:lnSpc>
              <a:buNone/>
            </a:pPr>
            <a:r>
              <a:rPr lang="en-US" sz="1600" dirty="0">
                <a:solidFill>
                  <a:srgbClr val="67534F"/>
                </a:solidFill>
                <a:latin typeface="Montserrat" pitchFamily="34" charset="0"/>
                <a:ea typeface="Montserrat" pitchFamily="34" charset="-122"/>
                <a:cs typeface="Montserrat" pitchFamily="34" charset="-120"/>
              </a:rPr>
              <a:t>Thematic and statistical data analysis</a:t>
            </a:r>
            <a:endParaRPr lang="en-US" sz="1600" dirty="0"/>
          </a:p>
        </p:txBody>
      </p:sp>
      <p:sp>
        <p:nvSpPr>
          <p:cNvPr id="21" name="Shape 19"/>
          <p:cNvSpPr/>
          <p:nvPr/>
        </p:nvSpPr>
        <p:spPr>
          <a:xfrm>
            <a:off x="7521952" y="5612249"/>
            <a:ext cx="612338" cy="22860"/>
          </a:xfrm>
          <a:prstGeom prst="roundRect">
            <a:avLst>
              <a:gd name="adj" fmla="val 803720"/>
            </a:avLst>
          </a:prstGeom>
          <a:solidFill>
            <a:srgbClr val="1BCF85"/>
          </a:solidFill>
          <a:ln/>
        </p:spPr>
        <p:txBody>
          <a:bodyPr/>
          <a:lstStyle/>
          <a:p>
            <a:endParaRPr lang="en-US"/>
          </a:p>
        </p:txBody>
      </p:sp>
      <p:sp>
        <p:nvSpPr>
          <p:cNvPr id="22" name="Shape 20"/>
          <p:cNvSpPr/>
          <p:nvPr/>
        </p:nvSpPr>
        <p:spPr>
          <a:xfrm>
            <a:off x="7085588" y="5394127"/>
            <a:ext cx="459224" cy="459224"/>
          </a:xfrm>
          <a:prstGeom prst="roundRect">
            <a:avLst>
              <a:gd name="adj" fmla="val 40009"/>
            </a:avLst>
          </a:prstGeom>
          <a:solidFill>
            <a:srgbClr val="FFFFF4"/>
          </a:solidFill>
          <a:ln w="22860">
            <a:solidFill>
              <a:srgbClr val="1BCF85"/>
            </a:solidFill>
            <a:prstDash val="solid"/>
          </a:ln>
        </p:spPr>
        <p:txBody>
          <a:bodyPr/>
          <a:lstStyle/>
          <a:p>
            <a:endParaRPr lang="en-US"/>
          </a:p>
        </p:txBody>
      </p:sp>
      <p:sp>
        <p:nvSpPr>
          <p:cNvPr id="23" name="Text 21"/>
          <p:cNvSpPr/>
          <p:nvPr/>
        </p:nvSpPr>
        <p:spPr>
          <a:xfrm>
            <a:off x="7139107" y="5394781"/>
            <a:ext cx="352068" cy="457795"/>
          </a:xfrm>
          <a:prstGeom prst="rect">
            <a:avLst/>
          </a:prstGeom>
          <a:noFill/>
          <a:ln/>
        </p:spPr>
        <p:txBody>
          <a:bodyPr wrap="none" lIns="0" tIns="0" rIns="0" bIns="0" rtlCol="0" anchor="t"/>
          <a:lstStyle/>
          <a:p>
            <a:pPr marL="0" indent="0" algn="ctr">
              <a:lnSpc>
                <a:spcPts val="2750"/>
              </a:lnSpc>
              <a:buNone/>
            </a:pPr>
            <a:r>
              <a:rPr lang="en-US" sz="2750" dirty="0">
                <a:solidFill>
                  <a:srgbClr val="67534F"/>
                </a:solidFill>
                <a:latin typeface="Marcellus" pitchFamily="34" charset="0"/>
                <a:ea typeface="Marcellus" pitchFamily="34" charset="-122"/>
                <a:cs typeface="Marcellus" pitchFamily="34" charset="-120"/>
              </a:rPr>
              <a:t>4</a:t>
            </a:r>
            <a:endParaRPr lang="en-US" sz="2750" dirty="0"/>
          </a:p>
        </p:txBody>
      </p:sp>
      <p:sp>
        <p:nvSpPr>
          <p:cNvPr id="24" name="Text 22"/>
          <p:cNvSpPr/>
          <p:nvPr/>
        </p:nvSpPr>
        <p:spPr>
          <a:xfrm>
            <a:off x="8335923" y="5457825"/>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67534F"/>
                </a:solidFill>
                <a:latin typeface="Marcellus" pitchFamily="34" charset="0"/>
                <a:ea typeface="Marcellus" pitchFamily="34" charset="-122"/>
                <a:cs typeface="Marcellus" pitchFamily="34" charset="-120"/>
              </a:rPr>
              <a:t>Months 9–12</a:t>
            </a:r>
            <a:endParaRPr lang="en-US" sz="2300" dirty="0"/>
          </a:p>
        </p:txBody>
      </p:sp>
      <p:sp>
        <p:nvSpPr>
          <p:cNvPr id="25" name="Text 23"/>
          <p:cNvSpPr/>
          <p:nvPr/>
        </p:nvSpPr>
        <p:spPr>
          <a:xfrm>
            <a:off x="8335923" y="5949434"/>
            <a:ext cx="5500688" cy="252174"/>
          </a:xfrm>
          <a:prstGeom prst="rect">
            <a:avLst/>
          </a:prstGeom>
          <a:noFill/>
          <a:ln/>
        </p:spPr>
        <p:txBody>
          <a:bodyPr wrap="non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Reporting, recommendations, and final submission</a:t>
            </a:r>
            <a:endParaRPr lang="en-US" sz="1600" dirty="0"/>
          </a:p>
        </p:txBody>
      </p:sp>
      <p:sp>
        <p:nvSpPr>
          <p:cNvPr id="26" name="Text 24"/>
          <p:cNvSpPr/>
          <p:nvPr/>
        </p:nvSpPr>
        <p:spPr>
          <a:xfrm>
            <a:off x="793790" y="7297698"/>
            <a:ext cx="13042821" cy="252174"/>
          </a:xfrm>
          <a:prstGeom prst="rect">
            <a:avLst/>
          </a:prstGeom>
          <a:noFill/>
          <a:ln/>
        </p:spPr>
        <p:txBody>
          <a:bodyPr wrap="none" lIns="0" tIns="0" rIns="0" bIns="0" rtlCol="0" anchor="t"/>
          <a:lstStyle/>
          <a:p>
            <a:pPr marL="0" indent="0" algn="l">
              <a:lnSpc>
                <a:spcPts val="1950"/>
              </a:lnSpc>
              <a:buNone/>
            </a:pPr>
            <a:r>
              <a:rPr lang="en-US" sz="1600" b="1" dirty="0">
                <a:solidFill>
                  <a:srgbClr val="67534F"/>
                </a:solidFill>
                <a:latin typeface="Montserrat" pitchFamily="34" charset="0"/>
                <a:ea typeface="Montserrat" pitchFamily="34" charset="-122"/>
                <a:cs typeface="Montserrat" pitchFamily="34" charset="-120"/>
              </a:rPr>
              <a:t>Key resources:</a:t>
            </a:r>
            <a:r>
              <a:rPr lang="en-US" sz="1600" dirty="0">
                <a:solidFill>
                  <a:srgbClr val="67534F"/>
                </a:solidFill>
                <a:latin typeface="Montserrat" pitchFamily="34" charset="0"/>
                <a:ea typeface="Montserrat" pitchFamily="34" charset="-122"/>
                <a:cs typeface="Montserrat" pitchFamily="34" charset="-120"/>
              </a:rPr>
              <a:t> Scholarly journals, academic databases, SME participant network, and qualitative data analysis software.</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793790" y="675680"/>
            <a:ext cx="1214914" cy="354568"/>
          </a:xfrm>
          <a:prstGeom prst="roundRect">
            <a:avLst>
              <a:gd name="adj" fmla="val 41454"/>
            </a:avLst>
          </a:prstGeom>
          <a:noFill/>
          <a:ln w="15240">
            <a:solidFill>
              <a:srgbClr val="FF954F"/>
            </a:solidFill>
            <a:prstDash val="solid"/>
          </a:ln>
        </p:spPr>
        <p:txBody>
          <a:bodyPr/>
          <a:lstStyle/>
          <a:p>
            <a:endParaRPr lang="en-US"/>
          </a:p>
        </p:txBody>
      </p:sp>
      <p:sp>
        <p:nvSpPr>
          <p:cNvPr id="3" name="Text 1"/>
          <p:cNvSpPr/>
          <p:nvPr/>
        </p:nvSpPr>
        <p:spPr>
          <a:xfrm>
            <a:off x="931426" y="752118"/>
            <a:ext cx="939641" cy="201692"/>
          </a:xfrm>
          <a:prstGeom prst="rect">
            <a:avLst/>
          </a:prstGeom>
          <a:noFill/>
          <a:ln/>
        </p:spPr>
        <p:txBody>
          <a:bodyPr wrap="none" lIns="0" tIns="0" rIns="0" bIns="0" rtlCol="0" anchor="t"/>
          <a:lstStyle/>
          <a:p>
            <a:pPr marL="0" indent="0" algn="l">
              <a:lnSpc>
                <a:spcPts val="1550"/>
              </a:lnSpc>
              <a:buNone/>
            </a:pPr>
            <a:r>
              <a:rPr lang="en-US" sz="1250" dirty="0">
                <a:solidFill>
                  <a:srgbClr val="FF954F"/>
                </a:solidFill>
                <a:latin typeface="Montserrat" pitchFamily="34" charset="0"/>
                <a:ea typeface="Montserrat" pitchFamily="34" charset="-122"/>
                <a:cs typeface="Montserrat" pitchFamily="34" charset="-120"/>
              </a:rPr>
              <a:t>CHAPTER 6</a:t>
            </a:r>
            <a:endParaRPr lang="en-US" sz="1250" dirty="0"/>
          </a:p>
        </p:txBody>
      </p:sp>
      <p:sp>
        <p:nvSpPr>
          <p:cNvPr id="4" name="Text 2"/>
          <p:cNvSpPr/>
          <p:nvPr/>
        </p:nvSpPr>
        <p:spPr>
          <a:xfrm>
            <a:off x="793790" y="1103709"/>
            <a:ext cx="5869067" cy="762833"/>
          </a:xfrm>
          <a:prstGeom prst="rect">
            <a:avLst/>
          </a:prstGeom>
          <a:noFill/>
          <a:ln/>
        </p:spPr>
        <p:txBody>
          <a:bodyPr wrap="none" lIns="0" tIns="0" rIns="0" bIns="0" rtlCol="0" anchor="t"/>
          <a:lstStyle/>
          <a:p>
            <a:pPr marL="0" indent="0" algn="l">
              <a:lnSpc>
                <a:spcPts val="6000"/>
              </a:lnSpc>
              <a:buNone/>
            </a:pPr>
            <a:r>
              <a:rPr lang="en-US" sz="4600" dirty="0">
                <a:solidFill>
                  <a:srgbClr val="532418"/>
                </a:solidFill>
                <a:latin typeface="Marcellus" pitchFamily="34" charset="0"/>
                <a:ea typeface="Marcellus" pitchFamily="34" charset="-122"/>
                <a:cs typeface="Marcellus" pitchFamily="34" charset="-120"/>
              </a:rPr>
              <a:t>Impact &amp; Limitations</a:t>
            </a:r>
            <a:endParaRPr lang="en-US" sz="4600" dirty="0"/>
          </a:p>
        </p:txBody>
      </p:sp>
      <p:sp>
        <p:nvSpPr>
          <p:cNvPr id="5" name="Text 3"/>
          <p:cNvSpPr/>
          <p:nvPr/>
        </p:nvSpPr>
        <p:spPr>
          <a:xfrm>
            <a:off x="793790" y="2325767"/>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FF954F"/>
                </a:solidFill>
                <a:latin typeface="Marcellus" pitchFamily="34" charset="0"/>
                <a:ea typeface="Marcellus" pitchFamily="34" charset="-122"/>
                <a:cs typeface="Marcellus" pitchFamily="34" charset="-120"/>
              </a:rPr>
              <a:t>Potential Impact</a:t>
            </a:r>
            <a:endParaRPr lang="en-US" sz="2300" dirty="0"/>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70347" y="2893516"/>
            <a:ext cx="306110" cy="306110"/>
          </a:xfrm>
          <a:prstGeom prst="rect">
            <a:avLst/>
          </a:prstGeom>
        </p:spPr>
      </p:pic>
      <p:sp>
        <p:nvSpPr>
          <p:cNvPr id="7" name="Text 4"/>
          <p:cNvSpPr/>
          <p:nvPr/>
        </p:nvSpPr>
        <p:spPr>
          <a:xfrm>
            <a:off x="1457087" y="2913936"/>
            <a:ext cx="2358152" cy="756523"/>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Identify the most prevalent SME cyber threats</a:t>
            </a:r>
            <a:endParaRPr lang="en-US" sz="1600" dirty="0"/>
          </a:p>
        </p:txBody>
      </p:sp>
      <p:pic>
        <p:nvPicPr>
          <p:cNvPr id="8"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121348" y="2893516"/>
            <a:ext cx="306110" cy="306110"/>
          </a:xfrm>
          <a:prstGeom prst="rect">
            <a:avLst/>
          </a:prstGeom>
        </p:spPr>
      </p:pic>
      <p:sp>
        <p:nvSpPr>
          <p:cNvPr id="9" name="Text 5"/>
          <p:cNvSpPr/>
          <p:nvPr/>
        </p:nvSpPr>
        <p:spPr>
          <a:xfrm>
            <a:off x="4708088" y="2913936"/>
            <a:ext cx="2358152" cy="756523"/>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Deliver practical, low-cost defensive recommendations</a:t>
            </a:r>
            <a:endParaRPr lang="en-US" sz="160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70347" y="4017466"/>
            <a:ext cx="306110" cy="306110"/>
          </a:xfrm>
          <a:prstGeom prst="rect">
            <a:avLst/>
          </a:prstGeom>
        </p:spPr>
      </p:pic>
      <p:sp>
        <p:nvSpPr>
          <p:cNvPr id="11" name="Text 6"/>
          <p:cNvSpPr/>
          <p:nvPr/>
        </p:nvSpPr>
        <p:spPr>
          <a:xfrm>
            <a:off x="1457087" y="4037886"/>
            <a:ext cx="5609153" cy="504349"/>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Reduce cyberattack frequency and business impact for SMEs (Moore, 2023)</a:t>
            </a:r>
            <a:endParaRPr lang="en-US" sz="1600" dirty="0"/>
          </a:p>
        </p:txBody>
      </p:sp>
      <p:sp>
        <p:nvSpPr>
          <p:cNvPr id="12" name="Text 7"/>
          <p:cNvSpPr/>
          <p:nvPr/>
        </p:nvSpPr>
        <p:spPr>
          <a:xfrm>
            <a:off x="7571780" y="2325767"/>
            <a:ext cx="3485555" cy="381476"/>
          </a:xfrm>
          <a:prstGeom prst="rect">
            <a:avLst/>
          </a:prstGeom>
          <a:noFill/>
          <a:ln/>
        </p:spPr>
        <p:txBody>
          <a:bodyPr wrap="none" lIns="0" tIns="0" rIns="0" bIns="0" rtlCol="0" anchor="t"/>
          <a:lstStyle/>
          <a:p>
            <a:pPr marL="0" indent="0" algn="l">
              <a:lnSpc>
                <a:spcPts val="3000"/>
              </a:lnSpc>
              <a:buNone/>
            </a:pPr>
            <a:r>
              <a:rPr lang="en-US" sz="2300" dirty="0">
                <a:solidFill>
                  <a:srgbClr val="532418"/>
                </a:solidFill>
                <a:latin typeface="Marcellus" pitchFamily="34" charset="0"/>
                <a:ea typeface="Marcellus" pitchFamily="34" charset="-122"/>
                <a:cs typeface="Marcellus" pitchFamily="34" charset="-120"/>
              </a:rPr>
              <a:t>Acknowledged Limitations</a:t>
            </a:r>
            <a:endParaRPr lang="en-US" sz="2300" dirty="0"/>
          </a:p>
        </p:txBody>
      </p:sp>
      <p:sp>
        <p:nvSpPr>
          <p:cNvPr id="13" name="Shape 8"/>
          <p:cNvSpPr/>
          <p:nvPr/>
        </p:nvSpPr>
        <p:spPr>
          <a:xfrm>
            <a:off x="7571780" y="2913936"/>
            <a:ext cx="6272451" cy="1271230"/>
          </a:xfrm>
          <a:prstGeom prst="roundRect">
            <a:avLst>
              <a:gd name="adj" fmla="val 8632"/>
            </a:avLst>
          </a:prstGeom>
          <a:solidFill>
            <a:srgbClr val="FFFFF4">
              <a:alpha val="95000"/>
            </a:srgbClr>
          </a:solidFill>
          <a:ln w="22860">
            <a:solidFill>
              <a:srgbClr val="1BCF85"/>
            </a:solidFill>
            <a:prstDash val="solid"/>
          </a:ln>
        </p:spPr>
        <p:txBody>
          <a:bodyPr/>
          <a:lstStyle/>
          <a:p>
            <a:endParaRPr lang="en-US"/>
          </a:p>
        </p:txBody>
      </p:sp>
      <p:sp>
        <p:nvSpPr>
          <p:cNvPr id="14" name="Shape 9"/>
          <p:cNvSpPr/>
          <p:nvPr/>
        </p:nvSpPr>
        <p:spPr>
          <a:xfrm>
            <a:off x="7548920" y="2913936"/>
            <a:ext cx="91440" cy="1271230"/>
          </a:xfrm>
          <a:prstGeom prst="roundRect">
            <a:avLst>
              <a:gd name="adj" fmla="val 200930"/>
            </a:avLst>
          </a:prstGeom>
          <a:solidFill>
            <a:srgbClr val="1BCF85"/>
          </a:solidFill>
          <a:ln/>
        </p:spPr>
        <p:txBody>
          <a:bodyPr/>
          <a:lstStyle/>
          <a:p>
            <a:endParaRPr lang="en-US"/>
          </a:p>
        </p:txBody>
      </p:sp>
      <p:sp>
        <p:nvSpPr>
          <p:cNvPr id="15" name="Text 10"/>
          <p:cNvSpPr/>
          <p:nvPr/>
        </p:nvSpPr>
        <p:spPr>
          <a:xfrm>
            <a:off x="7867293" y="3140869"/>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67534F"/>
                </a:solidFill>
                <a:latin typeface="Marcellus" pitchFamily="34" charset="0"/>
                <a:ea typeface="Marcellus" pitchFamily="34" charset="-122"/>
                <a:cs typeface="Marcellus" pitchFamily="34" charset="-120"/>
              </a:rPr>
              <a:t>Sample Size</a:t>
            </a:r>
            <a:endParaRPr lang="en-US" sz="2300" dirty="0"/>
          </a:p>
        </p:txBody>
      </p:sp>
      <p:sp>
        <p:nvSpPr>
          <p:cNvPr id="16" name="Text 11"/>
          <p:cNvSpPr/>
          <p:nvPr/>
        </p:nvSpPr>
        <p:spPr>
          <a:xfrm>
            <a:off x="7867293" y="3706058"/>
            <a:ext cx="5750004" cy="252174"/>
          </a:xfrm>
          <a:prstGeom prst="rect">
            <a:avLst/>
          </a:prstGeom>
          <a:noFill/>
          <a:ln/>
        </p:spPr>
        <p:txBody>
          <a:bodyPr wrap="non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Limited participant pool may reduce generalisability</a:t>
            </a:r>
            <a:endParaRPr lang="en-US" sz="1600" dirty="0"/>
          </a:p>
        </p:txBody>
      </p:sp>
      <p:sp>
        <p:nvSpPr>
          <p:cNvPr id="17" name="Shape 12"/>
          <p:cNvSpPr/>
          <p:nvPr/>
        </p:nvSpPr>
        <p:spPr>
          <a:xfrm>
            <a:off x="7571780" y="4368879"/>
            <a:ext cx="6272451" cy="1271230"/>
          </a:xfrm>
          <a:prstGeom prst="roundRect">
            <a:avLst>
              <a:gd name="adj" fmla="val 8632"/>
            </a:avLst>
          </a:prstGeom>
          <a:solidFill>
            <a:srgbClr val="FFFFF4">
              <a:alpha val="95000"/>
            </a:srgbClr>
          </a:solidFill>
          <a:ln w="22860">
            <a:solidFill>
              <a:srgbClr val="1BCF85"/>
            </a:solidFill>
            <a:prstDash val="solid"/>
          </a:ln>
        </p:spPr>
        <p:txBody>
          <a:bodyPr/>
          <a:lstStyle/>
          <a:p>
            <a:endParaRPr lang="en-US"/>
          </a:p>
        </p:txBody>
      </p:sp>
      <p:sp>
        <p:nvSpPr>
          <p:cNvPr id="18" name="Shape 13"/>
          <p:cNvSpPr/>
          <p:nvPr/>
        </p:nvSpPr>
        <p:spPr>
          <a:xfrm>
            <a:off x="7548920" y="4368879"/>
            <a:ext cx="91440" cy="1271230"/>
          </a:xfrm>
          <a:prstGeom prst="roundRect">
            <a:avLst>
              <a:gd name="adj" fmla="val 200930"/>
            </a:avLst>
          </a:prstGeom>
          <a:solidFill>
            <a:srgbClr val="1BCF85"/>
          </a:solidFill>
          <a:ln/>
        </p:spPr>
        <p:txBody>
          <a:bodyPr/>
          <a:lstStyle/>
          <a:p>
            <a:endParaRPr lang="en-US"/>
          </a:p>
        </p:txBody>
      </p:sp>
      <p:sp>
        <p:nvSpPr>
          <p:cNvPr id="19" name="Text 14"/>
          <p:cNvSpPr/>
          <p:nvPr/>
        </p:nvSpPr>
        <p:spPr>
          <a:xfrm>
            <a:off x="7867293" y="4595813"/>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67534F"/>
                </a:solidFill>
                <a:latin typeface="Marcellus" pitchFamily="34" charset="0"/>
                <a:ea typeface="Marcellus" pitchFamily="34" charset="-122"/>
                <a:cs typeface="Marcellus" pitchFamily="34" charset="-120"/>
              </a:rPr>
              <a:t>Self-Report Bias</a:t>
            </a:r>
            <a:endParaRPr lang="en-US" sz="2300" dirty="0"/>
          </a:p>
        </p:txBody>
      </p:sp>
      <p:sp>
        <p:nvSpPr>
          <p:cNvPr id="20" name="Text 15"/>
          <p:cNvSpPr/>
          <p:nvPr/>
        </p:nvSpPr>
        <p:spPr>
          <a:xfrm>
            <a:off x="7867293" y="5161002"/>
            <a:ext cx="5750004" cy="252174"/>
          </a:xfrm>
          <a:prstGeom prst="rect">
            <a:avLst/>
          </a:prstGeom>
          <a:noFill/>
          <a:ln/>
        </p:spPr>
        <p:txBody>
          <a:bodyPr wrap="non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Survey data dependent on honest, accurate responses</a:t>
            </a:r>
            <a:endParaRPr lang="en-US" sz="1600" dirty="0"/>
          </a:p>
        </p:txBody>
      </p:sp>
      <p:sp>
        <p:nvSpPr>
          <p:cNvPr id="21" name="Shape 16"/>
          <p:cNvSpPr/>
          <p:nvPr/>
        </p:nvSpPr>
        <p:spPr>
          <a:xfrm>
            <a:off x="7571780" y="5823823"/>
            <a:ext cx="6272451" cy="1523405"/>
          </a:xfrm>
          <a:prstGeom prst="roundRect">
            <a:avLst>
              <a:gd name="adj" fmla="val 7203"/>
            </a:avLst>
          </a:prstGeom>
          <a:solidFill>
            <a:srgbClr val="FFFFF4">
              <a:alpha val="95000"/>
            </a:srgbClr>
          </a:solidFill>
          <a:ln w="22860">
            <a:solidFill>
              <a:srgbClr val="1BCF85"/>
            </a:solidFill>
            <a:prstDash val="solid"/>
          </a:ln>
        </p:spPr>
        <p:txBody>
          <a:bodyPr/>
          <a:lstStyle/>
          <a:p>
            <a:endParaRPr lang="en-US"/>
          </a:p>
        </p:txBody>
      </p:sp>
      <p:sp>
        <p:nvSpPr>
          <p:cNvPr id="22" name="Shape 17"/>
          <p:cNvSpPr/>
          <p:nvPr/>
        </p:nvSpPr>
        <p:spPr>
          <a:xfrm>
            <a:off x="7548920" y="5823823"/>
            <a:ext cx="91440" cy="1523405"/>
          </a:xfrm>
          <a:prstGeom prst="roundRect">
            <a:avLst>
              <a:gd name="adj" fmla="val 200930"/>
            </a:avLst>
          </a:prstGeom>
          <a:solidFill>
            <a:srgbClr val="1BCF85"/>
          </a:solidFill>
          <a:ln/>
        </p:spPr>
        <p:txBody>
          <a:bodyPr/>
          <a:lstStyle/>
          <a:p>
            <a:endParaRPr lang="en-US"/>
          </a:p>
        </p:txBody>
      </p:sp>
      <p:sp>
        <p:nvSpPr>
          <p:cNvPr id="23" name="Text 18"/>
          <p:cNvSpPr/>
          <p:nvPr/>
        </p:nvSpPr>
        <p:spPr>
          <a:xfrm>
            <a:off x="7867293" y="6050756"/>
            <a:ext cx="2934533" cy="381476"/>
          </a:xfrm>
          <a:prstGeom prst="rect">
            <a:avLst/>
          </a:prstGeom>
          <a:noFill/>
          <a:ln/>
        </p:spPr>
        <p:txBody>
          <a:bodyPr wrap="none" lIns="0" tIns="0" rIns="0" bIns="0" rtlCol="0" anchor="t"/>
          <a:lstStyle/>
          <a:p>
            <a:pPr marL="0" indent="0" algn="l">
              <a:lnSpc>
                <a:spcPts val="3000"/>
              </a:lnSpc>
              <a:buNone/>
            </a:pPr>
            <a:r>
              <a:rPr lang="en-US" sz="2300" dirty="0">
                <a:solidFill>
                  <a:srgbClr val="67534F"/>
                </a:solidFill>
                <a:latin typeface="Marcellus" pitchFamily="34" charset="0"/>
                <a:ea typeface="Marcellus" pitchFamily="34" charset="-122"/>
                <a:cs typeface="Marcellus" pitchFamily="34" charset="-120"/>
              </a:rPr>
              <a:t>Industry Variation</a:t>
            </a:r>
            <a:endParaRPr lang="en-US" sz="2300" dirty="0"/>
          </a:p>
        </p:txBody>
      </p:sp>
      <p:sp>
        <p:nvSpPr>
          <p:cNvPr id="24" name="Text 19"/>
          <p:cNvSpPr/>
          <p:nvPr/>
        </p:nvSpPr>
        <p:spPr>
          <a:xfrm>
            <a:off x="7867293" y="6615946"/>
            <a:ext cx="5750004" cy="504349"/>
          </a:xfrm>
          <a:prstGeom prst="rect">
            <a:avLst/>
          </a:prstGeom>
          <a:noFill/>
          <a:ln/>
        </p:spPr>
        <p:txBody>
          <a:bodyPr wrap="square" lIns="0" tIns="0" rIns="0" bIns="0" rtlCol="0" anchor="t"/>
          <a:lstStyle/>
          <a:p>
            <a:pPr marL="0" indent="0" algn="l">
              <a:lnSpc>
                <a:spcPts val="1950"/>
              </a:lnSpc>
              <a:buNone/>
            </a:pPr>
            <a:r>
              <a:rPr lang="en-US" sz="1600" dirty="0">
                <a:solidFill>
                  <a:srgbClr val="67534F"/>
                </a:solidFill>
                <a:latin typeface="Montserrat" pitchFamily="34" charset="0"/>
                <a:ea typeface="Montserrat" pitchFamily="34" charset="-122"/>
                <a:cs typeface="Montserrat" pitchFamily="34" charset="-120"/>
              </a:rPr>
              <a:t>Findings may not transfer universally across all SME sectors (Patterson, 2017)</a:t>
            </a:r>
            <a:endParaRPr lang="en-US"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93790" y="1325047"/>
            <a:ext cx="6521291" cy="847725"/>
          </a:xfrm>
          <a:prstGeom prst="rect">
            <a:avLst/>
          </a:prstGeom>
          <a:noFill/>
          <a:ln/>
        </p:spPr>
        <p:txBody>
          <a:bodyPr wrap="none" lIns="0" tIns="0" rIns="0" bIns="0" rtlCol="0" anchor="t"/>
          <a:lstStyle/>
          <a:p>
            <a:pPr marL="0" indent="0" algn="l">
              <a:lnSpc>
                <a:spcPts val="6650"/>
              </a:lnSpc>
              <a:buNone/>
            </a:pPr>
            <a:r>
              <a:rPr lang="en-US" sz="5100" dirty="0">
                <a:solidFill>
                  <a:srgbClr val="532418"/>
                </a:solidFill>
                <a:latin typeface="Marcellus" pitchFamily="34" charset="0"/>
                <a:ea typeface="Marcellus" pitchFamily="34" charset="-122"/>
                <a:cs typeface="Marcellus" pitchFamily="34" charset="-120"/>
              </a:rPr>
              <a:t>Conclusion</a:t>
            </a:r>
            <a:endParaRPr lang="en-US" sz="5100" dirty="0"/>
          </a:p>
        </p:txBody>
      </p:sp>
      <p:sp>
        <p:nvSpPr>
          <p:cNvPr id="4" name="Text 1"/>
          <p:cNvSpPr/>
          <p:nvPr/>
        </p:nvSpPr>
        <p:spPr>
          <a:xfrm>
            <a:off x="793790" y="2512933"/>
            <a:ext cx="7556421" cy="1179195"/>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This research will generate </a:t>
            </a:r>
            <a:r>
              <a:rPr lang="en-US" sz="1750" b="1" dirty="0">
                <a:solidFill>
                  <a:srgbClr val="67534F"/>
                </a:solidFill>
                <a:latin typeface="Montserrat" pitchFamily="34" charset="0"/>
                <a:ea typeface="Montserrat" pitchFamily="34" charset="-122"/>
                <a:cs typeface="Montserrat" pitchFamily="34" charset="-120"/>
              </a:rPr>
              <a:t>evidence-based insights</a:t>
            </a:r>
            <a:r>
              <a:rPr lang="en-US" sz="1750" dirty="0">
                <a:solidFill>
                  <a:srgbClr val="67534F"/>
                </a:solidFill>
                <a:latin typeface="Montserrat" pitchFamily="34" charset="0"/>
                <a:ea typeface="Montserrat" pitchFamily="34" charset="-122"/>
                <a:cs typeface="Montserrat" pitchFamily="34" charset="-120"/>
              </a:rPr>
              <a:t> into the cybersecurity threats facing small businesses — and translate those insights into </a:t>
            </a:r>
            <a:r>
              <a:rPr lang="en-US" sz="1750" b="1" dirty="0">
                <a:solidFill>
                  <a:srgbClr val="67534F"/>
                </a:solidFill>
                <a:latin typeface="Montserrat" pitchFamily="34" charset="0"/>
                <a:ea typeface="Montserrat" pitchFamily="34" charset="-122"/>
                <a:cs typeface="Montserrat" pitchFamily="34" charset="-120"/>
              </a:rPr>
              <a:t>viable, accessible solutions</a:t>
            </a:r>
            <a:r>
              <a:rPr lang="en-US" sz="1750" dirty="0">
                <a:solidFill>
                  <a:srgbClr val="67534F"/>
                </a:solidFill>
                <a:latin typeface="Montserrat" pitchFamily="34" charset="0"/>
                <a:ea typeface="Montserrat" pitchFamily="34" charset="-122"/>
                <a:cs typeface="Montserrat" pitchFamily="34" charset="-120"/>
              </a:rPr>
              <a:t> that SMEs can realistically adopt.</a:t>
            </a:r>
            <a:endParaRPr lang="en-US" sz="1750" dirty="0"/>
          </a:p>
        </p:txBody>
      </p:sp>
      <p:sp>
        <p:nvSpPr>
          <p:cNvPr id="5" name="Shape 2"/>
          <p:cNvSpPr/>
          <p:nvPr/>
        </p:nvSpPr>
        <p:spPr>
          <a:xfrm>
            <a:off x="793790" y="3947279"/>
            <a:ext cx="7556421" cy="2957274"/>
          </a:xfrm>
          <a:prstGeom prst="roundRect">
            <a:avLst>
              <a:gd name="adj" fmla="val 6903"/>
            </a:avLst>
          </a:prstGeom>
          <a:solidFill>
            <a:srgbClr val="FFFFF4"/>
          </a:solidFill>
          <a:ln w="22860">
            <a:solidFill>
              <a:srgbClr val="1BCF85"/>
            </a:solidFill>
            <a:prstDash val="solid"/>
          </a:ln>
        </p:spPr>
        <p:txBody>
          <a:bodyPr/>
          <a:lstStyle/>
          <a:p>
            <a:endParaRPr lang="en-US"/>
          </a:p>
        </p:txBody>
      </p:sp>
      <p:sp>
        <p:nvSpPr>
          <p:cNvPr id="6" name="Shape 3"/>
          <p:cNvSpPr/>
          <p:nvPr/>
        </p:nvSpPr>
        <p:spPr>
          <a:xfrm>
            <a:off x="816650" y="3970139"/>
            <a:ext cx="3755350" cy="1603177"/>
          </a:xfrm>
          <a:prstGeom prst="roundRect">
            <a:avLst>
              <a:gd name="adj" fmla="val 12734"/>
            </a:avLst>
          </a:prstGeom>
          <a:solidFill>
            <a:srgbClr val="FFFFF4"/>
          </a:solidFill>
          <a:ln/>
        </p:spPr>
        <p:txBody>
          <a:bodyPr/>
          <a:lstStyle/>
          <a:p>
            <a:endParaRPr lang="en-US"/>
          </a:p>
        </p:txBody>
      </p:sp>
      <p:sp>
        <p:nvSpPr>
          <p:cNvPr id="7" name="Text 4"/>
          <p:cNvSpPr/>
          <p:nvPr/>
        </p:nvSpPr>
        <p:spPr>
          <a:xfrm>
            <a:off x="1043464" y="4196953"/>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Knowledge</a:t>
            </a:r>
            <a:endParaRPr lang="en-US" sz="2550" dirty="0"/>
          </a:p>
        </p:txBody>
      </p:sp>
      <p:sp>
        <p:nvSpPr>
          <p:cNvPr id="8" name="Text 5"/>
          <p:cNvSpPr/>
          <p:nvPr/>
        </p:nvSpPr>
        <p:spPr>
          <a:xfrm>
            <a:off x="1043464" y="4756904"/>
            <a:ext cx="3301722" cy="589598"/>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Bridge the SME-specific gap in cybersecurity literature</a:t>
            </a:r>
            <a:endParaRPr lang="en-US" sz="1750" dirty="0"/>
          </a:p>
        </p:txBody>
      </p:sp>
      <p:sp>
        <p:nvSpPr>
          <p:cNvPr id="9" name="Shape 6"/>
          <p:cNvSpPr/>
          <p:nvPr/>
        </p:nvSpPr>
        <p:spPr>
          <a:xfrm>
            <a:off x="4572000" y="3970139"/>
            <a:ext cx="3755350" cy="1603177"/>
          </a:xfrm>
          <a:prstGeom prst="rect">
            <a:avLst/>
          </a:prstGeom>
          <a:solidFill>
            <a:srgbClr val="FFFFF4"/>
          </a:solidFill>
          <a:ln/>
        </p:spPr>
        <p:txBody>
          <a:bodyPr/>
          <a:lstStyle/>
          <a:p>
            <a:endParaRPr lang="en-US"/>
          </a:p>
        </p:txBody>
      </p:sp>
      <p:sp>
        <p:nvSpPr>
          <p:cNvPr id="10" name="Shape 7"/>
          <p:cNvSpPr/>
          <p:nvPr/>
        </p:nvSpPr>
        <p:spPr>
          <a:xfrm>
            <a:off x="4572000" y="3970139"/>
            <a:ext cx="30480" cy="1603177"/>
          </a:xfrm>
          <a:prstGeom prst="roundRect">
            <a:avLst>
              <a:gd name="adj" fmla="val 669768"/>
            </a:avLst>
          </a:prstGeom>
          <a:solidFill>
            <a:srgbClr val="01B56B"/>
          </a:solidFill>
          <a:ln/>
        </p:spPr>
        <p:txBody>
          <a:bodyPr/>
          <a:lstStyle/>
          <a:p>
            <a:endParaRPr lang="en-US"/>
          </a:p>
        </p:txBody>
      </p:sp>
      <p:sp>
        <p:nvSpPr>
          <p:cNvPr id="11" name="Text 8"/>
          <p:cNvSpPr/>
          <p:nvPr/>
        </p:nvSpPr>
        <p:spPr>
          <a:xfrm>
            <a:off x="4798814" y="4196953"/>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Practice</a:t>
            </a:r>
            <a:endParaRPr lang="en-US" sz="2550" dirty="0"/>
          </a:p>
        </p:txBody>
      </p:sp>
      <p:sp>
        <p:nvSpPr>
          <p:cNvPr id="12" name="Text 9"/>
          <p:cNvSpPr/>
          <p:nvPr/>
        </p:nvSpPr>
        <p:spPr>
          <a:xfrm>
            <a:off x="4798814" y="4756904"/>
            <a:ext cx="3301722" cy="589598"/>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Deliver actionable defences without costly overhead</a:t>
            </a:r>
            <a:endParaRPr lang="en-US" sz="1750" dirty="0"/>
          </a:p>
        </p:txBody>
      </p:sp>
      <p:sp>
        <p:nvSpPr>
          <p:cNvPr id="13" name="Shape 10"/>
          <p:cNvSpPr/>
          <p:nvPr/>
        </p:nvSpPr>
        <p:spPr>
          <a:xfrm>
            <a:off x="816650" y="5573316"/>
            <a:ext cx="7510701" cy="1308378"/>
          </a:xfrm>
          <a:prstGeom prst="rect">
            <a:avLst/>
          </a:prstGeom>
          <a:solidFill>
            <a:srgbClr val="FFFFF4"/>
          </a:solidFill>
          <a:ln/>
        </p:spPr>
        <p:txBody>
          <a:bodyPr/>
          <a:lstStyle/>
          <a:p>
            <a:endParaRPr lang="en-US"/>
          </a:p>
        </p:txBody>
      </p:sp>
      <p:sp>
        <p:nvSpPr>
          <p:cNvPr id="14" name="Shape 11"/>
          <p:cNvSpPr/>
          <p:nvPr/>
        </p:nvSpPr>
        <p:spPr>
          <a:xfrm>
            <a:off x="816650" y="5573316"/>
            <a:ext cx="7510701" cy="30480"/>
          </a:xfrm>
          <a:prstGeom prst="roundRect">
            <a:avLst>
              <a:gd name="adj" fmla="val 669768"/>
            </a:avLst>
          </a:prstGeom>
          <a:solidFill>
            <a:srgbClr val="01B56B"/>
          </a:solidFill>
          <a:ln/>
        </p:spPr>
        <p:txBody>
          <a:bodyPr/>
          <a:lstStyle/>
          <a:p>
            <a:endParaRPr lang="en-US"/>
          </a:p>
        </p:txBody>
      </p:sp>
      <p:sp>
        <p:nvSpPr>
          <p:cNvPr id="15" name="Text 12"/>
          <p:cNvSpPr/>
          <p:nvPr/>
        </p:nvSpPr>
        <p:spPr>
          <a:xfrm>
            <a:off x="1043464" y="5800130"/>
            <a:ext cx="3260646" cy="423863"/>
          </a:xfrm>
          <a:prstGeom prst="rect">
            <a:avLst/>
          </a:prstGeom>
          <a:noFill/>
          <a:ln/>
        </p:spPr>
        <p:txBody>
          <a:bodyPr wrap="none" lIns="0" tIns="0" rIns="0" bIns="0" rtlCol="0" anchor="t"/>
          <a:lstStyle/>
          <a:p>
            <a:pPr marL="0" indent="0" algn="l">
              <a:lnSpc>
                <a:spcPts val="3300"/>
              </a:lnSpc>
              <a:buNone/>
            </a:pPr>
            <a:r>
              <a:rPr lang="en-US" sz="2550" dirty="0">
                <a:solidFill>
                  <a:srgbClr val="67534F"/>
                </a:solidFill>
                <a:latin typeface="Marcellus" pitchFamily="34" charset="0"/>
                <a:ea typeface="Marcellus" pitchFamily="34" charset="-122"/>
                <a:cs typeface="Marcellus" pitchFamily="34" charset="-120"/>
              </a:rPr>
              <a:t>Resilience</a:t>
            </a:r>
            <a:endParaRPr lang="en-US" sz="2550" dirty="0"/>
          </a:p>
        </p:txBody>
      </p:sp>
      <p:sp>
        <p:nvSpPr>
          <p:cNvPr id="16" name="Text 13"/>
          <p:cNvSpPr/>
          <p:nvPr/>
        </p:nvSpPr>
        <p:spPr>
          <a:xfrm>
            <a:off x="1043464" y="6360081"/>
            <a:ext cx="7057073" cy="294799"/>
          </a:xfrm>
          <a:prstGeom prst="rect">
            <a:avLst/>
          </a:prstGeom>
          <a:noFill/>
          <a:ln/>
        </p:spPr>
        <p:txBody>
          <a:bodyPr wrap="non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Strengthen SME cybersecurity posture long-term</a:t>
            </a:r>
            <a:endParaRPr lang="en-US" sz="17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93790" y="946904"/>
            <a:ext cx="6521291" cy="847725"/>
          </a:xfrm>
          <a:prstGeom prst="rect">
            <a:avLst/>
          </a:prstGeom>
          <a:noFill/>
          <a:ln/>
        </p:spPr>
        <p:txBody>
          <a:bodyPr wrap="none" lIns="0" tIns="0" rIns="0" bIns="0" rtlCol="0" anchor="t"/>
          <a:lstStyle/>
          <a:p>
            <a:pPr marL="0" indent="0" algn="l">
              <a:lnSpc>
                <a:spcPts val="6650"/>
              </a:lnSpc>
              <a:buNone/>
            </a:pPr>
            <a:r>
              <a:rPr lang="en-US" sz="5100" dirty="0">
                <a:solidFill>
                  <a:srgbClr val="532418"/>
                </a:solidFill>
                <a:latin typeface="Marcellus" pitchFamily="34" charset="0"/>
                <a:ea typeface="Marcellus" pitchFamily="34" charset="-122"/>
                <a:cs typeface="Marcellus" pitchFamily="34" charset="-120"/>
              </a:rPr>
              <a:t>References</a:t>
            </a:r>
            <a:endParaRPr lang="en-US" sz="5100" dirty="0"/>
          </a:p>
        </p:txBody>
      </p:sp>
      <p:sp>
        <p:nvSpPr>
          <p:cNvPr id="3" name="Shape 1"/>
          <p:cNvSpPr/>
          <p:nvPr/>
        </p:nvSpPr>
        <p:spPr>
          <a:xfrm>
            <a:off x="763310" y="2217777"/>
            <a:ext cx="60960" cy="1534954"/>
          </a:xfrm>
          <a:prstGeom prst="rect">
            <a:avLst/>
          </a:prstGeom>
          <a:solidFill>
            <a:srgbClr val="1BCF85"/>
          </a:solidFill>
          <a:ln/>
        </p:spPr>
        <p:txBody>
          <a:bodyPr/>
          <a:lstStyle/>
          <a:p>
            <a:endParaRPr lang="en-US"/>
          </a:p>
        </p:txBody>
      </p:sp>
      <p:sp>
        <p:nvSpPr>
          <p:cNvPr id="4" name="Text 2"/>
          <p:cNvSpPr/>
          <p:nvPr/>
        </p:nvSpPr>
        <p:spPr>
          <a:xfrm>
            <a:off x="1081564" y="2248257"/>
            <a:ext cx="3870841" cy="1473994"/>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Chidukwani, A., Zander, S. and Koutsakis, P. (2022). A survey on the cybersecurity of small-to-medium businesses. </a:t>
            </a:r>
            <a:r>
              <a:rPr lang="en-US" sz="1750" i="1" dirty="0">
                <a:solidFill>
                  <a:srgbClr val="67534F"/>
                </a:solidFill>
                <a:latin typeface="Montserrat" pitchFamily="34" charset="0"/>
                <a:ea typeface="Montserrat" pitchFamily="34" charset="-122"/>
                <a:cs typeface="Montserrat" pitchFamily="34" charset="-120"/>
              </a:rPr>
              <a:t>IEEE Access</a:t>
            </a:r>
            <a:r>
              <a:rPr lang="en-US" sz="1750" dirty="0">
                <a:solidFill>
                  <a:srgbClr val="67534F"/>
                </a:solidFill>
                <a:latin typeface="Montserrat" pitchFamily="34" charset="0"/>
                <a:ea typeface="Montserrat" pitchFamily="34" charset="-122"/>
                <a:cs typeface="Montserrat" pitchFamily="34" charset="-120"/>
              </a:rPr>
              <a:t>, 10, pp.85701–85719.</a:t>
            </a:r>
            <a:endParaRPr lang="en-US" sz="1750" dirty="0"/>
          </a:p>
        </p:txBody>
      </p:sp>
      <p:sp>
        <p:nvSpPr>
          <p:cNvPr id="5" name="Shape 3"/>
          <p:cNvSpPr/>
          <p:nvPr/>
        </p:nvSpPr>
        <p:spPr>
          <a:xfrm>
            <a:off x="5205413" y="2217777"/>
            <a:ext cx="60960" cy="1534954"/>
          </a:xfrm>
          <a:prstGeom prst="rect">
            <a:avLst/>
          </a:prstGeom>
          <a:solidFill>
            <a:srgbClr val="1BCF85"/>
          </a:solidFill>
          <a:ln/>
        </p:spPr>
        <p:txBody>
          <a:bodyPr/>
          <a:lstStyle/>
          <a:p>
            <a:endParaRPr lang="en-US"/>
          </a:p>
        </p:txBody>
      </p:sp>
      <p:sp>
        <p:nvSpPr>
          <p:cNvPr id="6" name="Text 4"/>
          <p:cNvSpPr/>
          <p:nvPr/>
        </p:nvSpPr>
        <p:spPr>
          <a:xfrm>
            <a:off x="5523667" y="2248257"/>
            <a:ext cx="3870841" cy="884396"/>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Cook, K.D. (2017). </a:t>
            </a:r>
            <a:r>
              <a:rPr lang="en-US" sz="1750" i="1" dirty="0">
                <a:solidFill>
                  <a:srgbClr val="67534F"/>
                </a:solidFill>
                <a:latin typeface="Montserrat" pitchFamily="34" charset="0"/>
                <a:ea typeface="Montserrat" pitchFamily="34" charset="-122"/>
                <a:cs typeface="Montserrat" pitchFamily="34" charset="-120"/>
              </a:rPr>
              <a:t>Effective cybersecurity strategies for small businesses</a:t>
            </a:r>
            <a:r>
              <a:rPr lang="en-US" sz="1750" dirty="0">
                <a:solidFill>
                  <a:srgbClr val="67534F"/>
                </a:solidFill>
                <a:latin typeface="Montserrat" pitchFamily="34" charset="0"/>
                <a:ea typeface="Montserrat" pitchFamily="34" charset="-122"/>
                <a:cs typeface="Montserrat" pitchFamily="34" charset="-120"/>
              </a:rPr>
              <a:t>. Walden University.</a:t>
            </a:r>
            <a:endParaRPr lang="en-US" sz="1750" dirty="0"/>
          </a:p>
        </p:txBody>
      </p:sp>
      <p:sp>
        <p:nvSpPr>
          <p:cNvPr id="7" name="Shape 5"/>
          <p:cNvSpPr/>
          <p:nvPr/>
        </p:nvSpPr>
        <p:spPr>
          <a:xfrm>
            <a:off x="9647515" y="2217777"/>
            <a:ext cx="60960" cy="1534954"/>
          </a:xfrm>
          <a:prstGeom prst="rect">
            <a:avLst/>
          </a:prstGeom>
          <a:solidFill>
            <a:srgbClr val="1BCF85"/>
          </a:solidFill>
          <a:ln/>
        </p:spPr>
        <p:txBody>
          <a:bodyPr/>
          <a:lstStyle/>
          <a:p>
            <a:endParaRPr lang="en-US"/>
          </a:p>
        </p:txBody>
      </p:sp>
      <p:sp>
        <p:nvSpPr>
          <p:cNvPr id="8" name="Text 6"/>
          <p:cNvSpPr/>
          <p:nvPr/>
        </p:nvSpPr>
        <p:spPr>
          <a:xfrm>
            <a:off x="9965769" y="2248257"/>
            <a:ext cx="3870841" cy="1179195"/>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Moore, K.E. (2023). </a:t>
            </a:r>
            <a:r>
              <a:rPr lang="en-US" sz="1750" i="1" dirty="0">
                <a:solidFill>
                  <a:srgbClr val="67534F"/>
                </a:solidFill>
                <a:latin typeface="Montserrat" pitchFamily="34" charset="0"/>
                <a:ea typeface="Montserrat" pitchFamily="34" charset="-122"/>
                <a:cs typeface="Montserrat" pitchFamily="34" charset="-120"/>
              </a:rPr>
              <a:t>Analysing small business strategies to prevent external cybersecurity threats</a:t>
            </a:r>
            <a:r>
              <a:rPr lang="en-US" sz="1750" dirty="0">
                <a:solidFill>
                  <a:srgbClr val="67534F"/>
                </a:solidFill>
                <a:latin typeface="Montserrat" pitchFamily="34" charset="0"/>
                <a:ea typeface="Montserrat" pitchFamily="34" charset="-122"/>
                <a:cs typeface="Montserrat" pitchFamily="34" charset="-120"/>
              </a:rPr>
              <a:t>. Walden University.</a:t>
            </a:r>
            <a:endParaRPr lang="en-US" sz="1750" dirty="0"/>
          </a:p>
        </p:txBody>
      </p:sp>
      <p:sp>
        <p:nvSpPr>
          <p:cNvPr id="9" name="Shape 7"/>
          <p:cNvSpPr/>
          <p:nvPr/>
        </p:nvSpPr>
        <p:spPr>
          <a:xfrm>
            <a:off x="763310" y="4145399"/>
            <a:ext cx="60960" cy="2124551"/>
          </a:xfrm>
          <a:prstGeom prst="rect">
            <a:avLst/>
          </a:prstGeom>
          <a:solidFill>
            <a:srgbClr val="1BCF85"/>
          </a:solidFill>
          <a:ln/>
        </p:spPr>
        <p:txBody>
          <a:bodyPr/>
          <a:lstStyle/>
          <a:p>
            <a:endParaRPr lang="en-US"/>
          </a:p>
        </p:txBody>
      </p:sp>
      <p:sp>
        <p:nvSpPr>
          <p:cNvPr id="10" name="Text 8"/>
          <p:cNvSpPr/>
          <p:nvPr/>
        </p:nvSpPr>
        <p:spPr>
          <a:xfrm>
            <a:off x="1081564" y="4175879"/>
            <a:ext cx="3870841" cy="884396"/>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Patterson, J. (2017). </a:t>
            </a:r>
            <a:r>
              <a:rPr lang="en-US" sz="1750" i="1" dirty="0">
                <a:solidFill>
                  <a:srgbClr val="67534F"/>
                </a:solidFill>
                <a:latin typeface="Montserrat" pitchFamily="34" charset="0"/>
                <a:ea typeface="Montserrat" pitchFamily="34" charset="-122"/>
                <a:cs typeface="Montserrat" pitchFamily="34" charset="-120"/>
              </a:rPr>
              <a:t>Cybersecurity policy decisions in small businesses</a:t>
            </a:r>
            <a:r>
              <a:rPr lang="en-US" sz="1750" dirty="0">
                <a:solidFill>
                  <a:srgbClr val="67534F"/>
                </a:solidFill>
                <a:latin typeface="Montserrat" pitchFamily="34" charset="0"/>
                <a:ea typeface="Montserrat" pitchFamily="34" charset="-122"/>
                <a:cs typeface="Montserrat" pitchFamily="34" charset="-120"/>
              </a:rPr>
              <a:t>. Walden University.</a:t>
            </a:r>
            <a:endParaRPr lang="en-US" sz="1750" dirty="0"/>
          </a:p>
        </p:txBody>
      </p:sp>
      <p:sp>
        <p:nvSpPr>
          <p:cNvPr id="11" name="Shape 9"/>
          <p:cNvSpPr/>
          <p:nvPr/>
        </p:nvSpPr>
        <p:spPr>
          <a:xfrm>
            <a:off x="5205413" y="4145399"/>
            <a:ext cx="60960" cy="2124551"/>
          </a:xfrm>
          <a:prstGeom prst="rect">
            <a:avLst/>
          </a:prstGeom>
          <a:solidFill>
            <a:srgbClr val="1BCF85"/>
          </a:solidFill>
          <a:ln/>
        </p:spPr>
        <p:txBody>
          <a:bodyPr/>
          <a:lstStyle/>
          <a:p>
            <a:endParaRPr lang="en-US"/>
          </a:p>
        </p:txBody>
      </p:sp>
      <p:sp>
        <p:nvSpPr>
          <p:cNvPr id="12" name="Text 10"/>
          <p:cNvSpPr/>
          <p:nvPr/>
        </p:nvSpPr>
        <p:spPr>
          <a:xfrm>
            <a:off x="5523667" y="4175879"/>
            <a:ext cx="3870841" cy="2063591"/>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Raineri, E.M. and Resig, J. (2020). Evaluating self-efficacy about cybersecurity for small businesses. </a:t>
            </a:r>
            <a:r>
              <a:rPr lang="en-US" sz="1750" i="1" dirty="0">
                <a:solidFill>
                  <a:srgbClr val="67534F"/>
                </a:solidFill>
                <a:latin typeface="Montserrat" pitchFamily="34" charset="0"/>
                <a:ea typeface="Montserrat" pitchFamily="34" charset="-122"/>
                <a:cs typeface="Montserrat" pitchFamily="34" charset="-120"/>
              </a:rPr>
              <a:t>Journal of Applied Business and Economics</a:t>
            </a:r>
            <a:r>
              <a:rPr lang="en-US" sz="1750" dirty="0">
                <a:solidFill>
                  <a:srgbClr val="67534F"/>
                </a:solidFill>
                <a:latin typeface="Montserrat" pitchFamily="34" charset="0"/>
                <a:ea typeface="Montserrat" pitchFamily="34" charset="-122"/>
                <a:cs typeface="Montserrat" pitchFamily="34" charset="-120"/>
              </a:rPr>
              <a:t>, 22(12). </a:t>
            </a:r>
            <a:r>
              <a:rPr lang="en-US" sz="1750" u="sng" dirty="0">
                <a:solidFill>
                  <a:srgbClr val="FF954F"/>
                </a:solidFill>
                <a:latin typeface="Montserrat" pitchFamily="34" charset="0"/>
                <a:ea typeface="Montserrat" pitchFamily="34" charset="-122"/>
                <a:cs typeface="Montserrat" pitchFamily="34" charset="-120"/>
                <a:hlinkClick r:id="rId3">
                  <a:extLst>
                    <a:ext uri="{A12FA001-AC4F-418D-AE19-62706E023703}">
                      <ahyp:hlinkClr xmlns:ahyp="http://schemas.microsoft.com/office/drawing/2018/hyperlinkcolor" val="tx"/>
                    </a:ext>
                  </a:extLst>
                </a:hlinkClick>
              </a:rPr>
              <a:t>https://doi.org/10.33423/jabe.v22i12.3876</a:t>
            </a:r>
            <a:endParaRPr lang="en-US" sz="1750" dirty="0"/>
          </a:p>
        </p:txBody>
      </p:sp>
      <p:sp>
        <p:nvSpPr>
          <p:cNvPr id="13" name="Shape 11"/>
          <p:cNvSpPr/>
          <p:nvPr/>
        </p:nvSpPr>
        <p:spPr>
          <a:xfrm>
            <a:off x="9647515" y="4145399"/>
            <a:ext cx="60960" cy="2124551"/>
          </a:xfrm>
          <a:prstGeom prst="rect">
            <a:avLst/>
          </a:prstGeom>
          <a:solidFill>
            <a:srgbClr val="1BCF85"/>
          </a:solidFill>
          <a:ln/>
        </p:spPr>
        <p:txBody>
          <a:bodyPr/>
          <a:lstStyle/>
          <a:p>
            <a:endParaRPr lang="en-US"/>
          </a:p>
        </p:txBody>
      </p:sp>
      <p:sp>
        <p:nvSpPr>
          <p:cNvPr id="14" name="Text 12"/>
          <p:cNvSpPr/>
          <p:nvPr/>
        </p:nvSpPr>
        <p:spPr>
          <a:xfrm>
            <a:off x="9965769" y="4175879"/>
            <a:ext cx="3870841" cy="1179195"/>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Saber, J.A. (2016). </a:t>
            </a:r>
            <a:r>
              <a:rPr lang="en-US" sz="1750" i="1" dirty="0">
                <a:solidFill>
                  <a:srgbClr val="67534F"/>
                </a:solidFill>
                <a:latin typeface="Montserrat" pitchFamily="34" charset="0"/>
                <a:ea typeface="Montserrat" pitchFamily="34" charset="-122"/>
                <a:cs typeface="Montserrat" pitchFamily="34" charset="-120"/>
              </a:rPr>
              <a:t>Determining small business cybersecurity strategies to prevent data breaches</a:t>
            </a:r>
            <a:r>
              <a:rPr lang="en-US" sz="1750" dirty="0">
                <a:solidFill>
                  <a:srgbClr val="67534F"/>
                </a:solidFill>
                <a:latin typeface="Montserrat" pitchFamily="34" charset="0"/>
                <a:ea typeface="Montserrat" pitchFamily="34" charset="-122"/>
                <a:cs typeface="Montserrat" pitchFamily="34" charset="-120"/>
              </a:rPr>
              <a:t>. Walden University.</a:t>
            </a:r>
            <a:endParaRPr lang="en-US" sz="1750" dirty="0"/>
          </a:p>
        </p:txBody>
      </p:sp>
      <p:sp>
        <p:nvSpPr>
          <p:cNvPr id="15" name="Shape 13"/>
          <p:cNvSpPr/>
          <p:nvPr/>
        </p:nvSpPr>
        <p:spPr>
          <a:xfrm>
            <a:off x="763310" y="6662618"/>
            <a:ext cx="60960" cy="650558"/>
          </a:xfrm>
          <a:prstGeom prst="rect">
            <a:avLst/>
          </a:prstGeom>
          <a:solidFill>
            <a:srgbClr val="1BCF85"/>
          </a:solidFill>
          <a:ln/>
        </p:spPr>
        <p:txBody>
          <a:bodyPr/>
          <a:lstStyle/>
          <a:p>
            <a:endParaRPr lang="en-US"/>
          </a:p>
        </p:txBody>
      </p:sp>
      <p:sp>
        <p:nvSpPr>
          <p:cNvPr id="16" name="Text 14"/>
          <p:cNvSpPr/>
          <p:nvPr/>
        </p:nvSpPr>
        <p:spPr>
          <a:xfrm>
            <a:off x="1081564" y="6693098"/>
            <a:ext cx="12755047" cy="589598"/>
          </a:xfrm>
          <a:prstGeom prst="rect">
            <a:avLst/>
          </a:prstGeom>
          <a:noFill/>
          <a:ln/>
        </p:spPr>
        <p:txBody>
          <a:bodyPr wrap="square" lIns="0" tIns="0" rIns="0" bIns="0" rtlCol="0" anchor="t"/>
          <a:lstStyle/>
          <a:p>
            <a:pPr marL="0" indent="0" algn="l">
              <a:lnSpc>
                <a:spcPts val="2300"/>
              </a:lnSpc>
              <a:buNone/>
            </a:pPr>
            <a:r>
              <a:rPr lang="en-US" sz="1750" dirty="0">
                <a:solidFill>
                  <a:srgbClr val="67534F"/>
                </a:solidFill>
                <a:latin typeface="Montserrat" pitchFamily="34" charset="0"/>
                <a:ea typeface="Montserrat" pitchFamily="34" charset="-122"/>
                <a:cs typeface="Montserrat" pitchFamily="34" charset="-120"/>
              </a:rPr>
              <a:t>Wołczek, P. (2018). Strategy implementation problems in small and large companies. </a:t>
            </a:r>
            <a:r>
              <a:rPr lang="en-US" sz="1750" i="1" dirty="0">
                <a:solidFill>
                  <a:srgbClr val="67534F"/>
                </a:solidFill>
                <a:latin typeface="Montserrat" pitchFamily="34" charset="0"/>
                <a:ea typeface="Montserrat" pitchFamily="34" charset="-122"/>
                <a:cs typeface="Montserrat" pitchFamily="34" charset="-120"/>
              </a:rPr>
              <a:t>Argumenta Oeconomica</a:t>
            </a:r>
            <a:r>
              <a:rPr lang="en-US" sz="1750" dirty="0">
                <a:solidFill>
                  <a:srgbClr val="67534F"/>
                </a:solidFill>
                <a:latin typeface="Montserrat" pitchFamily="34" charset="0"/>
                <a:ea typeface="Montserrat" pitchFamily="34" charset="-122"/>
                <a:cs typeface="Montserrat" pitchFamily="34" charset="-120"/>
              </a:rPr>
              <a:t>, 2(41), 391–421. </a:t>
            </a:r>
            <a:r>
              <a:rPr lang="en-US" sz="1750" u="sng" dirty="0">
                <a:solidFill>
                  <a:srgbClr val="FF954F"/>
                </a:solidFill>
                <a:latin typeface="Montserrat" pitchFamily="34" charset="0"/>
                <a:ea typeface="Montserrat" pitchFamily="34" charset="-122"/>
                <a:cs typeface="Montserrat" pitchFamily="34" charset="-120"/>
                <a:hlinkClick r:id="rId4">
                  <a:extLst>
                    <a:ext uri="{A12FA001-AC4F-418D-AE19-62706E023703}">
                      <ahyp:hlinkClr xmlns:ahyp="http://schemas.microsoft.com/office/drawing/2018/hyperlinkcolor" val="tx"/>
                    </a:ext>
                  </a:extLst>
                </a:hlinkClick>
              </a:rPr>
              <a:t>https://doi.org/10.15611/aoe.2018.2.17</a:t>
            </a:r>
            <a:endParaRPr lang="en-US" sz="1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2135</Words>
  <Application>Microsoft Office PowerPoint</Application>
  <PresentationFormat>Custom</PresentationFormat>
  <Paragraphs>185</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Marcellus</vt:lpstr>
      <vt:lpstr>Arial</vt:lpstr>
      <vt:lpstr>Montserrat</vt:lpstr>
      <vt:lpstr>Marcellus Light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lastModifiedBy>Md. Tarequr Rahman Sharif (2437470)</cp:lastModifiedBy>
  <cp:revision>1</cp:revision>
  <dcterms:created xsi:type="dcterms:W3CDTF">2026-03-31T10:20:34Z</dcterms:created>
  <dcterms:modified xsi:type="dcterms:W3CDTF">2026-04-20T23:25:50Z</dcterms:modified>
</cp:coreProperties>
</file>