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57" r:id="rId4"/>
    <p:sldId id="258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61" r:id="rId14"/>
    <p:sldId id="266" r:id="rId15"/>
    <p:sldId id="263" r:id="rId16"/>
    <p:sldId id="267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108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034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462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24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950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85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761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538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194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578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373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9257A-92BA-4FCA-AE14-F294F0838066}" type="datetimeFigureOut">
              <a:rPr lang="en-US" smtClean="0"/>
              <a:t>3/16/2018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7374B-4A61-462B-9E37-70FF2A9EF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267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Workshop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Mohan Tanniru</a:t>
            </a:r>
          </a:p>
          <a:p>
            <a:r>
              <a:rPr lang="en-US" dirty="0" smtClean="0"/>
              <a:t>tanniru@oakland.edu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02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Structure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Answer some of your questions or apprehensions?</a:t>
            </a:r>
          </a:p>
          <a:p>
            <a:endParaRPr lang="en-US" dirty="0"/>
          </a:p>
          <a:p>
            <a:r>
              <a:rPr lang="en-US" dirty="0" smtClean="0"/>
              <a:t>Difference between taking course work and working on doctoral research</a:t>
            </a:r>
          </a:p>
          <a:p>
            <a:endParaRPr lang="en-US" dirty="0"/>
          </a:p>
          <a:p>
            <a:r>
              <a:rPr lang="en-US" dirty="0" smtClean="0"/>
              <a:t>What is your motivation or goal going forward?</a:t>
            </a:r>
          </a:p>
          <a:p>
            <a:endParaRPr lang="en-US" dirty="0"/>
          </a:p>
          <a:p>
            <a:r>
              <a:rPr lang="en-US" dirty="0" smtClean="0"/>
              <a:t>Three questions:</a:t>
            </a:r>
          </a:p>
          <a:p>
            <a:pPr lvl="1"/>
            <a:r>
              <a:rPr lang="en-US" dirty="0" smtClean="0"/>
              <a:t>What, who </a:t>
            </a:r>
            <a:r>
              <a:rPr lang="en-US" smtClean="0"/>
              <a:t>and where?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075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Goals for Discussion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  </a:t>
            </a:r>
            <a:r>
              <a:rPr lang="en-US" dirty="0" smtClean="0"/>
              <a:t>Role </a:t>
            </a:r>
            <a:r>
              <a:rPr lang="en-US" dirty="0"/>
              <a:t>of Research Proposal in a thesis</a:t>
            </a:r>
          </a:p>
          <a:p>
            <a:r>
              <a:rPr lang="en-US" dirty="0"/>
              <a:t>  </a:t>
            </a:r>
            <a:r>
              <a:rPr lang="en-US" dirty="0" smtClean="0"/>
              <a:t>Feasibility </a:t>
            </a:r>
            <a:r>
              <a:rPr lang="en-US" dirty="0"/>
              <a:t>of research project</a:t>
            </a:r>
          </a:p>
          <a:p>
            <a:r>
              <a:rPr lang="en-US" dirty="0"/>
              <a:t>  </a:t>
            </a:r>
            <a:r>
              <a:rPr lang="en-US" dirty="0" smtClean="0"/>
              <a:t>Structure </a:t>
            </a:r>
            <a:r>
              <a:rPr lang="en-US" dirty="0"/>
              <a:t>and contents of Research Proposal</a:t>
            </a:r>
          </a:p>
          <a:p>
            <a:r>
              <a:rPr lang="en-US" dirty="0"/>
              <a:t>  </a:t>
            </a:r>
            <a:r>
              <a:rPr lang="en-US" dirty="0" smtClean="0"/>
              <a:t>Overview </a:t>
            </a:r>
            <a:r>
              <a:rPr lang="en-US" dirty="0"/>
              <a:t>of research process</a:t>
            </a:r>
          </a:p>
          <a:p>
            <a:r>
              <a:rPr lang="en-US" dirty="0"/>
              <a:t>  </a:t>
            </a:r>
            <a:r>
              <a:rPr lang="en-US" dirty="0" smtClean="0"/>
              <a:t>Experience </a:t>
            </a:r>
            <a:r>
              <a:rPr lang="en-US" dirty="0"/>
              <a:t>sharing and open discussion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652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72000"/>
            <a:ext cx="11062648" cy="876821"/>
          </a:xfrm>
        </p:spPr>
        <p:txBody>
          <a:bodyPr>
            <a:normAutofit/>
          </a:bodyPr>
          <a:lstStyle/>
          <a:p>
            <a:r>
              <a:rPr lang="en-US" sz="3600" dirty="0" smtClean="0"/>
              <a:t>Before we get started - A bit about my philosophy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Coordinated about 10 Ph.D. Dissertations and was a committee of many (over 25)</a:t>
            </a:r>
          </a:p>
          <a:p>
            <a:r>
              <a:rPr lang="en-US" dirty="0" smtClean="0"/>
              <a:t>Always wanted the thesis/dissertation of the student to solve a real world problem </a:t>
            </a:r>
          </a:p>
          <a:p>
            <a:pPr lvl="1"/>
            <a:r>
              <a:rPr lang="en-US" dirty="0" smtClean="0"/>
              <a:t>Research proposal came out of a real world challenge as opposed to </a:t>
            </a:r>
            <a:endParaRPr lang="en-US" dirty="0" smtClean="0"/>
          </a:p>
          <a:p>
            <a:pPr lvl="1"/>
            <a:r>
              <a:rPr lang="en-US" dirty="0" smtClean="0"/>
              <a:t>E</a:t>
            </a:r>
            <a:r>
              <a:rPr lang="en-US" dirty="0" smtClean="0"/>
              <a:t>xtending an </a:t>
            </a:r>
            <a:r>
              <a:rPr lang="en-US" dirty="0" smtClean="0"/>
              <a:t>existing theory and </a:t>
            </a:r>
            <a:r>
              <a:rPr lang="en-US" dirty="0" smtClean="0"/>
              <a:t>test this in </a:t>
            </a:r>
            <a:r>
              <a:rPr lang="en-US" dirty="0" smtClean="0"/>
              <a:t>a real world situation for its relevance</a:t>
            </a:r>
          </a:p>
          <a:p>
            <a:r>
              <a:rPr lang="en-US" dirty="0" smtClean="0"/>
              <a:t>Examples of some of the dissertations </a:t>
            </a:r>
            <a:r>
              <a:rPr lang="en-US" dirty="0" smtClean="0"/>
              <a:t>supervised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2021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623" y="901336"/>
            <a:ext cx="4556760" cy="23513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 smtClean="0"/>
              <a:t>Dissertations – Problems Addressed and Approached Used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650" y="1861251"/>
            <a:ext cx="3461460" cy="4622676"/>
          </a:xfrm>
        </p:spPr>
        <p:txBody>
          <a:bodyPr>
            <a:normAutofit/>
          </a:bodyPr>
          <a:lstStyle/>
          <a:p>
            <a:r>
              <a:rPr lang="en-US" sz="2000" dirty="0"/>
              <a:t>K. </a:t>
            </a:r>
            <a:r>
              <a:rPr lang="en-US" sz="2000" dirty="0" err="1"/>
              <a:t>Fadel</a:t>
            </a:r>
            <a:r>
              <a:rPr lang="en-US" sz="2000" dirty="0"/>
              <a:t>, Brown, S. and M. Tanniru, “A Theoretical Framework for Knowledge Transfer in Process Redesign,” Data Base, Vol.39, No.3, 2008. </a:t>
            </a:r>
            <a:endParaRPr lang="en-US" sz="2000" dirty="0" smtClean="0"/>
          </a:p>
          <a:p>
            <a:r>
              <a:rPr lang="en-US" sz="2000" dirty="0"/>
              <a:t>Work at Kaiser Permanente on Elec. Med. Record Implementations: Challenges in Adoption of Technology  </a:t>
            </a:r>
          </a:p>
          <a:p>
            <a:pPr lvl="1"/>
            <a:r>
              <a:rPr lang="en-US" sz="2000" dirty="0"/>
              <a:t>Building a theory of mental models to support change from case studies</a:t>
            </a:r>
          </a:p>
          <a:p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4689566" y="2348189"/>
            <a:ext cx="649204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Practice – lack of adoption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Preliminary research – is this a persistent problem at other places?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If so, is there any theory that can explain the reason?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/>
              <a:t>If not, is what we observed an anomaly?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How does one use this theory to overcome resistance to adopt?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/>
              <a:t>Hypothesis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Can we test this in new implementations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/>
              <a:t>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Can we explain the variability in adoption rates we have seen already based on our hypothesis?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5120639" y="574766"/>
            <a:ext cx="5799909" cy="701040"/>
            <a:chOff x="4728754" y="1750423"/>
            <a:chExt cx="5799909" cy="701040"/>
          </a:xfrm>
        </p:grpSpPr>
        <p:sp>
          <p:nvSpPr>
            <p:cNvPr id="6" name="Oval 5"/>
            <p:cNvSpPr/>
            <p:nvPr/>
          </p:nvSpPr>
          <p:spPr>
            <a:xfrm>
              <a:off x="6885312" y="1883068"/>
              <a:ext cx="1318162" cy="518122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Theory</a:t>
              </a:r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4728754" y="1789611"/>
              <a:ext cx="1489166" cy="50945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881154" y="1942011"/>
              <a:ext cx="1489166" cy="50945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ight Arrow 8"/>
            <p:cNvSpPr/>
            <p:nvPr/>
          </p:nvSpPr>
          <p:spPr>
            <a:xfrm>
              <a:off x="6479177" y="1907177"/>
              <a:ext cx="300446" cy="39188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ight Arrow 9"/>
            <p:cNvSpPr/>
            <p:nvPr/>
          </p:nvSpPr>
          <p:spPr>
            <a:xfrm>
              <a:off x="8294914" y="1881051"/>
              <a:ext cx="300446" cy="48332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8882743" y="1750423"/>
              <a:ext cx="1645920" cy="627017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>
                  <a:solidFill>
                    <a:schemeClr val="tx1"/>
                  </a:solidFill>
                </a:rPr>
                <a:t>Validation or Explanation</a:t>
              </a:r>
              <a:endParaRPr lang="en-US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09276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48" y="287384"/>
            <a:ext cx="5185955" cy="101890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 smtClean="0"/>
              <a:t>Dissertations – Problems Addressed and Approached Used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189" y="1838688"/>
            <a:ext cx="3354977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S</a:t>
            </a:r>
            <a:r>
              <a:rPr lang="en-US" dirty="0"/>
              <a:t>. </a:t>
            </a:r>
            <a:r>
              <a:rPr lang="en-US" dirty="0" err="1"/>
              <a:t>Nambisan</a:t>
            </a:r>
            <a:r>
              <a:rPr lang="en-US" dirty="0"/>
              <a:t>, R. Agarwal, M. Tanniru Organizational Mechanisms for Enhancing Users' Propensity to Innovate in Information Technology, MIS Quarterly, 1999, Vol. 23, No.3, Sept. </a:t>
            </a:r>
            <a:r>
              <a:rPr lang="en-US" dirty="0" smtClean="0"/>
              <a:t>365-395</a:t>
            </a:r>
          </a:p>
          <a:p>
            <a:r>
              <a:rPr lang="en-US" dirty="0"/>
              <a:t>Work at companies that wanted to support innovation among employees  </a:t>
            </a:r>
          </a:p>
          <a:p>
            <a:pPr lvl="1"/>
            <a:r>
              <a:rPr lang="en-US" dirty="0"/>
              <a:t>Empirical testing of a theory - Role of knowledge transfer mechanisms used to support innovation </a:t>
            </a:r>
          </a:p>
          <a:p>
            <a:endParaRPr lang="en-US" dirty="0"/>
          </a:p>
        </p:txBody>
      </p:sp>
      <p:sp>
        <p:nvSpPr>
          <p:cNvPr id="5" name="Oval 4"/>
          <p:cNvSpPr/>
          <p:nvPr/>
        </p:nvSpPr>
        <p:spPr>
          <a:xfrm>
            <a:off x="5879471" y="759659"/>
            <a:ext cx="1318162" cy="51812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Theory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ight Arrow 8"/>
          <p:cNvSpPr/>
          <p:nvPr/>
        </p:nvSpPr>
        <p:spPr>
          <a:xfrm>
            <a:off x="7289073" y="757642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7876901" y="627014"/>
            <a:ext cx="2573383" cy="6270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Test to Validate or Explain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833257" y="1802676"/>
            <a:ext cx="672737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Innovation is key to organizations</a:t>
            </a:r>
          </a:p>
          <a:p>
            <a:r>
              <a:rPr lang="en-US" dirty="0" smtClean="0"/>
              <a:t>How do innovative ideas get generated in organizations?</a:t>
            </a:r>
          </a:p>
          <a:p>
            <a:r>
              <a:rPr lang="en-US" dirty="0" smtClean="0"/>
              <a:t>How do well known organizations, who are known to be innovative, generate innovative ideas? </a:t>
            </a:r>
          </a:p>
          <a:p>
            <a:r>
              <a:rPr lang="en-US" dirty="0" smtClean="0"/>
              <a:t>Is there any theory that talks how organizations generate ideas?</a:t>
            </a:r>
          </a:p>
          <a:p>
            <a:r>
              <a:rPr lang="en-US" dirty="0" smtClean="0"/>
              <a:t>  - Awareness, Ability and Intent </a:t>
            </a:r>
            <a:endParaRPr lang="en-US" dirty="0"/>
          </a:p>
          <a:p>
            <a:r>
              <a:rPr lang="en-US" dirty="0" smtClean="0"/>
              <a:t>Focus on Awareness – How do organizations make their employees aware of new knowledge?</a:t>
            </a:r>
          </a:p>
          <a:p>
            <a:endParaRPr lang="en-US" dirty="0" smtClean="0"/>
          </a:p>
          <a:p>
            <a:r>
              <a:rPr lang="en-US" dirty="0" smtClean="0"/>
              <a:t>What are different ways to make one aware of new knowledge?</a:t>
            </a:r>
          </a:p>
          <a:p>
            <a:endParaRPr lang="en-US" dirty="0"/>
          </a:p>
          <a:p>
            <a:r>
              <a:rPr lang="en-US" dirty="0" smtClean="0"/>
              <a:t>Empirically test to see which of the organizational mechanisms are known to be more effective in supporting innovation in different organizations?  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888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182" y="326572"/>
            <a:ext cx="4818017" cy="1298802"/>
          </a:xfrm>
        </p:spPr>
        <p:txBody>
          <a:bodyPr>
            <a:normAutofit fontScale="90000"/>
          </a:bodyPr>
          <a:lstStyle/>
          <a:p>
            <a:r>
              <a:rPr lang="en-US" sz="3600" dirty="0" smtClean="0"/>
              <a:t>Dissertations of Problems Addressed and Approaches Used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875" y="1825625"/>
            <a:ext cx="442613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D. Gulati and M. Tanniru, A Model Based Approach to Investigate Improvements in Performance of Rule Based Systems, Decision Sciences, Jan./Feb.1993, Vol.24, No.1. </a:t>
            </a:r>
            <a:endParaRPr lang="en-US" dirty="0" smtClean="0"/>
          </a:p>
          <a:p>
            <a:r>
              <a:rPr lang="en-US" dirty="0"/>
              <a:t>Improve knowledge base system performance at Carrier Corp.’s expert system </a:t>
            </a:r>
          </a:p>
          <a:p>
            <a:pPr lvl="1"/>
            <a:r>
              <a:rPr lang="en-US" dirty="0"/>
              <a:t>Use algorithm modeling and simulation to test “search” process used in expert systems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Oval 4"/>
          <p:cNvSpPr/>
          <p:nvPr/>
        </p:nvSpPr>
        <p:spPr>
          <a:xfrm>
            <a:off x="7720147" y="418009"/>
            <a:ext cx="2050870" cy="12017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 new approach to improve performance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7445828" y="796832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10149842" y="613954"/>
            <a:ext cx="1358536" cy="80989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Test and Evaluate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9609909" y="779415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460275" y="627017"/>
            <a:ext cx="1933303" cy="9013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IT Artefact uses an algorithm to do search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238206" y="2037808"/>
            <a:ext cx="608729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Expert systems that use rules use one type of search</a:t>
            </a:r>
          </a:p>
          <a:p>
            <a:endParaRPr lang="en-US" dirty="0"/>
          </a:p>
          <a:p>
            <a:r>
              <a:rPr lang="en-US" dirty="0" smtClean="0"/>
              <a:t>Processing time can be high if the number of rules increase</a:t>
            </a:r>
          </a:p>
          <a:p>
            <a:r>
              <a:rPr lang="en-US" dirty="0" smtClean="0"/>
              <a:t>Is there a way to improve the performance? Is this viewed as an issue in early research?</a:t>
            </a:r>
          </a:p>
          <a:p>
            <a:endParaRPr lang="en-US" dirty="0"/>
          </a:p>
          <a:p>
            <a:r>
              <a:rPr lang="en-US" dirty="0" smtClean="0"/>
              <a:t>A different ordering of rules can improve performance of the search engine? Has there been any research on this type of approach?</a:t>
            </a:r>
          </a:p>
          <a:p>
            <a:endParaRPr lang="en-US" dirty="0"/>
          </a:p>
          <a:p>
            <a:r>
              <a:rPr lang="en-US" dirty="0" smtClean="0"/>
              <a:t>If not, can you formulate this as a hypothesis?</a:t>
            </a:r>
          </a:p>
          <a:p>
            <a:r>
              <a:rPr lang="en-US" dirty="0" smtClean="0"/>
              <a:t>Develop a way to test the impact of the new method on performance?</a:t>
            </a:r>
          </a:p>
          <a:p>
            <a:r>
              <a:rPr lang="en-US" dirty="0" smtClean="0"/>
              <a:t>If you don’t have real data, can you simulate this to show improvement?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3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372" y="352696"/>
            <a:ext cx="4739640" cy="1364117"/>
          </a:xfrm>
        </p:spPr>
        <p:txBody>
          <a:bodyPr>
            <a:normAutofit fontScale="90000"/>
          </a:bodyPr>
          <a:lstStyle/>
          <a:p>
            <a:r>
              <a:rPr lang="en-US" sz="3600" dirty="0" smtClean="0"/>
              <a:t>Dissertations of Problems Addressed and Approaches Used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944" y="1812563"/>
            <a:ext cx="4648200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R</a:t>
            </a:r>
            <a:r>
              <a:rPr lang="en-US" dirty="0"/>
              <a:t>. Agarwal, R. Kannan and M. Tanniru, Knowledge Based Support for the Design of Information System Controls, The Journal of Accounting Systems, Fall 1992, Vol.2. </a:t>
            </a:r>
            <a:endParaRPr lang="en-US" dirty="0" smtClean="0"/>
          </a:p>
          <a:p>
            <a:r>
              <a:rPr lang="en-US" dirty="0"/>
              <a:t>Test knowledge base system effectiveness in auditing an internal controls </a:t>
            </a:r>
          </a:p>
          <a:p>
            <a:pPr lvl="1"/>
            <a:r>
              <a:rPr lang="en-US" dirty="0"/>
              <a:t>Use qualitative evaluation of output from experts and KB System developed based on internal control expertise at Carrier Corp</a:t>
            </a:r>
          </a:p>
          <a:p>
            <a:endParaRPr lang="en-US" dirty="0"/>
          </a:p>
        </p:txBody>
      </p:sp>
      <p:sp>
        <p:nvSpPr>
          <p:cNvPr id="5" name="Oval 4"/>
          <p:cNvSpPr/>
          <p:nvPr/>
        </p:nvSpPr>
        <p:spPr>
          <a:xfrm>
            <a:off x="7498080" y="705393"/>
            <a:ext cx="1567543" cy="80989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 key question?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251268" y="836023"/>
            <a:ext cx="1645921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434148" y="936171"/>
            <a:ext cx="1615441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Expert systems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7158446" y="901337"/>
            <a:ext cx="300446" cy="3918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9117874" y="875211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9562012" y="744583"/>
            <a:ext cx="1645920" cy="6270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Answering the question?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133703" y="1670157"/>
            <a:ext cx="6400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Expert systems  are known to capture expert’s knowledge so they can perform as good as experts, in some cases. </a:t>
            </a:r>
          </a:p>
          <a:p>
            <a:endParaRPr lang="en-US" dirty="0"/>
          </a:p>
          <a:p>
            <a:r>
              <a:rPr lang="en-US" dirty="0" smtClean="0"/>
              <a:t>Even when the knowledge is explicit (not tacit), has there been any test done on their effectiveness? – prior research</a:t>
            </a:r>
          </a:p>
          <a:p>
            <a:r>
              <a:rPr lang="en-US" dirty="0" smtClean="0"/>
              <a:t>There is in some domains and not in auditing of internal controls where ES are being used</a:t>
            </a:r>
            <a:endParaRPr lang="en-US" dirty="0"/>
          </a:p>
          <a:p>
            <a:endParaRPr lang="en-US" dirty="0"/>
          </a:p>
          <a:p>
            <a:r>
              <a:rPr lang="en-US" dirty="0" smtClean="0"/>
              <a:t>Research question – can ES perform as good as internal control auditors?</a:t>
            </a:r>
          </a:p>
          <a:p>
            <a:r>
              <a:rPr lang="en-US" dirty="0" smtClean="0"/>
              <a:t>What established test is used to assess such effectiveness?</a:t>
            </a:r>
          </a:p>
          <a:p>
            <a:r>
              <a:rPr lang="en-US" dirty="0" smtClean="0"/>
              <a:t>Develop the test</a:t>
            </a:r>
          </a:p>
          <a:p>
            <a:r>
              <a:rPr lang="en-US" dirty="0" smtClean="0"/>
              <a:t>Set up the experiment</a:t>
            </a:r>
          </a:p>
          <a:p>
            <a:r>
              <a:rPr lang="en-US" dirty="0" smtClean="0"/>
              <a:t>Validate the results to answer the question</a:t>
            </a:r>
          </a:p>
        </p:txBody>
      </p:sp>
    </p:spTree>
    <p:extLst>
      <p:ext uri="{BB962C8B-B14F-4D97-AF65-F5344CB8AC3E}">
        <p14:creationId xmlns:p14="http://schemas.microsoft.com/office/powerpoint/2010/main" val="736503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3434" y="261258"/>
            <a:ext cx="4765766" cy="1416368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Dissertations of Problems Addressed and Approaches Used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50817" y="1825625"/>
            <a:ext cx="4883331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H. Jain, M. Tanniru and B. </a:t>
            </a:r>
            <a:r>
              <a:rPr lang="en-US" dirty="0" err="1"/>
              <a:t>Fazollahi</a:t>
            </a:r>
            <a:r>
              <a:rPr lang="en-US" dirty="0"/>
              <a:t>, MCDM Approach for Generating and Evaluating Alternatives in Requirement Analysis, Information Systems Research, 1991, Vol.2, No.3, 223 239. </a:t>
            </a:r>
            <a:endParaRPr lang="en-US" dirty="0" smtClean="0"/>
          </a:p>
          <a:p>
            <a:r>
              <a:rPr lang="en-US" dirty="0"/>
              <a:t>Understand and improve process used in corporate budgeting in organizations </a:t>
            </a:r>
          </a:p>
          <a:p>
            <a:pPr lvl="1"/>
            <a:r>
              <a:rPr lang="en-US" dirty="0"/>
              <a:t>Use algorithm modeling to test group decision making theory 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7654836" y="457199"/>
            <a:ext cx="1463038" cy="111034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A New Quantitative Method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643156" y="836020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795556" y="988420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Practice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>
            <a:off x="7393579" y="953586"/>
            <a:ext cx="300446" cy="3918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9209316" y="927460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9797145" y="796832"/>
            <a:ext cx="1645920" cy="6270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Testing its usefulness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551714" y="1735472"/>
            <a:ext cx="64008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Executives evaluate alternatives to decide which one’s get funded</a:t>
            </a:r>
          </a:p>
          <a:p>
            <a:r>
              <a:rPr lang="en-US" dirty="0" smtClean="0"/>
              <a:t>When you talk to them, then indicate that it is a complex process with a lot of trade-offs. Is there a method that can help with such trade-offs? </a:t>
            </a:r>
          </a:p>
          <a:p>
            <a:endParaRPr lang="en-US" dirty="0" smtClean="0"/>
          </a:p>
          <a:p>
            <a:r>
              <a:rPr lang="en-US" dirty="0" smtClean="0"/>
              <a:t>Where there are methods, many do not allow for prioritizing goals or allowing for setting ranges in goal targets</a:t>
            </a:r>
            <a:endParaRPr lang="en-US" dirty="0"/>
          </a:p>
          <a:p>
            <a:endParaRPr lang="en-US" dirty="0"/>
          </a:p>
          <a:p>
            <a:r>
              <a:rPr lang="en-US" dirty="0" smtClean="0"/>
              <a:t>There is a mathematical approach that is used in other domains. Can this be applied here?</a:t>
            </a:r>
          </a:p>
          <a:p>
            <a:r>
              <a:rPr lang="en-US" dirty="0" smtClean="0"/>
              <a:t>Design the new method for evaluating alternatives</a:t>
            </a:r>
          </a:p>
          <a:p>
            <a:r>
              <a:rPr lang="en-US" dirty="0" smtClean="0"/>
              <a:t>Test the method to evaluating alternatives that have been done in other ways today.</a:t>
            </a:r>
          </a:p>
          <a:p>
            <a:r>
              <a:rPr lang="en-US" dirty="0" smtClean="0"/>
              <a:t>Evaluate the outcome and get face validity or feedback from those in practice</a:t>
            </a:r>
          </a:p>
        </p:txBody>
      </p:sp>
    </p:spTree>
    <p:extLst>
      <p:ext uri="{BB962C8B-B14F-4D97-AF65-F5344CB8AC3E}">
        <p14:creationId xmlns:p14="http://schemas.microsoft.com/office/powerpoint/2010/main" val="1812929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3881" y="248196"/>
            <a:ext cx="4008120" cy="1097280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Dissertations of Problems Addressed and Approaches Used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1629" y="1825625"/>
            <a:ext cx="4804954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R</a:t>
            </a:r>
            <a:r>
              <a:rPr lang="en-US" dirty="0"/>
              <a:t>. Agarwal and M. Tanniru, Knowledge Acquisition Using Structured Interviewing: An Empirical Investigation, Journal of MIS, summer 1990, Vol.7, No.1, 123 140. </a:t>
            </a:r>
            <a:endParaRPr lang="en-US" dirty="0" smtClean="0"/>
          </a:p>
          <a:p>
            <a:r>
              <a:rPr lang="en-US" dirty="0"/>
              <a:t>Improve acquisition of knowledge from experts in building AI systems </a:t>
            </a:r>
          </a:p>
          <a:p>
            <a:pPr lvl="1"/>
            <a:r>
              <a:rPr lang="en-US" dirty="0"/>
              <a:t>Use content analysis to test theories on structured interviewing and expert decision making</a:t>
            </a:r>
          </a:p>
          <a:p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7850779" y="352698"/>
            <a:ext cx="1371598" cy="11756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A New Qualitative Method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747659" y="640077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900059" y="792477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Practice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>
            <a:off x="7498082" y="757643"/>
            <a:ext cx="300446" cy="3918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9313819" y="731517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9901648" y="600889"/>
            <a:ext cx="1645920" cy="6270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Testing its effectiveness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512525" y="1800786"/>
            <a:ext cx="64008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Executives make resource allocation decisions and it is a complex process. They use a number of criteria to make decisions.</a:t>
            </a:r>
          </a:p>
          <a:p>
            <a:endParaRPr lang="en-US" dirty="0" smtClean="0"/>
          </a:p>
          <a:p>
            <a:r>
              <a:rPr lang="en-US" dirty="0" smtClean="0"/>
              <a:t>Interviewing doesn’t often help elicit all these criteria. Structured interviewing might inhibit open discussion and dialog. Can “cued” interviewing (a hybrid approach) elicit more criteria?</a:t>
            </a:r>
            <a:endParaRPr lang="en-US" dirty="0"/>
          </a:p>
          <a:p>
            <a:r>
              <a:rPr lang="en-US" dirty="0" smtClean="0"/>
              <a:t>Not much research done in this area and useful to capture knowledge. </a:t>
            </a:r>
          </a:p>
          <a:p>
            <a:r>
              <a:rPr lang="en-US" dirty="0" smtClean="0"/>
              <a:t>Develop a new method that uses “cues” from general business</a:t>
            </a:r>
          </a:p>
          <a:p>
            <a:r>
              <a:rPr lang="en-US" dirty="0" smtClean="0"/>
              <a:t>Interview 30 different executives using all three methods (10 for each)</a:t>
            </a:r>
          </a:p>
          <a:p>
            <a:r>
              <a:rPr lang="en-US" dirty="0" smtClean="0"/>
              <a:t>Develop instrument to measure knowledge (rules, factors, etc.)</a:t>
            </a:r>
          </a:p>
          <a:p>
            <a:r>
              <a:rPr lang="en-US" dirty="0" smtClean="0"/>
              <a:t>Demonstrate the effectiveness of hybrid approach</a:t>
            </a:r>
          </a:p>
        </p:txBody>
      </p:sp>
    </p:spTree>
    <p:extLst>
      <p:ext uri="{BB962C8B-B14F-4D97-AF65-F5344CB8AC3E}">
        <p14:creationId xmlns:p14="http://schemas.microsoft.com/office/powerpoint/2010/main" val="9017926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90006" y="287383"/>
            <a:ext cx="4478383" cy="1233488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Dissertations of Problems Addressed and Approaches Used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2886" y="1825625"/>
            <a:ext cx="4530634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S. </a:t>
            </a:r>
            <a:r>
              <a:rPr lang="en-US" dirty="0" err="1"/>
              <a:t>Sakthivel</a:t>
            </a:r>
            <a:r>
              <a:rPr lang="en-US" dirty="0"/>
              <a:t> and M. Tanniru, Information System Verification and Validation during Requirement Analysis using Petri Nets, Journal of MIS, Winter 88 89,Vol.5, No.3, 33 51. </a:t>
            </a:r>
            <a:endParaRPr lang="en-US" dirty="0" smtClean="0"/>
          </a:p>
          <a:p>
            <a:r>
              <a:rPr lang="en-US" dirty="0"/>
              <a:t>Check for consistency in the process knowledge acquired during systems development </a:t>
            </a:r>
          </a:p>
          <a:p>
            <a:pPr lvl="1"/>
            <a:r>
              <a:rPr lang="en-US" dirty="0"/>
              <a:t>Use algorithmic modeling of process knowledge to test for its consistency </a:t>
            </a:r>
          </a:p>
          <a:p>
            <a:endParaRPr lang="en-US" dirty="0" smtClean="0"/>
          </a:p>
        </p:txBody>
      </p:sp>
      <p:sp>
        <p:nvSpPr>
          <p:cNvPr id="7" name="Oval 6"/>
          <p:cNvSpPr/>
          <p:nvPr/>
        </p:nvSpPr>
        <p:spPr>
          <a:xfrm>
            <a:off x="7837716" y="483327"/>
            <a:ext cx="1371598" cy="11756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A New Representation 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734596" y="770706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86996" y="923106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Practice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>
            <a:off x="7485019" y="888272"/>
            <a:ext cx="300446" cy="3918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9300756" y="862146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9888585" y="731518"/>
            <a:ext cx="1645920" cy="6270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Testing its effectiveness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499463" y="1892225"/>
            <a:ext cx="64008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Practice shows that we document systems to capture the flow of processes and work in organizations</a:t>
            </a:r>
          </a:p>
          <a:p>
            <a:r>
              <a:rPr lang="en-US" dirty="0" smtClean="0"/>
              <a:t>The current practice leads to errors, inconsistencies, etc. as the size of the system document grows</a:t>
            </a:r>
          </a:p>
          <a:p>
            <a:endParaRPr lang="en-US" dirty="0"/>
          </a:p>
          <a:p>
            <a:r>
              <a:rPr lang="en-US" dirty="0" smtClean="0"/>
              <a:t>A different way to document the system has shown to be effective in engineering – Petri Nets. It is used for detecting problems in electrical circuits that have to be accurate</a:t>
            </a:r>
          </a:p>
          <a:p>
            <a:r>
              <a:rPr lang="en-US" dirty="0" smtClean="0"/>
              <a:t>Can it be applied to business process documentation?</a:t>
            </a:r>
          </a:p>
          <a:p>
            <a:endParaRPr lang="en-US" dirty="0"/>
          </a:p>
          <a:p>
            <a:r>
              <a:rPr lang="en-US" dirty="0" smtClean="0"/>
              <a:t>Alter the representation for several practice examples</a:t>
            </a:r>
          </a:p>
          <a:p>
            <a:r>
              <a:rPr lang="en-US" dirty="0" smtClean="0"/>
              <a:t>Show outcome errors – incorrect, inconsistent, etc.</a:t>
            </a:r>
          </a:p>
          <a:p>
            <a:endParaRPr lang="en-US" dirty="0" smtClean="0"/>
          </a:p>
          <a:p>
            <a:r>
              <a:rPr lang="en-US" dirty="0" smtClean="0"/>
              <a:t>Measures to evaluate are well defined or objective</a:t>
            </a:r>
          </a:p>
          <a:p>
            <a:r>
              <a:rPr lang="en-US" dirty="0" smtClean="0"/>
              <a:t>When will such representation useful?</a:t>
            </a:r>
          </a:p>
        </p:txBody>
      </p:sp>
    </p:spTree>
    <p:extLst>
      <p:ext uri="{BB962C8B-B14F-4D97-AF65-F5344CB8AC3E}">
        <p14:creationId xmlns:p14="http://schemas.microsoft.com/office/powerpoint/2010/main" val="2005662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7937" y="248194"/>
            <a:ext cx="5680166" cy="1259614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Dissertations of Problems Addressed and Approaches Used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50818" y="1825625"/>
            <a:ext cx="4857206" cy="4351338"/>
          </a:xfrm>
        </p:spPr>
        <p:txBody>
          <a:bodyPr>
            <a:normAutofit/>
          </a:bodyPr>
          <a:lstStyle/>
          <a:p>
            <a:r>
              <a:rPr lang="en-US" dirty="0" smtClean="0"/>
              <a:t>J</a:t>
            </a:r>
            <a:r>
              <a:rPr lang="en-US" dirty="0"/>
              <a:t>. Blin, E. </a:t>
            </a:r>
            <a:r>
              <a:rPr lang="en-US" dirty="0" err="1"/>
              <a:t>Stohr</a:t>
            </a:r>
            <a:r>
              <a:rPr lang="en-US" dirty="0"/>
              <a:t> and M. Tanniru, A Structure for Computer Aided Corporate Planning, Policy Analysis and Information Systems, June 1979, Vol.3, No.1, 111 140</a:t>
            </a:r>
            <a:r>
              <a:rPr lang="en-US" dirty="0" smtClean="0"/>
              <a:t>.</a:t>
            </a:r>
          </a:p>
          <a:p>
            <a:r>
              <a:rPr lang="en-US" dirty="0" smtClean="0"/>
              <a:t>Improve </a:t>
            </a:r>
            <a:r>
              <a:rPr lang="en-US" dirty="0"/>
              <a:t>consensus seeking in corporate planning </a:t>
            </a:r>
          </a:p>
          <a:p>
            <a:pPr lvl="1"/>
            <a:r>
              <a:rPr lang="en-US" dirty="0"/>
              <a:t>Use algorithmic models to simulate planning process for evaluation  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360228" y="1110343"/>
            <a:ext cx="2011681" cy="11756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tx1"/>
                </a:solidFill>
              </a:rPr>
              <a:t>A New Methodology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257110" y="1423848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6409510" y="1576248"/>
            <a:ext cx="1489166" cy="5094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Practice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>
            <a:off x="8007533" y="1541414"/>
            <a:ext cx="300446" cy="3918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10437225" y="1436911"/>
            <a:ext cx="300446" cy="4833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7994468" y="313506"/>
            <a:ext cx="2704012" cy="74458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Testing the effectiveness of the methodology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512525" y="2440866"/>
            <a:ext cx="6400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Executives make planning decisions using input from business units and developing targets. These targets have to be sent to units for reconciliation. It is often a messy process</a:t>
            </a:r>
          </a:p>
          <a:p>
            <a:endParaRPr lang="en-US" dirty="0" smtClean="0"/>
          </a:p>
          <a:p>
            <a:r>
              <a:rPr lang="en-US" dirty="0" smtClean="0"/>
              <a:t>Can the unit decisions and planning decisions be connected for effective back-and-forth negotiation?  No structured approach has shown this linkage</a:t>
            </a:r>
          </a:p>
          <a:p>
            <a:endParaRPr lang="en-US" dirty="0"/>
          </a:p>
          <a:p>
            <a:r>
              <a:rPr lang="en-US" dirty="0" smtClean="0"/>
              <a:t>A New methodology can help connect these two – design science (new artefact)</a:t>
            </a:r>
          </a:p>
          <a:p>
            <a:endParaRPr lang="en-US" dirty="0"/>
          </a:p>
          <a:p>
            <a:r>
              <a:rPr lang="en-US" dirty="0" smtClean="0"/>
              <a:t>Demonstrate how it will work using </a:t>
            </a:r>
          </a:p>
          <a:p>
            <a:r>
              <a:rPr lang="en-US" dirty="0" smtClean="0"/>
              <a:t>The evaluation is not on the outcome itself but the process of connecting the corporate and business units</a:t>
            </a:r>
          </a:p>
        </p:txBody>
      </p:sp>
    </p:spTree>
    <p:extLst>
      <p:ext uri="{BB962C8B-B14F-4D97-AF65-F5344CB8AC3E}">
        <p14:creationId xmlns:p14="http://schemas.microsoft.com/office/powerpoint/2010/main" val="2897350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 Agenda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Define the problem  </a:t>
            </a:r>
          </a:p>
          <a:p>
            <a:r>
              <a:rPr lang="en-US" dirty="0" smtClean="0"/>
              <a:t>What has prior research shown on how to address this problem and where are the gaps?</a:t>
            </a:r>
          </a:p>
          <a:p>
            <a:r>
              <a:rPr lang="en-US" dirty="0" smtClean="0"/>
              <a:t>Research question – addressing the gap or one of the gaps in prior research</a:t>
            </a:r>
          </a:p>
          <a:p>
            <a:r>
              <a:rPr lang="en-US" dirty="0" smtClean="0"/>
              <a:t>How do you propose to address it?</a:t>
            </a:r>
          </a:p>
          <a:p>
            <a:pPr lvl="1"/>
            <a:r>
              <a:rPr lang="en-US" dirty="0" smtClean="0"/>
              <a:t>Is there a theory that you can rely on to address this?</a:t>
            </a:r>
          </a:p>
          <a:p>
            <a:pPr lvl="1"/>
            <a:r>
              <a:rPr lang="en-US" dirty="0" smtClean="0"/>
              <a:t>Develop a model, an approach, or a system to address the gap</a:t>
            </a:r>
          </a:p>
          <a:p>
            <a:pPr lvl="1"/>
            <a:r>
              <a:rPr lang="en-US" dirty="0" smtClean="0"/>
              <a:t>What are the expected outcomes that will show that </a:t>
            </a:r>
            <a:r>
              <a:rPr lang="en-US" dirty="0" smtClean="0"/>
              <a:t>if </a:t>
            </a:r>
            <a:r>
              <a:rPr lang="en-US" dirty="0" smtClean="0"/>
              <a:t>you answered the </a:t>
            </a:r>
            <a:r>
              <a:rPr lang="en-US" dirty="0" smtClean="0"/>
              <a:t>question. </a:t>
            </a:r>
          </a:p>
          <a:p>
            <a:pPr lvl="1"/>
            <a:r>
              <a:rPr lang="en-US" dirty="0" smtClean="0"/>
              <a:t>Design </a:t>
            </a:r>
            <a:r>
              <a:rPr lang="en-US" dirty="0" smtClean="0"/>
              <a:t>the experiment to test your model/approach/system </a:t>
            </a:r>
          </a:p>
          <a:p>
            <a:pPr lvl="1"/>
            <a:r>
              <a:rPr lang="en-US" dirty="0" smtClean="0"/>
              <a:t>Analyze the results to answer your questions</a:t>
            </a:r>
          </a:p>
          <a:p>
            <a:r>
              <a:rPr lang="en-US" dirty="0" smtClean="0"/>
              <a:t>Discussion of the results and their implication to current theory and/or future practice</a:t>
            </a:r>
          </a:p>
          <a:p>
            <a:r>
              <a:rPr lang="en-US" dirty="0" smtClean="0"/>
              <a:t>Discussion the limitations of your work and extensions to pursue from this work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619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 Proposal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Define the problem  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What has prior research shown on how to address this problem and where are the gaps?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Research question – addressing the gap or one of the gaps in prior research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How do you propose to address it?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Is there a theory that you can rely on to address this?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Develop a model, an approach, or a system to address the gap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What are the expected outcomes that will show that if you answered the question?</a:t>
            </a:r>
          </a:p>
          <a:p>
            <a:pPr lvl="1"/>
            <a:r>
              <a:rPr lang="en-US" dirty="0" smtClean="0"/>
              <a:t>Design the experiment to test your model/approach/system </a:t>
            </a:r>
          </a:p>
          <a:p>
            <a:pPr lvl="1"/>
            <a:r>
              <a:rPr lang="en-US" dirty="0" smtClean="0"/>
              <a:t>Analyze the results to answer your questions</a:t>
            </a:r>
          </a:p>
          <a:p>
            <a:r>
              <a:rPr lang="en-US" dirty="0" smtClean="0"/>
              <a:t>Discussion of the results and their implication to current theory and/or future practice</a:t>
            </a:r>
          </a:p>
          <a:p>
            <a:r>
              <a:rPr lang="en-US" dirty="0" smtClean="0"/>
              <a:t>Discussion the limitations of your work and extensions to pursue from this work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30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  Feasibility of research project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770220" cy="4653234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Is the research question too broad to get a definitive answer?</a:t>
            </a:r>
          </a:p>
          <a:p>
            <a:r>
              <a:rPr lang="en-US" dirty="0" smtClean="0"/>
              <a:t>Is the model/approach/system based on prior theory or is it extending current research? </a:t>
            </a:r>
          </a:p>
          <a:p>
            <a:pPr lvl="1"/>
            <a:r>
              <a:rPr lang="en-US" dirty="0" smtClean="0"/>
              <a:t>If not, you need to show why the model/approach etc. is novel or create new knowledge.</a:t>
            </a:r>
          </a:p>
          <a:p>
            <a:pPr lvl="1"/>
            <a:r>
              <a:rPr lang="en-US" dirty="0" smtClean="0"/>
              <a:t>Often this can be hard to show.</a:t>
            </a:r>
          </a:p>
          <a:p>
            <a:r>
              <a:rPr lang="en-US" dirty="0" smtClean="0"/>
              <a:t>Do you have access to the data to answer the research question? </a:t>
            </a:r>
          </a:p>
          <a:p>
            <a:pPr lvl="1"/>
            <a:r>
              <a:rPr lang="en-US" dirty="0" smtClean="0"/>
              <a:t>If not, you have to create a simulated experiment, that approximates the real world, to test your hypothesis</a:t>
            </a:r>
          </a:p>
          <a:p>
            <a:r>
              <a:rPr lang="en-US" dirty="0" smtClean="0"/>
              <a:t>Do you have adequate sample points or enough number of cases to show that the results you have gotten can be generalizable?</a:t>
            </a:r>
          </a:p>
          <a:p>
            <a:pPr lvl="1"/>
            <a:r>
              <a:rPr lang="en-US" dirty="0" smtClean="0"/>
              <a:t>If you happen to use small data sets, convenience sample, or fewer number of cases, then you need to enrich the analysis using multiple types of data </a:t>
            </a:r>
            <a:endParaRPr lang="en-US" dirty="0" smtClean="0"/>
          </a:p>
          <a:p>
            <a:pPr lvl="1"/>
            <a:r>
              <a:rPr lang="en-US" dirty="0" smtClean="0"/>
              <a:t>Q</a:t>
            </a:r>
            <a:r>
              <a:rPr lang="en-US" dirty="0" smtClean="0"/>
              <a:t>ualitative </a:t>
            </a:r>
            <a:r>
              <a:rPr lang="en-US" dirty="0" smtClean="0"/>
              <a:t>to go along with quantitative, sometime secondary data from other sources, deeper analysis of the cases or longer time horizon to show a trend/behavior, etc. </a:t>
            </a:r>
          </a:p>
          <a:p>
            <a:r>
              <a:rPr lang="en-US" dirty="0" smtClean="0"/>
              <a:t>Is it doable in the time frame you have?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9069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719"/>
          </a:xfrm>
        </p:spPr>
        <p:txBody>
          <a:bodyPr>
            <a:normAutofit/>
          </a:bodyPr>
          <a:lstStyle/>
          <a:p>
            <a:r>
              <a:rPr lang="en-US" dirty="0" smtClean="0"/>
              <a:t>What can go wrong in the second half?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1088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Define the problem  </a:t>
            </a:r>
          </a:p>
          <a:p>
            <a:r>
              <a:rPr lang="en-US" dirty="0" smtClean="0"/>
              <a:t>What has prior research shown on how to address this problem and where are the gaps?</a:t>
            </a:r>
          </a:p>
          <a:p>
            <a:r>
              <a:rPr lang="en-US" dirty="0" smtClean="0"/>
              <a:t>Research question – addressing the gap or one of the gaps in prior research</a:t>
            </a:r>
          </a:p>
          <a:p>
            <a:r>
              <a:rPr lang="en-US" dirty="0" smtClean="0"/>
              <a:t>How do you propose to address it?</a:t>
            </a:r>
          </a:p>
          <a:p>
            <a:pPr lvl="1"/>
            <a:r>
              <a:rPr lang="en-US" dirty="0" smtClean="0"/>
              <a:t>Is there a theory that you can rely on to address this?</a:t>
            </a:r>
          </a:p>
          <a:p>
            <a:pPr lvl="1"/>
            <a:r>
              <a:rPr lang="en-US" dirty="0" smtClean="0"/>
              <a:t>Develop a model, an approach, or a system to address the gap</a:t>
            </a:r>
          </a:p>
          <a:p>
            <a:pPr lvl="1"/>
            <a:r>
              <a:rPr lang="en-US" dirty="0" smtClean="0"/>
              <a:t>What are the expected outcomes that will show that if you answered the question?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Design the experiment to test your model/approach/system 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Analyze the results to answer your questions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Discussion of the results and their implication to current theory and/or future practice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Discussion the limitations of your work and extensions to pursue from this work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0095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 of research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Unanticipated Problems in the second phase</a:t>
            </a:r>
          </a:p>
          <a:p>
            <a:pPr lvl="1"/>
            <a:r>
              <a:rPr lang="en-US" dirty="0" smtClean="0"/>
              <a:t>Is the test becoming too complex?</a:t>
            </a:r>
          </a:p>
          <a:p>
            <a:pPr lvl="1"/>
            <a:r>
              <a:rPr lang="en-US" dirty="0" smtClean="0"/>
              <a:t>Is the data promised missing or has become difficult to acquire?</a:t>
            </a:r>
          </a:p>
          <a:p>
            <a:pPr lvl="1"/>
            <a:r>
              <a:rPr lang="en-US" dirty="0" smtClean="0"/>
              <a:t>Is the outcome completely not what you expected?</a:t>
            </a:r>
          </a:p>
          <a:p>
            <a:pPr lvl="1"/>
            <a:r>
              <a:rPr lang="en-US" dirty="0" smtClean="0"/>
              <a:t>Is the data too small to draw any meaningful conclusions/</a:t>
            </a:r>
          </a:p>
          <a:p>
            <a:pPr lvl="1"/>
            <a:r>
              <a:rPr lang="en-US" dirty="0" smtClean="0"/>
              <a:t>Can you change the way data is gathered?</a:t>
            </a:r>
          </a:p>
          <a:p>
            <a:pPr lvl="1"/>
            <a:r>
              <a:rPr lang="en-US" dirty="0" smtClean="0"/>
              <a:t>Does it call for broadening or narrowing the scope of the study?</a:t>
            </a:r>
          </a:p>
          <a:p>
            <a:pPr lvl="1"/>
            <a:r>
              <a:rPr lang="en-US" dirty="0" smtClean="0"/>
              <a:t>Can </a:t>
            </a:r>
            <a:r>
              <a:rPr lang="en-US" dirty="0" smtClean="0"/>
              <a:t>you change the research question?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712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2149</Words>
  <Application>Microsoft Office PowerPoint</Application>
  <PresentationFormat>Widescreen</PresentationFormat>
  <Paragraphs>211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Workshop</vt:lpstr>
      <vt:lpstr>Structure </vt:lpstr>
      <vt:lpstr>Goals for Discussion</vt:lpstr>
      <vt:lpstr>Before we get started - A bit about my philosophy</vt:lpstr>
      <vt:lpstr>Dissertations – Problems Addressed and Approached Used</vt:lpstr>
      <vt:lpstr>Dissertations – Problems Addressed and Approached Used</vt:lpstr>
      <vt:lpstr>Dissertations of Problems Addressed and Approaches Used</vt:lpstr>
      <vt:lpstr>Dissertations of Problems Addressed and Approaches Used</vt:lpstr>
      <vt:lpstr>Dissertations of Problems Addressed and Approaches Used</vt:lpstr>
      <vt:lpstr>Dissertations of Problems Addressed and Approaches Used</vt:lpstr>
      <vt:lpstr>Dissertations of Problems Addressed and Approaches Used</vt:lpstr>
      <vt:lpstr>Dissertations of Problems Addressed and Approaches Used</vt:lpstr>
      <vt:lpstr>Research Agenda </vt:lpstr>
      <vt:lpstr>Research Proposal</vt:lpstr>
      <vt:lpstr>  Feasibility of research project</vt:lpstr>
      <vt:lpstr>What can go wrong in the second half?</vt:lpstr>
      <vt:lpstr>Overview of research process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</dc:title>
  <dc:creator>Mohan R. Tanniru</dc:creator>
  <cp:lastModifiedBy>Mohan R. Tanniru</cp:lastModifiedBy>
  <cp:revision>15</cp:revision>
  <dcterms:created xsi:type="dcterms:W3CDTF">2018-03-13T02:34:58Z</dcterms:created>
  <dcterms:modified xsi:type="dcterms:W3CDTF">2018-03-17T03:04:35Z</dcterms:modified>
</cp:coreProperties>
</file>