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3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293" r:id="rId21"/>
    <p:sldId id="294" r:id="rId22"/>
    <p:sldId id="295" r:id="rId23"/>
    <p:sldId id="29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E53970-487E-1E43-BD4A-7FD45338FDB4}" v="5" dt="2026-02-12T19:01:45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3" autoAdjust="0"/>
    <p:restoredTop sz="95878" autoAdjust="0"/>
  </p:normalViewPr>
  <p:slideViewPr>
    <p:cSldViewPr>
      <p:cViewPr varScale="1">
        <p:scale>
          <a:sx n="109" d="100"/>
          <a:sy n="109" d="100"/>
        </p:scale>
        <p:origin x="648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Das Sarma" userId="933e70427221395b" providerId="LiveId" clId="{275329F2-E9C2-5BF3-AFA6-F8BEEE3651AE}"/>
    <pc:docChg chg="modMainMaster">
      <pc:chgData name="Koushik Das Sarma" userId="933e70427221395b" providerId="LiveId" clId="{275329F2-E9C2-5BF3-AFA6-F8BEEE3651AE}" dt="2026-02-12T19:01:45.303" v="4"/>
      <pc:docMkLst>
        <pc:docMk/>
      </pc:docMkLst>
      <pc:sldMasterChg chg="modAnim">
        <pc:chgData name="Koushik Das Sarma" userId="933e70427221395b" providerId="LiveId" clId="{275329F2-E9C2-5BF3-AFA6-F8BEEE3651AE}" dt="2026-02-12T19:01:45.303" v="4"/>
        <pc:sldMasterMkLst>
          <pc:docMk/>
          <pc:sldMasterMk cId="0" sldId="2147483677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57rvR2nGu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K8-LhqF4N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Basic Theories of Management:</a:t>
            </a:r>
            <a:br>
              <a:rPr lang="en-GB" altLang="en-US" b="1" dirty="0"/>
            </a:br>
            <a:r>
              <a:rPr lang="en-GB" altLang="en-US" sz="3200" b="1" dirty="0"/>
              <a:t>Scientific Management Theory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5 – </a:t>
            </a:r>
            <a:r>
              <a:rPr lang="en-GB" altLang="en-US" sz="2400" b="1"/>
              <a:t>Session </a:t>
            </a:r>
            <a:r>
              <a:rPr lang="en-GB" altLang="en-US" sz="2400" b="1" dirty="0"/>
              <a:t>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/>
          <a:lstStyle/>
          <a:p>
            <a:r>
              <a:rPr lang="en-GB" sz="1600" b="1" i="0" dirty="0">
                <a:effectLst/>
              </a:rPr>
              <a:t>"Management Effectiveness" framework</a:t>
            </a:r>
          </a:p>
          <a:p>
            <a:pPr lvl="1"/>
            <a:r>
              <a:rPr lang="en-GB" sz="1400" dirty="0"/>
              <a:t>Manage by objectives</a:t>
            </a:r>
          </a:p>
          <a:p>
            <a:pPr lvl="1"/>
            <a:r>
              <a:rPr lang="en-GB" sz="1400" dirty="0"/>
              <a:t>Take more risks over a longer time period</a:t>
            </a:r>
          </a:p>
          <a:p>
            <a:pPr lvl="1"/>
            <a:r>
              <a:rPr lang="en-GB" sz="1400" dirty="0"/>
              <a:t>Allow risk-taking further down the organization</a:t>
            </a:r>
          </a:p>
          <a:p>
            <a:pPr lvl="1"/>
            <a:r>
              <a:rPr lang="en-GB" sz="1400" dirty="0"/>
              <a:t>Take strategic decisions</a:t>
            </a:r>
          </a:p>
          <a:p>
            <a:pPr lvl="1"/>
            <a:r>
              <a:rPr lang="en-GB" sz="1400" dirty="0"/>
              <a:t>Build an integrated team</a:t>
            </a:r>
          </a:p>
          <a:p>
            <a:pPr lvl="1"/>
            <a:r>
              <a:rPr lang="en-GB" sz="1400" dirty="0"/>
              <a:t>Enable self-assessment within the team</a:t>
            </a:r>
          </a:p>
          <a:p>
            <a:pPr lvl="1"/>
            <a:r>
              <a:rPr lang="en-GB" sz="1400" dirty="0"/>
              <a:t>Communicate quickly and clearly </a:t>
            </a:r>
          </a:p>
          <a:p>
            <a:pPr lvl="1"/>
            <a:r>
              <a:rPr lang="en-GB" sz="1400" dirty="0"/>
              <a:t>Have a motivating influence on staff</a:t>
            </a:r>
          </a:p>
          <a:p>
            <a:pPr lvl="1"/>
            <a:r>
              <a:rPr lang="en-GB" sz="1400" dirty="0"/>
              <a:t>See the organization as a whole</a:t>
            </a:r>
          </a:p>
          <a:p>
            <a:pPr lvl="1"/>
            <a:r>
              <a:rPr lang="en-GB" sz="1400" dirty="0"/>
              <a:t>Understand external factors impacting the organization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3B60BFF-3ED1-E76E-2B71-411AB1B1E3FA}"/>
              </a:ext>
            </a:extLst>
          </p:cNvPr>
          <p:cNvSpPr txBox="1">
            <a:spLocks/>
          </p:cNvSpPr>
          <p:nvPr/>
        </p:nvSpPr>
        <p:spPr bwMode="auto">
          <a:xfrm>
            <a:off x="4634767" y="1600201"/>
            <a:ext cx="447484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Theory X and Theory Y</a:t>
            </a:r>
          </a:p>
          <a:p>
            <a:pPr lvl="1"/>
            <a:r>
              <a:rPr lang="en-GB" sz="1200" dirty="0"/>
              <a:t>Theory X</a:t>
            </a:r>
          </a:p>
          <a:p>
            <a:pPr lvl="1"/>
            <a:r>
              <a:rPr lang="en-GB" sz="1200" dirty="0"/>
              <a:t>Theory X: management approach </a:t>
            </a:r>
          </a:p>
          <a:p>
            <a:pPr lvl="1"/>
            <a:r>
              <a:rPr lang="en-GB" sz="1200" dirty="0"/>
              <a:t>Theory Y</a:t>
            </a:r>
          </a:p>
          <a:p>
            <a:pPr lvl="1"/>
            <a:r>
              <a:rPr lang="en-GB" sz="1200" dirty="0"/>
              <a:t>Theory Y: management approach</a:t>
            </a:r>
          </a:p>
          <a:p>
            <a:pPr lvl="1"/>
            <a:r>
              <a:rPr lang="en-GB" sz="1200" dirty="0"/>
              <a:t>Theory X and theory Y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BC732-C488-D9CE-9FC3-B7C14C9D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"Management Effectiveness" framework </a:t>
            </a:r>
            <a:r>
              <a:rPr lang="en-GB" sz="2000" i="0" dirty="0">
                <a:effectLst/>
              </a:rPr>
              <a:t>(1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1934-843B-A595-1182-6CB6FE9C9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Peter Drucker, a renowned management theorist, author, and consultant, proposed several key management tasks that he believed were crucial for effective organizational leadership. </a:t>
            </a:r>
          </a:p>
          <a:p>
            <a:r>
              <a:rPr lang="en-US" sz="2400" dirty="0"/>
              <a:t>Drucker's insights have had a profound influence on the field of management, and his ideas are still widely studied and applied today.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404B1-ACD6-3C60-88C9-194EDA8FC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C8C50-61E9-BBDC-1B04-250501D62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603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567D8-4B3D-2447-9B8F-8748F9C93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Manage by Objectives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(2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4183-F990-DA4C-304D-AABDB3F1C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This approach involves setting specific, measurable, achievable, relevant, and time-bound (SMART) objectives for the organization and its members. </a:t>
            </a:r>
          </a:p>
          <a:p>
            <a:r>
              <a:rPr lang="en-US" sz="2400" dirty="0"/>
              <a:t>Managers should actively involve employees in the goal-setting process, ensuring that objectives are clear, aligned with organizational goals, and contribute to overall success.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>
                <a:hlinkClick r:id="rId2"/>
              </a:rPr>
              <a:t>https://www.youtube.com/watch?v=K57rvR2nGu0</a:t>
            </a: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7B28E-A064-0DEC-2AE5-E7F45E08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FFF13-76EE-53E9-DC9F-BF3AFEC4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22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BC24-6AF3-DB50-3C26-970F477A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More Risks Over a Longer Time Period </a:t>
            </a:r>
            <a:r>
              <a:rPr lang="en-GB" sz="2000" i="0" dirty="0">
                <a:effectLst/>
              </a:rPr>
              <a:t>(3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FC91-04E2-8502-F1E1-E813C597B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are encouraged to adopt a strategic mindset and be willing to take calculated risks. </a:t>
            </a:r>
          </a:p>
          <a:p>
            <a:r>
              <a:rPr lang="en-US" sz="2400" dirty="0"/>
              <a:t>This involves making decisions that may have a longer-term impact on the organization. </a:t>
            </a:r>
          </a:p>
          <a:p>
            <a:r>
              <a:rPr lang="en-US" sz="2400" dirty="0"/>
              <a:t>Balancing risk-taking with thoughtful planning and analysis is essential for achieving innovation and sustainable growth.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711F-C8C0-0A17-924F-FB3AB0278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365F7-DE31-B4AD-EAF2-82D29F81D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748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EB659-D6C9-BDEF-0D47-9B1877894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Allow Risk-Taking Further Down the Organization </a:t>
            </a:r>
            <a:r>
              <a:rPr lang="en-GB" sz="2000" i="0" dirty="0">
                <a:effectLst/>
              </a:rPr>
              <a:t>(4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1EFA-221B-1DCD-689D-8A7CFC563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Empowering employees at all levels to take risks and make decisions fosters a culture of innovation and accountability. </a:t>
            </a:r>
          </a:p>
          <a:p>
            <a:r>
              <a:rPr lang="en-US" sz="2400" dirty="0"/>
              <a:t>It requires creating an environment where individuals feel encouraged to contribute ideas and take ownership of their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BA154-07DC-3F31-E185-2246CDCB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D2DEF-6540-D36C-3A62-CA9520E41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005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64C4-5ECF-A6B1-00A8-0B28A1F81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Strategic Decisions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(5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40998-63A9-8214-3148-EC3BAAFD8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be adept at making strategic decisions that align with the organization's long-term vision. </a:t>
            </a:r>
          </a:p>
          <a:p>
            <a:r>
              <a:rPr lang="en-US" sz="2400" dirty="0"/>
              <a:t>Strategic decisions involve considering the overall direction of the organization, market trends, and competitive landscape.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9D318-E55A-DBF1-732A-C924A4BC2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E6CA-F54E-D77E-3246-CE0CA8C9D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54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9F90E-41BB-A092-F9CC-043F63A7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Build an Integrated Team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(6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711-271D-52CA-399E-C7B49C9E6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focus on creating a cohesive and collaborative team where members work towards common objectives. </a:t>
            </a:r>
          </a:p>
          <a:p>
            <a:r>
              <a:rPr lang="en-US" sz="2400" dirty="0"/>
              <a:t>This involves promoting open communication, fostering a sense of shared responsibility, and ensuring that each team member understands their role in achieving organizational goals.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CB8A3-20D4-663B-56B2-93033A4DF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99E8CF-21A0-B7D2-4FC0-45FF94EF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60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6FD0-E09C-3DB7-8CF7-0E1E67C9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Enable Self-Assessment within the Team </a:t>
            </a:r>
            <a:r>
              <a:rPr lang="en-GB" sz="2000" i="0" dirty="0">
                <a:effectLst/>
              </a:rPr>
              <a:t>(7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7876-B3E8-DB43-622F-516D94393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Encouraging team members to assess their own performance in relation to common objectives promotes self-awareness and continuous improvement. </a:t>
            </a:r>
          </a:p>
          <a:p>
            <a:r>
              <a:rPr lang="en-US" sz="2400" dirty="0"/>
              <a:t>This requires providing constructive feedback, facilitating opportunities for skill development, and recognizing individual contributions.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5E87-0BD7-9D24-639C-11ACE83B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F00FD-88CD-A353-EAB3-8469BE855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692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2FB9-EFC2-3391-34DE-6C64C4170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Communicate Quickly and Clearly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(8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6BAC-8197-261B-1C7B-A34F3CE88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 communication is crucial for ensuring that information flows efficiently within the organization. </a:t>
            </a:r>
          </a:p>
          <a:p>
            <a:r>
              <a:rPr lang="en-US" sz="2400" dirty="0"/>
              <a:t>Managers should convey messages in a timely and clear manner, avoiding ambiguity. </a:t>
            </a:r>
          </a:p>
          <a:p>
            <a:r>
              <a:rPr lang="en-US" sz="2400" dirty="0"/>
              <a:t>This includes sharing updates, expectations, and feedback with staff at all levels.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C25D7-6EE4-B138-277C-A530B5021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58475-8D87-F4C1-1058-AED4D25BC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428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CA74A-C8B7-48E2-5A00-921E158B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Have a Motivating Influence on Staff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(9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0545-B678-5F32-762B-93AAF2F0E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possess motivational skills to inspire and engage employees. </a:t>
            </a:r>
          </a:p>
          <a:p>
            <a:r>
              <a:rPr lang="en-US" sz="2400" dirty="0"/>
              <a:t>This involves recognizing and rewarding achievements, providing a sense of purpose, and creating a positive work environment that encourages enthusiasm and commitment.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C81ED-2CCA-2CFA-58AD-FA316F091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53808E-A016-B0B0-5451-9763A438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925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8C7AD-1F17-61E6-6D12-17EA6F1D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See the Organization as a Whole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(10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089B-8527-BB3A-E29A-02525C63D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have a holistic understanding of the organization, recognizing how individual components and departments contribute to the overall success. </a:t>
            </a:r>
          </a:p>
          <a:p>
            <a:r>
              <a:rPr lang="en-US" sz="2400" dirty="0"/>
              <a:t>This requires a systemic perspective that considers the interconnectedness of various functions.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D8242-E764-115B-9A61-601ED3716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4D0F8F-A97A-4EFF-EFA4-EADB676C9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36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4CBE-20AB-052A-C9C4-753F36C77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Understand External Factors Impacting the Organization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0182D-5E94-2A65-F356-259267E6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224"/>
            <a:ext cx="8229600" cy="3917032"/>
          </a:xfrm>
        </p:spPr>
        <p:txBody>
          <a:bodyPr/>
          <a:lstStyle/>
          <a:p>
            <a:r>
              <a:rPr lang="en-US" sz="2400" dirty="0"/>
              <a:t>Managers need to be aware of the external environment, including market trends, regulatory changes, and competitive dynamics. </a:t>
            </a:r>
          </a:p>
          <a:p>
            <a:r>
              <a:rPr lang="en-US" sz="2400" dirty="0"/>
              <a:t>Understanding these factors allows for proactive decision-making and adaptation to external influences.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9C4F2-8DD2-4CCF-7EEF-FE8358704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EE74C-8FBA-2258-3CEE-D3F6BFD1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793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702E-BD93-3C4F-0D1D-895324397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  <a:latin typeface="Söhne"/>
              </a:rPr>
              <a:t>Theory X and Theory Y</a:t>
            </a:r>
            <a:br>
              <a:rPr lang="en-GB" sz="3600" b="1" i="0" dirty="0">
                <a:effectLst/>
                <a:latin typeface="Söhne"/>
              </a:rPr>
            </a:br>
            <a:r>
              <a:rPr lang="en-GB" sz="2000" i="0" dirty="0">
                <a:effectLst/>
              </a:rPr>
              <a:t>(1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0A837-82AF-CD27-3F71-57A5690C7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Douglas McGregor's Theory X and Theory Y are two contrasting sets of assumptions about human nature and motivation in the workplace. </a:t>
            </a:r>
          </a:p>
          <a:p>
            <a:r>
              <a:rPr lang="en-US" sz="2400" dirty="0"/>
              <a:t>These theories were introduced in his book "The Human Side of Enterprise," published in 1960. McGregor proposed these theories as a way to understand and address the differing perspectives that managers may hold regarding their employees.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06482-6A25-C832-D399-43E65FFC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F2CA-1097-730B-C1F1-A9A670389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3776FC-7F38-F149-81F4-0E5AD3AB439C}"/>
              </a:ext>
            </a:extLst>
          </p:cNvPr>
          <p:cNvSpPr txBox="1"/>
          <p:nvPr/>
        </p:nvSpPr>
        <p:spPr>
          <a:xfrm>
            <a:off x="1691680" y="4797152"/>
            <a:ext cx="6696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https://www.youtube.com/watch?v=NK8-LhqF4N0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78278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5F96-E83B-840A-5C17-89DFFA884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Theory X </a:t>
            </a:r>
            <a:r>
              <a:rPr lang="en-GB" sz="2000" i="0" dirty="0">
                <a:effectLst/>
              </a:rPr>
              <a:t>(2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68015-9BF6-6D03-163D-C28837007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Employees inherently dislike work and will avoid it if possible.</a:t>
            </a:r>
          </a:p>
          <a:p>
            <a:r>
              <a:rPr lang="en-US" sz="2400" dirty="0"/>
              <a:t>Employees must be coerced, controlled, or directed with the threat of punishment to achieve organizational goals.</a:t>
            </a:r>
          </a:p>
          <a:p>
            <a:r>
              <a:rPr lang="en-US" sz="2400" dirty="0"/>
              <a:t>Employees prefer to be directed, wish to avoid responsibility, have little ambition, and primarily seek security.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E506B-5881-1645-9444-D2C3330B0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5418F-F4B5-ACB3-9401-F46FDC937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793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A1F13-C32A-6961-B58C-BFFD5BF3E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(3 of 8)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4C71F-0304-FF09-EB75-4BC7A9C2E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</a:t>
            </a:r>
            <a:r>
              <a:rPr lang="en-US" sz="2400" b="1" dirty="0"/>
              <a:t>Theory X </a:t>
            </a:r>
            <a:r>
              <a:rPr lang="en-US" sz="2400" dirty="0"/>
              <a:t>manager tends to adopt an authoritarian management style, closely supervising employees, setting strict rules, and relying on external rewards and punishments to drive performance.</a:t>
            </a:r>
          </a:p>
          <a:p>
            <a:r>
              <a:rPr lang="en-US" sz="2400" dirty="0"/>
              <a:t>Micromanagement is common, as there is a belief that employees lack the motivation to work without close supervision.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53BA0-E6A7-4930-2675-C4F2BF502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898E9-35B0-B40A-3F0D-8C6CF47D4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645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8E9A-122C-35BB-D762-4631F1E64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(4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30DE0-E299-B7CA-BCC0-7BDD18306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Limited trust in employees.</a:t>
            </a:r>
          </a:p>
          <a:p>
            <a:r>
              <a:rPr lang="en-US" sz="2400" dirty="0"/>
              <a:t>Centralized decision-making.</a:t>
            </a:r>
          </a:p>
          <a:p>
            <a:r>
              <a:rPr lang="en-US" sz="2400" dirty="0"/>
              <a:t>Limited opportunities for employee input or creativity.</a:t>
            </a:r>
          </a:p>
          <a:p>
            <a:r>
              <a:rPr lang="en-US" sz="2400" dirty="0"/>
              <a:t>Hierarchical structures with clear lines of authority.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7134-7CF8-78CD-570B-F6AF68607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FC00D-4E24-18D0-45EA-155D49114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003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6248-7C6C-BE21-0D3F-0E72871F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 </a:t>
            </a:r>
            <a:r>
              <a:rPr lang="en-GB" sz="2000" i="0" dirty="0">
                <a:effectLst/>
              </a:rPr>
              <a:t>(5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3CFE-ED24-E418-3A8C-2B335BE8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Work is as natural as play and rest; people will show commitment to organizational objectives if they find the work fulfilling.</a:t>
            </a:r>
          </a:p>
          <a:p>
            <a:r>
              <a:rPr lang="en-US" sz="2400" dirty="0"/>
              <a:t>Employees will exercise self-control and self-direction if they are committed to the objectives.</a:t>
            </a:r>
          </a:p>
          <a:p>
            <a:r>
              <a:rPr lang="en-US" sz="2400" dirty="0"/>
              <a:t>Creativity, ingenuity, and resourcefulness are widely distributed among the population, and organizations can benefit by tapping into these qualities.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D65A2-0028-10CF-C1A5-B1506BD43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1C6E5-171D-335F-3964-BD12FD85E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982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E0F4-FAF3-39CC-6BBB-EBBDFD2CE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(6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1B172-E3FB-3207-E4C5-BC5180672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Theory Y managers believe that employees are intrinsically motivated, enjoy their work, and seek opportunities to contribute creatively.</a:t>
            </a:r>
          </a:p>
          <a:p>
            <a:r>
              <a:rPr lang="en-US" sz="2400" dirty="0"/>
              <a:t>Managers encourage employee participation in decision-making, provide opportunities for personal and professional growth, and foster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4E201-1AB2-9F3B-4480-7ECE5760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A1EEF0-B7A4-9F6E-520B-DBABC486A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831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72C48-9EB1-01F8-7CC2-7C22D52FD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(7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80266-6319-CD04-CBC6-71DC49E16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Trust in employees' intrinsic motivation.</a:t>
            </a:r>
          </a:p>
          <a:p>
            <a:r>
              <a:rPr lang="en-US" sz="2400" dirty="0"/>
              <a:t>Decentralized decision-making.</a:t>
            </a:r>
          </a:p>
          <a:p>
            <a:r>
              <a:rPr lang="en-US" sz="2400" dirty="0"/>
              <a:t>Employee empowerment and participation.</a:t>
            </a:r>
          </a:p>
          <a:p>
            <a:r>
              <a:rPr lang="en-US" sz="2400" dirty="0"/>
              <a:t>Flatter organizational structures with more flexible roles.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4A84-F54E-F472-1596-6A27D24D3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D4BAC-EA6C-EFD0-67A1-1B2AEA41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880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7AF9-C3F6-7DD0-F46E-D7574F979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 and Theory Y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(8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C8CE0-5AAF-3824-19EC-F1D393A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Theory X </a:t>
            </a:r>
            <a:r>
              <a:rPr lang="en-US" sz="2400" dirty="0"/>
              <a:t>assumes that employees are primarily motivated by external factors such as rewards and punishments.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assumes that employees are motivated by intrinsic factors like a sense of purpose, achievement, and personal growth.</a:t>
            </a:r>
          </a:p>
          <a:p>
            <a:r>
              <a:rPr lang="en-US" sz="2400" b="1" dirty="0"/>
              <a:t>Theory X </a:t>
            </a:r>
            <a:r>
              <a:rPr lang="en-US" sz="2400" dirty="0"/>
              <a:t>is associated with a more controlling and authoritative management style.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is associated with a more participative and empowering management style.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5F44-2939-87B4-24AE-602FA8206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E0EB6-0979-97CE-AD92-373CEAC0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58032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C30D-5FDF-FF60-4938-C6AC6482F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E499F-C003-7CDC-D4F7-A7D542DE6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attempt </a:t>
            </a:r>
            <a:r>
              <a:rPr lang="en-US" sz="2400"/>
              <a:t>activity 2 </a:t>
            </a:r>
            <a:r>
              <a:rPr lang="en-US" sz="2400" dirty="0"/>
              <a:t>available in Moodle.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934F-6E69-3C12-AA27-187BD0184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47E57-428C-6990-E4E2-99F056D0F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9149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13D6D-472A-46C4-E9C5-CB4F54B03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DD8D0-986D-A42A-3A5A-C7DEAB5DE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E1FC2-126E-9E37-91E0-B1D0D984D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12/02/2026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4E8F9-A437-961C-9B05-1E9418FE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7702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3626</TotalTime>
  <Words>1288</Words>
  <Application>Microsoft Macintosh PowerPoint</Application>
  <PresentationFormat>On-screen Show (4:3)</PresentationFormat>
  <Paragraphs>139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Söhne</vt:lpstr>
      <vt:lpstr>Verdana</vt:lpstr>
      <vt:lpstr>20140311PresentationUWTSDTemplate</vt:lpstr>
      <vt:lpstr>   Basic Theories of Management: Scientific Management Theory       LCBB4015         Week 5 – Session 2 </vt:lpstr>
      <vt:lpstr>Objectives of the session</vt:lpstr>
      <vt:lpstr>"Management Effectiveness" framework (1 of 11)</vt:lpstr>
      <vt:lpstr>Manage by Objectives (2 of 11)</vt:lpstr>
      <vt:lpstr>Take More Risks Over a Longer Time Period (3 of 11)</vt:lpstr>
      <vt:lpstr>Allow Risk-Taking Further Down the Organization (4 of 11)</vt:lpstr>
      <vt:lpstr>Take Strategic Decisions (5 of 11)</vt:lpstr>
      <vt:lpstr>Build an Integrated Team (6 of 11)</vt:lpstr>
      <vt:lpstr>Enable Self-Assessment within the Team (7 of 11)</vt:lpstr>
      <vt:lpstr>Communicate Quickly and Clearly (8 of 11)</vt:lpstr>
      <vt:lpstr>Have a Motivating Influence on Staff (9 of 11)</vt:lpstr>
      <vt:lpstr>See the Organization as a Whole (10 of 11)</vt:lpstr>
      <vt:lpstr>Understand External Factors Impacting the Organization (11 of 11)</vt:lpstr>
      <vt:lpstr>Theory X and Theory Y (1 of 8)</vt:lpstr>
      <vt:lpstr>Theory X (2 of 8)</vt:lpstr>
      <vt:lpstr>Theory X: Management Approach (3 of 8)</vt:lpstr>
      <vt:lpstr>Theory X: Management Approach (4 of 8)</vt:lpstr>
      <vt:lpstr>Theory Y (5 of 8)</vt:lpstr>
      <vt:lpstr>Theory Y: Management Approach (6 of 8)</vt:lpstr>
      <vt:lpstr>Theory Y: Management Approach (7 of 8)</vt:lpstr>
      <vt:lpstr>Theory X and Theory Y (8 of 8)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Das Sarma</cp:lastModifiedBy>
  <cp:revision>146</cp:revision>
  <cp:lastPrinted>2018-07-02T15:32:24Z</cp:lastPrinted>
  <dcterms:created xsi:type="dcterms:W3CDTF">2002-10-07T19:43:58Z</dcterms:created>
  <dcterms:modified xsi:type="dcterms:W3CDTF">2026-02-12T19:01:52Z</dcterms:modified>
</cp:coreProperties>
</file>