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4"/>
  </p:sldMasterIdLst>
  <p:notesMasterIdLst>
    <p:notesMasterId r:id="rId16"/>
  </p:notesMasterIdLst>
  <p:sldIdLst>
    <p:sldId id="256" r:id="rId5"/>
    <p:sldId id="257" r:id="rId6"/>
    <p:sldId id="260" r:id="rId7"/>
    <p:sldId id="259" r:id="rId8"/>
    <p:sldId id="266" r:id="rId9"/>
    <p:sldId id="261" r:id="rId10"/>
    <p:sldId id="262" r:id="rId11"/>
    <p:sldId id="263" r:id="rId12"/>
    <p:sldId id="264" r:id="rId13"/>
    <p:sldId id="265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05390D-82DD-47F8-AEC2-3861B53BA585}" v="55" dt="2022-03-12T16:05:53.1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0258" autoAdjust="0"/>
  </p:normalViewPr>
  <p:slideViewPr>
    <p:cSldViewPr snapToGrid="0" showGuides="1">
      <p:cViewPr varScale="1">
        <p:scale>
          <a:sx n="67" d="100"/>
          <a:sy n="67" d="100"/>
        </p:scale>
        <p:origin x="1296" y="5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833879-17D3-460D-B646-0691DEAA50F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407565-9A25-411B-88BF-B78106D91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496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ghthr.com/articles/leave-and-absence/sick-leave/employee-sick-leave-entitlement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Today I am going to talk about  long term absenteeism at Mid Cheshire Hospital. By applying the logic of problem solving ,I will talk through what the problem looks like ,what I have done to identify the causes of the problem ,and also I will talk about possible solutions and how I evaluated them to choose one  to implement it.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407565-9A25-411B-88BF-B78106D919C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4130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problem faced by Mid Cheshire Hospital is strategical, complex problem affecting not only this hospital, but many others. Long term absenteeism problem need to be solve cause has a massive impact over NHS Foundation Trust – over a 1 million each year per percentage.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407565-9A25-411B-88BF-B78106D919C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229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used PESTEL analysis to understand the external factors of the problem. I identified four external factors linked to the problem. Political- rules (for non-</a:t>
            </a:r>
            <a:r>
              <a:rPr lang="en-GB" dirty="0" err="1"/>
              <a:t>uk</a:t>
            </a:r>
            <a:r>
              <a:rPr lang="en-GB" dirty="0"/>
              <a:t> </a:t>
            </a:r>
            <a:r>
              <a:rPr lang="en-GB" dirty="0" err="1"/>
              <a:t>citiziens</a:t>
            </a:r>
            <a:r>
              <a:rPr lang="en-GB" dirty="0"/>
              <a:t> ) changed due to Brexit. Economic-disposable income (low pay rate plus inflation lead to living a hard life). Social – health consequences and lifestyle attitude (member from the family is sick-mostly looking after kids, Legal-health and safety due to covid restrictions (vaccination)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407565-9A25-411B-88BF-B78106D919C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7969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fishbone diagram is a visualization tool for categorizing the potential causes of a problem. This tool is used in order to identify a problem’s root causes. Typically used for root cause analysis, a fishbone diagram combines the practice of brainstorming with a type of mind map template.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407565-9A25-411B-88BF-B78106D919C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6035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averta"/>
              </a:rPr>
              <a:t>Training - managers upskilling so they’re able to recognise the issue early on and move to stamp it out.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averta"/>
              </a:rPr>
              <a:t>Capability policies: Take a different approach to sickness. If an employee exceeds their sick day quota, rather than disciplining them you could try a support structure to encourage sick staff back to work.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averta"/>
              </a:rPr>
              <a:t>Paid sick leave: To stop employees from battling into work, offer </a:t>
            </a:r>
            <a:r>
              <a:rPr lang="en-GB" b="0" i="0" dirty="0">
                <a:solidFill>
                  <a:srgbClr val="333333"/>
                </a:solidFill>
                <a:effectLst/>
                <a:latin typeface="averta"/>
                <a:hlinkClick r:id="rId3"/>
              </a:rPr>
              <a:t>statutory sick pay</a:t>
            </a:r>
            <a:r>
              <a:rPr lang="en-GB" b="0" i="0" dirty="0">
                <a:solidFill>
                  <a:srgbClr val="333333"/>
                </a:solidFill>
                <a:effectLst/>
                <a:latin typeface="averta"/>
              </a:rPr>
              <a:t>. This will ease a lot of pressure from them and allow them to recover properly before returning to work.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averta"/>
              </a:rPr>
              <a:t>Staff surveys: Hold monthly surveys to ask your employees about their working life with you. This could provide insights into why some of them may be overworking.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averta"/>
              </a:rPr>
              <a:t>Develop a wellbeing strategy: Introduce health-promoting initiatives at work to encourage better mental, and physical, health. This could include a cycle to work scheme or free fruit.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407565-9A25-411B-88BF-B78106D919C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8847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Scoring the importance of factors and possible solutions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407565-9A25-411B-88BF-B78106D919C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1459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Determine the relationship between solutions against each factor. Clarifying of which solution will be 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407565-9A25-411B-88BF-B78106D919C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076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41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622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344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443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359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954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546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940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906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489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564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3659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1412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5919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947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4623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225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DBCF27F-5FB5-4676-B913-9FB41FB4727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51AC2C0-C187-4704-AFEF-36580B9F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163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vaccination-of-people-working-or-deployed-in-care-homes-operational-guidance/coronavirus-covid-19-vaccination-of-people-working-or-deployed-in-care-homes-operational-guidance,accesed" TargetMode="External"/><Relationship Id="rId2" Type="http://schemas.openxmlformats.org/officeDocument/2006/relationships/hyperlink" Target="https://www.gov.uk/guidance/the-uks-points-based-immigration-system-information-for-eu-citizen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FBD6AF7-1F51-4B5B-9D11-65BF5DDBB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6365" y="917226"/>
            <a:ext cx="4178808" cy="2948389"/>
          </a:xfrm>
        </p:spPr>
        <p:txBody>
          <a:bodyPr anchor="b">
            <a:normAutofit/>
          </a:bodyPr>
          <a:lstStyle/>
          <a:p>
            <a:pPr algn="r"/>
            <a:r>
              <a:rPr lang="en-GB" dirty="0">
                <a:latin typeface="Arial Black" panose="020B0A04020102020204" pitchFamily="34" charset="0"/>
              </a:rPr>
              <a:t>Vasilka Sarandalieva</a:t>
            </a:r>
          </a:p>
          <a:p>
            <a:pPr algn="r"/>
            <a:r>
              <a:rPr lang="en-GB" dirty="0">
                <a:latin typeface="Arial Black" panose="020B0A04020102020204" pitchFamily="34" charset="0"/>
              </a:rPr>
              <a:t>2113113</a:t>
            </a:r>
          </a:p>
          <a:p>
            <a:pPr algn="r"/>
            <a:r>
              <a:rPr lang="en-GB" dirty="0">
                <a:latin typeface="Arial Black" panose="020B0A04020102020204" pitchFamily="34" charset="0"/>
              </a:rPr>
              <a:t>Problem solving and decision making</a:t>
            </a:r>
          </a:p>
          <a:p>
            <a:pPr algn="r"/>
            <a:r>
              <a:rPr lang="en-GB" dirty="0">
                <a:latin typeface="Arial Black" panose="020B0A04020102020204" pitchFamily="34" charset="0"/>
              </a:rPr>
              <a:t>BMSW4004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3C60311-031E-4615-920F-B720BF657A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8792" y="5269230"/>
            <a:ext cx="3078148" cy="880578"/>
          </a:xfrm>
          <a:prstGeom prst="rect">
            <a:avLst/>
          </a:prstGeom>
        </p:spPr>
      </p:pic>
      <p:pic>
        <p:nvPicPr>
          <p:cNvPr id="7" name="Picture 6" descr="A person with long hair&#10;&#10;Description automatically generated with low confidence">
            <a:extLst>
              <a:ext uri="{FF2B5EF4-FFF2-40B4-BE49-F238E27FC236}">
                <a16:creationId xmlns:a16="http://schemas.microsoft.com/office/drawing/2014/main" id="{B2EF58D3-1575-4755-8AFD-6D671677AF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3410" y="598336"/>
            <a:ext cx="2032939" cy="2674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425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08AE7A-47FE-4DA9-88E9-1866BACBFC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8844"/>
          <a:stretch/>
        </p:blipFill>
        <p:spPr>
          <a:xfrm>
            <a:off x="-204260" y="10"/>
            <a:ext cx="8450297" cy="6857990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76AF88B1-0645-408F-8837-C237306BCD59}"/>
              </a:ext>
            </a:extLst>
          </p:cNvPr>
          <p:cNvSpPr txBox="1"/>
          <p:nvPr/>
        </p:nvSpPr>
        <p:spPr>
          <a:xfrm>
            <a:off x="1098193" y="3994596"/>
            <a:ext cx="5127804" cy="120921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4400" b="1" u="sng" dirty="0">
                <a:effectLst/>
              </a:rPr>
              <a:t>Reducing Long term absenteeism</a:t>
            </a:r>
            <a:endParaRPr lang="en-US" sz="4400" b="1" dirty="0">
              <a:effectLst/>
            </a:endParaRPr>
          </a:p>
        </p:txBody>
      </p:sp>
      <p:pic>
        <p:nvPicPr>
          <p:cNvPr id="18" name="Picture 17" descr="A picture containing floor, indoor, ceiling, wall&#10;&#10;Description automatically generated">
            <a:extLst>
              <a:ext uri="{FF2B5EF4-FFF2-40B4-BE49-F238E27FC236}">
                <a16:creationId xmlns:a16="http://schemas.microsoft.com/office/drawing/2014/main" id="{DD188414-58B5-472E-899C-D3D5FF36E5B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15" r="26547" b="-1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112007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9B8DD-5C93-45F7-A19A-22761425C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8610" y="190501"/>
            <a:ext cx="9904413" cy="146685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Understanding the Nature and Impact of the problem of Absenteeism at Mid Cheshire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34E475-1580-41F1-99AA-E06F080E77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360989" y="1728787"/>
            <a:ext cx="4029286" cy="406241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451E8B-6C3E-4E41-A130-1274AE4843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90797" y="2034540"/>
            <a:ext cx="4895056" cy="395097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Scope: Strategical, Complex problem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Impact of the problem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Employees – overwork, stress, depression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(Blake, 2013)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Mid Cheshire -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£1 000 000 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each year per %</a:t>
            </a:r>
          </a:p>
        </p:txBody>
      </p:sp>
    </p:spTree>
    <p:extLst>
      <p:ext uri="{BB962C8B-B14F-4D97-AF65-F5344CB8AC3E}">
        <p14:creationId xmlns:p14="http://schemas.microsoft.com/office/powerpoint/2010/main" val="25862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1D4D1CD7-066A-4050-B4A0-7661F0457A11}"/>
              </a:ext>
            </a:extLst>
          </p:cNvPr>
          <p:cNvSpPr/>
          <p:nvPr/>
        </p:nvSpPr>
        <p:spPr>
          <a:xfrm>
            <a:off x="2972163" y="1895116"/>
            <a:ext cx="1942735" cy="121140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rgbClr val="FFFF00"/>
                </a:solidFill>
              </a:rPr>
              <a:t>POLITICAL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CCC0145-0779-4C9B-A2FD-28725DD4CEDA}"/>
              </a:ext>
            </a:extLst>
          </p:cNvPr>
          <p:cNvSpPr/>
          <p:nvPr/>
        </p:nvSpPr>
        <p:spPr>
          <a:xfrm>
            <a:off x="2915398" y="3197860"/>
            <a:ext cx="2028177" cy="11819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rgbClr val="FFFF00"/>
                </a:solidFill>
              </a:rPr>
              <a:t>ECONIMIC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7BE9566-B63A-4B7B-B8D0-D28451489845}"/>
              </a:ext>
            </a:extLst>
          </p:cNvPr>
          <p:cNvSpPr/>
          <p:nvPr/>
        </p:nvSpPr>
        <p:spPr>
          <a:xfrm>
            <a:off x="2930353" y="4414672"/>
            <a:ext cx="1998265" cy="12114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rgbClr val="FFFF00"/>
                </a:solidFill>
              </a:rPr>
              <a:t>SOCIAL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5B5FA3E-CEAE-49B2-A469-2477C107D273}"/>
              </a:ext>
            </a:extLst>
          </p:cNvPr>
          <p:cNvSpPr/>
          <p:nvPr/>
        </p:nvSpPr>
        <p:spPr>
          <a:xfrm>
            <a:off x="2972163" y="5660975"/>
            <a:ext cx="1942733" cy="11819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rgbClr val="FFFF00"/>
                </a:solidFill>
              </a:rPr>
              <a:t>LEGAL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E366A0D-7E87-40B7-84DE-FFAA59AFA763}"/>
              </a:ext>
            </a:extLst>
          </p:cNvPr>
          <p:cNvSpPr txBox="1"/>
          <p:nvPr/>
        </p:nvSpPr>
        <p:spPr>
          <a:xfrm flipH="1">
            <a:off x="1571018" y="102548"/>
            <a:ext cx="1006983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EXTERNAL FACTORS LINKED TO THE PROBLEM USING PESTEL ANALYSIS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4F89574-822E-4659-897F-68D4573720EB}"/>
              </a:ext>
            </a:extLst>
          </p:cNvPr>
          <p:cNvSpPr txBox="1"/>
          <p:nvPr/>
        </p:nvSpPr>
        <p:spPr>
          <a:xfrm flipH="1">
            <a:off x="6985190" y="1895116"/>
            <a:ext cx="44290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RULES CHANGED DUE TO BREXIT 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(gov.uk.,2021)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7DFBEEB-213A-425C-AD79-BE40E2CC5D2C}"/>
              </a:ext>
            </a:extLst>
          </p:cNvPr>
          <p:cNvSpPr txBox="1"/>
          <p:nvPr/>
        </p:nvSpPr>
        <p:spPr>
          <a:xfrm flipH="1">
            <a:off x="6985190" y="3227861"/>
            <a:ext cx="30055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DISPOSABLE INCOME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778A964-1B41-4970-8CE3-F4DCD64970F0}"/>
              </a:ext>
            </a:extLst>
          </p:cNvPr>
          <p:cNvSpPr txBox="1"/>
          <p:nvPr/>
        </p:nvSpPr>
        <p:spPr>
          <a:xfrm>
            <a:off x="7000430" y="4280484"/>
            <a:ext cx="34173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HEALTH CONSEQUENCES,</a:t>
            </a:r>
          </a:p>
          <a:p>
            <a:r>
              <a:rPr lang="en-GB" sz="2400" b="1" dirty="0"/>
              <a:t>LIFESTYLE ATTITUDE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652801-D5BE-47E0-B1AB-5BC284506FB6}"/>
              </a:ext>
            </a:extLst>
          </p:cNvPr>
          <p:cNvSpPr txBox="1"/>
          <p:nvPr/>
        </p:nvSpPr>
        <p:spPr>
          <a:xfrm flipH="1">
            <a:off x="6985190" y="5667346"/>
            <a:ext cx="2885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HEALTH AND SAFETY DUE TO COVID 19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(gov.uk.,2020)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1195023E-BD50-439F-9F4E-6AD3C54FB833}"/>
              </a:ext>
            </a:extLst>
          </p:cNvPr>
          <p:cNvSpPr/>
          <p:nvPr/>
        </p:nvSpPr>
        <p:spPr>
          <a:xfrm>
            <a:off x="5314950" y="2356781"/>
            <a:ext cx="1290983" cy="19210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8549A39-10DE-4354-A20B-9FA15AD86D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3577" y="3567596"/>
            <a:ext cx="1316850" cy="24386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0C04A6C-84C3-4D06-B350-C14BA1A960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6099" y="4739339"/>
            <a:ext cx="1316850" cy="24386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EA2065C-94C1-4ACA-8576-CDE8842183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4604" y="6016348"/>
            <a:ext cx="1316850" cy="243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63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9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25" name="Group 17">
            <a:extLst>
              <a:ext uri="{FF2B5EF4-FFF2-40B4-BE49-F238E27FC236}">
                <a16:creationId xmlns:a16="http://schemas.microsoft.com/office/drawing/2014/main" id="{DD65B30C-427F-449E-B039-E288E85D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9F47D947-83F7-46E3-872B-0777122A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60C7B45B-6634-46FA-862D-B86F1C3C5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1" name="Freeform 8">
              <a:extLst>
                <a:ext uri="{FF2B5EF4-FFF2-40B4-BE49-F238E27FC236}">
                  <a16:creationId xmlns:a16="http://schemas.microsoft.com/office/drawing/2014/main" id="{C7504CC0-DD94-4ED9-ADC9-6FE7AEA33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2" name="Freeform 9">
              <a:extLst>
                <a:ext uri="{FF2B5EF4-FFF2-40B4-BE49-F238E27FC236}">
                  <a16:creationId xmlns:a16="http://schemas.microsoft.com/office/drawing/2014/main" id="{64268326-B6DD-4E00-9788-6C319279A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92C7B3DE-DB23-4AAC-B142-C803C0C0A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1EEF04DC-4E0D-4127-A98D-EA81C3B2D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7" name="Freeform: Shape 25">
            <a:extLst>
              <a:ext uri="{FF2B5EF4-FFF2-40B4-BE49-F238E27FC236}">
                <a16:creationId xmlns:a16="http://schemas.microsoft.com/office/drawing/2014/main" id="{084966D2-3C9B-4F47-8231-1DEC33D3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F865F514-56EA-47BA-A985-A39F103099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9067" y="974724"/>
            <a:ext cx="7788593" cy="489902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B40766B1-9690-4B69-A56D-6B93CE253670}"/>
              </a:ext>
            </a:extLst>
          </p:cNvPr>
          <p:cNvSpPr txBox="1"/>
          <p:nvPr/>
        </p:nvSpPr>
        <p:spPr>
          <a:xfrm>
            <a:off x="9028748" y="6010817"/>
            <a:ext cx="19618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(Ishikawa, 1960)</a:t>
            </a:r>
          </a:p>
        </p:txBody>
      </p:sp>
    </p:spTree>
    <p:extLst>
      <p:ext uri="{BB962C8B-B14F-4D97-AF65-F5344CB8AC3E}">
        <p14:creationId xmlns:p14="http://schemas.microsoft.com/office/powerpoint/2010/main" val="1837808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C616B3DC-C165-433D-9187-62DCC0E31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57" name="Freeform 6">
              <a:extLst>
                <a:ext uri="{FF2B5EF4-FFF2-40B4-BE49-F238E27FC236}">
                  <a16:creationId xmlns:a16="http://schemas.microsoft.com/office/drawing/2014/main" id="{97E1BF84-9824-4B0E-98DF-F0F7181DD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8" name="Freeform 7">
              <a:extLst>
                <a:ext uri="{FF2B5EF4-FFF2-40B4-BE49-F238E27FC236}">
                  <a16:creationId xmlns:a16="http://schemas.microsoft.com/office/drawing/2014/main" id="{A85FA340-7392-4303-9707-A12F45A46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9" name="Freeform 9">
              <a:extLst>
                <a:ext uri="{FF2B5EF4-FFF2-40B4-BE49-F238E27FC236}">
                  <a16:creationId xmlns:a16="http://schemas.microsoft.com/office/drawing/2014/main" id="{758A9051-2BD9-4868-8B84-344752FA2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0" name="Freeform 10">
              <a:extLst>
                <a:ext uri="{FF2B5EF4-FFF2-40B4-BE49-F238E27FC236}">
                  <a16:creationId xmlns:a16="http://schemas.microsoft.com/office/drawing/2014/main" id="{58264C49-3539-4CBD-8F11-1106C8B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1" name="Freeform 11">
              <a:extLst>
                <a:ext uri="{FF2B5EF4-FFF2-40B4-BE49-F238E27FC236}">
                  <a16:creationId xmlns:a16="http://schemas.microsoft.com/office/drawing/2014/main" id="{DE862133-5C7E-4B32-9786-0B33BC51A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2" name="Freeform 12">
              <a:extLst>
                <a:ext uri="{FF2B5EF4-FFF2-40B4-BE49-F238E27FC236}">
                  <a16:creationId xmlns:a16="http://schemas.microsoft.com/office/drawing/2014/main" id="{90925F6C-DF03-4707-9176-6049F049B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A6073935-E043-4801-AF06-06093A914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75BB1B-F5A8-466F-9511-583F1FF94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4026" y="765810"/>
            <a:ext cx="3744594" cy="345186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 Staff Absenteeism using Fishbone Diagram</a:t>
            </a: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8AC26FF4-D6F9-4A94-A837-D051A101E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6714" y="-4763"/>
            <a:ext cx="5014912" cy="6862763"/>
            <a:chOff x="2928938" y="-4763"/>
            <a:chExt cx="5014912" cy="6862763"/>
          </a:xfrm>
        </p:grpSpPr>
        <p:sp>
          <p:nvSpPr>
            <p:cNvPr id="67" name="Freeform 6">
              <a:extLst>
                <a:ext uri="{FF2B5EF4-FFF2-40B4-BE49-F238E27FC236}">
                  <a16:creationId xmlns:a16="http://schemas.microsoft.com/office/drawing/2014/main" id="{EFFE501B-F9EC-4229-99D6-F39E38A71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8" name="Freeform 7">
              <a:extLst>
                <a:ext uri="{FF2B5EF4-FFF2-40B4-BE49-F238E27FC236}">
                  <a16:creationId xmlns:a16="http://schemas.microsoft.com/office/drawing/2014/main" id="{B064C6A0-3DE4-4F4A-B650-78A628163E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69" name="Freeform 25">
              <a:extLst>
                <a:ext uri="{FF2B5EF4-FFF2-40B4-BE49-F238E27FC236}">
                  <a16:creationId xmlns:a16="http://schemas.microsoft.com/office/drawing/2014/main" id="{43CD3E83-3D0D-40EE-B1A2-9C989EBF2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0" name="Freeform 26">
              <a:extLst>
                <a:ext uri="{FF2B5EF4-FFF2-40B4-BE49-F238E27FC236}">
                  <a16:creationId xmlns:a16="http://schemas.microsoft.com/office/drawing/2014/main" id="{71553909-760D-4B98-96A4-F9F48339A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1" name="Freeform 27">
              <a:extLst>
                <a:ext uri="{FF2B5EF4-FFF2-40B4-BE49-F238E27FC236}">
                  <a16:creationId xmlns:a16="http://schemas.microsoft.com/office/drawing/2014/main" id="{1F006A6C-F843-49BC-AC84-89BD2AF58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2" name="Freeform 28">
              <a:extLst>
                <a:ext uri="{FF2B5EF4-FFF2-40B4-BE49-F238E27FC236}">
                  <a16:creationId xmlns:a16="http://schemas.microsoft.com/office/drawing/2014/main" id="{62AEE6F3-16F4-4944-8459-4D5EEA34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74" name="Rounded Rectangle 16">
            <a:extLst>
              <a:ext uri="{FF2B5EF4-FFF2-40B4-BE49-F238E27FC236}">
                <a16:creationId xmlns:a16="http://schemas.microsoft.com/office/drawing/2014/main" id="{8D6B9972-4A81-4223-9901-0E559A1D5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693" y="648931"/>
            <a:ext cx="685443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5" name="Content Placeholder 64">
            <a:extLst>
              <a:ext uri="{FF2B5EF4-FFF2-40B4-BE49-F238E27FC236}">
                <a16:creationId xmlns:a16="http://schemas.microsoft.com/office/drawing/2014/main" id="{568BF546-256A-4D18-9A94-1E0D9750EF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53768" y="922594"/>
            <a:ext cx="6369992" cy="473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4718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07290-0CA0-4EFC-95BC-39C92D11C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274320"/>
            <a:ext cx="10018713" cy="1752599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of main causes from PESTEL analysis and Fishbone diagram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68859-8E5E-4F9A-80AE-3F722592D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From the Fishbone and PESTEL, the following main causes are identified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PESTLE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- Political factor - Brexit related impact (reduced staff)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Fishbone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- Staff sickness; engagement; quality and quantity of work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- Management  (poor leadership; bullying )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031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6688D-356B-42B6-8131-FD0D6E1B5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8611" y="190500"/>
            <a:ext cx="10018713" cy="1752599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Identification of possible solutions from Fishbone and PESTEL analyses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0514E-D393-40DF-904D-E41946826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8610" y="2373627"/>
            <a:ext cx="10018713" cy="2590801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Possible solution that target these main causes</a:t>
            </a: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Offering a help scheme for non -UK citizens (staff/workers)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Hiring more (qualified) staff – targeting Brexit ; staff sickness; engagement; quality and quantity of work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Upskilling for leaders (recognition of presenteeism),developing wellbeing environment </a:t>
            </a:r>
          </a:p>
          <a:p>
            <a:pPr marL="514350" indent="-514350">
              <a:buFont typeface="+mj-lt"/>
              <a:buAutoNum type="arabicPeriod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8334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4BCD96D-0CFE-4A38-BD81-4C0AC93B8F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2590942"/>
              </p:ext>
            </p:extLst>
          </p:nvPr>
        </p:nvGraphicFramePr>
        <p:xfrm>
          <a:off x="1371600" y="2102696"/>
          <a:ext cx="9886951" cy="3992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1890">
                  <a:extLst>
                    <a:ext uri="{9D8B030D-6E8A-4147-A177-3AD203B41FA5}">
                      <a16:colId xmlns:a16="http://schemas.microsoft.com/office/drawing/2014/main" val="1104419436"/>
                    </a:ext>
                  </a:extLst>
                </a:gridCol>
                <a:gridCol w="2255475">
                  <a:extLst>
                    <a:ext uri="{9D8B030D-6E8A-4147-A177-3AD203B41FA5}">
                      <a16:colId xmlns:a16="http://schemas.microsoft.com/office/drawing/2014/main" val="4036959588"/>
                    </a:ext>
                  </a:extLst>
                </a:gridCol>
                <a:gridCol w="2231222">
                  <a:extLst>
                    <a:ext uri="{9D8B030D-6E8A-4147-A177-3AD203B41FA5}">
                      <a16:colId xmlns:a16="http://schemas.microsoft.com/office/drawing/2014/main" val="1303785716"/>
                    </a:ext>
                  </a:extLst>
                </a:gridCol>
                <a:gridCol w="1552154">
                  <a:extLst>
                    <a:ext uri="{9D8B030D-6E8A-4147-A177-3AD203B41FA5}">
                      <a16:colId xmlns:a16="http://schemas.microsoft.com/office/drawing/2014/main" val="1084568594"/>
                    </a:ext>
                  </a:extLst>
                </a:gridCol>
                <a:gridCol w="2206210">
                  <a:extLst>
                    <a:ext uri="{9D8B030D-6E8A-4147-A177-3AD203B41FA5}">
                      <a16:colId xmlns:a16="http://schemas.microsoft.com/office/drawing/2014/main" val="1256296039"/>
                    </a:ext>
                  </a:extLst>
                </a:gridCol>
              </a:tblGrid>
              <a:tr h="54870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FACTORS: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IMPLEMENTATION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COST OF IMPLEMENTATION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QUALITY OF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COMPLEXITY OF IMPLEMENTATION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4285810"/>
                  </a:ext>
                </a:extLst>
              </a:tr>
              <a:tr h="317903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WEIGHTS: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2082636"/>
                  </a:ext>
                </a:extLst>
              </a:tr>
              <a:tr h="783870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OFFERING A HELP SCHEME </a:t>
                      </a:r>
                      <a:r>
                        <a:rPr lang="en-GB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(Brexit)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9839299"/>
                  </a:ext>
                </a:extLst>
              </a:tr>
              <a:tr h="548709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HIRE MORE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3829031"/>
                  </a:ext>
                </a:extLst>
              </a:tr>
              <a:tr h="548709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UPSKILLING 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4586328"/>
                  </a:ext>
                </a:extLst>
              </a:tr>
              <a:tr h="3179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7970"/>
                  </a:ext>
                </a:extLst>
              </a:tr>
              <a:tr h="3179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389052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7A51ADF-7CE1-4460-85FB-F94A4BEA8196}"/>
              </a:ext>
            </a:extLst>
          </p:cNvPr>
          <p:cNvSpPr txBox="1"/>
          <p:nvPr/>
        </p:nvSpPr>
        <p:spPr>
          <a:xfrm>
            <a:off x="2571750" y="126154"/>
            <a:ext cx="77952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 FOR EVALUATION OF POSSIBLE SOLUTION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FADF0B-AA7B-4F9A-9607-FA2290D7F20D}"/>
              </a:ext>
            </a:extLst>
          </p:cNvPr>
          <p:cNvSpPr txBox="1"/>
          <p:nvPr/>
        </p:nvSpPr>
        <p:spPr>
          <a:xfrm>
            <a:off x="4812030" y="1083647"/>
            <a:ext cx="3314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GRID ANALYSIS</a:t>
            </a:r>
          </a:p>
        </p:txBody>
      </p:sp>
    </p:spTree>
    <p:extLst>
      <p:ext uri="{BB962C8B-B14F-4D97-AF65-F5344CB8AC3E}">
        <p14:creationId xmlns:p14="http://schemas.microsoft.com/office/powerpoint/2010/main" val="2498526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39C311F-BD80-42AE-B2A3-014CEC15C6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5493295"/>
              </p:ext>
            </p:extLst>
          </p:nvPr>
        </p:nvGraphicFramePr>
        <p:xfrm>
          <a:off x="832803" y="2049780"/>
          <a:ext cx="9944101" cy="371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9040">
                  <a:extLst>
                    <a:ext uri="{9D8B030D-6E8A-4147-A177-3AD203B41FA5}">
                      <a16:colId xmlns:a16="http://schemas.microsoft.com/office/drawing/2014/main" val="1650568096"/>
                    </a:ext>
                  </a:extLst>
                </a:gridCol>
                <a:gridCol w="2255475">
                  <a:extLst>
                    <a:ext uri="{9D8B030D-6E8A-4147-A177-3AD203B41FA5}">
                      <a16:colId xmlns:a16="http://schemas.microsoft.com/office/drawing/2014/main" val="630930848"/>
                    </a:ext>
                  </a:extLst>
                </a:gridCol>
                <a:gridCol w="2231222">
                  <a:extLst>
                    <a:ext uri="{9D8B030D-6E8A-4147-A177-3AD203B41FA5}">
                      <a16:colId xmlns:a16="http://schemas.microsoft.com/office/drawing/2014/main" val="81730856"/>
                    </a:ext>
                  </a:extLst>
                </a:gridCol>
                <a:gridCol w="1553960">
                  <a:extLst>
                    <a:ext uri="{9D8B030D-6E8A-4147-A177-3AD203B41FA5}">
                      <a16:colId xmlns:a16="http://schemas.microsoft.com/office/drawing/2014/main" val="848433977"/>
                    </a:ext>
                  </a:extLst>
                </a:gridCol>
                <a:gridCol w="2204404">
                  <a:extLst>
                    <a:ext uri="{9D8B030D-6E8A-4147-A177-3AD203B41FA5}">
                      <a16:colId xmlns:a16="http://schemas.microsoft.com/office/drawing/2014/main" val="178986803"/>
                    </a:ext>
                  </a:extLst>
                </a:gridCol>
              </a:tblGrid>
              <a:tr h="54870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FACTORS: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IMPLEMENTATION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COST OF IMPLEMENTATION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QUALITY OF SERVICE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COMPLEXITY OF IMPLEMENTATION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256504"/>
                  </a:ext>
                </a:extLst>
              </a:tr>
              <a:tr h="317903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WEIGHTS: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5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4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4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3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3318419"/>
                  </a:ext>
                </a:extLst>
              </a:tr>
              <a:tr h="783870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OFFERING A HELP SCHEME </a:t>
                      </a:r>
                      <a:r>
                        <a:rPr lang="en-GB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(Brexit)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1                                   </a:t>
                      </a: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2                         </a:t>
                      </a: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8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 1                     </a:t>
                      </a: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3                                  </a:t>
                      </a: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8399033"/>
                  </a:ext>
                </a:extLst>
              </a:tr>
              <a:tr h="548709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HIRE MORE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3                                   </a:t>
                      </a: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2                         </a:t>
                      </a: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3                     </a:t>
                      </a: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2                                 </a:t>
                      </a: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8116857"/>
                  </a:ext>
                </a:extLst>
              </a:tr>
              <a:tr h="548709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UPSKILLING 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2                                   </a:t>
                      </a: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1                        </a:t>
                      </a: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2                      </a:t>
                      </a: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1                                  </a:t>
                      </a: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2321818"/>
                  </a:ext>
                </a:extLst>
              </a:tr>
              <a:tr h="3179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3524566"/>
                  </a:ext>
                </a:extLst>
              </a:tr>
              <a:tr h="31790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5307192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E628DB81-5AF9-4EA8-819F-F7CB030FDC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3181463"/>
              </p:ext>
            </p:extLst>
          </p:nvPr>
        </p:nvGraphicFramePr>
        <p:xfrm>
          <a:off x="10776904" y="2049780"/>
          <a:ext cx="1248410" cy="37224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410">
                  <a:extLst>
                    <a:ext uri="{9D8B030D-6E8A-4147-A177-3AD203B41FA5}">
                      <a16:colId xmlns:a16="http://schemas.microsoft.com/office/drawing/2014/main" val="3364000620"/>
                    </a:ext>
                  </a:extLst>
                </a:gridCol>
              </a:tblGrid>
              <a:tr h="63627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3447579"/>
                  </a:ext>
                </a:extLst>
              </a:tr>
              <a:tr h="36588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430494"/>
                  </a:ext>
                </a:extLst>
              </a:tr>
              <a:tr h="83426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6402938"/>
                  </a:ext>
                </a:extLst>
              </a:tr>
              <a:tr h="58293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0657398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7694342"/>
                  </a:ext>
                </a:extLst>
              </a:tr>
              <a:tr h="30861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2053671"/>
                  </a:ext>
                </a:extLst>
              </a:tr>
              <a:tr h="36588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661106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613E777-B5CC-4DFB-B754-6C796AA5E920}"/>
              </a:ext>
            </a:extLst>
          </p:cNvPr>
          <p:cNvSpPr txBox="1"/>
          <p:nvPr/>
        </p:nvSpPr>
        <p:spPr>
          <a:xfrm>
            <a:off x="1417320" y="183802"/>
            <a:ext cx="10345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Clarifying of possible solution for implementation, by determining level of importance into scoring of each solutions against each factors </a:t>
            </a:r>
          </a:p>
        </p:txBody>
      </p:sp>
    </p:spTree>
    <p:extLst>
      <p:ext uri="{BB962C8B-B14F-4D97-AF65-F5344CB8AC3E}">
        <p14:creationId xmlns:p14="http://schemas.microsoft.com/office/powerpoint/2010/main" val="1030496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B9C9AB1-0F34-4472-82BF-78B2FA2E9490}"/>
              </a:ext>
            </a:extLst>
          </p:cNvPr>
          <p:cNvSpPr txBox="1"/>
          <p:nvPr/>
        </p:nvSpPr>
        <p:spPr>
          <a:xfrm>
            <a:off x="3417570" y="502920"/>
            <a:ext cx="5669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 Black" panose="020B0A040201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04FC9C-008D-4328-87EE-AC75ED1AA7CB}"/>
              </a:ext>
            </a:extLst>
          </p:cNvPr>
          <p:cNvSpPr txBox="1"/>
          <p:nvPr/>
        </p:nvSpPr>
        <p:spPr>
          <a:xfrm>
            <a:off x="1920240" y="1051560"/>
            <a:ext cx="882396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Blake, Holly, Zhou,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Dingyuan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&amp; Batt, Mark E. (2013)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Five-year workplace wellness intervention in the NHS Perspectives in Public Health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133(5), 262-271 </a:t>
            </a:r>
          </a:p>
          <a:p>
            <a:pPr>
              <a:lnSpc>
                <a:spcPct val="150000"/>
              </a:lnSpc>
            </a:pPr>
            <a:r>
              <a:rPr lang="en-GB" sz="1100" b="0" i="0" u="none" strike="noStrike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The UK’s points-based immigration system: information for EU citizens</a:t>
            </a:r>
            <a:r>
              <a:rPr lang="en-GB" sz="1100" b="0" i="0" u="none" strike="noStrike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(2021),available at:</a:t>
            </a:r>
          </a:p>
          <a:p>
            <a:pPr>
              <a:lnSpc>
                <a:spcPct val="150000"/>
              </a:lnSpc>
            </a:pPr>
            <a:r>
              <a:rPr lang="en-GB" sz="1100" b="0" i="0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https://www.gov.uk/guidance/the-uks-points-based-immigration-system-information-for-eu-citizens</a:t>
            </a:r>
            <a:r>
              <a:rPr lang="en-GB" sz="1100" dirty="0">
                <a:solidFill>
                  <a:srgbClr val="0B0C0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solidFill>
                  <a:srgbClr val="0B0C0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accesed</a:t>
            </a:r>
            <a:r>
              <a:rPr lang="en-GB" sz="1100" dirty="0">
                <a:solidFill>
                  <a:srgbClr val="0B0C0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 09.03.2022.</a:t>
            </a:r>
          </a:p>
          <a:p>
            <a:pPr>
              <a:lnSpc>
                <a:spcPct val="150000"/>
              </a:lnSpc>
            </a:pPr>
            <a:r>
              <a:rPr lang="en-GB" sz="1100" b="1" i="0" dirty="0">
                <a:solidFill>
                  <a:schemeClr val="accent1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Coronavirus (COVID-19) vaccination of people working or deployed in NHS: </a:t>
            </a:r>
            <a:r>
              <a:rPr lang="en-GB" sz="1100" b="1" i="1" dirty="0">
                <a:solidFill>
                  <a:schemeClr val="accent1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operational guidance</a:t>
            </a:r>
            <a:r>
              <a:rPr lang="en-GB" sz="1100" b="1" i="0" dirty="0">
                <a:solidFill>
                  <a:schemeClr val="accent1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.(2021),available at: </a:t>
            </a:r>
            <a:r>
              <a:rPr lang="en-GB" sz="1100" b="1" i="0" dirty="0">
                <a:solidFill>
                  <a:schemeClr val="accent1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https://www.gov.uk/government/publications/vaccination-of-people-working-or-deployed-in-care-homes-operational-guidance/coronavirus-covid-19-vaccination-of-people-working-or-deployed-in-care-homes-operational-guidance</a:t>
            </a:r>
            <a:r>
              <a:rPr lang="en-GB" sz="11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,accesed</a:t>
            </a:r>
            <a:r>
              <a:rPr lang="en-GB" sz="11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 08.03.2022.</a:t>
            </a:r>
            <a:endParaRPr lang="en-GB" sz="1100" b="1" i="0" dirty="0">
              <a:solidFill>
                <a:schemeClr val="accent1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Kivimäki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Elovainio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Vahtera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J. (2000). Workplace bullying and sickness absence in hospital staff. Occupational and environmental medicine, 57(10), 656-660.</a:t>
            </a: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Stoetzer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U., Bergman, P.,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Aborg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C., Johansson, G.,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Ahlberg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G.,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Parmsund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Svartengren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 (2014). Organizational factors related to low levels of sickness absence in a representative set of Swedish companies. Work, 47(2), 193-205.</a:t>
            </a:r>
            <a:endParaRPr lang="en-GB" sz="1100" b="1" i="0" dirty="0">
              <a:solidFill>
                <a:schemeClr val="accent1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0B0C0C"/>
              </a:solidFill>
              <a:latin typeface="GDS Transport"/>
            </a:endParaRPr>
          </a:p>
          <a:p>
            <a:endParaRPr lang="en-GB" b="0" i="0" dirty="0">
              <a:solidFill>
                <a:srgbClr val="0B0C0C"/>
              </a:solidFill>
              <a:effectLst/>
              <a:latin typeface="GDS Transport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35978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1" ma:contentTypeDescription="Create a new document." ma:contentTypeScope="" ma:versionID="bf816e81c98fa959b7d5992f14fb3d4d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aa784f32224652b19e047a00f61f507c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55E5B26-6416-4512-9B70-ED4E443DD43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5838387-F293-45B5-A102-827A30D18D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A74BC23-62F7-4B9F-B014-A1D68DD02F9F}">
  <ds:schemaRefs>
    <ds:schemaRef ds:uri="http://www.w3.org/XML/1998/namespace"/>
    <ds:schemaRef ds:uri="90b58af8-24e5-4252-ab67-b2f2985aee88"/>
    <ds:schemaRef ds:uri="http://purl.org/dc/elements/1.1/"/>
    <ds:schemaRef ds:uri="http://purl.org/dc/dcmitype/"/>
    <ds:schemaRef ds:uri="http://schemas.microsoft.com/office/2006/documentManagement/types"/>
    <ds:schemaRef ds:uri="be49ff73-cec0-4379-9da8-63ff3cc411bb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1001</Words>
  <Application>Microsoft Office PowerPoint</Application>
  <PresentationFormat>Widescreen</PresentationFormat>
  <Paragraphs>131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Arial</vt:lpstr>
      <vt:lpstr>Arial Black</vt:lpstr>
      <vt:lpstr>averta</vt:lpstr>
      <vt:lpstr>Calibri</vt:lpstr>
      <vt:lpstr>Corbel</vt:lpstr>
      <vt:lpstr>GDS Transport</vt:lpstr>
      <vt:lpstr>Times New Roman</vt:lpstr>
      <vt:lpstr>Wingdings</vt:lpstr>
      <vt:lpstr>Parallax</vt:lpstr>
      <vt:lpstr>PowerPoint Presentation</vt:lpstr>
      <vt:lpstr>PowerPoint Presentation</vt:lpstr>
      <vt:lpstr>Understanding the Nature and Impact of the problem of Absenteeism at Mid Cheshire</vt:lpstr>
      <vt:lpstr>PowerPoint Presentation</vt:lpstr>
      <vt:lpstr>PowerPoint Presentation</vt:lpstr>
      <vt:lpstr>Cause and effect analysis Staff Absenteeism using Fishbone Diagram</vt:lpstr>
      <vt:lpstr>Evaluation of main causes from PESTEL analysis and Fishbone diagram </vt:lpstr>
      <vt:lpstr>Identification of possible solutions from Fishbone and PESTEL analyses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Vasilka Ivanova Sarandalieva (2113113)</dc:creator>
  <cp:lastModifiedBy>vasilka sarandalieva</cp:lastModifiedBy>
  <cp:revision>4</cp:revision>
  <dcterms:created xsi:type="dcterms:W3CDTF">2022-02-09T23:49:49Z</dcterms:created>
  <dcterms:modified xsi:type="dcterms:W3CDTF">2022-03-12T16:16:46Z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