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5FEEE-4994-4AC2-9F3A-2D794FDABD29}" v="11" dt="2026-10-10T20:28:41.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94660"/>
  </p:normalViewPr>
  <p:slideViewPr>
    <p:cSldViewPr snapToGrid="0">
      <p:cViewPr>
        <p:scale>
          <a:sx n="80" d="100"/>
          <a:sy n="80"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yba Imran (2508598)" userId="aa35743a-adcc-42b4-bdf8-b0685f9fd9ec" providerId="ADAL" clId="{6F529F2D-B836-4AED-905A-C6067A6DC3B0}"/>
    <pc:docChg chg="modSld sldOrd">
      <pc:chgData name="Liyba Imran (2508598)" userId="aa35743a-adcc-42b4-bdf8-b0685f9fd9ec" providerId="ADAL" clId="{6F529F2D-B836-4AED-905A-C6067A6DC3B0}" dt="2026-10-10T20:28:41.658" v="12"/>
      <pc:docMkLst>
        <pc:docMk/>
      </pc:docMkLst>
      <pc:sldChg chg="addSp delSp modSp">
        <pc:chgData name="Liyba Imran (2508598)" userId="aa35743a-adcc-42b4-bdf8-b0685f9fd9ec" providerId="ADAL" clId="{6F529F2D-B836-4AED-905A-C6067A6DC3B0}" dt="2026-10-10T18:38:42.418" v="1"/>
        <pc:sldMkLst>
          <pc:docMk/>
          <pc:sldMk cId="1502898960" sldId="260"/>
        </pc:sldMkLst>
        <pc:spChg chg="add del mod">
          <ac:chgData name="Liyba Imran (2508598)" userId="aa35743a-adcc-42b4-bdf8-b0685f9fd9ec" providerId="ADAL" clId="{6F529F2D-B836-4AED-905A-C6067A6DC3B0}" dt="2026-10-10T18:38:42.418" v="1"/>
          <ac:spMkLst>
            <pc:docMk/>
            <pc:sldMk cId="1502898960" sldId="260"/>
            <ac:spMk id="4" creationId="{D97C8D51-2193-34EB-9DD9-D54EA215CBB6}"/>
          </ac:spMkLst>
        </pc:spChg>
      </pc:sldChg>
      <pc:sldChg chg="addSp delSp modSp">
        <pc:chgData name="Liyba Imran (2508598)" userId="aa35743a-adcc-42b4-bdf8-b0685f9fd9ec" providerId="ADAL" clId="{6F529F2D-B836-4AED-905A-C6067A6DC3B0}" dt="2026-10-10T20:08:57.404" v="8"/>
        <pc:sldMkLst>
          <pc:docMk/>
          <pc:sldMk cId="2371503104" sldId="262"/>
        </pc:sldMkLst>
        <pc:spChg chg="mod">
          <ac:chgData name="Liyba Imran (2508598)" userId="aa35743a-adcc-42b4-bdf8-b0685f9fd9ec" providerId="ADAL" clId="{6F529F2D-B836-4AED-905A-C6067A6DC3B0}" dt="2026-10-10T20:08:52.051" v="7"/>
          <ac:spMkLst>
            <pc:docMk/>
            <pc:sldMk cId="2371503104" sldId="262"/>
            <ac:spMk id="3" creationId="{133B619F-B111-423C-81CF-6CA45BB93C7D}"/>
          </ac:spMkLst>
        </pc:spChg>
        <pc:spChg chg="add del mod">
          <ac:chgData name="Liyba Imran (2508598)" userId="aa35743a-adcc-42b4-bdf8-b0685f9fd9ec" providerId="ADAL" clId="{6F529F2D-B836-4AED-905A-C6067A6DC3B0}" dt="2026-10-10T20:08:57.404" v="8"/>
          <ac:spMkLst>
            <pc:docMk/>
            <pc:sldMk cId="2371503104" sldId="262"/>
            <ac:spMk id="4" creationId="{41E9DE32-E641-3153-E86F-27CB1837C6FA}"/>
          </ac:spMkLst>
        </pc:spChg>
      </pc:sldChg>
      <pc:sldChg chg="modSp">
        <pc:chgData name="Liyba Imran (2508598)" userId="aa35743a-adcc-42b4-bdf8-b0685f9fd9ec" providerId="ADAL" clId="{6F529F2D-B836-4AED-905A-C6067A6DC3B0}" dt="2026-10-10T20:28:41.658" v="12"/>
        <pc:sldMkLst>
          <pc:docMk/>
          <pc:sldMk cId="3355443381" sldId="263"/>
        </pc:sldMkLst>
        <pc:spChg chg="mod">
          <ac:chgData name="Liyba Imran (2508598)" userId="aa35743a-adcc-42b4-bdf8-b0685f9fd9ec" providerId="ADAL" clId="{6F529F2D-B836-4AED-905A-C6067A6DC3B0}" dt="2026-10-10T20:28:41.658" v="12"/>
          <ac:spMkLst>
            <pc:docMk/>
            <pc:sldMk cId="3355443381" sldId="263"/>
            <ac:spMk id="3" creationId="{07DA59A3-CBCB-11D1-60E5-1A57E896E66D}"/>
          </ac:spMkLst>
        </pc:spChg>
      </pc:sldChg>
      <pc:sldChg chg="addSp delSp modSp ord">
        <pc:chgData name="Liyba Imran (2508598)" userId="aa35743a-adcc-42b4-bdf8-b0685f9fd9ec" providerId="ADAL" clId="{6F529F2D-B836-4AED-905A-C6067A6DC3B0}" dt="2026-10-10T20:28:30.715" v="11"/>
        <pc:sldMkLst>
          <pc:docMk/>
          <pc:sldMk cId="2846686902" sldId="264"/>
        </pc:sldMkLst>
        <pc:spChg chg="add del mod">
          <ac:chgData name="Liyba Imran (2508598)" userId="aa35743a-adcc-42b4-bdf8-b0685f9fd9ec" providerId="ADAL" clId="{6F529F2D-B836-4AED-905A-C6067A6DC3B0}" dt="2026-10-10T20:28:30.715" v="11"/>
          <ac:spMkLst>
            <pc:docMk/>
            <pc:sldMk cId="2846686902" sldId="264"/>
            <ac:spMk id="4" creationId="{09F8F18B-A380-7798-30A3-2F9479C709A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0CB22-B33F-8182-FC26-02599C18AA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FFC3392-7B75-33DE-03EA-ADF70DECF2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315FB57-756E-72E1-0B27-773E20947583}"/>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5" name="Footer Placeholder 4">
            <a:extLst>
              <a:ext uri="{FF2B5EF4-FFF2-40B4-BE49-F238E27FC236}">
                <a16:creationId xmlns:a16="http://schemas.microsoft.com/office/drawing/2014/main" id="{48B2763B-9586-39DE-BE26-3AE06797A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8E693B-F1CB-9B8F-AD6D-7B60626C8DD7}"/>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69412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D2B80-2F87-156C-3447-1B26991CA9F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8B38A7-2860-210F-D10A-255D8B8D33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F29DE4-9330-70D5-BECD-54AF17A8D120}"/>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5" name="Footer Placeholder 4">
            <a:extLst>
              <a:ext uri="{FF2B5EF4-FFF2-40B4-BE49-F238E27FC236}">
                <a16:creationId xmlns:a16="http://schemas.microsoft.com/office/drawing/2014/main" id="{B67C43A5-EEF3-67CF-D770-578622A7E3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1F1D2-BDC5-EBD9-8C15-9D27EB2371F4}"/>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2271537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1F36C-4E38-9250-A24A-916CAF5463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2DB3CD0-3000-BD29-2038-854A1D624C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2DA5F94-C29E-6E07-4BD7-D50C2D24E176}"/>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5" name="Footer Placeholder 4">
            <a:extLst>
              <a:ext uri="{FF2B5EF4-FFF2-40B4-BE49-F238E27FC236}">
                <a16:creationId xmlns:a16="http://schemas.microsoft.com/office/drawing/2014/main" id="{45EAF911-FEE5-EAC0-CB69-71FF0B20FA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828A4-475E-CD55-70BA-BC193B5CBE62}"/>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3502101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22DA6-A4A4-9DD0-CB1A-29C51B56091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FF47FCB-539B-530F-2A3D-DEDB84D877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F69B589-EC55-8A27-3114-3696EFB2A9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ACD69A5-03E8-B13A-3D0B-60F6DEC451ED}"/>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6" name="Footer Placeholder 5">
            <a:extLst>
              <a:ext uri="{FF2B5EF4-FFF2-40B4-BE49-F238E27FC236}">
                <a16:creationId xmlns:a16="http://schemas.microsoft.com/office/drawing/2014/main" id="{325A8D9C-E3CF-CD52-9B7A-9552573B87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1CC021-8BDC-7A16-0191-774DD11F74E7}"/>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2735313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FB1A-82A5-ED5D-E552-B38562F4D86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E18F272-73E3-D999-3382-2DEB849AA6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E01213A-66E2-1AAF-E5C3-57E2742C51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28F0679-66AC-CB5A-9F1A-E87BC7666A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0DF42F-A375-9CC2-3D60-D2AF17AE733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0950A23-71CE-BF26-4EFC-39E9D407654A}"/>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8" name="Footer Placeholder 7">
            <a:extLst>
              <a:ext uri="{FF2B5EF4-FFF2-40B4-BE49-F238E27FC236}">
                <a16:creationId xmlns:a16="http://schemas.microsoft.com/office/drawing/2014/main" id="{80CAD636-43A1-7557-9F07-7B27A771E4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68871E-4988-C65A-9A59-72AB23D619B1}"/>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2776939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7DCCC-667F-B8AF-FFD0-D8E5E7525F4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DB119F7-088F-48B5-2BD5-C9F709CE01D4}"/>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4" name="Footer Placeholder 3">
            <a:extLst>
              <a:ext uri="{FF2B5EF4-FFF2-40B4-BE49-F238E27FC236}">
                <a16:creationId xmlns:a16="http://schemas.microsoft.com/office/drawing/2014/main" id="{6E9EE3FE-6F79-7EAA-6C3D-BEB255257D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ECD7EE-6076-99AC-27C6-B332DDECD603}"/>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3564390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C036F1-B61D-4408-E701-59E27404C538}"/>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3" name="Footer Placeholder 2">
            <a:extLst>
              <a:ext uri="{FF2B5EF4-FFF2-40B4-BE49-F238E27FC236}">
                <a16:creationId xmlns:a16="http://schemas.microsoft.com/office/drawing/2014/main" id="{04E7DBBC-B15C-7C4D-34F8-B79AF970CB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15175A-04E6-118B-2ED3-9F3C889FA27F}"/>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3069615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F64FD-585D-D2C7-8B8D-5F8709C83B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97B08E1-886A-DEE0-5B0F-26224F0F2E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259910-050F-B9D6-CB33-D0DB5B6BC7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71DA95-1BD8-BCF8-CEBF-D0E6A4E8AF31}"/>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6" name="Footer Placeholder 5">
            <a:extLst>
              <a:ext uri="{FF2B5EF4-FFF2-40B4-BE49-F238E27FC236}">
                <a16:creationId xmlns:a16="http://schemas.microsoft.com/office/drawing/2014/main" id="{7FD1842D-8C2B-ACDB-1674-B2ECDC0EEE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485647-EC58-716A-DDE4-36881682EF75}"/>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654503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1310F-1F14-C2DB-7495-B380B60CE4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5A8860D-FF3F-7A1A-E40C-F58EC09F83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B66CAD-77B9-7681-DEA5-1E6F1EC93D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552870-CD1E-68B5-9797-B4EE2D12EACA}"/>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6" name="Footer Placeholder 5">
            <a:extLst>
              <a:ext uri="{FF2B5EF4-FFF2-40B4-BE49-F238E27FC236}">
                <a16:creationId xmlns:a16="http://schemas.microsoft.com/office/drawing/2014/main" id="{F70029C5-249A-807B-E70D-CE216C1B92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880077-CE2A-2DF9-E7D3-4DBFCA668524}"/>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518643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F1D4C-A4E0-D8AE-ECB2-62D1D6AA42B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586ABF9-1269-4429-259C-BD6D980451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4E56D9-71F2-62CF-3859-164D3D0BFC6C}"/>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5" name="Footer Placeholder 4">
            <a:extLst>
              <a:ext uri="{FF2B5EF4-FFF2-40B4-BE49-F238E27FC236}">
                <a16:creationId xmlns:a16="http://schemas.microsoft.com/office/drawing/2014/main" id="{DCC6AF2D-7F63-0F11-99ED-2B624BF6EE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4237D3-FAE4-0A20-9D3D-A0DBEDFBE660}"/>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2684825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BEB44B-4C1A-DF2F-9E01-E7A6C427FA6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CAE57EE-DC91-F4E2-C698-FCC330892F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FBE40B-885A-3118-3A86-ECDFB7F9FBCB}"/>
              </a:ext>
            </a:extLst>
          </p:cNvPr>
          <p:cNvSpPr>
            <a:spLocks noGrp="1"/>
          </p:cNvSpPr>
          <p:nvPr>
            <p:ph type="dt" sz="half" idx="10"/>
          </p:nvPr>
        </p:nvSpPr>
        <p:spPr/>
        <p:txBody>
          <a:bodyPr/>
          <a:lstStyle/>
          <a:p>
            <a:fld id="{1A7EC4F3-9529-46F1-BB2B-043A898DA033}" type="datetimeFigureOut">
              <a:rPr lang="en-GB" smtClean="0"/>
              <a:t>08/10/2026</a:t>
            </a:fld>
            <a:endParaRPr lang="en-GB"/>
          </a:p>
        </p:txBody>
      </p:sp>
      <p:sp>
        <p:nvSpPr>
          <p:cNvPr id="5" name="Footer Placeholder 4">
            <a:extLst>
              <a:ext uri="{FF2B5EF4-FFF2-40B4-BE49-F238E27FC236}">
                <a16:creationId xmlns:a16="http://schemas.microsoft.com/office/drawing/2014/main" id="{F3A45454-5981-55F4-AEBC-2551F05E69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17BB70-7FE2-BD0D-A80E-7CCB10769152}"/>
              </a:ext>
            </a:extLst>
          </p:cNvPr>
          <p:cNvSpPr>
            <a:spLocks noGrp="1"/>
          </p:cNvSpPr>
          <p:nvPr>
            <p:ph type="sldNum" sz="quarter" idx="12"/>
          </p:nvPr>
        </p:nvSpPr>
        <p:spPr/>
        <p:txBody>
          <a:bodyPr/>
          <a:lstStyle/>
          <a:p>
            <a:fld id="{6092C5DD-42F2-446B-910B-1A1390148190}" type="slidenum">
              <a:rPr lang="en-GB" smtClean="0"/>
              <a:t>‹#›</a:t>
            </a:fld>
            <a:endParaRPr lang="en-GB"/>
          </a:p>
        </p:txBody>
      </p:sp>
    </p:spTree>
    <p:extLst>
      <p:ext uri="{BB962C8B-B14F-4D97-AF65-F5344CB8AC3E}">
        <p14:creationId xmlns:p14="http://schemas.microsoft.com/office/powerpoint/2010/main" val="1228678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206C02-0D16-7BFD-EE93-6A564EF26E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3598AC7-77A0-6F7A-00D8-84395F3D46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35E23C-D22C-9FE0-12F4-9C5EFA714E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7EC4F3-9529-46F1-BB2B-043A898DA033}" type="datetimeFigureOut">
              <a:rPr lang="en-GB" smtClean="0"/>
              <a:t>08/10/2026</a:t>
            </a:fld>
            <a:endParaRPr lang="en-GB"/>
          </a:p>
        </p:txBody>
      </p:sp>
      <p:sp>
        <p:nvSpPr>
          <p:cNvPr id="5" name="Footer Placeholder 4">
            <a:extLst>
              <a:ext uri="{FF2B5EF4-FFF2-40B4-BE49-F238E27FC236}">
                <a16:creationId xmlns:a16="http://schemas.microsoft.com/office/drawing/2014/main" id="{292EF1A3-6604-EF0C-0AAC-DD58C01997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0A2EBF-D533-1936-3AE4-F2C83B84E4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92C5DD-42F2-446B-910B-1A1390148190}" type="slidenum">
              <a:rPr lang="en-GB" smtClean="0"/>
              <a:t>‹#›</a:t>
            </a:fld>
            <a:endParaRPr lang="en-GB"/>
          </a:p>
        </p:txBody>
      </p:sp>
    </p:spTree>
    <p:extLst>
      <p:ext uri="{BB962C8B-B14F-4D97-AF65-F5344CB8AC3E}">
        <p14:creationId xmlns:p14="http://schemas.microsoft.com/office/powerpoint/2010/main" val="290138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10068-1E8B-7185-7BFD-BA70C61BDBF5}"/>
              </a:ext>
            </a:extLst>
          </p:cNvPr>
          <p:cNvSpPr>
            <a:spLocks noGrp="1"/>
          </p:cNvSpPr>
          <p:nvPr>
            <p:ph type="title"/>
          </p:nvPr>
        </p:nvSpPr>
        <p:spPr/>
        <p:txBody>
          <a:bodyPr>
            <a:normAutofit/>
          </a:bodyPr>
          <a:lstStyle/>
          <a:p>
            <a:r>
              <a:rPr lang="en-GB" u="sng" dirty="0"/>
              <a:t>Bowlby's Attachment Theory and Early Childhood Development</a:t>
            </a:r>
          </a:p>
        </p:txBody>
      </p:sp>
      <p:sp>
        <p:nvSpPr>
          <p:cNvPr id="3" name="Content Placeholder 2">
            <a:extLst>
              <a:ext uri="{FF2B5EF4-FFF2-40B4-BE49-F238E27FC236}">
                <a16:creationId xmlns:a16="http://schemas.microsoft.com/office/drawing/2014/main" id="{3199CF0A-C4E4-90CE-E8FA-34F571F0CD4D}"/>
              </a:ext>
            </a:extLst>
          </p:cNvPr>
          <p:cNvSpPr>
            <a:spLocks noGrp="1"/>
          </p:cNvSpPr>
          <p:nvPr>
            <p:ph idx="1"/>
          </p:nvPr>
        </p:nvSpPr>
        <p:spPr/>
        <p:txBody>
          <a:bodyPr>
            <a:normAutofit lnSpcReduction="10000"/>
          </a:bodyPr>
          <a:lstStyle/>
          <a:p>
            <a:pPr marL="0" indent="0">
              <a:buNone/>
            </a:pPr>
            <a:r>
              <a:rPr lang="en-GB" dirty="0"/>
              <a:t>This presentation is about Shona a 3-year-old girl who has recently joined nursery. Shona experiences anxiety when her mother or career leaves, as she doesn’t speak much and doesn’t communicate and finds it difficult to engage in group play. I have chosen Bowlby's Attachment Theory because it focuses on the relationship, child development with their carers or mothers and how relationships can support emotional and physical bond. Bowlby's Theory is relevant because attachment relationship can make secure base from which they can explore their environment. Secure base means trusting in care givers who makes a child feel safe, protected and supported. E.g. in Shonas case, a consistent nursery practitioner should reassure her when she's upset and encourage her to play. ( Bowlby J.1969)</a:t>
            </a:r>
          </a:p>
        </p:txBody>
      </p:sp>
    </p:spTree>
    <p:extLst>
      <p:ext uri="{BB962C8B-B14F-4D97-AF65-F5344CB8AC3E}">
        <p14:creationId xmlns:p14="http://schemas.microsoft.com/office/powerpoint/2010/main" val="1892573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0FFD4-3C69-F2DD-061E-BF760563E87E}"/>
              </a:ext>
            </a:extLst>
          </p:cNvPr>
          <p:cNvSpPr>
            <a:spLocks noGrp="1"/>
          </p:cNvSpPr>
          <p:nvPr>
            <p:ph type="title"/>
          </p:nvPr>
        </p:nvSpPr>
        <p:spPr/>
        <p:txBody>
          <a:bodyPr/>
          <a:lstStyle/>
          <a:p>
            <a:r>
              <a:rPr lang="en-GB" u="sng" dirty="0"/>
              <a:t>Key concepts of attachment theory</a:t>
            </a:r>
          </a:p>
        </p:txBody>
      </p:sp>
      <p:sp>
        <p:nvSpPr>
          <p:cNvPr id="3" name="Content Placeholder 2">
            <a:extLst>
              <a:ext uri="{FF2B5EF4-FFF2-40B4-BE49-F238E27FC236}">
                <a16:creationId xmlns:a16="http://schemas.microsoft.com/office/drawing/2014/main" id="{C3A52869-EF8B-FED7-4D04-E66EC7622362}"/>
              </a:ext>
            </a:extLst>
          </p:cNvPr>
          <p:cNvSpPr>
            <a:spLocks noGrp="1"/>
          </p:cNvSpPr>
          <p:nvPr>
            <p:ph idx="1"/>
          </p:nvPr>
        </p:nvSpPr>
        <p:spPr>
          <a:xfrm>
            <a:off x="365760" y="1604645"/>
            <a:ext cx="10515600" cy="4351338"/>
          </a:xfrm>
        </p:spPr>
        <p:txBody>
          <a:bodyPr>
            <a:normAutofit/>
          </a:bodyPr>
          <a:lstStyle/>
          <a:p>
            <a:pPr marL="0" indent="0">
              <a:buNone/>
            </a:pPr>
            <a:r>
              <a:rPr lang="en-GB" sz="2000" dirty="0"/>
              <a:t>In Bowlby's Attachment Theory, there are 3 concepts a secure base, safe haven and an internal working model. The secure base means when a child feels safe and protected with its caregiver or parent. This links to Shona because she is a 3-year-old who becomes more anxious when her carers leave the nursery. According to Bowlby's theory, she needs time to develop and make that trust with her nursery carer and  when she eventually does, she will be more confident and start playing and doing more groupwork. Bowlby, J. (1978) A secure base: parent- Child Attachment And healthy Human Development. The safe haven attachment in Bowlby's theory is that a child turns to a trusted caregiver for comfort, reassurance and protection when they are upset, sad, frighten or anxious. This links to Shona because she becomes more anxious when her caregiver leaves the nursery. According to Bowlby's theory, she needs time to trust the new adults who can comfort her and make her feel close and safe to them when she's upset. Bowlby J. (1988) Internal working model is the idea that the child's development expectations about them self's and others are on there previous and earlier experiences. This links to Shona because when her carer left her at nursery, she needs time to make and think the positive experience with these new adults/ teachers. Bowlby, J. (1988)</a:t>
            </a:r>
          </a:p>
        </p:txBody>
      </p:sp>
    </p:spTree>
    <p:extLst>
      <p:ext uri="{BB962C8B-B14F-4D97-AF65-F5344CB8AC3E}">
        <p14:creationId xmlns:p14="http://schemas.microsoft.com/office/powerpoint/2010/main" val="175433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4FCEA-9EFB-E348-6232-D7B3ED140537}"/>
              </a:ext>
            </a:extLst>
          </p:cNvPr>
          <p:cNvSpPr>
            <a:spLocks noGrp="1"/>
          </p:cNvSpPr>
          <p:nvPr>
            <p:ph type="title"/>
          </p:nvPr>
        </p:nvSpPr>
        <p:spPr/>
        <p:txBody>
          <a:bodyPr/>
          <a:lstStyle/>
          <a:p>
            <a:r>
              <a:rPr lang="en-GB" u="sng" dirty="0"/>
              <a:t>Applying Bowlby's Attachment theory to Shona</a:t>
            </a:r>
          </a:p>
        </p:txBody>
      </p:sp>
      <p:sp>
        <p:nvSpPr>
          <p:cNvPr id="3" name="Content Placeholder 2">
            <a:extLst>
              <a:ext uri="{FF2B5EF4-FFF2-40B4-BE49-F238E27FC236}">
                <a16:creationId xmlns:a16="http://schemas.microsoft.com/office/drawing/2014/main" id="{D3E892C3-AF75-6C60-204D-9883F3C83C24}"/>
              </a:ext>
            </a:extLst>
          </p:cNvPr>
          <p:cNvSpPr>
            <a:spLocks noGrp="1"/>
          </p:cNvSpPr>
          <p:nvPr>
            <p:ph idx="1"/>
          </p:nvPr>
        </p:nvSpPr>
        <p:spPr/>
        <p:txBody>
          <a:bodyPr/>
          <a:lstStyle/>
          <a:p>
            <a:pPr marL="0" indent="0">
              <a:buNone/>
            </a:pPr>
            <a:r>
              <a:rPr lang="en-GB" dirty="0"/>
              <a:t>Shona is a 3-year-old who has become more anxious when her carers are leaving her at nursery. Bowlby's attachment theory explains that children form emotional bonds with their caregivers and may feel uneasy when separated from parents. (Bowlby, 1969). Shonas key person to help her feel safe by providing comfort, reassurance and consistent care. Over time, these positive Experiences will develop her trust, feeling secure and become more confident when playing with other children. Bowlby J. (1969) Attachment and Loss: Volume 1. Attachment.</a:t>
            </a:r>
          </a:p>
        </p:txBody>
      </p:sp>
    </p:spTree>
    <p:extLst>
      <p:ext uri="{BB962C8B-B14F-4D97-AF65-F5344CB8AC3E}">
        <p14:creationId xmlns:p14="http://schemas.microsoft.com/office/powerpoint/2010/main" val="1720222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32CC9-238D-DCEB-6277-8611837DBBDA}"/>
              </a:ext>
            </a:extLst>
          </p:cNvPr>
          <p:cNvSpPr>
            <a:spLocks noGrp="1"/>
          </p:cNvSpPr>
          <p:nvPr>
            <p:ph type="title"/>
          </p:nvPr>
        </p:nvSpPr>
        <p:spPr/>
        <p:txBody>
          <a:bodyPr>
            <a:normAutofit/>
          </a:bodyPr>
          <a:lstStyle/>
          <a:p>
            <a:r>
              <a:rPr lang="en-GB" dirty="0"/>
              <a:t>Support Strategies for Shona </a:t>
            </a:r>
          </a:p>
        </p:txBody>
      </p:sp>
      <p:sp>
        <p:nvSpPr>
          <p:cNvPr id="3" name="Content Placeholder 2">
            <a:extLst>
              <a:ext uri="{FF2B5EF4-FFF2-40B4-BE49-F238E27FC236}">
                <a16:creationId xmlns:a16="http://schemas.microsoft.com/office/drawing/2014/main" id="{3F8E84AF-7268-E3C8-29F0-32C5397B2AF5}"/>
              </a:ext>
            </a:extLst>
          </p:cNvPr>
          <p:cNvSpPr>
            <a:spLocks noGrp="1"/>
          </p:cNvSpPr>
          <p:nvPr>
            <p:ph idx="1"/>
          </p:nvPr>
        </p:nvSpPr>
        <p:spPr>
          <a:xfrm>
            <a:off x="619125" y="1616075"/>
            <a:ext cx="10515600" cy="4351338"/>
          </a:xfrm>
        </p:spPr>
        <p:txBody>
          <a:bodyPr>
            <a:normAutofit fontScale="92500" lnSpcReduction="10000"/>
          </a:bodyPr>
          <a:lstStyle/>
          <a:p>
            <a:pPr marL="0" indent="0">
              <a:buNone/>
            </a:pPr>
            <a:r>
              <a:rPr lang="en-GB" dirty="0"/>
              <a:t>To support Shonas emotional development, Nursery practitioners should provide a safe caring and protective environment. A Consistent key person can help Shona feel comfortable and build trust, So this is one teacher or caregiver that she will be used to. Practioners can use a certain goodbye routine when her carers leave, offer reassurance when she is upset and allow her to bring a comfort toy from home or something that will keep her occupied and not cry. They can also try use simple language put her in a small group doing fun activities which she may enjoy and support her communication skills. This might also help her interact with other children and build bonds. These strategies may help Shona feel more secure and develop confidence and settle into nursery quicker. (Bowlby. 1988) .</a:t>
            </a:r>
          </a:p>
          <a:p>
            <a:pPr marL="0" indent="0">
              <a:buNone/>
            </a:pPr>
            <a:r>
              <a:rPr lang="en-GB" dirty="0"/>
              <a:t> support strategies Bowlby (1988); </a:t>
            </a:r>
          </a:p>
        </p:txBody>
      </p:sp>
    </p:spTree>
    <p:extLst>
      <p:ext uri="{BB962C8B-B14F-4D97-AF65-F5344CB8AC3E}">
        <p14:creationId xmlns:p14="http://schemas.microsoft.com/office/powerpoint/2010/main" val="1502898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6A992-2FDE-0703-A259-989013818183}"/>
              </a:ext>
            </a:extLst>
          </p:cNvPr>
          <p:cNvSpPr>
            <a:spLocks noGrp="1"/>
          </p:cNvSpPr>
          <p:nvPr>
            <p:ph type="title"/>
          </p:nvPr>
        </p:nvSpPr>
        <p:spPr/>
        <p:txBody>
          <a:bodyPr/>
          <a:lstStyle/>
          <a:p>
            <a:r>
              <a:rPr lang="en-GB" u="sng" dirty="0"/>
              <a:t>Nature and Nurture in Shonas Development</a:t>
            </a:r>
          </a:p>
        </p:txBody>
      </p:sp>
      <p:sp>
        <p:nvSpPr>
          <p:cNvPr id="3" name="Content Placeholder 2">
            <a:extLst>
              <a:ext uri="{FF2B5EF4-FFF2-40B4-BE49-F238E27FC236}">
                <a16:creationId xmlns:a16="http://schemas.microsoft.com/office/drawing/2014/main" id="{CF7906E7-7EA0-B18F-1E61-27A94253BEEF}"/>
              </a:ext>
            </a:extLst>
          </p:cNvPr>
          <p:cNvSpPr>
            <a:spLocks noGrp="1"/>
          </p:cNvSpPr>
          <p:nvPr>
            <p:ph idx="1"/>
          </p:nvPr>
        </p:nvSpPr>
        <p:spPr/>
        <p:txBody>
          <a:bodyPr>
            <a:normAutofit fontScale="92500" lnSpcReduction="20000"/>
          </a:bodyPr>
          <a:lstStyle/>
          <a:p>
            <a:pPr marL="0" indent="0">
              <a:buNone/>
            </a:pPr>
            <a:r>
              <a:rPr lang="en-GB" dirty="0"/>
              <a:t>Nature and Nurture can both influence Shonas emotional and social development. Nature is biological factors, such as inherited characteristics and temperament, which may influence how Shona responds to separation. Inherited characteristic is a child's character from there parents. Temperament means a child's natural way of reacting to situations. Nurture refers to her experiences, relationships and environments, this includes the care she receives from her family and nursery practioners. Bowlby's theory explains that the relationships children develop with there caregivers are important for their emotional development. These relationships can help children feel safe which is important, so they slowly also build trust with others this way. Nature is what a child is born with; Nurture is how there past experiences and relationships with people influence there development. </a:t>
            </a:r>
          </a:p>
          <a:p>
            <a:pPr marL="0" indent="0">
              <a:buNone/>
            </a:pPr>
            <a:r>
              <a:rPr lang="en-GB" dirty="0"/>
              <a:t>Bowlby. J (1988) Perant- Child Attachment and healthy human Development.</a:t>
            </a:r>
          </a:p>
          <a:p>
            <a:pPr marL="0" indent="0">
              <a:buNone/>
            </a:pPr>
            <a:r>
              <a:rPr lang="en-GB" dirty="0"/>
              <a:t>Bowlby (1969); </a:t>
            </a:r>
          </a:p>
        </p:txBody>
      </p:sp>
    </p:spTree>
    <p:extLst>
      <p:ext uri="{BB962C8B-B14F-4D97-AF65-F5344CB8AC3E}">
        <p14:creationId xmlns:p14="http://schemas.microsoft.com/office/powerpoint/2010/main" val="236009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02CF-2107-9DCE-9276-051726AE0DFB}"/>
              </a:ext>
            </a:extLst>
          </p:cNvPr>
          <p:cNvSpPr>
            <a:spLocks noGrp="1"/>
          </p:cNvSpPr>
          <p:nvPr>
            <p:ph type="title"/>
          </p:nvPr>
        </p:nvSpPr>
        <p:spPr/>
        <p:txBody>
          <a:bodyPr/>
          <a:lstStyle/>
          <a:p>
            <a:r>
              <a:rPr lang="en-GB" u="sng" dirty="0"/>
              <a:t>Evaluation of Bowlby's Attachment theory</a:t>
            </a:r>
          </a:p>
        </p:txBody>
      </p:sp>
      <p:sp>
        <p:nvSpPr>
          <p:cNvPr id="3" name="Content Placeholder 2">
            <a:extLst>
              <a:ext uri="{FF2B5EF4-FFF2-40B4-BE49-F238E27FC236}">
                <a16:creationId xmlns:a16="http://schemas.microsoft.com/office/drawing/2014/main" id="{133B619F-B111-423C-81CF-6CA45BB93C7D}"/>
              </a:ext>
            </a:extLst>
          </p:cNvPr>
          <p:cNvSpPr>
            <a:spLocks noGrp="1"/>
          </p:cNvSpPr>
          <p:nvPr>
            <p:ph idx="1"/>
          </p:nvPr>
        </p:nvSpPr>
        <p:spPr/>
        <p:txBody>
          <a:bodyPr>
            <a:normAutofit fontScale="92500" lnSpcReduction="20000"/>
          </a:bodyPr>
          <a:lstStyle/>
          <a:p>
            <a:pPr marL="0" indent="0">
              <a:buNone/>
            </a:pPr>
            <a:r>
              <a:rPr lang="en-GB" u="sng" dirty="0"/>
              <a:t>Strengths of the theory</a:t>
            </a:r>
          </a:p>
          <a:p>
            <a:pPr marL="0" indent="0">
              <a:buNone/>
            </a:pPr>
            <a:r>
              <a:rPr lang="en-GB" sz="2400" dirty="0"/>
              <a:t>Bowlby’s attachment theory helps practioners understand the importance of close relationships between children and caregivers. It highlights how consistent care, comfort and reassurance can support a child's emotional development. This is relevant to Shona because her key person can help her feel safe and become more confident at nursery. (1988)</a:t>
            </a:r>
          </a:p>
          <a:p>
            <a:pPr marL="0" indent="0">
              <a:buNone/>
            </a:pPr>
            <a:r>
              <a:rPr lang="en-GB" u="sng" dirty="0"/>
              <a:t>Limitations of the theory </a:t>
            </a:r>
          </a:p>
          <a:p>
            <a:pPr marL="0" indent="0">
              <a:buNone/>
            </a:pPr>
            <a:r>
              <a:rPr lang="en-GB" sz="2400" dirty="0"/>
              <a:t>one limitation is that Bowlby's theory does not explain is every aspect of children's development. Children can be influenced by their experiences and relationships with different people. Shonas anxiety when her carers leave does not necessarily mean she has an insecure attachment. Insecure attachment is when a child may find it difficult to feel safe in their relationship with caregivers. </a:t>
            </a:r>
          </a:p>
          <a:p>
            <a:pPr marL="0" indent="0">
              <a:buNone/>
            </a:pPr>
            <a:r>
              <a:rPr lang="en-GB" sz="2400" dirty="0"/>
              <a:t>Overall, Bowlby's theory is useful because it helps nursery practioners understand children's emotional needs and provides the correct support.</a:t>
            </a:r>
          </a:p>
          <a:p>
            <a:pPr marL="0" indent="0">
              <a:buNone/>
            </a:pPr>
            <a:r>
              <a:rPr lang="en-GB" sz="2400" dirty="0"/>
              <a:t>Bowlby's (1969) Attachment Theory</a:t>
            </a:r>
          </a:p>
          <a:p>
            <a:pPr marL="0" indent="0">
              <a:buNone/>
            </a:pPr>
            <a:endParaRPr lang="en-GB" sz="2400" dirty="0"/>
          </a:p>
        </p:txBody>
      </p:sp>
    </p:spTree>
    <p:extLst>
      <p:ext uri="{BB962C8B-B14F-4D97-AF65-F5344CB8AC3E}">
        <p14:creationId xmlns:p14="http://schemas.microsoft.com/office/powerpoint/2010/main" val="2371503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63B58-C65C-2765-E6B9-C52AF5F20F50}"/>
              </a:ext>
            </a:extLst>
          </p:cNvPr>
          <p:cNvSpPr>
            <a:spLocks noGrp="1"/>
          </p:cNvSpPr>
          <p:nvPr>
            <p:ph type="title"/>
          </p:nvPr>
        </p:nvSpPr>
        <p:spPr/>
        <p:txBody>
          <a:bodyPr/>
          <a:lstStyle/>
          <a:p>
            <a:r>
              <a:rPr lang="en-GB" u="sng" dirty="0"/>
              <a:t>Conclusion </a:t>
            </a:r>
          </a:p>
        </p:txBody>
      </p:sp>
      <p:sp>
        <p:nvSpPr>
          <p:cNvPr id="3" name="Content Placeholder 2">
            <a:extLst>
              <a:ext uri="{FF2B5EF4-FFF2-40B4-BE49-F238E27FC236}">
                <a16:creationId xmlns:a16="http://schemas.microsoft.com/office/drawing/2014/main" id="{A28146E2-D4EE-D780-C1B8-79F3C925A0F9}"/>
              </a:ext>
            </a:extLst>
          </p:cNvPr>
          <p:cNvSpPr>
            <a:spLocks noGrp="1"/>
          </p:cNvSpPr>
          <p:nvPr>
            <p:ph idx="1"/>
          </p:nvPr>
        </p:nvSpPr>
        <p:spPr/>
        <p:txBody>
          <a:bodyPr>
            <a:normAutofit lnSpcReduction="10000"/>
          </a:bodyPr>
          <a:lstStyle/>
          <a:p>
            <a:pPr marL="0" indent="0">
              <a:buNone/>
            </a:pPr>
            <a:r>
              <a:rPr lang="en-GB" dirty="0"/>
              <a:t>In conclusion, Bowlby's attachment theory explains the importance of close emotional relationships between children and their caregivers. This theory relates to Shona because she becomes anxious when her carers leave her at nursery with her caregivers. By providing constant care and reassurance, her nursery key person can help her develop trust and feel more secure. Over time, this may help Shona become more confident, explore her surroundings and interacts with other children. (Bowlby,1988). </a:t>
            </a:r>
          </a:p>
          <a:p>
            <a:pPr marL="0" indent="0">
              <a:buNone/>
            </a:pPr>
            <a:r>
              <a:rPr lang="en-GB" dirty="0"/>
              <a:t>Overall, Bowlby’s theory is useful in early year settings because it helps practioners understand children's emotional needs and provide </a:t>
            </a:r>
            <a:r>
              <a:rPr lang="en-GB" dirty="0" err="1"/>
              <a:t>whats</a:t>
            </a:r>
            <a:r>
              <a:rPr lang="en-GB" dirty="0"/>
              <a:t> best for there development.  </a:t>
            </a:r>
          </a:p>
        </p:txBody>
      </p:sp>
    </p:spTree>
    <p:extLst>
      <p:ext uri="{BB962C8B-B14F-4D97-AF65-F5344CB8AC3E}">
        <p14:creationId xmlns:p14="http://schemas.microsoft.com/office/powerpoint/2010/main" val="2846686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D337A-95EC-B560-0F5E-C7C31F8E54D0}"/>
              </a:ext>
            </a:extLst>
          </p:cNvPr>
          <p:cNvSpPr>
            <a:spLocks noGrp="1"/>
          </p:cNvSpPr>
          <p:nvPr>
            <p:ph type="title"/>
          </p:nvPr>
        </p:nvSpPr>
        <p:spPr/>
        <p:txBody>
          <a:bodyPr/>
          <a:lstStyle/>
          <a:p>
            <a:r>
              <a:rPr lang="en-GB" u="sng" dirty="0"/>
              <a:t>Referencing</a:t>
            </a:r>
          </a:p>
        </p:txBody>
      </p:sp>
      <p:sp>
        <p:nvSpPr>
          <p:cNvPr id="3" name="Content Placeholder 2">
            <a:extLst>
              <a:ext uri="{FF2B5EF4-FFF2-40B4-BE49-F238E27FC236}">
                <a16:creationId xmlns:a16="http://schemas.microsoft.com/office/drawing/2014/main" id="{07DA59A3-CBCB-11D1-60E5-1A57E896E66D}"/>
              </a:ext>
            </a:extLst>
          </p:cNvPr>
          <p:cNvSpPr>
            <a:spLocks noGrp="1"/>
          </p:cNvSpPr>
          <p:nvPr>
            <p:ph idx="1"/>
          </p:nvPr>
        </p:nvSpPr>
        <p:spPr/>
        <p:txBody>
          <a:bodyPr>
            <a:normAutofit lnSpcReduction="10000"/>
          </a:bodyPr>
          <a:lstStyle/>
          <a:p>
            <a:r>
              <a:rPr lang="en-GB" dirty="0"/>
              <a:t>Bowlby (1969)- original attachment theory </a:t>
            </a:r>
          </a:p>
          <a:p>
            <a:r>
              <a:rPr lang="en-GB" dirty="0"/>
              <a:t> Bowlby (1988) secure base and safe haven/ Ainsworth et al (1978)</a:t>
            </a:r>
          </a:p>
          <a:p>
            <a:r>
              <a:rPr lang="en-GB" dirty="0"/>
              <a:t>Bowlby J. (1969) Attachment and Loss: Volume 1. Attachment.</a:t>
            </a:r>
          </a:p>
          <a:p>
            <a:r>
              <a:rPr lang="en-GB" dirty="0"/>
              <a:t> support strategies Bowlby (1988);</a:t>
            </a:r>
          </a:p>
          <a:p>
            <a:pPr marL="0" indent="0">
              <a:buNone/>
            </a:pPr>
            <a:r>
              <a:rPr lang="en-GB" dirty="0"/>
              <a:t> Bowlby. J (1988) Perant- Child Attachment and healthy human Development.</a:t>
            </a:r>
          </a:p>
          <a:p>
            <a:pPr marL="0" indent="0">
              <a:buNone/>
            </a:pPr>
            <a:r>
              <a:rPr lang="en-GB" dirty="0"/>
              <a:t>Bowlby (1969); </a:t>
            </a:r>
          </a:p>
          <a:p>
            <a:r>
              <a:rPr lang="en-GB" dirty="0"/>
              <a:t> Bowlby's (1969) Attachment Theory</a:t>
            </a:r>
          </a:p>
          <a:p>
            <a:r>
              <a:rPr lang="en-GB"/>
              <a:t> (Bowlby,1988).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55443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3474</TotalTime>
  <Words>1187</Words>
  <Application>Microsoft Office PowerPoint</Application>
  <PresentationFormat>Widescreen</PresentationFormat>
  <Paragraphs>37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Bowlby's Attachment Theory and Early Childhood Development</vt:lpstr>
      <vt:lpstr>Key concepts of attachment theory</vt:lpstr>
      <vt:lpstr>Applying Bowlby's Attachment theory to Shona</vt:lpstr>
      <vt:lpstr>Support Strategies for Shona </vt:lpstr>
      <vt:lpstr>Nature and Nurture in Shonas Development</vt:lpstr>
      <vt:lpstr>Evaluation of Bowlby's Attachment theory</vt:lpstr>
      <vt:lpstr>Conclusion </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Liyba Imran (2508598)</dc:creator>
  <cp:lastModifiedBy>Liyba Imran (2508598)</cp:lastModifiedBy>
  <cp:revision>1</cp:revision>
  <dcterms:created xsi:type="dcterms:W3CDTF">2026-10-08T10:34:40Z</dcterms:created>
  <dcterms:modified xsi:type="dcterms:W3CDTF">2026-10-10T20:28:45Z</dcterms:modified>
</cp:coreProperties>
</file>