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8" r:id="rId13"/>
    <p:sldId id="268" r:id="rId14"/>
    <p:sldId id="269" r:id="rId15"/>
    <p:sldId id="271" r:id="rId16"/>
    <p:sldId id="272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-101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11/14/12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/>
          <a:lstStyle/>
          <a:p>
            <a:r>
              <a:rPr lang="en-GB" dirty="0" smtClean="0"/>
              <a:t>Nationalism and Heritage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4204" y="2668662"/>
            <a:ext cx="6847646" cy="418933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Globalization and 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 smtClean="0"/>
              <a:t>‘Nation’ as a fixed territory is challenged by global processes and the flows of people, ideas, capital, objects;</a:t>
            </a:r>
          </a:p>
          <a:p>
            <a:pPr lvl="0"/>
            <a:r>
              <a:rPr lang="en-GB" dirty="0" smtClean="0"/>
              <a:t> National boundaries are permeable.  </a:t>
            </a:r>
          </a:p>
          <a:p>
            <a:pPr lvl="0"/>
            <a:r>
              <a:rPr lang="en-GB" dirty="0" smtClean="0"/>
              <a:t>In some contexts – and at a particular scale – this appears to be leading to greater unification and supra-national entities. </a:t>
            </a:r>
          </a:p>
          <a:p>
            <a:pPr lvl="1"/>
            <a:r>
              <a:rPr lang="en-GB" dirty="0" smtClean="0"/>
              <a:t>The European Union</a:t>
            </a:r>
          </a:p>
          <a:p>
            <a:pPr lvl="1"/>
            <a:r>
              <a:rPr lang="en-GB" dirty="0" smtClean="0"/>
              <a:t>International Law, European Court of Human Rights, Universal Declaration of Human Rights </a:t>
            </a:r>
          </a:p>
          <a:p>
            <a:pPr lvl="1"/>
            <a:r>
              <a:rPr lang="en-GB" dirty="0" smtClean="0"/>
              <a:t>UNESCO </a:t>
            </a:r>
          </a:p>
          <a:p>
            <a:pPr lvl="0"/>
            <a:r>
              <a:rPr lang="en-GB" dirty="0" smtClean="0"/>
              <a:t>On the other hand, we see greater fragmentation and the break- up of previous nations</a:t>
            </a:r>
          </a:p>
          <a:p>
            <a:pPr lvl="1"/>
            <a:r>
              <a:rPr lang="en-GB" dirty="0" smtClean="0"/>
              <a:t>Former Yugoslavia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Heritage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is nationalism? </a:t>
            </a:r>
          </a:p>
          <a:p>
            <a:r>
              <a:rPr lang="en-GB" dirty="0" smtClean="0"/>
              <a:t>How are ideas of the nation reproduced through heritage?</a:t>
            </a:r>
          </a:p>
          <a:p>
            <a:pPr lvl="1"/>
            <a:r>
              <a:rPr lang="en-GB" dirty="0" smtClean="0"/>
              <a:t>By the state</a:t>
            </a:r>
          </a:p>
          <a:p>
            <a:pPr lvl="1"/>
            <a:r>
              <a:rPr lang="en-GB" dirty="0" smtClean="0"/>
              <a:t>By ‘popular’ culture and citizens</a:t>
            </a:r>
          </a:p>
          <a:p>
            <a:r>
              <a:rPr lang="en-GB" dirty="0" smtClean="0"/>
              <a:t>What is the relation between the local/national heritage and global processes</a:t>
            </a:r>
          </a:p>
          <a:p>
            <a:pPr lvl="1"/>
            <a:r>
              <a:rPr lang="en-GB" dirty="0" smtClean="0"/>
              <a:t>Reaffirming and defining national identities and sites of belonging</a:t>
            </a:r>
          </a:p>
          <a:p>
            <a:pPr lvl="1"/>
            <a:r>
              <a:rPr lang="en-GB" dirty="0" smtClean="0"/>
              <a:t>Creating collective memories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Gellner</a:t>
            </a:r>
            <a:r>
              <a:rPr lang="en-GB" dirty="0" smtClean="0"/>
              <a:t>, (1983) </a:t>
            </a:r>
            <a:r>
              <a:rPr lang="en-GB" i="1" dirty="0" smtClean="0"/>
              <a:t>Nations and Nationalism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358571"/>
            <a:ext cx="3566160" cy="3918404"/>
          </a:xfrm>
        </p:spPr>
        <p:txBody>
          <a:bodyPr/>
          <a:lstStyle/>
          <a:p>
            <a:r>
              <a:rPr lang="en-GB" dirty="0" smtClean="0"/>
              <a:t>Strongly influenced by modernization theories</a:t>
            </a:r>
          </a:p>
          <a:p>
            <a:r>
              <a:rPr lang="en-GB" dirty="0" smtClean="0"/>
              <a:t>Asks what does culture do?</a:t>
            </a:r>
          </a:p>
          <a:p>
            <a:r>
              <a:rPr lang="en-GB" dirty="0" smtClean="0"/>
              <a:t>Nationalism is a political principle</a:t>
            </a:r>
          </a:p>
          <a:p>
            <a:pPr lvl="1"/>
            <a:r>
              <a:rPr lang="en-GB" dirty="0" smtClean="0"/>
              <a:t> a theory of political legitimacy in which there is a correlation of ethnic and political boundaries.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119" y="2038256"/>
            <a:ext cx="2744694" cy="3306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4429" y="3410856"/>
            <a:ext cx="1940354" cy="321128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Gellner’s</a:t>
            </a:r>
            <a:r>
              <a:rPr lang="en-GB" dirty="0" smtClean="0"/>
              <a:t> Definitions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267857"/>
            <a:ext cx="7610476" cy="399847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The</a:t>
            </a:r>
            <a:r>
              <a:rPr lang="en-GB" b="1" dirty="0" smtClean="0"/>
              <a:t> state</a:t>
            </a:r>
            <a:r>
              <a:rPr lang="en-GB" dirty="0" smtClean="0"/>
              <a:t> as an institution specifically concerned with (the enforcement of) order. </a:t>
            </a:r>
          </a:p>
          <a:p>
            <a:r>
              <a:rPr lang="en-GB" dirty="0" smtClean="0"/>
              <a:t>The condition of nationalism is the existence of these politically centralized units, and a climate where they are seen as normative. </a:t>
            </a:r>
          </a:p>
          <a:p>
            <a:r>
              <a:rPr lang="en-GB" dirty="0" smtClean="0"/>
              <a:t>Sidesteps defining the nation in such explicit terms</a:t>
            </a:r>
          </a:p>
          <a:p>
            <a:pPr lvl="1"/>
            <a:r>
              <a:rPr lang="en-GB" dirty="0" smtClean="0"/>
              <a:t>Shared culture</a:t>
            </a:r>
          </a:p>
          <a:p>
            <a:pPr lvl="1"/>
            <a:r>
              <a:rPr lang="en-GB" dirty="0" smtClean="0"/>
              <a:t>Individuals recognise each other as belonging to the same nation</a:t>
            </a:r>
          </a:p>
          <a:p>
            <a:pPr lvl="1"/>
            <a:r>
              <a:rPr lang="en-GB" dirty="0" smtClean="0"/>
              <a:t>Occupants of a territory / or a group of people aren’t a nation until they recognise each other as such </a:t>
            </a:r>
          </a:p>
          <a:p>
            <a:pPr lvl="0"/>
            <a:r>
              <a:rPr lang="en-GB" dirty="0" smtClean="0"/>
              <a:t>This is where the state comes in; it facilitates mutual recognition. </a:t>
            </a:r>
          </a:p>
          <a:p>
            <a:r>
              <a:rPr lang="en-GB" dirty="0" smtClean="0"/>
              <a:t>Nationalism is a product of industrial society, and is required to make industrial society function.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centralised state creates a;</a:t>
            </a:r>
          </a:p>
          <a:p>
            <a:pPr lvl="1"/>
            <a:r>
              <a:rPr lang="en-GB" dirty="0" smtClean="0"/>
              <a:t>Common past </a:t>
            </a:r>
          </a:p>
          <a:p>
            <a:pPr lvl="1"/>
            <a:r>
              <a:rPr lang="en-GB" dirty="0" smtClean="0"/>
              <a:t>Common language</a:t>
            </a:r>
          </a:p>
          <a:p>
            <a:pPr lvl="1"/>
            <a:r>
              <a:rPr lang="en-GB" dirty="0" smtClean="0"/>
              <a:t>Common culture</a:t>
            </a:r>
          </a:p>
          <a:p>
            <a:pPr lvl="0"/>
            <a:r>
              <a:rPr lang="en-GB" dirty="0" smtClean="0"/>
              <a:t>It takes ‘low’ folk culture and establishes ‘high’ state culture</a:t>
            </a:r>
          </a:p>
          <a:p>
            <a:pPr lvl="0"/>
            <a:r>
              <a:rPr lang="en-GB" dirty="0" smtClean="0"/>
              <a:t>Education is a key mechanism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state, One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is through shared culture and commonalities that individuals are encouraged to work for the greater good.</a:t>
            </a:r>
          </a:p>
          <a:p>
            <a:r>
              <a:rPr lang="en-GB" dirty="0" smtClean="0"/>
              <a:t>Each state presides over, and is identified with, one culture. </a:t>
            </a:r>
          </a:p>
          <a:p>
            <a:r>
              <a:rPr lang="en-GB" dirty="0" smtClean="0"/>
              <a:t>The state monopolises legitimate culture</a:t>
            </a:r>
          </a:p>
          <a:p>
            <a:pPr lvl="1"/>
            <a:r>
              <a:rPr lang="en-GB" dirty="0" smtClean="0"/>
              <a:t> As much as, if not more so, than legitimate violence. </a:t>
            </a:r>
          </a:p>
          <a:p>
            <a:r>
              <a:rPr lang="en-GB" dirty="0" smtClean="0"/>
              <a:t>Nationalism engenders nations</a:t>
            </a:r>
          </a:p>
          <a:p>
            <a:pPr lvl="1"/>
            <a:r>
              <a:rPr lang="en-GB" dirty="0" smtClean="0"/>
              <a:t>they’re not there by default, but are rather created by the demands of industrialization.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Anderson (1983) </a:t>
            </a:r>
            <a:r>
              <a:rPr lang="en-GB" i="1" dirty="0" smtClean="0"/>
              <a:t>Imagined Communities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4268" y="2595563"/>
            <a:ext cx="4039492" cy="3681412"/>
          </a:xfrm>
        </p:spPr>
        <p:txBody>
          <a:bodyPr/>
          <a:lstStyle/>
          <a:p>
            <a:r>
              <a:rPr lang="en-GB" dirty="0" smtClean="0"/>
              <a:t>Nationalism is a cultural artefact.</a:t>
            </a:r>
          </a:p>
          <a:p>
            <a:r>
              <a:rPr lang="en-GB" dirty="0" smtClean="0"/>
              <a:t>How it came into being, how it spread across the globe and how it acquired its emotional legitimacy from the end of the eighteenth century.  </a:t>
            </a:r>
          </a:p>
          <a:p>
            <a:r>
              <a:rPr lang="en-GB" b="1" dirty="0" smtClean="0"/>
              <a:t>The nation is an imagined political community that is both limited and sovereign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70023"/>
            <a:ext cx="3566160" cy="390695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707572"/>
            <a:ext cx="7610476" cy="5558758"/>
          </a:xfrm>
        </p:spPr>
        <p:txBody>
          <a:bodyPr>
            <a:normAutofit/>
          </a:bodyPr>
          <a:lstStyle/>
          <a:p>
            <a:pPr lvl="0"/>
            <a:r>
              <a:rPr lang="en-GB" b="1" dirty="0" smtClean="0"/>
              <a:t>Imagined</a:t>
            </a:r>
            <a:r>
              <a:rPr lang="en-GB" dirty="0" smtClean="0"/>
              <a:t>: Members don’t know their fellow-members, but still have a sense of mutual solidarity. </a:t>
            </a:r>
          </a:p>
          <a:p>
            <a:pPr lvl="1"/>
            <a:r>
              <a:rPr lang="en-GB" dirty="0" smtClean="0"/>
              <a:t>imagined commonalities and culture are recreated, whereas </a:t>
            </a:r>
            <a:r>
              <a:rPr lang="en-GB" dirty="0" err="1" smtClean="0"/>
              <a:t>Gellner</a:t>
            </a:r>
            <a:r>
              <a:rPr lang="en-GB" dirty="0" smtClean="0"/>
              <a:t> implies ‘national’ cultures are falsities and inventions. </a:t>
            </a:r>
          </a:p>
          <a:p>
            <a:pPr lvl="0"/>
            <a:r>
              <a:rPr lang="en-GB" b="1" dirty="0" smtClean="0"/>
              <a:t>Limited</a:t>
            </a:r>
            <a:r>
              <a:rPr lang="en-GB" dirty="0" smtClean="0"/>
              <a:t>: Each nation has finite (elastic) boundaries, beyond which lie other nations.</a:t>
            </a:r>
          </a:p>
          <a:p>
            <a:pPr lvl="0"/>
            <a:r>
              <a:rPr lang="en-GB" b="1" dirty="0" smtClean="0"/>
              <a:t>Sovereign</a:t>
            </a:r>
            <a:r>
              <a:rPr lang="en-GB" dirty="0" smtClean="0"/>
              <a:t>: Post Enlightenment and French Revolution destroyed the age of the dynastic realm and divine rule, and the sovereign state became the emblem of freedom. </a:t>
            </a:r>
          </a:p>
          <a:p>
            <a:pPr lvl="0"/>
            <a:r>
              <a:rPr lang="en-GB" b="1" dirty="0" smtClean="0"/>
              <a:t>Community</a:t>
            </a:r>
            <a:r>
              <a:rPr lang="en-GB" dirty="0" smtClean="0"/>
              <a:t>: Nation is conceived as a “deep, horizontal comradeship” (1991: 7)</a:t>
            </a:r>
          </a:p>
          <a:p>
            <a:pPr lvl="1"/>
            <a:r>
              <a:rPr lang="en-GB" dirty="0" smtClean="0"/>
              <a:t>Affective bonds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Print Capitalism &amp; Colonial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Drew a wider variety of people into civil and military bureaucracies than previously</a:t>
            </a:r>
          </a:p>
          <a:p>
            <a:r>
              <a:rPr lang="en-GB" dirty="0" smtClean="0"/>
              <a:t>Created and established systems through which individuals would be drawn into the nation, while also being subject to discrimination</a:t>
            </a:r>
          </a:p>
          <a:p>
            <a:r>
              <a:rPr lang="en-GB" dirty="0" smtClean="0"/>
              <a:t>Colonialism thereby inculcated values of nationalism, but also sowed the seeds for distinct nationalisms to emerge in contestation with the colonial nation.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French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4"/>
            <a:ext cx="7610476" cy="3889615"/>
          </a:xfrm>
        </p:spPr>
        <p:txBody>
          <a:bodyPr>
            <a:normAutofit/>
          </a:bodyPr>
          <a:lstStyle/>
          <a:p>
            <a:r>
              <a:rPr lang="en-GB" dirty="0" smtClean="0"/>
              <a:t>Became a key symbol, and the model of modern republican society was diffused across national boundaries.</a:t>
            </a:r>
          </a:p>
          <a:p>
            <a:r>
              <a:rPr lang="en-GB" dirty="0" smtClean="0"/>
              <a:t>Although it was interpreted differently in different political contexts.  (And not just in the colonies, e.g. Japan)</a:t>
            </a:r>
          </a:p>
          <a:p>
            <a:r>
              <a:rPr lang="en-GB" dirty="0" smtClean="0"/>
              <a:t> European colonialism thereby provided the cultural roots and the mechanisms for the forging of nationalisms within and outside Europe</a:t>
            </a:r>
          </a:p>
          <a:p>
            <a:pPr lvl="1"/>
            <a:r>
              <a:rPr lang="en-GB" dirty="0" smtClean="0"/>
              <a:t> even if they had their own distinct political ideologies.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41" y="3183989"/>
            <a:ext cx="3442103" cy="33128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41" y="969444"/>
            <a:ext cx="2242352" cy="29139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4992" y="594063"/>
            <a:ext cx="2463800" cy="32893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5042" y="3515272"/>
            <a:ext cx="4127500" cy="27559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3857"/>
            <a:ext cx="8913813" cy="1294399"/>
          </a:xfrm>
        </p:spPr>
        <p:txBody>
          <a:bodyPr>
            <a:normAutofit/>
          </a:bodyPr>
          <a:lstStyle/>
          <a:p>
            <a:r>
              <a:rPr lang="en-GB" dirty="0" smtClean="0"/>
              <a:t>Radcliffe &amp; Westwood (1996) </a:t>
            </a:r>
            <a:r>
              <a:rPr lang="en-GB" i="1" dirty="0" smtClean="0"/>
              <a:t>Remaking the Nation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2974295"/>
          </a:xfrm>
        </p:spPr>
        <p:txBody>
          <a:bodyPr/>
          <a:lstStyle/>
          <a:p>
            <a:r>
              <a:rPr lang="en-GB" dirty="0" smtClean="0"/>
              <a:t>They explore ‘geographies of nationalism’</a:t>
            </a:r>
          </a:p>
          <a:p>
            <a:r>
              <a:rPr lang="en-GB" dirty="0" smtClean="0"/>
              <a:t>How the nation is produced, both by the state and by popular culture, in Latin America.</a:t>
            </a:r>
          </a:p>
          <a:p>
            <a:pPr lvl="1"/>
            <a:r>
              <a:rPr lang="en-GB" dirty="0" smtClean="0"/>
              <a:t>Challenge </a:t>
            </a:r>
            <a:r>
              <a:rPr lang="en-GB" dirty="0" err="1" smtClean="0"/>
              <a:t>Gellner’s</a:t>
            </a:r>
            <a:r>
              <a:rPr lang="en-GB" dirty="0" smtClean="0"/>
              <a:t> dichotomy</a:t>
            </a:r>
          </a:p>
          <a:p>
            <a:r>
              <a:rPr lang="en-GB" dirty="0" smtClean="0"/>
              <a:t> They also examine the relation between the local/regional and the national.	</a:t>
            </a:r>
          </a:p>
          <a:p>
            <a:pPr lvl="1"/>
            <a:r>
              <a:rPr lang="en-GB" dirty="0" smtClean="0"/>
              <a:t>The local/regional mediates the national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Ecuador: Education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340429"/>
            <a:ext cx="3566160" cy="3664857"/>
          </a:xfrm>
        </p:spPr>
        <p:txBody>
          <a:bodyPr/>
          <a:lstStyle/>
          <a:p>
            <a:pPr lvl="0"/>
            <a:r>
              <a:rPr lang="en-GB" dirty="0" smtClean="0"/>
              <a:t>A partisan nationalist – and often mythic - history is taught across all schools</a:t>
            </a:r>
          </a:p>
          <a:p>
            <a:pPr lvl="0"/>
            <a:r>
              <a:rPr lang="en-GB" dirty="0" smtClean="0"/>
              <a:t>Create distance from the Inca past as too close to ‘Peru’</a:t>
            </a:r>
          </a:p>
          <a:p>
            <a:pPr lvl="0"/>
            <a:r>
              <a:rPr lang="en-GB" dirty="0" smtClean="0"/>
              <a:t>Civic moments  - raising of the flag and sing national anthem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/>
          </p:cNvPicPr>
          <p:nvPr>
            <p:ph sz="half" idx="2"/>
          </p:nvPr>
        </p:nvPicPr>
        <p:blipFill>
          <a:blip r:embed="rId2"/>
          <a:srcRect t="-25641" b="-25641"/>
          <a:stretch>
            <a:fillRect/>
          </a:stretch>
        </p:blipFill>
        <p:spPr bwMode="auto">
          <a:xfrm rot="5400000">
            <a:off x="5257800" y="1824015"/>
            <a:ext cx="3566160" cy="4714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Power of the Popular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7534" y="2340429"/>
            <a:ext cx="3566160" cy="393654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Official nationalism interplays with the popular – and this contributes to its efficacy and power. </a:t>
            </a:r>
          </a:p>
          <a:p>
            <a:pPr lvl="0"/>
            <a:r>
              <a:rPr lang="en-GB" dirty="0" smtClean="0"/>
              <a:t>E.g. football and soap operas play on regional and national rivalries</a:t>
            </a:r>
          </a:p>
          <a:p>
            <a:pPr lvl="0"/>
            <a:r>
              <a:rPr lang="en-GB" dirty="0" smtClean="0"/>
              <a:t>They also produce deep emotional bonds and sentiments</a:t>
            </a:r>
          </a:p>
          <a:p>
            <a:pPr lvl="0"/>
            <a:r>
              <a:rPr lang="en-GB" dirty="0" smtClean="0"/>
              <a:t>They create a narrative of place that individuals can connect to.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21" y="2305957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064" y="4138386"/>
            <a:ext cx="3289300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883419"/>
            <a:ext cx="8913813" cy="115483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Importance of Territory (real and imagined)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577" y="2252211"/>
            <a:ext cx="3200400" cy="2540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57" y="4898046"/>
            <a:ext cx="4711700" cy="1727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4513" y="4394200"/>
            <a:ext cx="3289300" cy="2463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923" y="2252211"/>
            <a:ext cx="3492500" cy="23241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1790" y="2252211"/>
            <a:ext cx="2462023" cy="204893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Hall (2008 [1999])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Whose Heritage? </a:t>
            </a:r>
          </a:p>
          <a:p>
            <a:r>
              <a:rPr lang="en-GB" dirty="0" smtClean="0"/>
              <a:t>Is British heritage inclusive or exclusive? </a:t>
            </a:r>
          </a:p>
          <a:p>
            <a:r>
              <a:rPr lang="en-GB" dirty="0" smtClean="0"/>
              <a:t>Provides an overview of the relation between heritage and material culture </a:t>
            </a:r>
          </a:p>
          <a:p>
            <a:pPr lvl="1"/>
            <a:r>
              <a:rPr lang="en-GB" dirty="0" smtClean="0"/>
              <a:t>‘The Heritage becomes the material embodiment of the spirit of the nation’ (ibid: 219) </a:t>
            </a:r>
          </a:p>
          <a:p>
            <a:pPr lvl="1"/>
            <a:r>
              <a:rPr lang="en-GB" dirty="0" smtClean="0"/>
              <a:t>An ‘unfolding of a national story’ (ibid: 219) </a:t>
            </a:r>
          </a:p>
          <a:p>
            <a:r>
              <a:rPr lang="en-GB" dirty="0" smtClean="0"/>
              <a:t>But whose story and whose nation?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National Heritage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Creates belonging by holding up a mirror to its citizens </a:t>
            </a:r>
          </a:p>
          <a:p>
            <a:r>
              <a:rPr lang="en-GB" dirty="0" smtClean="0"/>
              <a:t>Those who do not see themselves reflected, do not belong</a:t>
            </a:r>
          </a:p>
          <a:p>
            <a:r>
              <a:rPr lang="en-GB" dirty="0" smtClean="0"/>
              <a:t>What the nation means – what it is – is </a:t>
            </a:r>
            <a:r>
              <a:rPr lang="en-GB" dirty="0" err="1" smtClean="0"/>
              <a:t>essentialised</a:t>
            </a:r>
            <a:r>
              <a:rPr lang="en-GB" dirty="0" smtClean="0"/>
              <a:t> through The Heritage </a:t>
            </a:r>
          </a:p>
          <a:p>
            <a:pPr lvl="1"/>
            <a:r>
              <a:rPr lang="en-GB" dirty="0" smtClean="0"/>
              <a:t>This essence appears to emerge naturally </a:t>
            </a:r>
          </a:p>
          <a:p>
            <a:r>
              <a:rPr lang="en-GB" dirty="0" smtClean="0"/>
              <a:t>But the meaning is constructed from within, through artefacts, </a:t>
            </a:r>
          </a:p>
          <a:p>
            <a:pPr lvl="1"/>
            <a:r>
              <a:rPr lang="en-GB" dirty="0" smtClean="0"/>
              <a:t>Objects are subjected to dominant meanings. 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Heritage as a Discursive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5414" y="2318975"/>
            <a:ext cx="4168346" cy="3588889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A way through which the nation constructs a social memory </a:t>
            </a:r>
          </a:p>
          <a:p>
            <a:r>
              <a:rPr lang="en-GB" sz="2000" dirty="0" smtClean="0"/>
              <a:t>But whose memory?  </a:t>
            </a:r>
          </a:p>
          <a:p>
            <a:r>
              <a:rPr lang="en-GB" sz="2000" dirty="0" smtClean="0"/>
              <a:t>Those who belong to a culturally homogenous and unified Britain. </a:t>
            </a:r>
          </a:p>
          <a:p>
            <a:r>
              <a:rPr lang="en-GB" sz="2000" dirty="0" smtClean="0"/>
              <a:t>But Britain is fractured along national, ethnic, class and gender lines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318975"/>
            <a:ext cx="3566160" cy="3588889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95988" y="5907864"/>
            <a:ext cx="5853633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r>
              <a:rPr lang="en-GB" sz="2000" b="1" dirty="0" smtClean="0"/>
              <a:t>British Heritage is White, English Heritage </a:t>
            </a: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8975"/>
            <a:ext cx="4029934" cy="3588889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Major Challenges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Democratisation </a:t>
            </a:r>
          </a:p>
          <a:p>
            <a:pPr lvl="1"/>
            <a:r>
              <a:rPr lang="en-GB" dirty="0" smtClean="0"/>
              <a:t>The domestic vernacular, the everyday, the lives of ordinary people </a:t>
            </a:r>
          </a:p>
          <a:p>
            <a:pPr lvl="1"/>
            <a:r>
              <a:rPr lang="en-GB" dirty="0" smtClean="0"/>
              <a:t>History from below</a:t>
            </a:r>
          </a:p>
          <a:p>
            <a:r>
              <a:rPr lang="en-GB" dirty="0" smtClean="0"/>
              <a:t>Post-Enlightenment Critique</a:t>
            </a:r>
          </a:p>
          <a:p>
            <a:pPr lvl="1"/>
            <a:r>
              <a:rPr lang="en-GB" dirty="0" smtClean="0"/>
              <a:t>Cultural Relativism </a:t>
            </a:r>
          </a:p>
          <a:p>
            <a:pPr lvl="1"/>
            <a:r>
              <a:rPr lang="en-GB" dirty="0" smtClean="0"/>
              <a:t>Questions about knowledge production, representation and power relations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Need for Institutional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18975"/>
            <a:ext cx="3566160" cy="3958000"/>
          </a:xfrm>
        </p:spPr>
        <p:txBody>
          <a:bodyPr/>
          <a:lstStyle/>
          <a:p>
            <a:r>
              <a:rPr lang="en-GB" dirty="0" smtClean="0"/>
              <a:t>Majority versions need to revise their conception of the past </a:t>
            </a:r>
          </a:p>
          <a:p>
            <a:pPr lvl="1"/>
            <a:r>
              <a:rPr lang="en-GB" dirty="0" smtClean="0"/>
              <a:t>Not so much ‘us’ and ‘them’, but how ‘they’ are implicated in ‘us’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3" y="2595564"/>
            <a:ext cx="3397979" cy="368141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" y="4193041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Creative Minority Arts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69" y="2293072"/>
            <a:ext cx="3188176" cy="40639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272" y="2293071"/>
            <a:ext cx="3136900" cy="4064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5528" y="3601171"/>
            <a:ext cx="2946400" cy="27559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Migrant Experience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822" y="2521425"/>
            <a:ext cx="3184524" cy="36993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1824" y="2521425"/>
            <a:ext cx="2032000" cy="24892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4460" y="2521425"/>
            <a:ext cx="2259539" cy="2857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3696" y="4766781"/>
            <a:ext cx="3434614" cy="188214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Traditions of Origin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156" y="2539830"/>
            <a:ext cx="3621755" cy="40674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451" y="2539830"/>
            <a:ext cx="3605362" cy="329441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Diaspora and </a:t>
            </a:r>
            <a:r>
              <a:rPr lang="en-GB" dirty="0" err="1" smtClean="0"/>
              <a:t>Hybridity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236" y="2337378"/>
            <a:ext cx="3092485" cy="39569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7836" y="2557607"/>
            <a:ext cx="4495977" cy="283492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Post-Nation?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504" y="2429402"/>
            <a:ext cx="5982486" cy="384655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263</TotalTime>
  <Words>1136</Words>
  <Application>Microsoft Macintosh PowerPoint</Application>
  <PresentationFormat>On-screen Show (4:3)</PresentationFormat>
  <Paragraphs>117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Nationalism and Heritage</vt:lpstr>
      <vt:lpstr>Globalization and Nations</vt:lpstr>
      <vt:lpstr>The Role of Heritage </vt:lpstr>
      <vt:lpstr>Gellner, (1983) Nations and Nationalism </vt:lpstr>
      <vt:lpstr>Gellner’s Definitions</vt:lpstr>
      <vt:lpstr>The Role of the State</vt:lpstr>
      <vt:lpstr>One state, One culture</vt:lpstr>
      <vt:lpstr>Anderson (1983) Imagined Communities</vt:lpstr>
      <vt:lpstr>Slide 9</vt:lpstr>
      <vt:lpstr>Print Capitalism &amp; Colonial Expansion</vt:lpstr>
      <vt:lpstr>The French Revolution</vt:lpstr>
      <vt:lpstr>Slide 12</vt:lpstr>
      <vt:lpstr>Radcliffe &amp; Westwood (1996) Remaking the Nation</vt:lpstr>
      <vt:lpstr>Ecuador: Education</vt:lpstr>
      <vt:lpstr>The Power of the Popular</vt:lpstr>
      <vt:lpstr>The Importance of Territory (real and imagined)</vt:lpstr>
      <vt:lpstr>Hall (2008 [1999]) </vt:lpstr>
      <vt:lpstr>The National Heritage</vt:lpstr>
      <vt:lpstr>Heritage as a Discursive Practice</vt:lpstr>
      <vt:lpstr>2 Major Challenges</vt:lpstr>
      <vt:lpstr>The Need for Institutional Change</vt:lpstr>
      <vt:lpstr>Creative Minority Arts</vt:lpstr>
      <vt:lpstr>The Migrant Experience</vt:lpstr>
      <vt:lpstr>Traditions of Origin </vt:lpstr>
      <vt:lpstr>Diaspora and Hybridity</vt:lpstr>
      <vt:lpstr>The Post-Nation?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11</cp:revision>
  <dcterms:created xsi:type="dcterms:W3CDTF">2012-11-14T09:49:51Z</dcterms:created>
  <dcterms:modified xsi:type="dcterms:W3CDTF">2012-11-14T09:58:10Z</dcterms:modified>
</cp:coreProperties>
</file>