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29"/>
  </p:notesMasterIdLst>
  <p:sldIdLst>
    <p:sldId id="256" r:id="rId5"/>
    <p:sldId id="258" r:id="rId6"/>
    <p:sldId id="261" r:id="rId7"/>
    <p:sldId id="281" r:id="rId8"/>
    <p:sldId id="259" r:id="rId9"/>
    <p:sldId id="262" r:id="rId10"/>
    <p:sldId id="263" r:id="rId11"/>
    <p:sldId id="264" r:id="rId12"/>
    <p:sldId id="277" r:id="rId13"/>
    <p:sldId id="267" r:id="rId14"/>
    <p:sldId id="265" r:id="rId15"/>
    <p:sldId id="278" r:id="rId16"/>
    <p:sldId id="266" r:id="rId17"/>
    <p:sldId id="268" r:id="rId18"/>
    <p:sldId id="270" r:id="rId19"/>
    <p:sldId id="271" r:id="rId20"/>
    <p:sldId id="272" r:id="rId21"/>
    <p:sldId id="260" r:id="rId22"/>
    <p:sldId id="282" r:id="rId23"/>
    <p:sldId id="274" r:id="rId24"/>
    <p:sldId id="279" r:id="rId25"/>
    <p:sldId id="276" r:id="rId26"/>
    <p:sldId id="283"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9E04DF-9069-4B0E-97DF-D63528A9EEE4}" v="2015" dt="2024-05-01T21:46:36.452"/>
    <p1510:client id="{BDF5C116-9DE7-40CB-BFA4-3858DDABF3B2}" v="12" dt="2024-05-01T21:50:41.661"/>
    <p1510:client id="{C30B1A27-EE3F-44A2-A5D2-980E1AF12980}" v="64" dt="2024-05-01T23:38:38.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0" autoAdjust="0"/>
    <p:restoredTop sz="64833" autoAdjust="0"/>
  </p:normalViewPr>
  <p:slideViewPr>
    <p:cSldViewPr snapToGrid="0">
      <p:cViewPr varScale="1">
        <p:scale>
          <a:sx n="60" d="100"/>
          <a:sy n="60" d="100"/>
        </p:scale>
        <p:origin x="140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my Morris" userId="bbc672007c565eee" providerId="LiveId" clId="{CA454A2B-4B06-40EF-B70B-1F5EBE6F148F}"/>
    <pc:docChg chg="modSld">
      <pc:chgData name="Tammy Morris" userId="bbc672007c565eee" providerId="LiveId" clId="{CA454A2B-4B06-40EF-B70B-1F5EBE6F148F}" dt="2024-05-02T00:25:58.295" v="0" actId="12"/>
      <pc:docMkLst>
        <pc:docMk/>
      </pc:docMkLst>
      <pc:sldChg chg="modSp mod">
        <pc:chgData name="Tammy Morris" userId="bbc672007c565eee" providerId="LiveId" clId="{CA454A2B-4B06-40EF-B70B-1F5EBE6F148F}" dt="2024-05-02T00:25:58.295" v="0" actId="12"/>
        <pc:sldMkLst>
          <pc:docMk/>
          <pc:sldMk cId="641819032" sldId="283"/>
        </pc:sldMkLst>
        <pc:spChg chg="mod">
          <ac:chgData name="Tammy Morris" userId="bbc672007c565eee" providerId="LiveId" clId="{CA454A2B-4B06-40EF-B70B-1F5EBE6F148F}" dt="2024-05-02T00:25:58.295" v="0" actId="12"/>
          <ac:spMkLst>
            <pc:docMk/>
            <pc:sldMk cId="641819032" sldId="283"/>
            <ac:spMk id="3" creationId="{8F13360F-8710-BBAA-55C4-15E02B70BB2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FB5F4F-53B8-412D-A107-93EDBEACDDD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6AAE20B4-D488-41D3-8E09-C2A224AF65A6}">
      <dgm:prSet phldrT="[Text]"/>
      <dgm:spPr/>
      <dgm:t>
        <a:bodyPr/>
        <a:lstStyle/>
        <a:p>
          <a:r>
            <a:rPr lang="en-US" dirty="0"/>
            <a:t>Vulnerabilities</a:t>
          </a:r>
          <a:endParaRPr lang="en-GB" dirty="0"/>
        </a:p>
      </dgm:t>
    </dgm:pt>
    <dgm:pt modelId="{2F7A431C-685B-49BA-98CC-73CCC8207698}" type="parTrans" cxnId="{1A888E08-10E9-4039-AB6A-77A2EA5B4C57}">
      <dgm:prSet/>
      <dgm:spPr/>
      <dgm:t>
        <a:bodyPr/>
        <a:lstStyle/>
        <a:p>
          <a:endParaRPr lang="en-GB"/>
        </a:p>
      </dgm:t>
    </dgm:pt>
    <dgm:pt modelId="{1E887D04-E3CB-48F4-8C50-C81014131A60}" type="sibTrans" cxnId="{1A888E08-10E9-4039-AB6A-77A2EA5B4C57}">
      <dgm:prSet/>
      <dgm:spPr/>
      <dgm:t>
        <a:bodyPr/>
        <a:lstStyle/>
        <a:p>
          <a:endParaRPr lang="en-GB"/>
        </a:p>
      </dgm:t>
    </dgm:pt>
    <dgm:pt modelId="{21E69B0E-B19D-4733-9EDE-4AE5F0682300}">
      <dgm:prSet phldrT="[Text]"/>
      <dgm:spPr/>
      <dgm:t>
        <a:bodyPr/>
        <a:lstStyle/>
        <a:p>
          <a:r>
            <a:rPr lang="en-US" dirty="0"/>
            <a:t>Child sexual exploitation and abuse</a:t>
          </a:r>
          <a:endParaRPr lang="en-GB" dirty="0"/>
        </a:p>
      </dgm:t>
    </dgm:pt>
    <dgm:pt modelId="{6F1C9A0F-0282-402E-80AA-A0EEE31A9F48}" type="parTrans" cxnId="{88603145-8E0B-4AAC-86CB-3CE2CED0AC8D}">
      <dgm:prSet/>
      <dgm:spPr/>
      <dgm:t>
        <a:bodyPr/>
        <a:lstStyle/>
        <a:p>
          <a:endParaRPr lang="en-GB"/>
        </a:p>
      </dgm:t>
    </dgm:pt>
    <dgm:pt modelId="{B97B88D4-0FB2-486B-B4EF-324ED936ED39}" type="sibTrans" cxnId="{88603145-8E0B-4AAC-86CB-3CE2CED0AC8D}">
      <dgm:prSet/>
      <dgm:spPr/>
      <dgm:t>
        <a:bodyPr/>
        <a:lstStyle/>
        <a:p>
          <a:endParaRPr lang="en-GB"/>
        </a:p>
      </dgm:t>
    </dgm:pt>
    <dgm:pt modelId="{FF53EF1D-D303-4422-8050-3AF8AF49931D}">
      <dgm:prSet phldrT="[Text]"/>
      <dgm:spPr/>
      <dgm:t>
        <a:bodyPr/>
        <a:lstStyle/>
        <a:p>
          <a:r>
            <a:rPr lang="en-US" dirty="0"/>
            <a:t>Organized immigration crime</a:t>
          </a:r>
          <a:endParaRPr lang="en-GB" dirty="0"/>
        </a:p>
      </dgm:t>
    </dgm:pt>
    <dgm:pt modelId="{7ED24398-4B9D-43DA-9378-858414970D8D}" type="parTrans" cxnId="{73407824-7A74-41F5-9F5C-4AE5ECF0514B}">
      <dgm:prSet/>
      <dgm:spPr/>
      <dgm:t>
        <a:bodyPr/>
        <a:lstStyle/>
        <a:p>
          <a:endParaRPr lang="en-GB"/>
        </a:p>
      </dgm:t>
    </dgm:pt>
    <dgm:pt modelId="{955E5B28-17E4-42D8-AB60-FEEF0CC9882F}" type="sibTrans" cxnId="{73407824-7A74-41F5-9F5C-4AE5ECF0514B}">
      <dgm:prSet/>
      <dgm:spPr/>
      <dgm:t>
        <a:bodyPr/>
        <a:lstStyle/>
        <a:p>
          <a:endParaRPr lang="en-GB"/>
        </a:p>
      </dgm:t>
    </dgm:pt>
    <dgm:pt modelId="{96357EAD-C76E-4346-A6F4-0C79FBF30A2B}">
      <dgm:prSet phldrT="[Text]"/>
      <dgm:spPr/>
      <dgm:t>
        <a:bodyPr/>
        <a:lstStyle/>
        <a:p>
          <a:r>
            <a:rPr lang="en-US" dirty="0"/>
            <a:t>Prosperity</a:t>
          </a:r>
          <a:endParaRPr lang="en-GB" dirty="0"/>
        </a:p>
      </dgm:t>
    </dgm:pt>
    <dgm:pt modelId="{4A29352A-5B6F-47D4-8733-AEDCA29E8CE8}" type="parTrans" cxnId="{D063125E-9E60-44CD-98A6-00EFB1D58F76}">
      <dgm:prSet/>
      <dgm:spPr/>
      <dgm:t>
        <a:bodyPr/>
        <a:lstStyle/>
        <a:p>
          <a:endParaRPr lang="en-GB"/>
        </a:p>
      </dgm:t>
    </dgm:pt>
    <dgm:pt modelId="{C86413D3-8C0A-4795-BD3D-6DFC537EA12E}" type="sibTrans" cxnId="{D063125E-9E60-44CD-98A6-00EFB1D58F76}">
      <dgm:prSet/>
      <dgm:spPr/>
      <dgm:t>
        <a:bodyPr/>
        <a:lstStyle/>
        <a:p>
          <a:endParaRPr lang="en-GB"/>
        </a:p>
      </dgm:t>
    </dgm:pt>
    <dgm:pt modelId="{03725F8F-482A-4B6C-B272-FA33D691779D}">
      <dgm:prSet phldrT="[Text]"/>
      <dgm:spPr/>
      <dgm:t>
        <a:bodyPr/>
        <a:lstStyle/>
        <a:p>
          <a:r>
            <a:rPr lang="en-US" dirty="0"/>
            <a:t>Money laundering</a:t>
          </a:r>
          <a:endParaRPr lang="en-GB" dirty="0"/>
        </a:p>
      </dgm:t>
    </dgm:pt>
    <dgm:pt modelId="{8D7CAADE-D3C5-4319-B1F8-3D4AE92AF089}" type="parTrans" cxnId="{D485887F-E64B-48AB-8110-1964A7274AD7}">
      <dgm:prSet/>
      <dgm:spPr/>
      <dgm:t>
        <a:bodyPr/>
        <a:lstStyle/>
        <a:p>
          <a:endParaRPr lang="en-GB"/>
        </a:p>
      </dgm:t>
    </dgm:pt>
    <dgm:pt modelId="{62DB5BB2-DEF6-4DA2-B832-1824554F6D9E}" type="sibTrans" cxnId="{D485887F-E64B-48AB-8110-1964A7274AD7}">
      <dgm:prSet/>
      <dgm:spPr/>
      <dgm:t>
        <a:bodyPr/>
        <a:lstStyle/>
        <a:p>
          <a:endParaRPr lang="en-GB"/>
        </a:p>
      </dgm:t>
    </dgm:pt>
    <dgm:pt modelId="{CF2D0C85-D5A3-4CB5-A7F2-F61A99F2FB5E}">
      <dgm:prSet phldrT="[Text]"/>
      <dgm:spPr/>
      <dgm:t>
        <a:bodyPr/>
        <a:lstStyle/>
        <a:p>
          <a:r>
            <a:rPr lang="en-US" dirty="0"/>
            <a:t>Fraud and economic crimes</a:t>
          </a:r>
          <a:endParaRPr lang="en-GB" dirty="0"/>
        </a:p>
      </dgm:t>
    </dgm:pt>
    <dgm:pt modelId="{A812BB52-C72E-4C7A-A6C5-695A50440C73}" type="parTrans" cxnId="{0CBF3D59-1BB4-4E02-9249-1B30FAB34853}">
      <dgm:prSet/>
      <dgm:spPr/>
      <dgm:t>
        <a:bodyPr/>
        <a:lstStyle/>
        <a:p>
          <a:endParaRPr lang="en-GB"/>
        </a:p>
      </dgm:t>
    </dgm:pt>
    <dgm:pt modelId="{90F494A1-13E4-4405-854F-9D95B9F64F4D}" type="sibTrans" cxnId="{0CBF3D59-1BB4-4E02-9249-1B30FAB34853}">
      <dgm:prSet/>
      <dgm:spPr/>
      <dgm:t>
        <a:bodyPr/>
        <a:lstStyle/>
        <a:p>
          <a:endParaRPr lang="en-GB"/>
        </a:p>
      </dgm:t>
    </dgm:pt>
    <dgm:pt modelId="{43947816-EAFF-4B85-8B51-CB617D5CDD50}">
      <dgm:prSet phldrT="[Text]"/>
      <dgm:spPr/>
      <dgm:t>
        <a:bodyPr/>
        <a:lstStyle/>
        <a:p>
          <a:r>
            <a:rPr lang="en-US" dirty="0"/>
            <a:t>Commodities</a:t>
          </a:r>
          <a:endParaRPr lang="en-GB" dirty="0"/>
        </a:p>
      </dgm:t>
    </dgm:pt>
    <dgm:pt modelId="{11BCA71D-79E5-4D11-9B8F-1FA1CCD24E10}" type="parTrans" cxnId="{D3A63880-D5DA-4C51-8688-8BEC16F72945}">
      <dgm:prSet/>
      <dgm:spPr/>
      <dgm:t>
        <a:bodyPr/>
        <a:lstStyle/>
        <a:p>
          <a:endParaRPr lang="en-GB"/>
        </a:p>
      </dgm:t>
    </dgm:pt>
    <dgm:pt modelId="{F6C3F74B-AC9D-4A9D-942B-19BCE0A2782F}" type="sibTrans" cxnId="{D3A63880-D5DA-4C51-8688-8BEC16F72945}">
      <dgm:prSet/>
      <dgm:spPr/>
      <dgm:t>
        <a:bodyPr/>
        <a:lstStyle/>
        <a:p>
          <a:endParaRPr lang="en-GB"/>
        </a:p>
      </dgm:t>
    </dgm:pt>
    <dgm:pt modelId="{61AA96E7-BA8D-43A9-9FCF-B5AE970ADB16}">
      <dgm:prSet phldrT="[Text]"/>
      <dgm:spPr/>
      <dgm:t>
        <a:bodyPr/>
        <a:lstStyle/>
        <a:p>
          <a:r>
            <a:rPr lang="en-US" dirty="0"/>
            <a:t>Firearms</a:t>
          </a:r>
          <a:endParaRPr lang="en-GB" dirty="0"/>
        </a:p>
      </dgm:t>
    </dgm:pt>
    <dgm:pt modelId="{44588166-990D-40EA-B93D-65F989DEA704}" type="parTrans" cxnId="{42AF5DE8-DA08-48F3-A905-12282584F6CD}">
      <dgm:prSet/>
      <dgm:spPr/>
      <dgm:t>
        <a:bodyPr/>
        <a:lstStyle/>
        <a:p>
          <a:endParaRPr lang="en-GB"/>
        </a:p>
      </dgm:t>
    </dgm:pt>
    <dgm:pt modelId="{626390EE-1097-4DE1-BFB1-79E6469FEA67}" type="sibTrans" cxnId="{42AF5DE8-DA08-48F3-A905-12282584F6CD}">
      <dgm:prSet/>
      <dgm:spPr/>
      <dgm:t>
        <a:bodyPr/>
        <a:lstStyle/>
        <a:p>
          <a:endParaRPr lang="en-GB"/>
        </a:p>
      </dgm:t>
    </dgm:pt>
    <dgm:pt modelId="{01D4C4CF-CCC9-458B-BD76-1E42B2EDB083}">
      <dgm:prSet phldrT="[Text]"/>
      <dgm:spPr/>
      <dgm:t>
        <a:bodyPr/>
        <a:lstStyle/>
        <a:p>
          <a:r>
            <a:rPr lang="en-US" dirty="0"/>
            <a:t>Drugs</a:t>
          </a:r>
          <a:endParaRPr lang="en-GB" dirty="0"/>
        </a:p>
      </dgm:t>
    </dgm:pt>
    <dgm:pt modelId="{BD88028D-7C64-47B5-84E0-23F7FB8ECB2C}" type="parTrans" cxnId="{46B88BA0-6110-40A8-AC54-71ECE05E71DD}">
      <dgm:prSet/>
      <dgm:spPr/>
      <dgm:t>
        <a:bodyPr/>
        <a:lstStyle/>
        <a:p>
          <a:endParaRPr lang="en-GB"/>
        </a:p>
      </dgm:t>
    </dgm:pt>
    <dgm:pt modelId="{60EFFD90-1449-4AC2-A479-DD81B43F1CD2}" type="sibTrans" cxnId="{46B88BA0-6110-40A8-AC54-71ECE05E71DD}">
      <dgm:prSet/>
      <dgm:spPr/>
      <dgm:t>
        <a:bodyPr/>
        <a:lstStyle/>
        <a:p>
          <a:endParaRPr lang="en-GB"/>
        </a:p>
      </dgm:t>
    </dgm:pt>
    <dgm:pt modelId="{B73C1543-E897-473F-BA8D-7777F784CE6F}">
      <dgm:prSet phldrT="[Text]"/>
      <dgm:spPr/>
      <dgm:t>
        <a:bodyPr/>
        <a:lstStyle/>
        <a:p>
          <a:r>
            <a:rPr lang="en-US" dirty="0"/>
            <a:t>Modern slavery and human trafficking</a:t>
          </a:r>
          <a:endParaRPr lang="en-GB" dirty="0"/>
        </a:p>
      </dgm:t>
    </dgm:pt>
    <dgm:pt modelId="{14819E79-72F7-484E-9B69-06364AFBBD65}" type="parTrans" cxnId="{D9EE4ECF-7342-4849-891C-F439941303E0}">
      <dgm:prSet/>
      <dgm:spPr/>
      <dgm:t>
        <a:bodyPr/>
        <a:lstStyle/>
        <a:p>
          <a:endParaRPr lang="en-GB"/>
        </a:p>
      </dgm:t>
    </dgm:pt>
    <dgm:pt modelId="{08E37D81-AFB4-4F75-B30C-9E0031E87D72}" type="sibTrans" cxnId="{D9EE4ECF-7342-4849-891C-F439941303E0}">
      <dgm:prSet/>
      <dgm:spPr/>
      <dgm:t>
        <a:bodyPr/>
        <a:lstStyle/>
        <a:p>
          <a:endParaRPr lang="en-GB"/>
        </a:p>
      </dgm:t>
    </dgm:pt>
    <dgm:pt modelId="{557190E4-6CEE-43F3-B549-32974195E36A}">
      <dgm:prSet phldrT="[Text]"/>
      <dgm:spPr/>
      <dgm:t>
        <a:bodyPr/>
        <a:lstStyle/>
        <a:p>
          <a:r>
            <a:rPr lang="en-US" dirty="0"/>
            <a:t>Bribery, international corruption and sanction evasion</a:t>
          </a:r>
          <a:endParaRPr lang="en-GB" dirty="0"/>
        </a:p>
      </dgm:t>
    </dgm:pt>
    <dgm:pt modelId="{7262E2AE-785C-46BC-B3C1-A986A9B58B3D}" type="parTrans" cxnId="{0BD8DB8C-711B-4E95-8CD9-96231F40EB9A}">
      <dgm:prSet/>
      <dgm:spPr/>
      <dgm:t>
        <a:bodyPr/>
        <a:lstStyle/>
        <a:p>
          <a:endParaRPr lang="en-GB"/>
        </a:p>
      </dgm:t>
    </dgm:pt>
    <dgm:pt modelId="{E5489A99-3807-4210-987D-61A1885BF3BB}" type="sibTrans" cxnId="{0BD8DB8C-711B-4E95-8CD9-96231F40EB9A}">
      <dgm:prSet/>
      <dgm:spPr/>
      <dgm:t>
        <a:bodyPr/>
        <a:lstStyle/>
        <a:p>
          <a:endParaRPr lang="en-GB"/>
        </a:p>
      </dgm:t>
    </dgm:pt>
    <dgm:pt modelId="{393336D0-E4B7-4B27-9DBD-E26139C70DB3}">
      <dgm:prSet phldrT="[Text]"/>
      <dgm:spPr/>
      <dgm:t>
        <a:bodyPr/>
        <a:lstStyle/>
        <a:p>
          <a:r>
            <a:rPr lang="en-US" dirty="0"/>
            <a:t>Cyber-crime</a:t>
          </a:r>
          <a:endParaRPr lang="en-GB" dirty="0"/>
        </a:p>
      </dgm:t>
    </dgm:pt>
    <dgm:pt modelId="{B5144EA6-FE1A-4BF7-AE3C-56102BEB6DB8}" type="parTrans" cxnId="{7C6871B6-28AA-4F2A-B691-581B6658219F}">
      <dgm:prSet/>
      <dgm:spPr/>
      <dgm:t>
        <a:bodyPr/>
        <a:lstStyle/>
        <a:p>
          <a:endParaRPr lang="en-GB"/>
        </a:p>
      </dgm:t>
    </dgm:pt>
    <dgm:pt modelId="{32926E29-4775-44BB-ABA8-6C845C92832F}" type="sibTrans" cxnId="{7C6871B6-28AA-4F2A-B691-581B6658219F}">
      <dgm:prSet/>
      <dgm:spPr/>
      <dgm:t>
        <a:bodyPr/>
        <a:lstStyle/>
        <a:p>
          <a:endParaRPr lang="en-GB"/>
        </a:p>
      </dgm:t>
    </dgm:pt>
    <dgm:pt modelId="{56D54053-6F53-45C1-913D-614A109F9954}" type="pres">
      <dgm:prSet presAssocID="{A3FB5F4F-53B8-412D-A107-93EDBEACDDD7}" presName="linearFlow" presStyleCnt="0">
        <dgm:presLayoutVars>
          <dgm:dir/>
          <dgm:animLvl val="lvl"/>
          <dgm:resizeHandles val="exact"/>
        </dgm:presLayoutVars>
      </dgm:prSet>
      <dgm:spPr/>
    </dgm:pt>
    <dgm:pt modelId="{632D7E1D-FA00-4BD8-A7E1-73146CAFAC15}" type="pres">
      <dgm:prSet presAssocID="{6AAE20B4-D488-41D3-8E09-C2A224AF65A6}" presName="composite" presStyleCnt="0"/>
      <dgm:spPr/>
    </dgm:pt>
    <dgm:pt modelId="{F88FE2A3-DEFA-4853-87E8-491A820A8FEC}" type="pres">
      <dgm:prSet presAssocID="{6AAE20B4-D488-41D3-8E09-C2A224AF65A6}" presName="parentText" presStyleLbl="alignNode1" presStyleIdx="0" presStyleCnt="3">
        <dgm:presLayoutVars>
          <dgm:chMax val="1"/>
          <dgm:bulletEnabled val="1"/>
        </dgm:presLayoutVars>
      </dgm:prSet>
      <dgm:spPr/>
    </dgm:pt>
    <dgm:pt modelId="{EDBF1AD5-3403-4857-9848-A6569C29EEF8}" type="pres">
      <dgm:prSet presAssocID="{6AAE20B4-D488-41D3-8E09-C2A224AF65A6}" presName="descendantText" presStyleLbl="alignAcc1" presStyleIdx="0" presStyleCnt="3">
        <dgm:presLayoutVars>
          <dgm:bulletEnabled val="1"/>
        </dgm:presLayoutVars>
      </dgm:prSet>
      <dgm:spPr/>
    </dgm:pt>
    <dgm:pt modelId="{BF6DC968-F0CF-4C18-B1BE-FFD4212527E6}" type="pres">
      <dgm:prSet presAssocID="{1E887D04-E3CB-48F4-8C50-C81014131A60}" presName="sp" presStyleCnt="0"/>
      <dgm:spPr/>
    </dgm:pt>
    <dgm:pt modelId="{F1D45DF1-8686-4043-B31D-083207EF5EC9}" type="pres">
      <dgm:prSet presAssocID="{96357EAD-C76E-4346-A6F4-0C79FBF30A2B}" presName="composite" presStyleCnt="0"/>
      <dgm:spPr/>
    </dgm:pt>
    <dgm:pt modelId="{25932A00-F971-438B-A9AD-9648C5D445C1}" type="pres">
      <dgm:prSet presAssocID="{96357EAD-C76E-4346-A6F4-0C79FBF30A2B}" presName="parentText" presStyleLbl="alignNode1" presStyleIdx="1" presStyleCnt="3">
        <dgm:presLayoutVars>
          <dgm:chMax val="1"/>
          <dgm:bulletEnabled val="1"/>
        </dgm:presLayoutVars>
      </dgm:prSet>
      <dgm:spPr/>
    </dgm:pt>
    <dgm:pt modelId="{9B6CA369-B6D2-449B-92B2-4F11413FC7C1}" type="pres">
      <dgm:prSet presAssocID="{96357EAD-C76E-4346-A6F4-0C79FBF30A2B}" presName="descendantText" presStyleLbl="alignAcc1" presStyleIdx="1" presStyleCnt="3">
        <dgm:presLayoutVars>
          <dgm:bulletEnabled val="1"/>
        </dgm:presLayoutVars>
      </dgm:prSet>
      <dgm:spPr/>
    </dgm:pt>
    <dgm:pt modelId="{DEE19B31-E0D9-41FC-A84A-6AA674323270}" type="pres">
      <dgm:prSet presAssocID="{C86413D3-8C0A-4795-BD3D-6DFC537EA12E}" presName="sp" presStyleCnt="0"/>
      <dgm:spPr/>
    </dgm:pt>
    <dgm:pt modelId="{FBCEEC01-B9EE-47E5-9E96-9B8355C54731}" type="pres">
      <dgm:prSet presAssocID="{43947816-EAFF-4B85-8B51-CB617D5CDD50}" presName="composite" presStyleCnt="0"/>
      <dgm:spPr/>
    </dgm:pt>
    <dgm:pt modelId="{2E44F896-A131-4AB3-A60D-742B891FACA6}" type="pres">
      <dgm:prSet presAssocID="{43947816-EAFF-4B85-8B51-CB617D5CDD50}" presName="parentText" presStyleLbl="alignNode1" presStyleIdx="2" presStyleCnt="3">
        <dgm:presLayoutVars>
          <dgm:chMax val="1"/>
          <dgm:bulletEnabled val="1"/>
        </dgm:presLayoutVars>
      </dgm:prSet>
      <dgm:spPr/>
    </dgm:pt>
    <dgm:pt modelId="{7ED3CA87-D8FC-472C-AA04-A095C20B0B4B}" type="pres">
      <dgm:prSet presAssocID="{43947816-EAFF-4B85-8B51-CB617D5CDD50}" presName="descendantText" presStyleLbl="alignAcc1" presStyleIdx="2" presStyleCnt="3">
        <dgm:presLayoutVars>
          <dgm:bulletEnabled val="1"/>
        </dgm:presLayoutVars>
      </dgm:prSet>
      <dgm:spPr/>
    </dgm:pt>
  </dgm:ptLst>
  <dgm:cxnLst>
    <dgm:cxn modelId="{1A888E08-10E9-4039-AB6A-77A2EA5B4C57}" srcId="{A3FB5F4F-53B8-412D-A107-93EDBEACDDD7}" destId="{6AAE20B4-D488-41D3-8E09-C2A224AF65A6}" srcOrd="0" destOrd="0" parTransId="{2F7A431C-685B-49BA-98CC-73CCC8207698}" sibTransId="{1E887D04-E3CB-48F4-8C50-C81014131A60}"/>
    <dgm:cxn modelId="{08BEE109-25A0-4B92-ADA2-A23251B97C1F}" type="presOf" srcId="{01D4C4CF-CCC9-458B-BD76-1E42B2EDB083}" destId="{7ED3CA87-D8FC-472C-AA04-A095C20B0B4B}" srcOrd="0" destOrd="1" presId="urn:microsoft.com/office/officeart/2005/8/layout/chevron2"/>
    <dgm:cxn modelId="{3F4D6E22-67EC-47C4-B1DE-11499EF7B50C}" type="presOf" srcId="{03725F8F-482A-4B6C-B272-FA33D691779D}" destId="{9B6CA369-B6D2-449B-92B2-4F11413FC7C1}" srcOrd="0" destOrd="0" presId="urn:microsoft.com/office/officeart/2005/8/layout/chevron2"/>
    <dgm:cxn modelId="{73407824-7A74-41F5-9F5C-4AE5ECF0514B}" srcId="{6AAE20B4-D488-41D3-8E09-C2A224AF65A6}" destId="{FF53EF1D-D303-4422-8050-3AF8AF49931D}" srcOrd="1" destOrd="0" parTransId="{7ED24398-4B9D-43DA-9378-858414970D8D}" sibTransId="{955E5B28-17E4-42D8-AB60-FEEF0CC9882F}"/>
    <dgm:cxn modelId="{AD2C6838-C041-4052-B4FB-24642A56B4E1}" type="presOf" srcId="{FF53EF1D-D303-4422-8050-3AF8AF49931D}" destId="{EDBF1AD5-3403-4857-9848-A6569C29EEF8}" srcOrd="0" destOrd="1" presId="urn:microsoft.com/office/officeart/2005/8/layout/chevron2"/>
    <dgm:cxn modelId="{D063125E-9E60-44CD-98A6-00EFB1D58F76}" srcId="{A3FB5F4F-53B8-412D-A107-93EDBEACDDD7}" destId="{96357EAD-C76E-4346-A6F4-0C79FBF30A2B}" srcOrd="1" destOrd="0" parTransId="{4A29352A-5B6F-47D4-8733-AEDCA29E8CE8}" sibTransId="{C86413D3-8C0A-4795-BD3D-6DFC537EA12E}"/>
    <dgm:cxn modelId="{88603145-8E0B-4AAC-86CB-3CE2CED0AC8D}" srcId="{6AAE20B4-D488-41D3-8E09-C2A224AF65A6}" destId="{21E69B0E-B19D-4733-9EDE-4AE5F0682300}" srcOrd="0" destOrd="0" parTransId="{6F1C9A0F-0282-402E-80AA-A0EEE31A9F48}" sibTransId="{B97B88D4-0FB2-486B-B4EF-324ED936ED39}"/>
    <dgm:cxn modelId="{96201748-1D2E-44FB-98A5-B38E0CE5EEF0}" type="presOf" srcId="{61AA96E7-BA8D-43A9-9FCF-B5AE970ADB16}" destId="{7ED3CA87-D8FC-472C-AA04-A095C20B0B4B}" srcOrd="0" destOrd="0" presId="urn:microsoft.com/office/officeart/2005/8/layout/chevron2"/>
    <dgm:cxn modelId="{832F1449-1D46-4975-8071-F0D7DD396B3B}" type="presOf" srcId="{A3FB5F4F-53B8-412D-A107-93EDBEACDDD7}" destId="{56D54053-6F53-45C1-913D-614A109F9954}" srcOrd="0" destOrd="0" presId="urn:microsoft.com/office/officeart/2005/8/layout/chevron2"/>
    <dgm:cxn modelId="{247EC349-6B29-413E-BFB8-D671161FD372}" type="presOf" srcId="{393336D0-E4B7-4B27-9DBD-E26139C70DB3}" destId="{9B6CA369-B6D2-449B-92B2-4F11413FC7C1}" srcOrd="0" destOrd="3" presId="urn:microsoft.com/office/officeart/2005/8/layout/chevron2"/>
    <dgm:cxn modelId="{F5689F6E-0160-4FDE-8D3F-A54F807C2C23}" type="presOf" srcId="{CF2D0C85-D5A3-4CB5-A7F2-F61A99F2FB5E}" destId="{9B6CA369-B6D2-449B-92B2-4F11413FC7C1}" srcOrd="0" destOrd="1" presId="urn:microsoft.com/office/officeart/2005/8/layout/chevron2"/>
    <dgm:cxn modelId="{8DC9B16E-4343-4236-9306-10043F094EFF}" type="presOf" srcId="{557190E4-6CEE-43F3-B549-32974195E36A}" destId="{9B6CA369-B6D2-449B-92B2-4F11413FC7C1}" srcOrd="0" destOrd="2" presId="urn:microsoft.com/office/officeart/2005/8/layout/chevron2"/>
    <dgm:cxn modelId="{0CBF3D59-1BB4-4E02-9249-1B30FAB34853}" srcId="{96357EAD-C76E-4346-A6F4-0C79FBF30A2B}" destId="{CF2D0C85-D5A3-4CB5-A7F2-F61A99F2FB5E}" srcOrd="1" destOrd="0" parTransId="{A812BB52-C72E-4C7A-A6C5-695A50440C73}" sibTransId="{90F494A1-13E4-4405-854F-9D95B9F64F4D}"/>
    <dgm:cxn modelId="{39F8585A-4B45-4B56-84C5-A5B141CA9A7C}" type="presOf" srcId="{B73C1543-E897-473F-BA8D-7777F784CE6F}" destId="{EDBF1AD5-3403-4857-9848-A6569C29EEF8}" srcOrd="0" destOrd="2" presId="urn:microsoft.com/office/officeart/2005/8/layout/chevron2"/>
    <dgm:cxn modelId="{D485887F-E64B-48AB-8110-1964A7274AD7}" srcId="{96357EAD-C76E-4346-A6F4-0C79FBF30A2B}" destId="{03725F8F-482A-4B6C-B272-FA33D691779D}" srcOrd="0" destOrd="0" parTransId="{8D7CAADE-D3C5-4319-B1F8-3D4AE92AF089}" sibTransId="{62DB5BB2-DEF6-4DA2-B832-1824554F6D9E}"/>
    <dgm:cxn modelId="{D3A63880-D5DA-4C51-8688-8BEC16F72945}" srcId="{A3FB5F4F-53B8-412D-A107-93EDBEACDDD7}" destId="{43947816-EAFF-4B85-8B51-CB617D5CDD50}" srcOrd="2" destOrd="0" parTransId="{11BCA71D-79E5-4D11-9B8F-1FA1CCD24E10}" sibTransId="{F6C3F74B-AC9D-4A9D-942B-19BCE0A2782F}"/>
    <dgm:cxn modelId="{0BD8DB8C-711B-4E95-8CD9-96231F40EB9A}" srcId="{96357EAD-C76E-4346-A6F4-0C79FBF30A2B}" destId="{557190E4-6CEE-43F3-B549-32974195E36A}" srcOrd="2" destOrd="0" parTransId="{7262E2AE-785C-46BC-B3C1-A986A9B58B3D}" sibTransId="{E5489A99-3807-4210-987D-61A1885BF3BB}"/>
    <dgm:cxn modelId="{5274C093-8784-483E-9A11-992E165F670B}" type="presOf" srcId="{21E69B0E-B19D-4733-9EDE-4AE5F0682300}" destId="{EDBF1AD5-3403-4857-9848-A6569C29EEF8}" srcOrd="0" destOrd="0" presId="urn:microsoft.com/office/officeart/2005/8/layout/chevron2"/>
    <dgm:cxn modelId="{46B88BA0-6110-40A8-AC54-71ECE05E71DD}" srcId="{43947816-EAFF-4B85-8B51-CB617D5CDD50}" destId="{01D4C4CF-CCC9-458B-BD76-1E42B2EDB083}" srcOrd="1" destOrd="0" parTransId="{BD88028D-7C64-47B5-84E0-23F7FB8ECB2C}" sibTransId="{60EFFD90-1449-4AC2-A479-DD81B43F1CD2}"/>
    <dgm:cxn modelId="{A120BFA4-9DFE-436A-ACF8-5CB2C8F3A49F}" type="presOf" srcId="{96357EAD-C76E-4346-A6F4-0C79FBF30A2B}" destId="{25932A00-F971-438B-A9AD-9648C5D445C1}" srcOrd="0" destOrd="0" presId="urn:microsoft.com/office/officeart/2005/8/layout/chevron2"/>
    <dgm:cxn modelId="{551360B6-BB4E-4228-9313-7AE485DE037D}" type="presOf" srcId="{43947816-EAFF-4B85-8B51-CB617D5CDD50}" destId="{2E44F896-A131-4AB3-A60D-742B891FACA6}" srcOrd="0" destOrd="0" presId="urn:microsoft.com/office/officeart/2005/8/layout/chevron2"/>
    <dgm:cxn modelId="{7C6871B6-28AA-4F2A-B691-581B6658219F}" srcId="{96357EAD-C76E-4346-A6F4-0C79FBF30A2B}" destId="{393336D0-E4B7-4B27-9DBD-E26139C70DB3}" srcOrd="3" destOrd="0" parTransId="{B5144EA6-FE1A-4BF7-AE3C-56102BEB6DB8}" sibTransId="{32926E29-4775-44BB-ABA8-6C845C92832F}"/>
    <dgm:cxn modelId="{D9EE4ECF-7342-4849-891C-F439941303E0}" srcId="{6AAE20B4-D488-41D3-8E09-C2A224AF65A6}" destId="{B73C1543-E897-473F-BA8D-7777F784CE6F}" srcOrd="2" destOrd="0" parTransId="{14819E79-72F7-484E-9B69-06364AFBBD65}" sibTransId="{08E37D81-AFB4-4F75-B30C-9E0031E87D72}"/>
    <dgm:cxn modelId="{B6E4E7D0-EF54-41DF-BB2F-7AD6C23BFEFD}" type="presOf" srcId="{6AAE20B4-D488-41D3-8E09-C2A224AF65A6}" destId="{F88FE2A3-DEFA-4853-87E8-491A820A8FEC}" srcOrd="0" destOrd="0" presId="urn:microsoft.com/office/officeart/2005/8/layout/chevron2"/>
    <dgm:cxn modelId="{42AF5DE8-DA08-48F3-A905-12282584F6CD}" srcId="{43947816-EAFF-4B85-8B51-CB617D5CDD50}" destId="{61AA96E7-BA8D-43A9-9FCF-B5AE970ADB16}" srcOrd="0" destOrd="0" parTransId="{44588166-990D-40EA-B93D-65F989DEA704}" sibTransId="{626390EE-1097-4DE1-BFB1-79E6469FEA67}"/>
    <dgm:cxn modelId="{24313165-B6FA-4BAF-9A2A-C31A46502FE6}" type="presParOf" srcId="{56D54053-6F53-45C1-913D-614A109F9954}" destId="{632D7E1D-FA00-4BD8-A7E1-73146CAFAC15}" srcOrd="0" destOrd="0" presId="urn:microsoft.com/office/officeart/2005/8/layout/chevron2"/>
    <dgm:cxn modelId="{37850452-C023-4F6C-A789-A8BC9E48A7EA}" type="presParOf" srcId="{632D7E1D-FA00-4BD8-A7E1-73146CAFAC15}" destId="{F88FE2A3-DEFA-4853-87E8-491A820A8FEC}" srcOrd="0" destOrd="0" presId="urn:microsoft.com/office/officeart/2005/8/layout/chevron2"/>
    <dgm:cxn modelId="{A6531335-939B-4510-9480-F8647C47A491}" type="presParOf" srcId="{632D7E1D-FA00-4BD8-A7E1-73146CAFAC15}" destId="{EDBF1AD5-3403-4857-9848-A6569C29EEF8}" srcOrd="1" destOrd="0" presId="urn:microsoft.com/office/officeart/2005/8/layout/chevron2"/>
    <dgm:cxn modelId="{033896B5-2D53-4BE0-AE04-4014AD4048F2}" type="presParOf" srcId="{56D54053-6F53-45C1-913D-614A109F9954}" destId="{BF6DC968-F0CF-4C18-B1BE-FFD4212527E6}" srcOrd="1" destOrd="0" presId="urn:microsoft.com/office/officeart/2005/8/layout/chevron2"/>
    <dgm:cxn modelId="{25F7C676-1B14-4DE0-9220-F78A3632BA42}" type="presParOf" srcId="{56D54053-6F53-45C1-913D-614A109F9954}" destId="{F1D45DF1-8686-4043-B31D-083207EF5EC9}" srcOrd="2" destOrd="0" presId="urn:microsoft.com/office/officeart/2005/8/layout/chevron2"/>
    <dgm:cxn modelId="{1BC78B09-CC3A-448D-B2F1-2943FE81BF95}" type="presParOf" srcId="{F1D45DF1-8686-4043-B31D-083207EF5EC9}" destId="{25932A00-F971-438B-A9AD-9648C5D445C1}" srcOrd="0" destOrd="0" presId="urn:microsoft.com/office/officeart/2005/8/layout/chevron2"/>
    <dgm:cxn modelId="{E55FCBA4-1E54-4BBB-97FE-5AF4E2C5CA2A}" type="presParOf" srcId="{F1D45DF1-8686-4043-B31D-083207EF5EC9}" destId="{9B6CA369-B6D2-449B-92B2-4F11413FC7C1}" srcOrd="1" destOrd="0" presId="urn:microsoft.com/office/officeart/2005/8/layout/chevron2"/>
    <dgm:cxn modelId="{0917E53F-B945-4C55-9BBC-D6455F6A1B28}" type="presParOf" srcId="{56D54053-6F53-45C1-913D-614A109F9954}" destId="{DEE19B31-E0D9-41FC-A84A-6AA674323270}" srcOrd="3" destOrd="0" presId="urn:microsoft.com/office/officeart/2005/8/layout/chevron2"/>
    <dgm:cxn modelId="{330F208E-AC59-46E4-BF6C-E633818425CD}" type="presParOf" srcId="{56D54053-6F53-45C1-913D-614A109F9954}" destId="{FBCEEC01-B9EE-47E5-9E96-9B8355C54731}" srcOrd="4" destOrd="0" presId="urn:microsoft.com/office/officeart/2005/8/layout/chevron2"/>
    <dgm:cxn modelId="{5077A2A9-6606-4FA0-BA53-FCF91EC405A1}" type="presParOf" srcId="{FBCEEC01-B9EE-47E5-9E96-9B8355C54731}" destId="{2E44F896-A131-4AB3-A60D-742B891FACA6}" srcOrd="0" destOrd="0" presId="urn:microsoft.com/office/officeart/2005/8/layout/chevron2"/>
    <dgm:cxn modelId="{AFEC3BA2-0967-4A9A-8EC8-0AD321191D77}" type="presParOf" srcId="{FBCEEC01-B9EE-47E5-9E96-9B8355C54731}" destId="{7ED3CA87-D8FC-472C-AA04-A095C20B0B4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D8ED6-8AC4-4F8F-82FA-B5DEC317BFC0}" type="doc">
      <dgm:prSet loTypeId="urn:microsoft.com/office/officeart/2011/layout/CircleProcess" loCatId="officeonline" qsTypeId="urn:microsoft.com/office/officeart/2005/8/quickstyle/simple1" qsCatId="simple" csTypeId="urn:microsoft.com/office/officeart/2005/8/colors/accent1_2" csCatId="accent1" phldr="1"/>
      <dgm:spPr/>
      <dgm:t>
        <a:bodyPr/>
        <a:lstStyle/>
        <a:p>
          <a:endParaRPr lang="en-GB"/>
        </a:p>
      </dgm:t>
    </dgm:pt>
    <dgm:pt modelId="{CADA876D-429B-41DE-AA95-BD9C9282272A}">
      <dgm:prSet phldrT="[Text]"/>
      <dgm:spPr/>
      <dgm:t>
        <a:bodyPr/>
        <a:lstStyle/>
        <a:p>
          <a:r>
            <a:rPr lang="en-GB" dirty="0"/>
            <a:t>Drugs</a:t>
          </a:r>
        </a:p>
      </dgm:t>
    </dgm:pt>
    <dgm:pt modelId="{02A46F23-73D8-4456-A049-9F06DC49E58F}" type="parTrans" cxnId="{9958961D-626D-40A7-84BD-999BB5694F90}">
      <dgm:prSet/>
      <dgm:spPr/>
      <dgm:t>
        <a:bodyPr/>
        <a:lstStyle/>
        <a:p>
          <a:endParaRPr lang="en-GB"/>
        </a:p>
      </dgm:t>
    </dgm:pt>
    <dgm:pt modelId="{626F3703-7663-4129-BEB5-15A6628E7C70}" type="sibTrans" cxnId="{9958961D-626D-40A7-84BD-999BB5694F90}">
      <dgm:prSet/>
      <dgm:spPr/>
      <dgm:t>
        <a:bodyPr/>
        <a:lstStyle/>
        <a:p>
          <a:endParaRPr lang="en-GB"/>
        </a:p>
      </dgm:t>
    </dgm:pt>
    <dgm:pt modelId="{D72E74C5-11D3-4A7D-8823-B7B53600727A}">
      <dgm:prSet phldrT="[Text]"/>
      <dgm:spPr/>
      <dgm:t>
        <a:bodyPr/>
        <a:lstStyle/>
        <a:p>
          <a:r>
            <a:rPr lang="en-GB" dirty="0"/>
            <a:t>Fraud</a:t>
          </a:r>
        </a:p>
      </dgm:t>
    </dgm:pt>
    <dgm:pt modelId="{1AAA30B5-B1A7-4EB6-BE67-D3CD079DB084}" type="parTrans" cxnId="{468BAE39-6EA2-47F9-AC22-288170153B76}">
      <dgm:prSet/>
      <dgm:spPr/>
      <dgm:t>
        <a:bodyPr/>
        <a:lstStyle/>
        <a:p>
          <a:endParaRPr lang="en-GB"/>
        </a:p>
      </dgm:t>
    </dgm:pt>
    <dgm:pt modelId="{FB71397F-9CDA-4B95-90C4-EAC53328BCB0}" type="sibTrans" cxnId="{468BAE39-6EA2-47F9-AC22-288170153B76}">
      <dgm:prSet/>
      <dgm:spPr/>
      <dgm:t>
        <a:bodyPr/>
        <a:lstStyle/>
        <a:p>
          <a:endParaRPr lang="en-GB"/>
        </a:p>
      </dgm:t>
    </dgm:pt>
    <dgm:pt modelId="{6EC31018-710A-446F-8FE2-8DC022BFA8C8}">
      <dgm:prSet phldrT="[Text]"/>
      <dgm:spPr/>
      <dgm:t>
        <a:bodyPr/>
        <a:lstStyle/>
        <a:p>
          <a:r>
            <a:rPr lang="en-GB" dirty="0"/>
            <a:t>Modern slavery and human trafficking </a:t>
          </a:r>
        </a:p>
      </dgm:t>
    </dgm:pt>
    <dgm:pt modelId="{35B9C9A5-0B56-4355-B094-B0590943FE4C}" type="parTrans" cxnId="{A0C2ADDA-6F0F-4535-A1DD-B378F2A4EAA7}">
      <dgm:prSet/>
      <dgm:spPr/>
      <dgm:t>
        <a:bodyPr/>
        <a:lstStyle/>
        <a:p>
          <a:endParaRPr lang="en-GB"/>
        </a:p>
      </dgm:t>
    </dgm:pt>
    <dgm:pt modelId="{10B329DA-A8DE-4670-A469-05A773D4007F}" type="sibTrans" cxnId="{A0C2ADDA-6F0F-4535-A1DD-B378F2A4EAA7}">
      <dgm:prSet/>
      <dgm:spPr/>
      <dgm:t>
        <a:bodyPr/>
        <a:lstStyle/>
        <a:p>
          <a:endParaRPr lang="en-GB"/>
        </a:p>
      </dgm:t>
    </dgm:pt>
    <dgm:pt modelId="{5854DF68-235D-49E5-A548-0CD45CDDFE56}">
      <dgm:prSet phldrT="[Text]"/>
      <dgm:spPr/>
      <dgm:t>
        <a:bodyPr/>
        <a:lstStyle/>
        <a:p>
          <a:endParaRPr lang="en-GB" dirty="0"/>
        </a:p>
      </dgm:t>
    </dgm:pt>
    <dgm:pt modelId="{30B429D7-7C78-4614-BE22-E0C6B2D0A02B}" type="parTrans" cxnId="{ECDA083F-D780-4A1F-A634-CF9CB0930CF7}">
      <dgm:prSet/>
      <dgm:spPr/>
      <dgm:t>
        <a:bodyPr/>
        <a:lstStyle/>
        <a:p>
          <a:endParaRPr lang="en-GB"/>
        </a:p>
      </dgm:t>
    </dgm:pt>
    <dgm:pt modelId="{F1082471-EC71-4D5C-A690-77F6DD2C5693}" type="sibTrans" cxnId="{ECDA083F-D780-4A1F-A634-CF9CB0930CF7}">
      <dgm:prSet/>
      <dgm:spPr/>
      <dgm:t>
        <a:bodyPr/>
        <a:lstStyle/>
        <a:p>
          <a:endParaRPr lang="en-GB"/>
        </a:p>
      </dgm:t>
    </dgm:pt>
    <dgm:pt modelId="{54356F4F-DC24-43C7-9666-C42904E7E051}">
      <dgm:prSet phldrT="[Text]"/>
      <dgm:spPr/>
      <dgm:t>
        <a:bodyPr/>
        <a:lstStyle/>
        <a:p>
          <a:r>
            <a:rPr lang="en-GB" dirty="0"/>
            <a:t>Money laundering</a:t>
          </a:r>
        </a:p>
      </dgm:t>
    </dgm:pt>
    <dgm:pt modelId="{80D5FC0D-DBCF-48B0-9156-24F8D75F585D}" type="parTrans" cxnId="{8372C6C1-AD8B-4400-8953-E849D943A2A8}">
      <dgm:prSet/>
      <dgm:spPr/>
      <dgm:t>
        <a:bodyPr/>
        <a:lstStyle/>
        <a:p>
          <a:endParaRPr lang="en-GB"/>
        </a:p>
      </dgm:t>
    </dgm:pt>
    <dgm:pt modelId="{9E94A39B-6E05-41BF-A4EB-ABD4404CD570}" type="sibTrans" cxnId="{8372C6C1-AD8B-4400-8953-E849D943A2A8}">
      <dgm:prSet/>
      <dgm:spPr/>
      <dgm:t>
        <a:bodyPr/>
        <a:lstStyle/>
        <a:p>
          <a:endParaRPr lang="en-GB"/>
        </a:p>
      </dgm:t>
    </dgm:pt>
    <dgm:pt modelId="{F6E333AC-F622-4CCA-8753-0E782488F565}">
      <dgm:prSet phldrT="[Text]"/>
      <dgm:spPr/>
      <dgm:t>
        <a:bodyPr/>
        <a:lstStyle/>
        <a:p>
          <a:r>
            <a:rPr lang="en-GB" dirty="0"/>
            <a:t>Organised  acquisitive crime</a:t>
          </a:r>
        </a:p>
      </dgm:t>
    </dgm:pt>
    <dgm:pt modelId="{D82BD1E3-ABDC-443A-9A92-C4156E93339E}" type="parTrans" cxnId="{3EA556B3-DEBC-4536-842F-5890CE710BCF}">
      <dgm:prSet/>
      <dgm:spPr/>
      <dgm:t>
        <a:bodyPr/>
        <a:lstStyle/>
        <a:p>
          <a:endParaRPr lang="en-GB"/>
        </a:p>
      </dgm:t>
    </dgm:pt>
    <dgm:pt modelId="{B4463FEE-E90A-4BEC-8C45-2CF51631EE20}" type="sibTrans" cxnId="{3EA556B3-DEBC-4536-842F-5890CE710BCF}">
      <dgm:prSet/>
      <dgm:spPr/>
      <dgm:t>
        <a:bodyPr/>
        <a:lstStyle/>
        <a:p>
          <a:endParaRPr lang="en-GB"/>
        </a:p>
      </dgm:t>
    </dgm:pt>
    <dgm:pt modelId="{DBC6913D-05CE-4C65-AD16-D3615AE75756}">
      <dgm:prSet phldrT="[Text]"/>
      <dgm:spPr/>
      <dgm:t>
        <a:bodyPr/>
        <a:lstStyle/>
        <a:p>
          <a:r>
            <a:rPr lang="en-GB" dirty="0"/>
            <a:t>Organised immigration crime</a:t>
          </a:r>
        </a:p>
      </dgm:t>
    </dgm:pt>
    <dgm:pt modelId="{962F876F-264D-4B29-9060-0DA43678C1A3}" type="parTrans" cxnId="{DC1E6C95-B2D9-4A85-9E0F-4C0F32BEF853}">
      <dgm:prSet/>
      <dgm:spPr/>
      <dgm:t>
        <a:bodyPr/>
        <a:lstStyle/>
        <a:p>
          <a:endParaRPr lang="en-GB"/>
        </a:p>
      </dgm:t>
    </dgm:pt>
    <dgm:pt modelId="{637B2FE5-6AAF-4E43-9F3E-66F306345784}" type="sibTrans" cxnId="{DC1E6C95-B2D9-4A85-9E0F-4C0F32BEF853}">
      <dgm:prSet/>
      <dgm:spPr/>
      <dgm:t>
        <a:bodyPr/>
        <a:lstStyle/>
        <a:p>
          <a:endParaRPr lang="en-GB"/>
        </a:p>
      </dgm:t>
    </dgm:pt>
    <dgm:pt modelId="{699B15AB-CF8D-45C3-8D08-884A4F8674F2}" type="pres">
      <dgm:prSet presAssocID="{26CD8ED6-8AC4-4F8F-82FA-B5DEC317BFC0}" presName="Name0" presStyleCnt="0">
        <dgm:presLayoutVars>
          <dgm:chMax val="11"/>
          <dgm:chPref val="11"/>
          <dgm:dir/>
          <dgm:resizeHandles/>
        </dgm:presLayoutVars>
      </dgm:prSet>
      <dgm:spPr/>
    </dgm:pt>
    <dgm:pt modelId="{0EFBC25E-57DC-4D7D-BBF2-5395C0093432}" type="pres">
      <dgm:prSet presAssocID="{DBC6913D-05CE-4C65-AD16-D3615AE75756}" presName="Accent6" presStyleCnt="0"/>
      <dgm:spPr/>
    </dgm:pt>
    <dgm:pt modelId="{29FC7927-8EF8-4F8D-A2E6-C459468AD3B8}" type="pres">
      <dgm:prSet presAssocID="{DBC6913D-05CE-4C65-AD16-D3615AE75756}" presName="Accent" presStyleLbl="node1" presStyleIdx="0" presStyleCnt="6"/>
      <dgm:spPr/>
    </dgm:pt>
    <dgm:pt modelId="{A5932271-0155-4260-AA8F-08B4BBAD0BBD}" type="pres">
      <dgm:prSet presAssocID="{DBC6913D-05CE-4C65-AD16-D3615AE75756}" presName="ParentBackground6" presStyleCnt="0"/>
      <dgm:spPr/>
    </dgm:pt>
    <dgm:pt modelId="{C460CF69-64F4-4B77-A706-8A3D755177E9}" type="pres">
      <dgm:prSet presAssocID="{DBC6913D-05CE-4C65-AD16-D3615AE75756}" presName="ParentBackground" presStyleLbl="fgAcc1" presStyleIdx="0" presStyleCnt="6"/>
      <dgm:spPr/>
    </dgm:pt>
    <dgm:pt modelId="{D452C293-B9DD-46D5-B19B-CD11E8298856}" type="pres">
      <dgm:prSet presAssocID="{DBC6913D-05CE-4C65-AD16-D3615AE75756}" presName="Parent6" presStyleLbl="revTx" presStyleIdx="0" presStyleCnt="1">
        <dgm:presLayoutVars>
          <dgm:chMax val="1"/>
          <dgm:chPref val="1"/>
          <dgm:bulletEnabled val="1"/>
        </dgm:presLayoutVars>
      </dgm:prSet>
      <dgm:spPr/>
    </dgm:pt>
    <dgm:pt modelId="{ACAA56E6-A5AA-4E2F-A723-509E000D9E91}" type="pres">
      <dgm:prSet presAssocID="{F6E333AC-F622-4CCA-8753-0E782488F565}" presName="Accent5" presStyleCnt="0"/>
      <dgm:spPr/>
    </dgm:pt>
    <dgm:pt modelId="{C274FEC4-4CCD-43BB-9251-FDCD860AC42D}" type="pres">
      <dgm:prSet presAssocID="{F6E333AC-F622-4CCA-8753-0E782488F565}" presName="Accent" presStyleLbl="node1" presStyleIdx="1" presStyleCnt="6"/>
      <dgm:spPr/>
    </dgm:pt>
    <dgm:pt modelId="{8409EE91-297F-49A7-8C25-3C5D907E7B5C}" type="pres">
      <dgm:prSet presAssocID="{F6E333AC-F622-4CCA-8753-0E782488F565}" presName="ParentBackground5" presStyleCnt="0"/>
      <dgm:spPr/>
    </dgm:pt>
    <dgm:pt modelId="{A37AB8D9-2647-43BC-9070-7DE29B1DF8A1}" type="pres">
      <dgm:prSet presAssocID="{F6E333AC-F622-4CCA-8753-0E782488F565}" presName="ParentBackground" presStyleLbl="fgAcc1" presStyleIdx="1" presStyleCnt="6"/>
      <dgm:spPr/>
    </dgm:pt>
    <dgm:pt modelId="{0B60A8CB-73F7-46DE-8BD7-ABF88F3E6934}" type="pres">
      <dgm:prSet presAssocID="{F6E333AC-F622-4CCA-8753-0E782488F565}" presName="Parent5" presStyleLbl="revTx" presStyleIdx="0" presStyleCnt="1">
        <dgm:presLayoutVars>
          <dgm:chMax val="1"/>
          <dgm:chPref val="1"/>
          <dgm:bulletEnabled val="1"/>
        </dgm:presLayoutVars>
      </dgm:prSet>
      <dgm:spPr/>
    </dgm:pt>
    <dgm:pt modelId="{B2559571-AF25-4C45-87D3-044C621317F5}" type="pres">
      <dgm:prSet presAssocID="{54356F4F-DC24-43C7-9666-C42904E7E051}" presName="Accent4" presStyleCnt="0"/>
      <dgm:spPr/>
    </dgm:pt>
    <dgm:pt modelId="{09C07E1E-4981-44D0-8EE2-4AED3054F3F8}" type="pres">
      <dgm:prSet presAssocID="{54356F4F-DC24-43C7-9666-C42904E7E051}" presName="Accent" presStyleLbl="node1" presStyleIdx="2" presStyleCnt="6"/>
      <dgm:spPr/>
    </dgm:pt>
    <dgm:pt modelId="{BF9E70C6-3E76-47E0-8370-8361EAD0D259}" type="pres">
      <dgm:prSet presAssocID="{54356F4F-DC24-43C7-9666-C42904E7E051}" presName="ParentBackground4" presStyleCnt="0"/>
      <dgm:spPr/>
    </dgm:pt>
    <dgm:pt modelId="{508F4825-C82A-44DC-A311-4B3A4799843E}" type="pres">
      <dgm:prSet presAssocID="{54356F4F-DC24-43C7-9666-C42904E7E051}" presName="ParentBackground" presStyleLbl="fgAcc1" presStyleIdx="2" presStyleCnt="6"/>
      <dgm:spPr/>
    </dgm:pt>
    <dgm:pt modelId="{9DFB07AD-3DF7-4F02-8087-5A809AE2CA7C}" type="pres">
      <dgm:prSet presAssocID="{54356F4F-DC24-43C7-9666-C42904E7E051}" presName="Parent4" presStyleLbl="revTx" presStyleIdx="0" presStyleCnt="1">
        <dgm:presLayoutVars>
          <dgm:chMax val="1"/>
          <dgm:chPref val="1"/>
          <dgm:bulletEnabled val="1"/>
        </dgm:presLayoutVars>
      </dgm:prSet>
      <dgm:spPr/>
    </dgm:pt>
    <dgm:pt modelId="{BCB02ED0-60FA-45FE-AA4B-7CF45F4456A5}" type="pres">
      <dgm:prSet presAssocID="{6EC31018-710A-446F-8FE2-8DC022BFA8C8}" presName="Accent3" presStyleCnt="0"/>
      <dgm:spPr/>
    </dgm:pt>
    <dgm:pt modelId="{AC16B3E2-FF82-4825-9C00-A49611452556}" type="pres">
      <dgm:prSet presAssocID="{6EC31018-710A-446F-8FE2-8DC022BFA8C8}" presName="Accent" presStyleLbl="node1" presStyleIdx="3" presStyleCnt="6"/>
      <dgm:spPr/>
    </dgm:pt>
    <dgm:pt modelId="{BD733EBC-6ADE-4F37-8A9C-41A01210F8C8}" type="pres">
      <dgm:prSet presAssocID="{6EC31018-710A-446F-8FE2-8DC022BFA8C8}" presName="ParentBackground3" presStyleCnt="0"/>
      <dgm:spPr/>
    </dgm:pt>
    <dgm:pt modelId="{0B1C0BCE-2653-4778-8274-8473E62EF2F0}" type="pres">
      <dgm:prSet presAssocID="{6EC31018-710A-446F-8FE2-8DC022BFA8C8}" presName="ParentBackground" presStyleLbl="fgAcc1" presStyleIdx="3" presStyleCnt="6"/>
      <dgm:spPr/>
    </dgm:pt>
    <dgm:pt modelId="{232E7CEA-6459-4CF5-B5C6-556B159587CE}" type="pres">
      <dgm:prSet presAssocID="{6EC31018-710A-446F-8FE2-8DC022BFA8C8}" presName="Child3" presStyleLbl="revTx" presStyleIdx="0" presStyleCnt="1">
        <dgm:presLayoutVars>
          <dgm:chMax val="0"/>
          <dgm:chPref val="0"/>
          <dgm:bulletEnabled val="1"/>
        </dgm:presLayoutVars>
      </dgm:prSet>
      <dgm:spPr/>
    </dgm:pt>
    <dgm:pt modelId="{07FEB13F-DB5C-4AA9-A306-D920B6B60639}" type="pres">
      <dgm:prSet presAssocID="{6EC31018-710A-446F-8FE2-8DC022BFA8C8}" presName="Parent3" presStyleLbl="revTx" presStyleIdx="0" presStyleCnt="1">
        <dgm:presLayoutVars>
          <dgm:chMax val="1"/>
          <dgm:chPref val="1"/>
          <dgm:bulletEnabled val="1"/>
        </dgm:presLayoutVars>
      </dgm:prSet>
      <dgm:spPr/>
    </dgm:pt>
    <dgm:pt modelId="{55FB9C4F-A3E5-4939-9A2C-99A1307150AA}" type="pres">
      <dgm:prSet presAssocID="{D72E74C5-11D3-4A7D-8823-B7B53600727A}" presName="Accent2" presStyleCnt="0"/>
      <dgm:spPr/>
    </dgm:pt>
    <dgm:pt modelId="{6B89302B-A5DA-4D7C-A2CE-540DA63D7122}" type="pres">
      <dgm:prSet presAssocID="{D72E74C5-11D3-4A7D-8823-B7B53600727A}" presName="Accent" presStyleLbl="node1" presStyleIdx="4" presStyleCnt="6"/>
      <dgm:spPr/>
    </dgm:pt>
    <dgm:pt modelId="{2007EE7A-DC68-4593-BD70-B09BC1905181}" type="pres">
      <dgm:prSet presAssocID="{D72E74C5-11D3-4A7D-8823-B7B53600727A}" presName="ParentBackground2" presStyleCnt="0"/>
      <dgm:spPr/>
    </dgm:pt>
    <dgm:pt modelId="{5523F198-36A4-448A-AD98-1B7AC0D0CE62}" type="pres">
      <dgm:prSet presAssocID="{D72E74C5-11D3-4A7D-8823-B7B53600727A}" presName="ParentBackground" presStyleLbl="fgAcc1" presStyleIdx="4" presStyleCnt="6"/>
      <dgm:spPr/>
    </dgm:pt>
    <dgm:pt modelId="{BB932750-837F-4763-BFEB-A7AC334D8A79}" type="pres">
      <dgm:prSet presAssocID="{D72E74C5-11D3-4A7D-8823-B7B53600727A}" presName="Parent2" presStyleLbl="revTx" presStyleIdx="0" presStyleCnt="1">
        <dgm:presLayoutVars>
          <dgm:chMax val="1"/>
          <dgm:chPref val="1"/>
          <dgm:bulletEnabled val="1"/>
        </dgm:presLayoutVars>
      </dgm:prSet>
      <dgm:spPr/>
    </dgm:pt>
    <dgm:pt modelId="{2F705D17-F195-4018-A244-C359EC7ECA3B}" type="pres">
      <dgm:prSet presAssocID="{CADA876D-429B-41DE-AA95-BD9C9282272A}" presName="Accent1" presStyleCnt="0"/>
      <dgm:spPr/>
    </dgm:pt>
    <dgm:pt modelId="{4EC86FF9-1950-486A-9F50-0C3CDDCD74EA}" type="pres">
      <dgm:prSet presAssocID="{CADA876D-429B-41DE-AA95-BD9C9282272A}" presName="Accent" presStyleLbl="node1" presStyleIdx="5" presStyleCnt="6"/>
      <dgm:spPr/>
    </dgm:pt>
    <dgm:pt modelId="{A4226106-B522-474F-950B-CEE468E30F9F}" type="pres">
      <dgm:prSet presAssocID="{CADA876D-429B-41DE-AA95-BD9C9282272A}" presName="ParentBackground1" presStyleCnt="0"/>
      <dgm:spPr/>
    </dgm:pt>
    <dgm:pt modelId="{0273C93F-35CD-490F-98FE-F9BCF916E348}" type="pres">
      <dgm:prSet presAssocID="{CADA876D-429B-41DE-AA95-BD9C9282272A}" presName="ParentBackground" presStyleLbl="fgAcc1" presStyleIdx="5" presStyleCnt="6"/>
      <dgm:spPr/>
    </dgm:pt>
    <dgm:pt modelId="{993D69F3-7F24-466B-8FF3-E050E5577898}" type="pres">
      <dgm:prSet presAssocID="{CADA876D-429B-41DE-AA95-BD9C9282272A}" presName="Parent1" presStyleLbl="revTx" presStyleIdx="0" presStyleCnt="1">
        <dgm:presLayoutVars>
          <dgm:chMax val="1"/>
          <dgm:chPref val="1"/>
          <dgm:bulletEnabled val="1"/>
        </dgm:presLayoutVars>
      </dgm:prSet>
      <dgm:spPr/>
    </dgm:pt>
  </dgm:ptLst>
  <dgm:cxnLst>
    <dgm:cxn modelId="{FA5A4D0F-9F9A-4AD6-8439-676107CF6ADE}" type="presOf" srcId="{6EC31018-710A-446F-8FE2-8DC022BFA8C8}" destId="{07FEB13F-DB5C-4AA9-A306-D920B6B60639}" srcOrd="1" destOrd="0" presId="urn:microsoft.com/office/officeart/2011/layout/CircleProcess"/>
    <dgm:cxn modelId="{08E94312-BD7B-4320-A761-55053D93D672}" type="presOf" srcId="{F6E333AC-F622-4CCA-8753-0E782488F565}" destId="{A37AB8D9-2647-43BC-9070-7DE29B1DF8A1}" srcOrd="0" destOrd="0" presId="urn:microsoft.com/office/officeart/2011/layout/CircleProcess"/>
    <dgm:cxn modelId="{E8408414-2AAE-4771-9E0C-9F459AF87F4E}" type="presOf" srcId="{D72E74C5-11D3-4A7D-8823-B7B53600727A}" destId="{BB932750-837F-4763-BFEB-A7AC334D8A79}" srcOrd="1" destOrd="0" presId="urn:microsoft.com/office/officeart/2011/layout/CircleProcess"/>
    <dgm:cxn modelId="{9958961D-626D-40A7-84BD-999BB5694F90}" srcId="{26CD8ED6-8AC4-4F8F-82FA-B5DEC317BFC0}" destId="{CADA876D-429B-41DE-AA95-BD9C9282272A}" srcOrd="0" destOrd="0" parTransId="{02A46F23-73D8-4456-A049-9F06DC49E58F}" sibTransId="{626F3703-7663-4129-BEB5-15A6628E7C70}"/>
    <dgm:cxn modelId="{2D4E431E-E878-4DE7-AC99-A1BC9CBBD8F4}" type="presOf" srcId="{5854DF68-235D-49E5-A548-0CD45CDDFE56}" destId="{232E7CEA-6459-4CF5-B5C6-556B159587CE}" srcOrd="0" destOrd="0" presId="urn:microsoft.com/office/officeart/2011/layout/CircleProcess"/>
    <dgm:cxn modelId="{468BAE39-6EA2-47F9-AC22-288170153B76}" srcId="{26CD8ED6-8AC4-4F8F-82FA-B5DEC317BFC0}" destId="{D72E74C5-11D3-4A7D-8823-B7B53600727A}" srcOrd="1" destOrd="0" parTransId="{1AAA30B5-B1A7-4EB6-BE67-D3CD079DB084}" sibTransId="{FB71397F-9CDA-4B95-90C4-EAC53328BCB0}"/>
    <dgm:cxn modelId="{B615633D-90E4-4032-A92D-AD46FF42E6E4}" type="presOf" srcId="{F6E333AC-F622-4CCA-8753-0E782488F565}" destId="{0B60A8CB-73F7-46DE-8BD7-ABF88F3E6934}" srcOrd="1" destOrd="0" presId="urn:microsoft.com/office/officeart/2011/layout/CircleProcess"/>
    <dgm:cxn modelId="{ECDA083F-D780-4A1F-A634-CF9CB0930CF7}" srcId="{6EC31018-710A-446F-8FE2-8DC022BFA8C8}" destId="{5854DF68-235D-49E5-A548-0CD45CDDFE56}" srcOrd="0" destOrd="0" parTransId="{30B429D7-7C78-4614-BE22-E0C6B2D0A02B}" sibTransId="{F1082471-EC71-4D5C-A690-77F6DD2C5693}"/>
    <dgm:cxn modelId="{E399255F-FF5D-45FE-894F-746853B0BDF5}" type="presOf" srcId="{6EC31018-710A-446F-8FE2-8DC022BFA8C8}" destId="{0B1C0BCE-2653-4778-8274-8473E62EF2F0}" srcOrd="0" destOrd="0" presId="urn:microsoft.com/office/officeart/2011/layout/CircleProcess"/>
    <dgm:cxn modelId="{AFE18247-44B1-4F9D-8820-DC24B11D961C}" type="presOf" srcId="{54356F4F-DC24-43C7-9666-C42904E7E051}" destId="{508F4825-C82A-44DC-A311-4B3A4799843E}" srcOrd="0" destOrd="0" presId="urn:microsoft.com/office/officeart/2011/layout/CircleProcess"/>
    <dgm:cxn modelId="{C1D0626E-D3F9-4C57-B939-BAD5CD6E1259}" type="presOf" srcId="{D72E74C5-11D3-4A7D-8823-B7B53600727A}" destId="{5523F198-36A4-448A-AD98-1B7AC0D0CE62}" srcOrd="0" destOrd="0" presId="urn:microsoft.com/office/officeart/2011/layout/CircleProcess"/>
    <dgm:cxn modelId="{C9951B6F-AE6B-47F7-AE1C-091B6EAF5844}" type="presOf" srcId="{DBC6913D-05CE-4C65-AD16-D3615AE75756}" destId="{D452C293-B9DD-46D5-B19B-CD11E8298856}" srcOrd="1" destOrd="0" presId="urn:microsoft.com/office/officeart/2011/layout/CircleProcess"/>
    <dgm:cxn modelId="{DC1E6C95-B2D9-4A85-9E0F-4C0F32BEF853}" srcId="{26CD8ED6-8AC4-4F8F-82FA-B5DEC317BFC0}" destId="{DBC6913D-05CE-4C65-AD16-D3615AE75756}" srcOrd="5" destOrd="0" parTransId="{962F876F-264D-4B29-9060-0DA43678C1A3}" sibTransId="{637B2FE5-6AAF-4E43-9F3E-66F306345784}"/>
    <dgm:cxn modelId="{348130A0-90CA-4781-A01E-575FDBE8DD63}" type="presOf" srcId="{26CD8ED6-8AC4-4F8F-82FA-B5DEC317BFC0}" destId="{699B15AB-CF8D-45C3-8D08-884A4F8674F2}" srcOrd="0" destOrd="0" presId="urn:microsoft.com/office/officeart/2011/layout/CircleProcess"/>
    <dgm:cxn modelId="{F805ECA6-684A-4B76-B87F-442D23D6D874}" type="presOf" srcId="{DBC6913D-05CE-4C65-AD16-D3615AE75756}" destId="{C460CF69-64F4-4B77-A706-8A3D755177E9}" srcOrd="0" destOrd="0" presId="urn:microsoft.com/office/officeart/2011/layout/CircleProcess"/>
    <dgm:cxn modelId="{3EA556B3-DEBC-4536-842F-5890CE710BCF}" srcId="{26CD8ED6-8AC4-4F8F-82FA-B5DEC317BFC0}" destId="{F6E333AC-F622-4CCA-8753-0E782488F565}" srcOrd="4" destOrd="0" parTransId="{D82BD1E3-ABDC-443A-9A92-C4156E93339E}" sibTransId="{B4463FEE-E90A-4BEC-8C45-2CF51631EE20}"/>
    <dgm:cxn modelId="{4EEC8DC1-F0A9-4B43-A5F8-9F5046A1608A}" type="presOf" srcId="{CADA876D-429B-41DE-AA95-BD9C9282272A}" destId="{0273C93F-35CD-490F-98FE-F9BCF916E348}" srcOrd="0" destOrd="0" presId="urn:microsoft.com/office/officeart/2011/layout/CircleProcess"/>
    <dgm:cxn modelId="{8372C6C1-AD8B-4400-8953-E849D943A2A8}" srcId="{26CD8ED6-8AC4-4F8F-82FA-B5DEC317BFC0}" destId="{54356F4F-DC24-43C7-9666-C42904E7E051}" srcOrd="3" destOrd="0" parTransId="{80D5FC0D-DBCF-48B0-9156-24F8D75F585D}" sibTransId="{9E94A39B-6E05-41BF-A4EB-ABD4404CD570}"/>
    <dgm:cxn modelId="{48D2B4CE-EA94-48DD-B3C4-079C2DE899D1}" type="presOf" srcId="{54356F4F-DC24-43C7-9666-C42904E7E051}" destId="{9DFB07AD-3DF7-4F02-8087-5A809AE2CA7C}" srcOrd="1" destOrd="0" presId="urn:microsoft.com/office/officeart/2011/layout/CircleProcess"/>
    <dgm:cxn modelId="{A0C2ADDA-6F0F-4535-A1DD-B378F2A4EAA7}" srcId="{26CD8ED6-8AC4-4F8F-82FA-B5DEC317BFC0}" destId="{6EC31018-710A-446F-8FE2-8DC022BFA8C8}" srcOrd="2" destOrd="0" parTransId="{35B9C9A5-0B56-4355-B094-B0590943FE4C}" sibTransId="{10B329DA-A8DE-4670-A469-05A773D4007F}"/>
    <dgm:cxn modelId="{71C484E5-9D5A-42E2-BEB0-30D337299DE1}" type="presOf" srcId="{CADA876D-429B-41DE-AA95-BD9C9282272A}" destId="{993D69F3-7F24-466B-8FF3-E050E5577898}" srcOrd="1" destOrd="0" presId="urn:microsoft.com/office/officeart/2011/layout/CircleProcess"/>
    <dgm:cxn modelId="{928AF6BE-E938-4F12-93B5-2EE4E35F26D3}" type="presParOf" srcId="{699B15AB-CF8D-45C3-8D08-884A4F8674F2}" destId="{0EFBC25E-57DC-4D7D-BBF2-5395C0093432}" srcOrd="0" destOrd="0" presId="urn:microsoft.com/office/officeart/2011/layout/CircleProcess"/>
    <dgm:cxn modelId="{D14B15BD-B36E-4163-8341-19759E30B0F1}" type="presParOf" srcId="{0EFBC25E-57DC-4D7D-BBF2-5395C0093432}" destId="{29FC7927-8EF8-4F8D-A2E6-C459468AD3B8}" srcOrd="0" destOrd="0" presId="urn:microsoft.com/office/officeart/2011/layout/CircleProcess"/>
    <dgm:cxn modelId="{88C8A967-3DF1-4FD7-99E5-0A5844E4F455}" type="presParOf" srcId="{699B15AB-CF8D-45C3-8D08-884A4F8674F2}" destId="{A5932271-0155-4260-AA8F-08B4BBAD0BBD}" srcOrd="1" destOrd="0" presId="urn:microsoft.com/office/officeart/2011/layout/CircleProcess"/>
    <dgm:cxn modelId="{1AE687C3-E110-4FC9-9272-E7C30C1B065E}" type="presParOf" srcId="{A5932271-0155-4260-AA8F-08B4BBAD0BBD}" destId="{C460CF69-64F4-4B77-A706-8A3D755177E9}" srcOrd="0" destOrd="0" presId="urn:microsoft.com/office/officeart/2011/layout/CircleProcess"/>
    <dgm:cxn modelId="{37E3088B-2776-4E51-A1A4-0BB5BC3B9345}" type="presParOf" srcId="{699B15AB-CF8D-45C3-8D08-884A4F8674F2}" destId="{D452C293-B9DD-46D5-B19B-CD11E8298856}" srcOrd="2" destOrd="0" presId="urn:microsoft.com/office/officeart/2011/layout/CircleProcess"/>
    <dgm:cxn modelId="{2C883E25-5C0C-41BE-A508-7EB500092F29}" type="presParOf" srcId="{699B15AB-CF8D-45C3-8D08-884A4F8674F2}" destId="{ACAA56E6-A5AA-4E2F-A723-509E000D9E91}" srcOrd="3" destOrd="0" presId="urn:microsoft.com/office/officeart/2011/layout/CircleProcess"/>
    <dgm:cxn modelId="{D6A42115-620B-4ED0-B5A2-D79C46F738CF}" type="presParOf" srcId="{ACAA56E6-A5AA-4E2F-A723-509E000D9E91}" destId="{C274FEC4-4CCD-43BB-9251-FDCD860AC42D}" srcOrd="0" destOrd="0" presId="urn:microsoft.com/office/officeart/2011/layout/CircleProcess"/>
    <dgm:cxn modelId="{E1B3EE16-205E-4862-BC64-20311DC6F605}" type="presParOf" srcId="{699B15AB-CF8D-45C3-8D08-884A4F8674F2}" destId="{8409EE91-297F-49A7-8C25-3C5D907E7B5C}" srcOrd="4" destOrd="0" presId="urn:microsoft.com/office/officeart/2011/layout/CircleProcess"/>
    <dgm:cxn modelId="{D8BFED10-EDB8-4F74-A84C-54B149D54CB2}" type="presParOf" srcId="{8409EE91-297F-49A7-8C25-3C5D907E7B5C}" destId="{A37AB8D9-2647-43BC-9070-7DE29B1DF8A1}" srcOrd="0" destOrd="0" presId="urn:microsoft.com/office/officeart/2011/layout/CircleProcess"/>
    <dgm:cxn modelId="{ABDCFCFA-B1F9-4F4B-8FC5-A11A3C54A4D7}" type="presParOf" srcId="{699B15AB-CF8D-45C3-8D08-884A4F8674F2}" destId="{0B60A8CB-73F7-46DE-8BD7-ABF88F3E6934}" srcOrd="5" destOrd="0" presId="urn:microsoft.com/office/officeart/2011/layout/CircleProcess"/>
    <dgm:cxn modelId="{3B060E18-FDD9-4A21-A61A-7DC4C940AB57}" type="presParOf" srcId="{699B15AB-CF8D-45C3-8D08-884A4F8674F2}" destId="{B2559571-AF25-4C45-87D3-044C621317F5}" srcOrd="6" destOrd="0" presId="urn:microsoft.com/office/officeart/2011/layout/CircleProcess"/>
    <dgm:cxn modelId="{90792A3B-8C62-49A4-8D35-6872A18DB5F7}" type="presParOf" srcId="{B2559571-AF25-4C45-87D3-044C621317F5}" destId="{09C07E1E-4981-44D0-8EE2-4AED3054F3F8}" srcOrd="0" destOrd="0" presId="urn:microsoft.com/office/officeart/2011/layout/CircleProcess"/>
    <dgm:cxn modelId="{E67E42F8-A4CC-4BC8-B9D5-781A341524EA}" type="presParOf" srcId="{699B15AB-CF8D-45C3-8D08-884A4F8674F2}" destId="{BF9E70C6-3E76-47E0-8370-8361EAD0D259}" srcOrd="7" destOrd="0" presId="urn:microsoft.com/office/officeart/2011/layout/CircleProcess"/>
    <dgm:cxn modelId="{5F98FAFB-90ED-43D1-B30E-EB7914A76B28}" type="presParOf" srcId="{BF9E70C6-3E76-47E0-8370-8361EAD0D259}" destId="{508F4825-C82A-44DC-A311-4B3A4799843E}" srcOrd="0" destOrd="0" presId="urn:microsoft.com/office/officeart/2011/layout/CircleProcess"/>
    <dgm:cxn modelId="{F9FBD47C-3E65-4014-A471-6F55724F5D47}" type="presParOf" srcId="{699B15AB-CF8D-45C3-8D08-884A4F8674F2}" destId="{9DFB07AD-3DF7-4F02-8087-5A809AE2CA7C}" srcOrd="8" destOrd="0" presId="urn:microsoft.com/office/officeart/2011/layout/CircleProcess"/>
    <dgm:cxn modelId="{013E0E14-17BE-4092-AF89-EE1879138BA6}" type="presParOf" srcId="{699B15AB-CF8D-45C3-8D08-884A4F8674F2}" destId="{BCB02ED0-60FA-45FE-AA4B-7CF45F4456A5}" srcOrd="9" destOrd="0" presId="urn:microsoft.com/office/officeart/2011/layout/CircleProcess"/>
    <dgm:cxn modelId="{1542200B-89E7-4D2E-8418-50D9D5DBAF9A}" type="presParOf" srcId="{BCB02ED0-60FA-45FE-AA4B-7CF45F4456A5}" destId="{AC16B3E2-FF82-4825-9C00-A49611452556}" srcOrd="0" destOrd="0" presId="urn:microsoft.com/office/officeart/2011/layout/CircleProcess"/>
    <dgm:cxn modelId="{6971A363-53BF-47BA-A875-EF6639F3F050}" type="presParOf" srcId="{699B15AB-CF8D-45C3-8D08-884A4F8674F2}" destId="{BD733EBC-6ADE-4F37-8A9C-41A01210F8C8}" srcOrd="10" destOrd="0" presId="urn:microsoft.com/office/officeart/2011/layout/CircleProcess"/>
    <dgm:cxn modelId="{E21A0EC4-7982-489A-8B7D-E353453AE733}" type="presParOf" srcId="{BD733EBC-6ADE-4F37-8A9C-41A01210F8C8}" destId="{0B1C0BCE-2653-4778-8274-8473E62EF2F0}" srcOrd="0" destOrd="0" presId="urn:microsoft.com/office/officeart/2011/layout/CircleProcess"/>
    <dgm:cxn modelId="{CF56E45A-177C-496A-8569-A5C580632478}" type="presParOf" srcId="{699B15AB-CF8D-45C3-8D08-884A4F8674F2}" destId="{232E7CEA-6459-4CF5-B5C6-556B159587CE}" srcOrd="11" destOrd="0" presId="urn:microsoft.com/office/officeart/2011/layout/CircleProcess"/>
    <dgm:cxn modelId="{DB09C70D-6855-4237-BF1C-06CEED1668FF}" type="presParOf" srcId="{699B15AB-CF8D-45C3-8D08-884A4F8674F2}" destId="{07FEB13F-DB5C-4AA9-A306-D920B6B60639}" srcOrd="12" destOrd="0" presId="urn:microsoft.com/office/officeart/2011/layout/CircleProcess"/>
    <dgm:cxn modelId="{5DDE17CB-910A-48B1-959C-AF8FA4393707}" type="presParOf" srcId="{699B15AB-CF8D-45C3-8D08-884A4F8674F2}" destId="{55FB9C4F-A3E5-4939-9A2C-99A1307150AA}" srcOrd="13" destOrd="0" presId="urn:microsoft.com/office/officeart/2011/layout/CircleProcess"/>
    <dgm:cxn modelId="{EC5B604F-4F59-4115-9441-62D60D5F7744}" type="presParOf" srcId="{55FB9C4F-A3E5-4939-9A2C-99A1307150AA}" destId="{6B89302B-A5DA-4D7C-A2CE-540DA63D7122}" srcOrd="0" destOrd="0" presId="urn:microsoft.com/office/officeart/2011/layout/CircleProcess"/>
    <dgm:cxn modelId="{97ECBAD2-DCDB-45D3-9EF7-A8DE74CA3EE4}" type="presParOf" srcId="{699B15AB-CF8D-45C3-8D08-884A4F8674F2}" destId="{2007EE7A-DC68-4593-BD70-B09BC1905181}" srcOrd="14" destOrd="0" presId="urn:microsoft.com/office/officeart/2011/layout/CircleProcess"/>
    <dgm:cxn modelId="{9EEF518A-1492-41C1-8E11-1290866CA7CE}" type="presParOf" srcId="{2007EE7A-DC68-4593-BD70-B09BC1905181}" destId="{5523F198-36A4-448A-AD98-1B7AC0D0CE62}" srcOrd="0" destOrd="0" presId="urn:microsoft.com/office/officeart/2011/layout/CircleProcess"/>
    <dgm:cxn modelId="{7F1F6E88-74BC-408F-AA89-C5F0211C0F2A}" type="presParOf" srcId="{699B15AB-CF8D-45C3-8D08-884A4F8674F2}" destId="{BB932750-837F-4763-BFEB-A7AC334D8A79}" srcOrd="15" destOrd="0" presId="urn:microsoft.com/office/officeart/2011/layout/CircleProcess"/>
    <dgm:cxn modelId="{D65A0186-792E-47A0-A4CE-ECA2F0BB3E51}" type="presParOf" srcId="{699B15AB-CF8D-45C3-8D08-884A4F8674F2}" destId="{2F705D17-F195-4018-A244-C359EC7ECA3B}" srcOrd="16" destOrd="0" presId="urn:microsoft.com/office/officeart/2011/layout/CircleProcess"/>
    <dgm:cxn modelId="{E6F52D89-E108-4378-AE79-71D28F9546A2}" type="presParOf" srcId="{2F705D17-F195-4018-A244-C359EC7ECA3B}" destId="{4EC86FF9-1950-486A-9F50-0C3CDDCD74EA}" srcOrd="0" destOrd="0" presId="urn:microsoft.com/office/officeart/2011/layout/CircleProcess"/>
    <dgm:cxn modelId="{96587D28-FD1B-4472-A457-E4EF8ADC59A4}" type="presParOf" srcId="{699B15AB-CF8D-45C3-8D08-884A4F8674F2}" destId="{A4226106-B522-474F-950B-CEE468E30F9F}" srcOrd="17" destOrd="0" presId="urn:microsoft.com/office/officeart/2011/layout/CircleProcess"/>
    <dgm:cxn modelId="{0278B2F1-4CCB-4466-AFD0-58F6ADD7ECF3}" type="presParOf" srcId="{A4226106-B522-474F-950B-CEE468E30F9F}" destId="{0273C93F-35CD-490F-98FE-F9BCF916E348}" srcOrd="0" destOrd="0" presId="urn:microsoft.com/office/officeart/2011/layout/CircleProcess"/>
    <dgm:cxn modelId="{F00EABDD-AEA6-40E3-A9EC-A0C8F65A8950}" type="presParOf" srcId="{699B15AB-CF8D-45C3-8D08-884A4F8674F2}" destId="{993D69F3-7F24-466B-8FF3-E050E5577898}" srcOrd="1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AA0EED-0C4B-4A45-9230-3D784F453179}" type="doc">
      <dgm:prSet loTypeId="urn:microsoft.com/office/officeart/2005/8/layout/bProcess3" loCatId="process" qsTypeId="urn:microsoft.com/office/officeart/2005/8/quickstyle/simple1" qsCatId="simple" csTypeId="urn:microsoft.com/office/officeart/2005/8/colors/accent4_4" csCatId="accent4" phldr="1"/>
      <dgm:spPr/>
      <dgm:t>
        <a:bodyPr/>
        <a:lstStyle/>
        <a:p>
          <a:endParaRPr lang="en-GB"/>
        </a:p>
      </dgm:t>
    </dgm:pt>
    <dgm:pt modelId="{4200F375-ACA7-4619-9D64-5BF013159B23}">
      <dgm:prSet phldrT="[Text]"/>
      <dgm:spPr/>
      <dgm:t>
        <a:bodyPr/>
        <a:lstStyle/>
        <a:p>
          <a:pPr>
            <a:buFont typeface="Arial" panose="020B0604020202020204" pitchFamily="34" charset="0"/>
            <a:buChar char="•"/>
          </a:pPr>
          <a:r>
            <a:rPr lang="en-GB" dirty="0"/>
            <a:t>There are 4,500+ identified organised crime groups</a:t>
          </a:r>
        </a:p>
      </dgm:t>
    </dgm:pt>
    <dgm:pt modelId="{5A0C8834-33B0-4B27-A324-1C55BA172E65}" type="parTrans" cxnId="{2BCFE02C-002E-4C20-A737-CAE91FB3F37B}">
      <dgm:prSet/>
      <dgm:spPr/>
      <dgm:t>
        <a:bodyPr/>
        <a:lstStyle/>
        <a:p>
          <a:endParaRPr lang="en-GB"/>
        </a:p>
      </dgm:t>
    </dgm:pt>
    <dgm:pt modelId="{77457751-9193-4C4B-BD63-057734BD0C01}" type="sibTrans" cxnId="{2BCFE02C-002E-4C20-A737-CAE91FB3F37B}">
      <dgm:prSet/>
      <dgm:spPr/>
      <dgm:t>
        <a:bodyPr/>
        <a:lstStyle/>
        <a:p>
          <a:endParaRPr lang="en-GB"/>
        </a:p>
      </dgm:t>
    </dgm:pt>
    <dgm:pt modelId="{EA02BFA8-FA96-477D-A7CE-4BBF9F99710C}">
      <dgm:prSet phldrT="[Text]"/>
      <dgm:spPr/>
      <dgm:t>
        <a:bodyPr/>
        <a:lstStyle/>
        <a:p>
          <a:pPr>
            <a:buFont typeface="Arial" panose="020B0604020202020204" pitchFamily="34" charset="0"/>
            <a:buChar char="•"/>
          </a:pPr>
          <a:r>
            <a:rPr lang="en-GB" dirty="0"/>
            <a:t>£37 billion social and economic costs of SOC in 2015-16</a:t>
          </a:r>
          <a:br>
            <a:rPr lang="en-GB" dirty="0"/>
          </a:br>
          <a:endParaRPr lang="en-GB" dirty="0"/>
        </a:p>
      </dgm:t>
    </dgm:pt>
    <dgm:pt modelId="{D9528516-FF9C-4CDE-8110-427722FB6667}" type="parTrans" cxnId="{28EC9D86-5370-498D-9307-9305FAAF20D9}">
      <dgm:prSet/>
      <dgm:spPr/>
      <dgm:t>
        <a:bodyPr/>
        <a:lstStyle/>
        <a:p>
          <a:endParaRPr lang="en-GB"/>
        </a:p>
      </dgm:t>
    </dgm:pt>
    <dgm:pt modelId="{D255B944-3284-4B24-84DA-4231A3922D1A}" type="sibTrans" cxnId="{28EC9D86-5370-498D-9307-9305FAAF20D9}">
      <dgm:prSet/>
      <dgm:spPr/>
      <dgm:t>
        <a:bodyPr/>
        <a:lstStyle/>
        <a:p>
          <a:endParaRPr lang="en-GB"/>
        </a:p>
      </dgm:t>
    </dgm:pt>
    <dgm:pt modelId="{734607EF-3F3D-436E-B371-5066A6E5E12D}">
      <dgm:prSet phldrT="[Text]"/>
      <dgm:spPr/>
      <dgm:t>
        <a:bodyPr/>
        <a:lstStyle/>
        <a:p>
          <a:pPr>
            <a:buFont typeface="Arial" panose="020B0604020202020204" pitchFamily="34" charset="0"/>
            <a:buChar char="•"/>
          </a:pPr>
          <a:r>
            <a:rPr lang="en-GB" dirty="0"/>
            <a:t>79% estimated front-line spending by the government and law enforcement to pursue SOC</a:t>
          </a:r>
          <a:br>
            <a:rPr lang="en-GB" dirty="0"/>
          </a:br>
          <a:endParaRPr lang="en-GB" dirty="0"/>
        </a:p>
      </dgm:t>
    </dgm:pt>
    <dgm:pt modelId="{7FA08A5C-09CF-409F-97AF-7F16885069F2}" type="parTrans" cxnId="{3DA0AAFA-B86D-4A33-A136-91668F7D8F1C}">
      <dgm:prSet/>
      <dgm:spPr/>
      <dgm:t>
        <a:bodyPr/>
        <a:lstStyle/>
        <a:p>
          <a:endParaRPr lang="en-GB"/>
        </a:p>
      </dgm:t>
    </dgm:pt>
    <dgm:pt modelId="{D65B4451-D6A0-4D71-A40D-C21C24EB5D3E}" type="sibTrans" cxnId="{3DA0AAFA-B86D-4A33-A136-91668F7D8F1C}">
      <dgm:prSet/>
      <dgm:spPr/>
      <dgm:t>
        <a:bodyPr/>
        <a:lstStyle/>
        <a:p>
          <a:endParaRPr lang="en-GB"/>
        </a:p>
      </dgm:t>
    </dgm:pt>
    <dgm:pt modelId="{AD8A95E7-B4DD-49AB-A8D3-594DCD5CB5F4}">
      <dgm:prSet phldrT="[Text]"/>
      <dgm:spPr/>
      <dgm:t>
        <a:bodyPr/>
        <a:lstStyle/>
        <a:p>
          <a:pPr>
            <a:buFont typeface="Arial" panose="020B0604020202020204" pitchFamily="34" charset="0"/>
            <a:buChar char="•"/>
          </a:pPr>
          <a:r>
            <a:rPr lang="en-GB"/>
            <a:t>£1.8 billion spent by police and crime commissioners to tackle SOC locally</a:t>
          </a:r>
          <a:br>
            <a:rPr lang="en-GB"/>
          </a:br>
          <a:endParaRPr lang="en-GB" dirty="0"/>
        </a:p>
      </dgm:t>
    </dgm:pt>
    <dgm:pt modelId="{16E843A1-8247-4C92-8034-2417021CF61C}" type="parTrans" cxnId="{B11D40D5-A73E-4EE5-93FA-65123093CBA8}">
      <dgm:prSet/>
      <dgm:spPr/>
      <dgm:t>
        <a:bodyPr/>
        <a:lstStyle/>
        <a:p>
          <a:endParaRPr lang="en-GB"/>
        </a:p>
      </dgm:t>
    </dgm:pt>
    <dgm:pt modelId="{4F26D742-3A6C-4F5F-8DDA-5994ED27C6CF}" type="sibTrans" cxnId="{B11D40D5-A73E-4EE5-93FA-65123093CBA8}">
      <dgm:prSet/>
      <dgm:spPr/>
      <dgm:t>
        <a:bodyPr/>
        <a:lstStyle/>
        <a:p>
          <a:endParaRPr lang="en-GB"/>
        </a:p>
      </dgm:t>
    </dgm:pt>
    <dgm:pt modelId="{FE85D17A-2276-4C63-80BE-C8ACC3C4E0DF}">
      <dgm:prSet phldrT="[Text]"/>
      <dgm:spPr/>
      <dgm:t>
        <a:bodyPr/>
        <a:lstStyle/>
        <a:p>
          <a:pPr>
            <a:buFont typeface="Arial" panose="020B0604020202020204" pitchFamily="34" charset="0"/>
            <a:buChar char="•"/>
          </a:pPr>
          <a:r>
            <a:rPr lang="en-GB"/>
            <a:t>4% estimated front-line spending by the government and law enforcement to preventing SOC</a:t>
          </a:r>
          <a:br>
            <a:rPr lang="en-GB"/>
          </a:br>
          <a:endParaRPr lang="en-GB" dirty="0"/>
        </a:p>
      </dgm:t>
    </dgm:pt>
    <dgm:pt modelId="{76B3AE5F-0C6C-4D0D-A50C-9C9C6FC27149}" type="parTrans" cxnId="{1B1543E7-0733-4C43-8E86-61BD066396DA}">
      <dgm:prSet/>
      <dgm:spPr/>
      <dgm:t>
        <a:bodyPr/>
        <a:lstStyle/>
        <a:p>
          <a:endParaRPr lang="en-GB"/>
        </a:p>
      </dgm:t>
    </dgm:pt>
    <dgm:pt modelId="{B9783796-3117-40BA-B54C-0F7EBA325F16}" type="sibTrans" cxnId="{1B1543E7-0733-4C43-8E86-61BD066396DA}">
      <dgm:prSet/>
      <dgm:spPr/>
      <dgm:t>
        <a:bodyPr/>
        <a:lstStyle/>
        <a:p>
          <a:endParaRPr lang="en-GB"/>
        </a:p>
      </dgm:t>
    </dgm:pt>
    <dgm:pt modelId="{00A59C4A-C2D3-4A8D-B506-CC683CE97E81}">
      <dgm:prSet phldrT="[Text]"/>
      <dgm:spPr/>
      <dgm:t>
        <a:bodyPr/>
        <a:lstStyle/>
        <a:p>
          <a:pPr>
            <a:buFont typeface="Arial" panose="020B0604020202020204" pitchFamily="34" charset="0"/>
            <a:buChar char="•"/>
          </a:pPr>
          <a:r>
            <a:rPr lang="en-GB" dirty="0"/>
            <a:t>6,993 potential modern slavery and human trafficking victims in 2018</a:t>
          </a:r>
          <a:br>
            <a:rPr lang="en-GB" dirty="0"/>
          </a:br>
          <a:endParaRPr lang="en-GB" dirty="0"/>
        </a:p>
      </dgm:t>
    </dgm:pt>
    <dgm:pt modelId="{E9571238-2BBB-40AC-A2B3-01A25A5C494D}" type="parTrans" cxnId="{FBCEE878-A9AF-4706-B9B9-0FE20B8AB727}">
      <dgm:prSet/>
      <dgm:spPr/>
      <dgm:t>
        <a:bodyPr/>
        <a:lstStyle/>
        <a:p>
          <a:endParaRPr lang="en-GB"/>
        </a:p>
      </dgm:t>
    </dgm:pt>
    <dgm:pt modelId="{A78E8A2D-D73E-4519-902D-787088C95354}" type="sibTrans" cxnId="{FBCEE878-A9AF-4706-B9B9-0FE20B8AB727}">
      <dgm:prSet/>
      <dgm:spPr/>
      <dgm:t>
        <a:bodyPr/>
        <a:lstStyle/>
        <a:p>
          <a:endParaRPr lang="en-GB"/>
        </a:p>
      </dgm:t>
    </dgm:pt>
    <dgm:pt modelId="{7E2A6A78-E155-4646-B4E2-93BD98D70AAE}">
      <dgm:prSet phldrT="[Text]"/>
      <dgm:spPr/>
      <dgm:t>
        <a:bodyPr/>
        <a:lstStyle/>
        <a:p>
          <a:pPr>
            <a:buFont typeface="Arial" panose="020B0604020202020204" pitchFamily="34" charset="0"/>
            <a:buChar char="•"/>
          </a:pPr>
          <a:r>
            <a:rPr lang="en-GB"/>
            <a:t>61646 sexual crimes committed against people under the age of 16 in 2018</a:t>
          </a:r>
          <a:br>
            <a:rPr lang="en-GB"/>
          </a:br>
          <a:endParaRPr lang="en-GB" dirty="0"/>
        </a:p>
      </dgm:t>
    </dgm:pt>
    <dgm:pt modelId="{0874E20F-7CF2-4EE6-A4FB-769F279F8DD4}" type="parTrans" cxnId="{A1CABA2E-CE42-4D5B-9C23-EB56470E8A15}">
      <dgm:prSet/>
      <dgm:spPr/>
      <dgm:t>
        <a:bodyPr/>
        <a:lstStyle/>
        <a:p>
          <a:endParaRPr lang="en-GB"/>
        </a:p>
      </dgm:t>
    </dgm:pt>
    <dgm:pt modelId="{DD3E6D93-1FC7-4899-8EFD-E18987CD0A3A}" type="sibTrans" cxnId="{A1CABA2E-CE42-4D5B-9C23-EB56470E8A15}">
      <dgm:prSet/>
      <dgm:spPr/>
      <dgm:t>
        <a:bodyPr/>
        <a:lstStyle/>
        <a:p>
          <a:endParaRPr lang="en-GB"/>
        </a:p>
      </dgm:t>
    </dgm:pt>
    <dgm:pt modelId="{8F8C4341-1664-4FA6-80A2-FF8E9021AE06}">
      <dgm:prSet phldrT="[Text]"/>
      <dgm:spPr/>
      <dgm:t>
        <a:bodyPr/>
        <a:lstStyle/>
        <a:p>
          <a:pPr>
            <a:buFont typeface="Arial" panose="020B0604020202020204" pitchFamily="34" charset="0"/>
            <a:buChar char="•"/>
          </a:pPr>
          <a:r>
            <a:rPr lang="en-GB" dirty="0"/>
            <a:t>more than 100 government and law enforcement bodies, agencies, and other organizations tasked with tackling SOC</a:t>
          </a:r>
          <a:br>
            <a:rPr lang="en-GB" dirty="0"/>
          </a:br>
          <a:endParaRPr lang="en-GB" dirty="0"/>
        </a:p>
      </dgm:t>
    </dgm:pt>
    <dgm:pt modelId="{1A76D459-C39C-4580-A9EC-97309FED4A99}" type="parTrans" cxnId="{CE9B28D1-D74A-48AF-AE0D-A76AAC65CF7B}">
      <dgm:prSet/>
      <dgm:spPr/>
      <dgm:t>
        <a:bodyPr/>
        <a:lstStyle/>
        <a:p>
          <a:endParaRPr lang="en-GB"/>
        </a:p>
      </dgm:t>
    </dgm:pt>
    <dgm:pt modelId="{0C74BD3B-EED6-4EE9-9EE2-3127681FC197}" type="sibTrans" cxnId="{CE9B28D1-D74A-48AF-AE0D-A76AAC65CF7B}">
      <dgm:prSet/>
      <dgm:spPr/>
      <dgm:t>
        <a:bodyPr/>
        <a:lstStyle/>
        <a:p>
          <a:endParaRPr lang="en-GB"/>
        </a:p>
      </dgm:t>
    </dgm:pt>
    <dgm:pt modelId="{7C8E3380-3A90-420A-A388-49365B85045A}">
      <dgm:prSet phldrT="[Text]"/>
      <dgm:spPr/>
      <dgm:t>
        <a:bodyPr/>
        <a:lstStyle/>
        <a:p>
          <a:pPr>
            <a:buFont typeface="Arial" panose="020B0604020202020204" pitchFamily="34" charset="0"/>
            <a:buChar char="•"/>
          </a:pPr>
          <a:r>
            <a:rPr lang="en-GB"/>
            <a:t>6 SOC crime threats identified as national priorities in 2018-2019</a:t>
          </a:r>
          <a:br>
            <a:rPr lang="en-GB"/>
          </a:br>
          <a:endParaRPr lang="en-GB" dirty="0"/>
        </a:p>
      </dgm:t>
    </dgm:pt>
    <dgm:pt modelId="{4A238EFE-AF97-44C4-B479-6A72724329CD}" type="parTrans" cxnId="{C83FC756-DD3E-4F2E-B2CE-D078065DF2BF}">
      <dgm:prSet/>
      <dgm:spPr/>
      <dgm:t>
        <a:bodyPr/>
        <a:lstStyle/>
        <a:p>
          <a:endParaRPr lang="en-GB"/>
        </a:p>
      </dgm:t>
    </dgm:pt>
    <dgm:pt modelId="{AA0C9CB5-DBFA-431B-A602-397A1ED3DF14}" type="sibTrans" cxnId="{C83FC756-DD3E-4F2E-B2CE-D078065DF2BF}">
      <dgm:prSet/>
      <dgm:spPr/>
      <dgm:t>
        <a:bodyPr/>
        <a:lstStyle/>
        <a:p>
          <a:endParaRPr lang="en-GB"/>
        </a:p>
      </dgm:t>
    </dgm:pt>
    <dgm:pt modelId="{D8D475C1-4591-4815-8547-B578647DDBAC}">
      <dgm:prSet phldrT="[Text]"/>
      <dgm:spPr/>
      <dgm:t>
        <a:bodyPr/>
        <a:lstStyle/>
        <a:p>
          <a:pPr>
            <a:buFont typeface="Arial" panose="020B0604020202020204" pitchFamily="34" charset="0"/>
            <a:buChar char="•"/>
          </a:pPr>
          <a:r>
            <a:rPr lang="en-GB" dirty="0"/>
            <a:t>£2.9 billion spent in tackling Soc in 2015-16</a:t>
          </a:r>
          <a:br>
            <a:rPr lang="en-GB" dirty="0"/>
          </a:br>
          <a:endParaRPr lang="en-GB" dirty="0"/>
        </a:p>
      </dgm:t>
    </dgm:pt>
    <dgm:pt modelId="{9CBF2CD5-861C-47D1-B6CC-7FD7165A3F66}" type="parTrans" cxnId="{6D0C3FB9-1B84-4DF5-930E-2C62469CB20B}">
      <dgm:prSet/>
      <dgm:spPr/>
      <dgm:t>
        <a:bodyPr/>
        <a:lstStyle/>
        <a:p>
          <a:endParaRPr lang="en-GB"/>
        </a:p>
      </dgm:t>
    </dgm:pt>
    <dgm:pt modelId="{7E324848-E41A-445B-AF75-3C63C0F59165}" type="sibTrans" cxnId="{6D0C3FB9-1B84-4DF5-930E-2C62469CB20B}">
      <dgm:prSet/>
      <dgm:spPr/>
      <dgm:t>
        <a:bodyPr/>
        <a:lstStyle/>
        <a:p>
          <a:endParaRPr lang="en-GB"/>
        </a:p>
      </dgm:t>
    </dgm:pt>
    <dgm:pt modelId="{A92F14A3-F749-4061-B522-8919D8CE6B12}" type="pres">
      <dgm:prSet presAssocID="{01AA0EED-0C4B-4A45-9230-3D784F453179}" presName="Name0" presStyleCnt="0">
        <dgm:presLayoutVars>
          <dgm:dir/>
          <dgm:resizeHandles val="exact"/>
        </dgm:presLayoutVars>
      </dgm:prSet>
      <dgm:spPr/>
    </dgm:pt>
    <dgm:pt modelId="{373941C9-FE68-41E4-82DA-3AD5EA2D5F64}" type="pres">
      <dgm:prSet presAssocID="{4200F375-ACA7-4619-9D64-5BF013159B23}" presName="node" presStyleLbl="node1" presStyleIdx="0" presStyleCnt="10">
        <dgm:presLayoutVars>
          <dgm:bulletEnabled val="1"/>
        </dgm:presLayoutVars>
      </dgm:prSet>
      <dgm:spPr/>
    </dgm:pt>
    <dgm:pt modelId="{D8D211F0-72AA-4CB1-B98B-6BD00878516D}" type="pres">
      <dgm:prSet presAssocID="{77457751-9193-4C4B-BD63-057734BD0C01}" presName="sibTrans" presStyleLbl="sibTrans1D1" presStyleIdx="0" presStyleCnt="9"/>
      <dgm:spPr/>
    </dgm:pt>
    <dgm:pt modelId="{47E7FAB0-0EF8-470B-94AA-C24C0F0384B0}" type="pres">
      <dgm:prSet presAssocID="{77457751-9193-4C4B-BD63-057734BD0C01}" presName="connectorText" presStyleLbl="sibTrans1D1" presStyleIdx="0" presStyleCnt="9"/>
      <dgm:spPr/>
    </dgm:pt>
    <dgm:pt modelId="{6296EC0E-B388-4BA1-A145-CA634C838214}" type="pres">
      <dgm:prSet presAssocID="{D8D475C1-4591-4815-8547-B578647DDBAC}" presName="node" presStyleLbl="node1" presStyleIdx="1" presStyleCnt="10">
        <dgm:presLayoutVars>
          <dgm:bulletEnabled val="1"/>
        </dgm:presLayoutVars>
      </dgm:prSet>
      <dgm:spPr/>
    </dgm:pt>
    <dgm:pt modelId="{35A57582-0E70-49A3-9896-7C2CC6DDE3DF}" type="pres">
      <dgm:prSet presAssocID="{7E324848-E41A-445B-AF75-3C63C0F59165}" presName="sibTrans" presStyleLbl="sibTrans1D1" presStyleIdx="1" presStyleCnt="9"/>
      <dgm:spPr/>
    </dgm:pt>
    <dgm:pt modelId="{7A8B6BBD-8A75-4E10-ADCD-506B42429055}" type="pres">
      <dgm:prSet presAssocID="{7E324848-E41A-445B-AF75-3C63C0F59165}" presName="connectorText" presStyleLbl="sibTrans1D1" presStyleIdx="1" presStyleCnt="9"/>
      <dgm:spPr/>
    </dgm:pt>
    <dgm:pt modelId="{89B35A11-7AA7-4270-9D57-43D875C67EC8}" type="pres">
      <dgm:prSet presAssocID="{EA02BFA8-FA96-477D-A7CE-4BBF9F99710C}" presName="node" presStyleLbl="node1" presStyleIdx="2" presStyleCnt="10">
        <dgm:presLayoutVars>
          <dgm:bulletEnabled val="1"/>
        </dgm:presLayoutVars>
      </dgm:prSet>
      <dgm:spPr/>
    </dgm:pt>
    <dgm:pt modelId="{78CDF5BB-FA5B-4690-AE59-40DB07A60912}" type="pres">
      <dgm:prSet presAssocID="{D255B944-3284-4B24-84DA-4231A3922D1A}" presName="sibTrans" presStyleLbl="sibTrans1D1" presStyleIdx="2" presStyleCnt="9"/>
      <dgm:spPr/>
    </dgm:pt>
    <dgm:pt modelId="{AF354B37-9703-4702-B864-4EBC176FAE1E}" type="pres">
      <dgm:prSet presAssocID="{D255B944-3284-4B24-84DA-4231A3922D1A}" presName="connectorText" presStyleLbl="sibTrans1D1" presStyleIdx="2" presStyleCnt="9"/>
      <dgm:spPr/>
    </dgm:pt>
    <dgm:pt modelId="{A578842D-FEDC-4AC0-80BC-821D52530524}" type="pres">
      <dgm:prSet presAssocID="{AD8A95E7-B4DD-49AB-A8D3-594DCD5CB5F4}" presName="node" presStyleLbl="node1" presStyleIdx="3" presStyleCnt="10">
        <dgm:presLayoutVars>
          <dgm:bulletEnabled val="1"/>
        </dgm:presLayoutVars>
      </dgm:prSet>
      <dgm:spPr/>
    </dgm:pt>
    <dgm:pt modelId="{B47F1A37-5B96-4EDE-A137-13A781457532}" type="pres">
      <dgm:prSet presAssocID="{4F26D742-3A6C-4F5F-8DDA-5994ED27C6CF}" presName="sibTrans" presStyleLbl="sibTrans1D1" presStyleIdx="3" presStyleCnt="9"/>
      <dgm:spPr/>
    </dgm:pt>
    <dgm:pt modelId="{773429A0-9B81-4F59-9774-B01A7422226D}" type="pres">
      <dgm:prSet presAssocID="{4F26D742-3A6C-4F5F-8DDA-5994ED27C6CF}" presName="connectorText" presStyleLbl="sibTrans1D1" presStyleIdx="3" presStyleCnt="9"/>
      <dgm:spPr/>
    </dgm:pt>
    <dgm:pt modelId="{01045E90-D550-4899-8E23-6A37D0380C49}" type="pres">
      <dgm:prSet presAssocID="{734607EF-3F3D-436E-B371-5066A6E5E12D}" presName="node" presStyleLbl="node1" presStyleIdx="4" presStyleCnt="10">
        <dgm:presLayoutVars>
          <dgm:bulletEnabled val="1"/>
        </dgm:presLayoutVars>
      </dgm:prSet>
      <dgm:spPr/>
    </dgm:pt>
    <dgm:pt modelId="{D808D6C0-30A6-4E68-A440-69AED295B9CB}" type="pres">
      <dgm:prSet presAssocID="{D65B4451-D6A0-4D71-A40D-C21C24EB5D3E}" presName="sibTrans" presStyleLbl="sibTrans1D1" presStyleIdx="4" presStyleCnt="9"/>
      <dgm:spPr/>
    </dgm:pt>
    <dgm:pt modelId="{8AA38E4E-1412-4EBC-9366-54EE236969DC}" type="pres">
      <dgm:prSet presAssocID="{D65B4451-D6A0-4D71-A40D-C21C24EB5D3E}" presName="connectorText" presStyleLbl="sibTrans1D1" presStyleIdx="4" presStyleCnt="9"/>
      <dgm:spPr/>
    </dgm:pt>
    <dgm:pt modelId="{9FC212D4-5CAC-446E-A504-2D4AD6650053}" type="pres">
      <dgm:prSet presAssocID="{FE85D17A-2276-4C63-80BE-C8ACC3C4E0DF}" presName="node" presStyleLbl="node1" presStyleIdx="5" presStyleCnt="10">
        <dgm:presLayoutVars>
          <dgm:bulletEnabled val="1"/>
        </dgm:presLayoutVars>
      </dgm:prSet>
      <dgm:spPr/>
    </dgm:pt>
    <dgm:pt modelId="{05B65E63-B434-4137-8E91-1760FD0FF47A}" type="pres">
      <dgm:prSet presAssocID="{B9783796-3117-40BA-B54C-0F7EBA325F16}" presName="sibTrans" presStyleLbl="sibTrans1D1" presStyleIdx="5" presStyleCnt="9"/>
      <dgm:spPr/>
    </dgm:pt>
    <dgm:pt modelId="{F14C2B62-629A-4286-A33C-A016B9F8C702}" type="pres">
      <dgm:prSet presAssocID="{B9783796-3117-40BA-B54C-0F7EBA325F16}" presName="connectorText" presStyleLbl="sibTrans1D1" presStyleIdx="5" presStyleCnt="9"/>
      <dgm:spPr/>
    </dgm:pt>
    <dgm:pt modelId="{6818C34A-AD52-450B-ADE0-605CBB6446C6}" type="pres">
      <dgm:prSet presAssocID="{00A59C4A-C2D3-4A8D-B506-CC683CE97E81}" presName="node" presStyleLbl="node1" presStyleIdx="6" presStyleCnt="10">
        <dgm:presLayoutVars>
          <dgm:bulletEnabled val="1"/>
        </dgm:presLayoutVars>
      </dgm:prSet>
      <dgm:spPr/>
    </dgm:pt>
    <dgm:pt modelId="{3DAA1663-D424-4535-B749-A206E899B416}" type="pres">
      <dgm:prSet presAssocID="{A78E8A2D-D73E-4519-902D-787088C95354}" presName="sibTrans" presStyleLbl="sibTrans1D1" presStyleIdx="6" presStyleCnt="9"/>
      <dgm:spPr/>
    </dgm:pt>
    <dgm:pt modelId="{B4AC619D-8F2E-4869-922F-4A3B3FF98081}" type="pres">
      <dgm:prSet presAssocID="{A78E8A2D-D73E-4519-902D-787088C95354}" presName="connectorText" presStyleLbl="sibTrans1D1" presStyleIdx="6" presStyleCnt="9"/>
      <dgm:spPr/>
    </dgm:pt>
    <dgm:pt modelId="{99996D7F-1E3A-4BBC-897B-F722BD78270E}" type="pres">
      <dgm:prSet presAssocID="{7E2A6A78-E155-4646-B4E2-93BD98D70AAE}" presName="node" presStyleLbl="node1" presStyleIdx="7" presStyleCnt="10">
        <dgm:presLayoutVars>
          <dgm:bulletEnabled val="1"/>
        </dgm:presLayoutVars>
      </dgm:prSet>
      <dgm:spPr/>
    </dgm:pt>
    <dgm:pt modelId="{27AB41F7-F3D8-42DB-BB75-3951A274A8E7}" type="pres">
      <dgm:prSet presAssocID="{DD3E6D93-1FC7-4899-8EFD-E18987CD0A3A}" presName="sibTrans" presStyleLbl="sibTrans1D1" presStyleIdx="7" presStyleCnt="9"/>
      <dgm:spPr/>
    </dgm:pt>
    <dgm:pt modelId="{B2DAD3F1-062E-4D43-80C0-89D13A2172D4}" type="pres">
      <dgm:prSet presAssocID="{DD3E6D93-1FC7-4899-8EFD-E18987CD0A3A}" presName="connectorText" presStyleLbl="sibTrans1D1" presStyleIdx="7" presStyleCnt="9"/>
      <dgm:spPr/>
    </dgm:pt>
    <dgm:pt modelId="{344F8413-C98F-4220-880D-43FB6675965A}" type="pres">
      <dgm:prSet presAssocID="{8F8C4341-1664-4FA6-80A2-FF8E9021AE06}" presName="node" presStyleLbl="node1" presStyleIdx="8" presStyleCnt="10">
        <dgm:presLayoutVars>
          <dgm:bulletEnabled val="1"/>
        </dgm:presLayoutVars>
      </dgm:prSet>
      <dgm:spPr/>
    </dgm:pt>
    <dgm:pt modelId="{8656A986-161A-4544-A232-A73509C5E639}" type="pres">
      <dgm:prSet presAssocID="{0C74BD3B-EED6-4EE9-9EE2-3127681FC197}" presName="sibTrans" presStyleLbl="sibTrans1D1" presStyleIdx="8" presStyleCnt="9"/>
      <dgm:spPr/>
    </dgm:pt>
    <dgm:pt modelId="{16E9D239-28D7-41AE-A469-5E69B744D1AD}" type="pres">
      <dgm:prSet presAssocID="{0C74BD3B-EED6-4EE9-9EE2-3127681FC197}" presName="connectorText" presStyleLbl="sibTrans1D1" presStyleIdx="8" presStyleCnt="9"/>
      <dgm:spPr/>
    </dgm:pt>
    <dgm:pt modelId="{74462772-3737-4665-8F89-14B19DF40EB7}" type="pres">
      <dgm:prSet presAssocID="{7C8E3380-3A90-420A-A388-49365B85045A}" presName="node" presStyleLbl="node1" presStyleIdx="9" presStyleCnt="10">
        <dgm:presLayoutVars>
          <dgm:bulletEnabled val="1"/>
        </dgm:presLayoutVars>
      </dgm:prSet>
      <dgm:spPr/>
    </dgm:pt>
  </dgm:ptLst>
  <dgm:cxnLst>
    <dgm:cxn modelId="{6E1CF801-0BC0-4AB5-8756-6F8E9FA754E2}" type="presOf" srcId="{7E324848-E41A-445B-AF75-3C63C0F59165}" destId="{7A8B6BBD-8A75-4E10-ADCD-506B42429055}" srcOrd="1" destOrd="0" presId="urn:microsoft.com/office/officeart/2005/8/layout/bProcess3"/>
    <dgm:cxn modelId="{F1CD7604-A1D4-4576-B355-F8A91B31D282}" type="presOf" srcId="{B9783796-3117-40BA-B54C-0F7EBA325F16}" destId="{F14C2B62-629A-4286-A33C-A016B9F8C702}" srcOrd="1" destOrd="0" presId="urn:microsoft.com/office/officeart/2005/8/layout/bProcess3"/>
    <dgm:cxn modelId="{A768FD10-D21C-41CE-9F16-1C892A52F6AD}" type="presOf" srcId="{A78E8A2D-D73E-4519-902D-787088C95354}" destId="{3DAA1663-D424-4535-B749-A206E899B416}" srcOrd="0" destOrd="0" presId="urn:microsoft.com/office/officeart/2005/8/layout/bProcess3"/>
    <dgm:cxn modelId="{2F9FCF11-1F07-4212-9D6A-7B824978F34A}" type="presOf" srcId="{4F26D742-3A6C-4F5F-8DDA-5994ED27C6CF}" destId="{773429A0-9B81-4F59-9774-B01A7422226D}" srcOrd="1" destOrd="0" presId="urn:microsoft.com/office/officeart/2005/8/layout/bProcess3"/>
    <dgm:cxn modelId="{792FEC13-ADE3-465D-A44E-93139821A35B}" type="presOf" srcId="{FE85D17A-2276-4C63-80BE-C8ACC3C4E0DF}" destId="{9FC212D4-5CAC-446E-A504-2D4AD6650053}" srcOrd="0" destOrd="0" presId="urn:microsoft.com/office/officeart/2005/8/layout/bProcess3"/>
    <dgm:cxn modelId="{58A94F14-41E4-450C-A4A0-AC5343425884}" type="presOf" srcId="{B9783796-3117-40BA-B54C-0F7EBA325F16}" destId="{05B65E63-B434-4137-8E91-1760FD0FF47A}" srcOrd="0" destOrd="0" presId="urn:microsoft.com/office/officeart/2005/8/layout/bProcess3"/>
    <dgm:cxn modelId="{4E0CD622-D380-479B-90A3-F09ECD730CCE}" type="presOf" srcId="{D65B4451-D6A0-4D71-A40D-C21C24EB5D3E}" destId="{D808D6C0-30A6-4E68-A440-69AED295B9CB}" srcOrd="0" destOrd="0" presId="urn:microsoft.com/office/officeart/2005/8/layout/bProcess3"/>
    <dgm:cxn modelId="{2BCFE02C-002E-4C20-A737-CAE91FB3F37B}" srcId="{01AA0EED-0C4B-4A45-9230-3D784F453179}" destId="{4200F375-ACA7-4619-9D64-5BF013159B23}" srcOrd="0" destOrd="0" parTransId="{5A0C8834-33B0-4B27-A324-1C55BA172E65}" sibTransId="{77457751-9193-4C4B-BD63-057734BD0C01}"/>
    <dgm:cxn modelId="{A1CABA2E-CE42-4D5B-9C23-EB56470E8A15}" srcId="{01AA0EED-0C4B-4A45-9230-3D784F453179}" destId="{7E2A6A78-E155-4646-B4E2-93BD98D70AAE}" srcOrd="7" destOrd="0" parTransId="{0874E20F-7CF2-4EE6-A4FB-769F279F8DD4}" sibTransId="{DD3E6D93-1FC7-4899-8EFD-E18987CD0A3A}"/>
    <dgm:cxn modelId="{0239853A-7719-49D9-8F04-CF917DC1CB15}" type="presOf" srcId="{AD8A95E7-B4DD-49AB-A8D3-594DCD5CB5F4}" destId="{A578842D-FEDC-4AC0-80BC-821D52530524}" srcOrd="0" destOrd="0" presId="urn:microsoft.com/office/officeart/2005/8/layout/bProcess3"/>
    <dgm:cxn modelId="{F4CBDC5F-688E-42E3-9D17-27AA4D8D1FE8}" type="presOf" srcId="{01AA0EED-0C4B-4A45-9230-3D784F453179}" destId="{A92F14A3-F749-4061-B522-8919D8CE6B12}" srcOrd="0" destOrd="0" presId="urn:microsoft.com/office/officeart/2005/8/layout/bProcess3"/>
    <dgm:cxn modelId="{807E4D47-2FCD-45A0-A086-3F75AF474492}" type="presOf" srcId="{DD3E6D93-1FC7-4899-8EFD-E18987CD0A3A}" destId="{27AB41F7-F3D8-42DB-BB75-3951A274A8E7}" srcOrd="0" destOrd="0" presId="urn:microsoft.com/office/officeart/2005/8/layout/bProcess3"/>
    <dgm:cxn modelId="{E4517B47-F4F3-4C94-972E-63094700413B}" type="presOf" srcId="{0C74BD3B-EED6-4EE9-9EE2-3127681FC197}" destId="{8656A986-161A-4544-A232-A73509C5E639}" srcOrd="0" destOrd="0" presId="urn:microsoft.com/office/officeart/2005/8/layout/bProcess3"/>
    <dgm:cxn modelId="{83540348-0EEB-49C5-A296-34B942420319}" type="presOf" srcId="{0C74BD3B-EED6-4EE9-9EE2-3127681FC197}" destId="{16E9D239-28D7-41AE-A469-5E69B744D1AD}" srcOrd="1" destOrd="0" presId="urn:microsoft.com/office/officeart/2005/8/layout/bProcess3"/>
    <dgm:cxn modelId="{3B5B3651-F57F-49BD-B50B-50A76B3B1317}" type="presOf" srcId="{00A59C4A-C2D3-4A8D-B506-CC683CE97E81}" destId="{6818C34A-AD52-450B-ADE0-605CBB6446C6}" srcOrd="0" destOrd="0" presId="urn:microsoft.com/office/officeart/2005/8/layout/bProcess3"/>
    <dgm:cxn modelId="{C83FC756-DD3E-4F2E-B2CE-D078065DF2BF}" srcId="{01AA0EED-0C4B-4A45-9230-3D784F453179}" destId="{7C8E3380-3A90-420A-A388-49365B85045A}" srcOrd="9" destOrd="0" parTransId="{4A238EFE-AF97-44C4-B479-6A72724329CD}" sibTransId="{AA0C9CB5-DBFA-431B-A602-397A1ED3DF14}"/>
    <dgm:cxn modelId="{27D26557-A5CC-4D40-A524-9125336DA6A2}" type="presOf" srcId="{D8D475C1-4591-4815-8547-B578647DDBAC}" destId="{6296EC0E-B388-4BA1-A145-CA634C838214}" srcOrd="0" destOrd="0" presId="urn:microsoft.com/office/officeart/2005/8/layout/bProcess3"/>
    <dgm:cxn modelId="{FBCEE878-A9AF-4706-B9B9-0FE20B8AB727}" srcId="{01AA0EED-0C4B-4A45-9230-3D784F453179}" destId="{00A59C4A-C2D3-4A8D-B506-CC683CE97E81}" srcOrd="6" destOrd="0" parTransId="{E9571238-2BBB-40AC-A2B3-01A25A5C494D}" sibTransId="{A78E8A2D-D73E-4519-902D-787088C95354}"/>
    <dgm:cxn modelId="{3846E785-A7CD-452D-A428-7E4FEAEED152}" type="presOf" srcId="{A78E8A2D-D73E-4519-902D-787088C95354}" destId="{B4AC619D-8F2E-4869-922F-4A3B3FF98081}" srcOrd="1" destOrd="0" presId="urn:microsoft.com/office/officeart/2005/8/layout/bProcess3"/>
    <dgm:cxn modelId="{28EC9D86-5370-498D-9307-9305FAAF20D9}" srcId="{01AA0EED-0C4B-4A45-9230-3D784F453179}" destId="{EA02BFA8-FA96-477D-A7CE-4BBF9F99710C}" srcOrd="2" destOrd="0" parTransId="{D9528516-FF9C-4CDE-8110-427722FB6667}" sibTransId="{D255B944-3284-4B24-84DA-4231A3922D1A}"/>
    <dgm:cxn modelId="{408EC287-7558-407A-8738-E3E44C7C61F1}" type="presOf" srcId="{D255B944-3284-4B24-84DA-4231A3922D1A}" destId="{AF354B37-9703-4702-B864-4EBC176FAE1E}" srcOrd="1" destOrd="0" presId="urn:microsoft.com/office/officeart/2005/8/layout/bProcess3"/>
    <dgm:cxn modelId="{42490289-0DC4-40B0-AA78-05543E021A82}" type="presOf" srcId="{7C8E3380-3A90-420A-A388-49365B85045A}" destId="{74462772-3737-4665-8F89-14B19DF40EB7}" srcOrd="0" destOrd="0" presId="urn:microsoft.com/office/officeart/2005/8/layout/bProcess3"/>
    <dgm:cxn modelId="{CAF01B93-4EA1-4748-9B5C-1284DEED54F2}" type="presOf" srcId="{734607EF-3F3D-436E-B371-5066A6E5E12D}" destId="{01045E90-D550-4899-8E23-6A37D0380C49}" srcOrd="0" destOrd="0" presId="urn:microsoft.com/office/officeart/2005/8/layout/bProcess3"/>
    <dgm:cxn modelId="{61637299-9EF8-43C0-B355-958C30C0E636}" type="presOf" srcId="{7E324848-E41A-445B-AF75-3C63C0F59165}" destId="{35A57582-0E70-49A3-9896-7C2CC6DDE3DF}" srcOrd="0" destOrd="0" presId="urn:microsoft.com/office/officeart/2005/8/layout/bProcess3"/>
    <dgm:cxn modelId="{592F49A2-7268-4046-BA15-4E6320C2A49F}" type="presOf" srcId="{4200F375-ACA7-4619-9D64-5BF013159B23}" destId="{373941C9-FE68-41E4-82DA-3AD5EA2D5F64}" srcOrd="0" destOrd="0" presId="urn:microsoft.com/office/officeart/2005/8/layout/bProcess3"/>
    <dgm:cxn modelId="{4FDE12B6-AFB9-433C-B9DC-D3897B4C41E6}" type="presOf" srcId="{D65B4451-D6A0-4D71-A40D-C21C24EB5D3E}" destId="{8AA38E4E-1412-4EBC-9366-54EE236969DC}" srcOrd="1" destOrd="0" presId="urn:microsoft.com/office/officeart/2005/8/layout/bProcess3"/>
    <dgm:cxn modelId="{695CBDB8-8FC6-4D24-9303-9D04D322CF98}" type="presOf" srcId="{EA02BFA8-FA96-477D-A7CE-4BBF9F99710C}" destId="{89B35A11-7AA7-4270-9D57-43D875C67EC8}" srcOrd="0" destOrd="0" presId="urn:microsoft.com/office/officeart/2005/8/layout/bProcess3"/>
    <dgm:cxn modelId="{6D0C3FB9-1B84-4DF5-930E-2C62469CB20B}" srcId="{01AA0EED-0C4B-4A45-9230-3D784F453179}" destId="{D8D475C1-4591-4815-8547-B578647DDBAC}" srcOrd="1" destOrd="0" parTransId="{9CBF2CD5-861C-47D1-B6CC-7FD7165A3F66}" sibTransId="{7E324848-E41A-445B-AF75-3C63C0F59165}"/>
    <dgm:cxn modelId="{634F4CBA-138F-4430-8F72-640AA52120DE}" type="presOf" srcId="{77457751-9193-4C4B-BD63-057734BD0C01}" destId="{D8D211F0-72AA-4CB1-B98B-6BD00878516D}" srcOrd="0" destOrd="0" presId="urn:microsoft.com/office/officeart/2005/8/layout/bProcess3"/>
    <dgm:cxn modelId="{8099E5C2-2F16-40B9-AF8D-B50DE1A868D4}" type="presOf" srcId="{D255B944-3284-4B24-84DA-4231A3922D1A}" destId="{78CDF5BB-FA5B-4690-AE59-40DB07A60912}" srcOrd="0" destOrd="0" presId="urn:microsoft.com/office/officeart/2005/8/layout/bProcess3"/>
    <dgm:cxn modelId="{1176A8C6-274A-4A16-9FB7-6993DD8FE4DC}" type="presOf" srcId="{DD3E6D93-1FC7-4899-8EFD-E18987CD0A3A}" destId="{B2DAD3F1-062E-4D43-80C0-89D13A2172D4}" srcOrd="1" destOrd="0" presId="urn:microsoft.com/office/officeart/2005/8/layout/bProcess3"/>
    <dgm:cxn modelId="{CE9B28D1-D74A-48AF-AE0D-A76AAC65CF7B}" srcId="{01AA0EED-0C4B-4A45-9230-3D784F453179}" destId="{8F8C4341-1664-4FA6-80A2-FF8E9021AE06}" srcOrd="8" destOrd="0" parTransId="{1A76D459-C39C-4580-A9EC-97309FED4A99}" sibTransId="{0C74BD3B-EED6-4EE9-9EE2-3127681FC197}"/>
    <dgm:cxn modelId="{E1618CD1-D885-41A2-9B6A-4C7440988058}" type="presOf" srcId="{8F8C4341-1664-4FA6-80A2-FF8E9021AE06}" destId="{344F8413-C98F-4220-880D-43FB6675965A}" srcOrd="0" destOrd="0" presId="urn:microsoft.com/office/officeart/2005/8/layout/bProcess3"/>
    <dgm:cxn modelId="{B11D40D5-A73E-4EE5-93FA-65123093CBA8}" srcId="{01AA0EED-0C4B-4A45-9230-3D784F453179}" destId="{AD8A95E7-B4DD-49AB-A8D3-594DCD5CB5F4}" srcOrd="3" destOrd="0" parTransId="{16E843A1-8247-4C92-8034-2417021CF61C}" sibTransId="{4F26D742-3A6C-4F5F-8DDA-5994ED27C6CF}"/>
    <dgm:cxn modelId="{DB26ABD8-5619-4E81-A280-CBDE66D07B9D}" type="presOf" srcId="{4F26D742-3A6C-4F5F-8DDA-5994ED27C6CF}" destId="{B47F1A37-5B96-4EDE-A137-13A781457532}" srcOrd="0" destOrd="0" presId="urn:microsoft.com/office/officeart/2005/8/layout/bProcess3"/>
    <dgm:cxn modelId="{CDCDBFDF-AA06-4D7F-821E-5687CE90F055}" type="presOf" srcId="{7E2A6A78-E155-4646-B4E2-93BD98D70AAE}" destId="{99996D7F-1E3A-4BBC-897B-F722BD78270E}" srcOrd="0" destOrd="0" presId="urn:microsoft.com/office/officeart/2005/8/layout/bProcess3"/>
    <dgm:cxn modelId="{1B1543E7-0733-4C43-8E86-61BD066396DA}" srcId="{01AA0EED-0C4B-4A45-9230-3D784F453179}" destId="{FE85D17A-2276-4C63-80BE-C8ACC3C4E0DF}" srcOrd="5" destOrd="0" parTransId="{76B3AE5F-0C6C-4D0D-A50C-9C9C6FC27149}" sibTransId="{B9783796-3117-40BA-B54C-0F7EBA325F16}"/>
    <dgm:cxn modelId="{1C896EF0-EAB7-42F4-A5CA-7A6ABDDB4DAD}" type="presOf" srcId="{77457751-9193-4C4B-BD63-057734BD0C01}" destId="{47E7FAB0-0EF8-470B-94AA-C24C0F0384B0}" srcOrd="1" destOrd="0" presId="urn:microsoft.com/office/officeart/2005/8/layout/bProcess3"/>
    <dgm:cxn modelId="{3DA0AAFA-B86D-4A33-A136-91668F7D8F1C}" srcId="{01AA0EED-0C4B-4A45-9230-3D784F453179}" destId="{734607EF-3F3D-436E-B371-5066A6E5E12D}" srcOrd="4" destOrd="0" parTransId="{7FA08A5C-09CF-409F-97AF-7F16885069F2}" sibTransId="{D65B4451-D6A0-4D71-A40D-C21C24EB5D3E}"/>
    <dgm:cxn modelId="{C59233F1-1FE8-4F8B-9118-50B7F96CFC7C}" type="presParOf" srcId="{A92F14A3-F749-4061-B522-8919D8CE6B12}" destId="{373941C9-FE68-41E4-82DA-3AD5EA2D5F64}" srcOrd="0" destOrd="0" presId="urn:microsoft.com/office/officeart/2005/8/layout/bProcess3"/>
    <dgm:cxn modelId="{1C66D6AE-D889-4E1A-B937-CD3ED932FD3C}" type="presParOf" srcId="{A92F14A3-F749-4061-B522-8919D8CE6B12}" destId="{D8D211F0-72AA-4CB1-B98B-6BD00878516D}" srcOrd="1" destOrd="0" presId="urn:microsoft.com/office/officeart/2005/8/layout/bProcess3"/>
    <dgm:cxn modelId="{45195288-00DA-47B8-B047-5BED2A520D77}" type="presParOf" srcId="{D8D211F0-72AA-4CB1-B98B-6BD00878516D}" destId="{47E7FAB0-0EF8-470B-94AA-C24C0F0384B0}" srcOrd="0" destOrd="0" presId="urn:microsoft.com/office/officeart/2005/8/layout/bProcess3"/>
    <dgm:cxn modelId="{07E861A0-78C6-48FF-ABB5-3CD4DCE35809}" type="presParOf" srcId="{A92F14A3-F749-4061-B522-8919D8CE6B12}" destId="{6296EC0E-B388-4BA1-A145-CA634C838214}" srcOrd="2" destOrd="0" presId="urn:microsoft.com/office/officeart/2005/8/layout/bProcess3"/>
    <dgm:cxn modelId="{602F0303-E964-4EA6-86D9-03D6E3F004B2}" type="presParOf" srcId="{A92F14A3-F749-4061-B522-8919D8CE6B12}" destId="{35A57582-0E70-49A3-9896-7C2CC6DDE3DF}" srcOrd="3" destOrd="0" presId="urn:microsoft.com/office/officeart/2005/8/layout/bProcess3"/>
    <dgm:cxn modelId="{4524169E-9321-42B8-94BE-FF1B26A376E1}" type="presParOf" srcId="{35A57582-0E70-49A3-9896-7C2CC6DDE3DF}" destId="{7A8B6BBD-8A75-4E10-ADCD-506B42429055}" srcOrd="0" destOrd="0" presId="urn:microsoft.com/office/officeart/2005/8/layout/bProcess3"/>
    <dgm:cxn modelId="{07FEDBDB-6196-45FE-8D3D-88A86DCB80C2}" type="presParOf" srcId="{A92F14A3-F749-4061-B522-8919D8CE6B12}" destId="{89B35A11-7AA7-4270-9D57-43D875C67EC8}" srcOrd="4" destOrd="0" presId="urn:microsoft.com/office/officeart/2005/8/layout/bProcess3"/>
    <dgm:cxn modelId="{7F234019-3F94-4FA7-A228-5A1815072965}" type="presParOf" srcId="{A92F14A3-F749-4061-B522-8919D8CE6B12}" destId="{78CDF5BB-FA5B-4690-AE59-40DB07A60912}" srcOrd="5" destOrd="0" presId="urn:microsoft.com/office/officeart/2005/8/layout/bProcess3"/>
    <dgm:cxn modelId="{930B9E19-8FBE-4022-8950-2F1FFAF46E16}" type="presParOf" srcId="{78CDF5BB-FA5B-4690-AE59-40DB07A60912}" destId="{AF354B37-9703-4702-B864-4EBC176FAE1E}" srcOrd="0" destOrd="0" presId="urn:microsoft.com/office/officeart/2005/8/layout/bProcess3"/>
    <dgm:cxn modelId="{918E5B7F-5445-41A5-B137-2A3DB3B2C82C}" type="presParOf" srcId="{A92F14A3-F749-4061-B522-8919D8CE6B12}" destId="{A578842D-FEDC-4AC0-80BC-821D52530524}" srcOrd="6" destOrd="0" presId="urn:microsoft.com/office/officeart/2005/8/layout/bProcess3"/>
    <dgm:cxn modelId="{2C5B304A-6532-4957-B7E0-BB9C90B01FF3}" type="presParOf" srcId="{A92F14A3-F749-4061-B522-8919D8CE6B12}" destId="{B47F1A37-5B96-4EDE-A137-13A781457532}" srcOrd="7" destOrd="0" presId="urn:microsoft.com/office/officeart/2005/8/layout/bProcess3"/>
    <dgm:cxn modelId="{0CDC6C30-94E4-4B55-A98C-080DBEF71692}" type="presParOf" srcId="{B47F1A37-5B96-4EDE-A137-13A781457532}" destId="{773429A0-9B81-4F59-9774-B01A7422226D}" srcOrd="0" destOrd="0" presId="urn:microsoft.com/office/officeart/2005/8/layout/bProcess3"/>
    <dgm:cxn modelId="{00903A15-62B2-45C4-9CB0-A3E0F47B7D8C}" type="presParOf" srcId="{A92F14A3-F749-4061-B522-8919D8CE6B12}" destId="{01045E90-D550-4899-8E23-6A37D0380C49}" srcOrd="8" destOrd="0" presId="urn:microsoft.com/office/officeart/2005/8/layout/bProcess3"/>
    <dgm:cxn modelId="{109101E7-0CC2-43BE-AB1E-727BFD2167D6}" type="presParOf" srcId="{A92F14A3-F749-4061-B522-8919D8CE6B12}" destId="{D808D6C0-30A6-4E68-A440-69AED295B9CB}" srcOrd="9" destOrd="0" presId="urn:microsoft.com/office/officeart/2005/8/layout/bProcess3"/>
    <dgm:cxn modelId="{8E639960-35B3-4882-B625-D39CA369EEFF}" type="presParOf" srcId="{D808D6C0-30A6-4E68-A440-69AED295B9CB}" destId="{8AA38E4E-1412-4EBC-9366-54EE236969DC}" srcOrd="0" destOrd="0" presId="urn:microsoft.com/office/officeart/2005/8/layout/bProcess3"/>
    <dgm:cxn modelId="{F646EBC0-A20E-4638-923C-89D632D38FCB}" type="presParOf" srcId="{A92F14A3-F749-4061-B522-8919D8CE6B12}" destId="{9FC212D4-5CAC-446E-A504-2D4AD6650053}" srcOrd="10" destOrd="0" presId="urn:microsoft.com/office/officeart/2005/8/layout/bProcess3"/>
    <dgm:cxn modelId="{AF8294D8-C63F-41E7-9D3F-62844F9DC797}" type="presParOf" srcId="{A92F14A3-F749-4061-B522-8919D8CE6B12}" destId="{05B65E63-B434-4137-8E91-1760FD0FF47A}" srcOrd="11" destOrd="0" presId="urn:microsoft.com/office/officeart/2005/8/layout/bProcess3"/>
    <dgm:cxn modelId="{DCE06CC9-00D8-4253-A969-99AD28D9302E}" type="presParOf" srcId="{05B65E63-B434-4137-8E91-1760FD0FF47A}" destId="{F14C2B62-629A-4286-A33C-A016B9F8C702}" srcOrd="0" destOrd="0" presId="urn:microsoft.com/office/officeart/2005/8/layout/bProcess3"/>
    <dgm:cxn modelId="{3C180D73-1EFA-4C8A-855E-CE1A33484DAE}" type="presParOf" srcId="{A92F14A3-F749-4061-B522-8919D8CE6B12}" destId="{6818C34A-AD52-450B-ADE0-605CBB6446C6}" srcOrd="12" destOrd="0" presId="urn:microsoft.com/office/officeart/2005/8/layout/bProcess3"/>
    <dgm:cxn modelId="{92865798-2293-46B6-A196-BB58DE9B3924}" type="presParOf" srcId="{A92F14A3-F749-4061-B522-8919D8CE6B12}" destId="{3DAA1663-D424-4535-B749-A206E899B416}" srcOrd="13" destOrd="0" presId="urn:microsoft.com/office/officeart/2005/8/layout/bProcess3"/>
    <dgm:cxn modelId="{5BA951FC-BDB1-4D02-9366-1199AA2307BC}" type="presParOf" srcId="{3DAA1663-D424-4535-B749-A206E899B416}" destId="{B4AC619D-8F2E-4869-922F-4A3B3FF98081}" srcOrd="0" destOrd="0" presId="urn:microsoft.com/office/officeart/2005/8/layout/bProcess3"/>
    <dgm:cxn modelId="{9D060846-36F1-4D6F-8675-33D1D92CDBCB}" type="presParOf" srcId="{A92F14A3-F749-4061-B522-8919D8CE6B12}" destId="{99996D7F-1E3A-4BBC-897B-F722BD78270E}" srcOrd="14" destOrd="0" presId="urn:microsoft.com/office/officeart/2005/8/layout/bProcess3"/>
    <dgm:cxn modelId="{39973D88-613D-49FB-930D-965509A55E28}" type="presParOf" srcId="{A92F14A3-F749-4061-B522-8919D8CE6B12}" destId="{27AB41F7-F3D8-42DB-BB75-3951A274A8E7}" srcOrd="15" destOrd="0" presId="urn:microsoft.com/office/officeart/2005/8/layout/bProcess3"/>
    <dgm:cxn modelId="{3FF354C0-E68E-486D-BD0A-6F1C6F90AFEB}" type="presParOf" srcId="{27AB41F7-F3D8-42DB-BB75-3951A274A8E7}" destId="{B2DAD3F1-062E-4D43-80C0-89D13A2172D4}" srcOrd="0" destOrd="0" presId="urn:microsoft.com/office/officeart/2005/8/layout/bProcess3"/>
    <dgm:cxn modelId="{D50E675D-AE40-4B66-A6C8-75CAF8B38D2D}" type="presParOf" srcId="{A92F14A3-F749-4061-B522-8919D8CE6B12}" destId="{344F8413-C98F-4220-880D-43FB6675965A}" srcOrd="16" destOrd="0" presId="urn:microsoft.com/office/officeart/2005/8/layout/bProcess3"/>
    <dgm:cxn modelId="{996F75AA-788D-49BC-A123-2A110ECBD756}" type="presParOf" srcId="{A92F14A3-F749-4061-B522-8919D8CE6B12}" destId="{8656A986-161A-4544-A232-A73509C5E639}" srcOrd="17" destOrd="0" presId="urn:microsoft.com/office/officeart/2005/8/layout/bProcess3"/>
    <dgm:cxn modelId="{C2FACD1B-A24A-46BE-A69F-8D94F6C57F04}" type="presParOf" srcId="{8656A986-161A-4544-A232-A73509C5E639}" destId="{16E9D239-28D7-41AE-A469-5E69B744D1AD}" srcOrd="0" destOrd="0" presId="urn:microsoft.com/office/officeart/2005/8/layout/bProcess3"/>
    <dgm:cxn modelId="{89E3A773-8D89-4D2F-9327-FB3035828384}" type="presParOf" srcId="{A92F14A3-F749-4061-B522-8919D8CE6B12}" destId="{74462772-3737-4665-8F89-14B19DF40EB7}" srcOrd="1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AA0EED-0C4B-4A45-9230-3D784F453179}" type="doc">
      <dgm:prSet loTypeId="urn:microsoft.com/office/officeart/2005/8/layout/bProcess3" loCatId="process" qsTypeId="urn:microsoft.com/office/officeart/2005/8/quickstyle/simple1" qsCatId="simple" csTypeId="urn:microsoft.com/office/officeart/2005/8/colors/accent4_4" csCatId="accent4" phldr="1"/>
      <dgm:spPr/>
      <dgm:t>
        <a:bodyPr/>
        <a:lstStyle/>
        <a:p>
          <a:endParaRPr lang="en-GB"/>
        </a:p>
      </dgm:t>
    </dgm:pt>
    <dgm:pt modelId="{56513F8B-82AE-4E2F-B372-EC19AF6356C3}">
      <dgm:prSet/>
      <dgm:spPr/>
      <dgm:t>
        <a:bodyPr/>
        <a:lstStyle/>
        <a:p>
          <a:r>
            <a:rPr lang="en-GB" dirty="0"/>
            <a:t>There are 4,772 known OCGs operating in the UK</a:t>
          </a:r>
        </a:p>
      </dgm:t>
    </dgm:pt>
    <dgm:pt modelId="{526EFEFA-A1CE-464E-BF3E-2F670DE4B300}" type="parTrans" cxnId="{A0E78B6C-FB6D-46C7-969B-E7F2ACB59A09}">
      <dgm:prSet/>
      <dgm:spPr/>
      <dgm:t>
        <a:bodyPr/>
        <a:lstStyle/>
        <a:p>
          <a:endParaRPr lang="en-GB"/>
        </a:p>
      </dgm:t>
    </dgm:pt>
    <dgm:pt modelId="{6594DC01-F1C8-41FA-8724-245D0AF5CF57}" type="sibTrans" cxnId="{A0E78B6C-FB6D-46C7-969B-E7F2ACB59A09}">
      <dgm:prSet/>
      <dgm:spPr/>
      <dgm:t>
        <a:bodyPr/>
        <a:lstStyle/>
        <a:p>
          <a:endParaRPr lang="en-GB"/>
        </a:p>
      </dgm:t>
    </dgm:pt>
    <dgm:pt modelId="{61D56737-0C34-4DFF-95B9-8B79C076176F}">
      <dgm:prSet/>
      <dgm:spPr/>
      <dgm:t>
        <a:bodyPr/>
        <a:lstStyle/>
        <a:p>
          <a:r>
            <a:rPr lang="en-GB" dirty="0"/>
            <a:t>100% of NCA investigations encounter some form of encryption</a:t>
          </a:r>
        </a:p>
      </dgm:t>
    </dgm:pt>
    <dgm:pt modelId="{89E1A72B-12E7-43F5-8617-7F5C9B09AD0A}" type="parTrans" cxnId="{DF200102-DB1A-4B3D-BF3A-0513345CAFE4}">
      <dgm:prSet/>
      <dgm:spPr/>
      <dgm:t>
        <a:bodyPr/>
        <a:lstStyle/>
        <a:p>
          <a:endParaRPr lang="en-GB"/>
        </a:p>
      </dgm:t>
    </dgm:pt>
    <dgm:pt modelId="{01C5BEF3-8CF9-4599-A973-CACF12EA39CA}" type="sibTrans" cxnId="{DF200102-DB1A-4B3D-BF3A-0513345CAFE4}">
      <dgm:prSet/>
      <dgm:spPr/>
      <dgm:t>
        <a:bodyPr/>
        <a:lstStyle/>
        <a:p>
          <a:endParaRPr lang="en-GB"/>
        </a:p>
      </dgm:t>
    </dgm:pt>
    <dgm:pt modelId="{AD54BD14-4093-4FA8-9447-FA37219FAED9}">
      <dgm:prSet/>
      <dgm:spPr/>
      <dgm:t>
        <a:bodyPr/>
        <a:lstStyle/>
        <a:p>
          <a:r>
            <a:rPr lang="en-GB" dirty="0"/>
            <a:t>7,600 children in the UK safeguarded or protected in relation to online child sexual abuse in 2019</a:t>
          </a:r>
        </a:p>
      </dgm:t>
    </dgm:pt>
    <dgm:pt modelId="{1FF2F8B3-E47D-4B8C-AD2E-7B1DF337A826}" type="parTrans" cxnId="{9022EA1C-7576-44DF-8F35-53FFAA0B09A0}">
      <dgm:prSet/>
      <dgm:spPr/>
      <dgm:t>
        <a:bodyPr/>
        <a:lstStyle/>
        <a:p>
          <a:endParaRPr lang="en-GB"/>
        </a:p>
      </dgm:t>
    </dgm:pt>
    <dgm:pt modelId="{A9ECE015-A116-4EFF-A25E-BDAC79E3E9ED}" type="sibTrans" cxnId="{9022EA1C-7576-44DF-8F35-53FFAA0B09A0}">
      <dgm:prSet/>
      <dgm:spPr/>
      <dgm:t>
        <a:bodyPr/>
        <a:lstStyle/>
        <a:p>
          <a:endParaRPr lang="en-GB"/>
        </a:p>
      </dgm:t>
    </dgm:pt>
    <dgm:pt modelId="{13A1558A-37AA-4971-A988-5EA0770F747C}">
      <dgm:prSet/>
      <dgm:spPr/>
      <dgm:t>
        <a:bodyPr/>
        <a:lstStyle/>
        <a:p>
          <a:r>
            <a:rPr lang="en-GB" dirty="0"/>
            <a:t>More than 300,00 individuals are estimated to pose a sexual threat to children</a:t>
          </a:r>
        </a:p>
      </dgm:t>
    </dgm:pt>
    <dgm:pt modelId="{02BCF796-25C1-4601-B533-C2D9127706B0}" type="parTrans" cxnId="{AFD35C3F-7074-443A-9EA4-21C1B1741A96}">
      <dgm:prSet/>
      <dgm:spPr/>
      <dgm:t>
        <a:bodyPr/>
        <a:lstStyle/>
        <a:p>
          <a:endParaRPr lang="en-GB"/>
        </a:p>
      </dgm:t>
    </dgm:pt>
    <dgm:pt modelId="{933F5312-0A6B-4305-A8C1-24C1EB8593BA}" type="sibTrans" cxnId="{AFD35C3F-7074-443A-9EA4-21C1B1741A96}">
      <dgm:prSet/>
      <dgm:spPr/>
      <dgm:t>
        <a:bodyPr/>
        <a:lstStyle/>
        <a:p>
          <a:endParaRPr lang="en-GB"/>
        </a:p>
      </dgm:t>
    </dgm:pt>
    <dgm:pt modelId="{7FF80433-0785-4D8E-AD55-C1B4A6FD5384}">
      <dgm:prSet/>
      <dgm:spPr/>
      <dgm:t>
        <a:bodyPr/>
        <a:lstStyle/>
        <a:p>
          <a:r>
            <a:rPr lang="en-GB" dirty="0"/>
            <a:t>38% increase in the rate of police recorded firearms offences between 2014/15 and 2018/19</a:t>
          </a:r>
        </a:p>
      </dgm:t>
    </dgm:pt>
    <dgm:pt modelId="{417ADF1A-F959-4AA5-AD7B-E6D75E757D1D}" type="parTrans" cxnId="{2E4CB427-7350-44D9-ACF9-3CDCBA5C7B8C}">
      <dgm:prSet/>
      <dgm:spPr/>
      <dgm:t>
        <a:bodyPr/>
        <a:lstStyle/>
        <a:p>
          <a:endParaRPr lang="en-GB"/>
        </a:p>
      </dgm:t>
    </dgm:pt>
    <dgm:pt modelId="{57CAA8C2-DEDF-4D39-A0E3-40C497FCCAFA}" type="sibTrans" cxnId="{2E4CB427-7350-44D9-ACF9-3CDCBA5C7B8C}">
      <dgm:prSet/>
      <dgm:spPr/>
      <dgm:t>
        <a:bodyPr/>
        <a:lstStyle/>
        <a:p>
          <a:endParaRPr lang="en-GB"/>
        </a:p>
      </dgm:t>
    </dgm:pt>
    <dgm:pt modelId="{3638F29D-AEBD-4A58-8C0F-09D43832A945}">
      <dgm:prSet/>
      <dgm:spPr/>
      <dgm:t>
        <a:bodyPr/>
        <a:lstStyle/>
        <a:p>
          <a:r>
            <a:rPr lang="en-GB" dirty="0"/>
            <a:t>1 million computer misuse offences reportedly experienced by households in the England and Wales in 2019</a:t>
          </a:r>
        </a:p>
      </dgm:t>
    </dgm:pt>
    <dgm:pt modelId="{8176183F-3639-458D-ABDC-3C7F2A1EF321}" type="parTrans" cxnId="{367E2EB6-AB31-4885-96BF-3A226D3A8A49}">
      <dgm:prSet/>
      <dgm:spPr/>
      <dgm:t>
        <a:bodyPr/>
        <a:lstStyle/>
        <a:p>
          <a:endParaRPr lang="en-GB"/>
        </a:p>
      </dgm:t>
    </dgm:pt>
    <dgm:pt modelId="{016C526E-8020-4A2F-8583-FE5C8BBD11AA}" type="sibTrans" cxnId="{367E2EB6-AB31-4885-96BF-3A226D3A8A49}">
      <dgm:prSet/>
      <dgm:spPr/>
      <dgm:t>
        <a:bodyPr/>
        <a:lstStyle/>
        <a:p>
          <a:endParaRPr lang="en-GB"/>
        </a:p>
      </dgm:t>
    </dgm:pt>
    <dgm:pt modelId="{ADAFECD6-BC65-4128-80DB-35ACCD4D22C6}">
      <dgm:prSet/>
      <dgm:spPr/>
      <dgm:t>
        <a:bodyPr/>
        <a:lstStyle/>
        <a:p>
          <a:r>
            <a:rPr lang="en-GB" dirty="0"/>
            <a:t>£132 million denied to criminals as a result of defence against money laundering in 2018/19</a:t>
          </a:r>
        </a:p>
      </dgm:t>
    </dgm:pt>
    <dgm:pt modelId="{B0568083-7953-4801-A059-5955692586C3}" type="parTrans" cxnId="{F16FAC05-FD1F-476A-AC21-033CFEE0FACA}">
      <dgm:prSet/>
      <dgm:spPr/>
      <dgm:t>
        <a:bodyPr/>
        <a:lstStyle/>
        <a:p>
          <a:endParaRPr lang="en-GB"/>
        </a:p>
      </dgm:t>
    </dgm:pt>
    <dgm:pt modelId="{D9FAAB22-6005-4AD0-977C-99200448BAA6}" type="sibTrans" cxnId="{F16FAC05-FD1F-476A-AC21-033CFEE0FACA}">
      <dgm:prSet/>
      <dgm:spPr/>
      <dgm:t>
        <a:bodyPr/>
        <a:lstStyle/>
        <a:p>
          <a:endParaRPr lang="en-GB"/>
        </a:p>
      </dgm:t>
    </dgm:pt>
    <dgm:pt modelId="{FE411E51-B497-44EA-A0B2-F31932B8D80D}" type="pres">
      <dgm:prSet presAssocID="{01AA0EED-0C4B-4A45-9230-3D784F453179}" presName="Name0" presStyleCnt="0">
        <dgm:presLayoutVars>
          <dgm:dir/>
          <dgm:resizeHandles val="exact"/>
        </dgm:presLayoutVars>
      </dgm:prSet>
      <dgm:spPr/>
    </dgm:pt>
    <dgm:pt modelId="{62FF61AB-27BB-47A7-98AC-69E17ECDCBBD}" type="pres">
      <dgm:prSet presAssocID="{56513F8B-82AE-4E2F-B372-EC19AF6356C3}" presName="node" presStyleLbl="node1" presStyleIdx="0" presStyleCnt="7">
        <dgm:presLayoutVars>
          <dgm:bulletEnabled val="1"/>
        </dgm:presLayoutVars>
      </dgm:prSet>
      <dgm:spPr/>
    </dgm:pt>
    <dgm:pt modelId="{C2BF3001-AF4E-4819-9628-DE763835FE10}" type="pres">
      <dgm:prSet presAssocID="{6594DC01-F1C8-41FA-8724-245D0AF5CF57}" presName="sibTrans" presStyleLbl="sibTrans1D1" presStyleIdx="0" presStyleCnt="6"/>
      <dgm:spPr/>
    </dgm:pt>
    <dgm:pt modelId="{740F61E7-4652-490D-9BC8-B81F464E3DEB}" type="pres">
      <dgm:prSet presAssocID="{6594DC01-F1C8-41FA-8724-245D0AF5CF57}" presName="connectorText" presStyleLbl="sibTrans1D1" presStyleIdx="0" presStyleCnt="6"/>
      <dgm:spPr/>
    </dgm:pt>
    <dgm:pt modelId="{ECBFE3DE-732A-4BC0-947F-E05846016D18}" type="pres">
      <dgm:prSet presAssocID="{61D56737-0C34-4DFF-95B9-8B79C076176F}" presName="node" presStyleLbl="node1" presStyleIdx="1" presStyleCnt="7">
        <dgm:presLayoutVars>
          <dgm:bulletEnabled val="1"/>
        </dgm:presLayoutVars>
      </dgm:prSet>
      <dgm:spPr/>
    </dgm:pt>
    <dgm:pt modelId="{A253BDC7-AAF8-4169-A359-FCAD4451E364}" type="pres">
      <dgm:prSet presAssocID="{01C5BEF3-8CF9-4599-A973-CACF12EA39CA}" presName="sibTrans" presStyleLbl="sibTrans1D1" presStyleIdx="1" presStyleCnt="6"/>
      <dgm:spPr/>
    </dgm:pt>
    <dgm:pt modelId="{53E51004-CF14-42BF-92FA-12B1DD7C67CA}" type="pres">
      <dgm:prSet presAssocID="{01C5BEF3-8CF9-4599-A973-CACF12EA39CA}" presName="connectorText" presStyleLbl="sibTrans1D1" presStyleIdx="1" presStyleCnt="6"/>
      <dgm:spPr/>
    </dgm:pt>
    <dgm:pt modelId="{D9ADE9AC-AF67-4529-A7AC-FECE7A68420B}" type="pres">
      <dgm:prSet presAssocID="{AD54BD14-4093-4FA8-9447-FA37219FAED9}" presName="node" presStyleLbl="node1" presStyleIdx="2" presStyleCnt="7">
        <dgm:presLayoutVars>
          <dgm:bulletEnabled val="1"/>
        </dgm:presLayoutVars>
      </dgm:prSet>
      <dgm:spPr/>
    </dgm:pt>
    <dgm:pt modelId="{D736960D-1169-4764-B0EC-C3C35499768C}" type="pres">
      <dgm:prSet presAssocID="{A9ECE015-A116-4EFF-A25E-BDAC79E3E9ED}" presName="sibTrans" presStyleLbl="sibTrans1D1" presStyleIdx="2" presStyleCnt="6"/>
      <dgm:spPr/>
    </dgm:pt>
    <dgm:pt modelId="{3C4D40F2-9DC5-4C47-8A33-F7848A0E8909}" type="pres">
      <dgm:prSet presAssocID="{A9ECE015-A116-4EFF-A25E-BDAC79E3E9ED}" presName="connectorText" presStyleLbl="sibTrans1D1" presStyleIdx="2" presStyleCnt="6"/>
      <dgm:spPr/>
    </dgm:pt>
    <dgm:pt modelId="{DDECF94E-A432-44E9-A1F6-3C3109A36E36}" type="pres">
      <dgm:prSet presAssocID="{13A1558A-37AA-4971-A988-5EA0770F747C}" presName="node" presStyleLbl="node1" presStyleIdx="3" presStyleCnt="7">
        <dgm:presLayoutVars>
          <dgm:bulletEnabled val="1"/>
        </dgm:presLayoutVars>
      </dgm:prSet>
      <dgm:spPr/>
    </dgm:pt>
    <dgm:pt modelId="{4F9DCFC3-8D26-4ECD-84E6-AD83333A5B7E}" type="pres">
      <dgm:prSet presAssocID="{933F5312-0A6B-4305-A8C1-24C1EB8593BA}" presName="sibTrans" presStyleLbl="sibTrans1D1" presStyleIdx="3" presStyleCnt="6"/>
      <dgm:spPr/>
    </dgm:pt>
    <dgm:pt modelId="{CD2D4FA9-516F-40D4-93EB-313798D7A635}" type="pres">
      <dgm:prSet presAssocID="{933F5312-0A6B-4305-A8C1-24C1EB8593BA}" presName="connectorText" presStyleLbl="sibTrans1D1" presStyleIdx="3" presStyleCnt="6"/>
      <dgm:spPr/>
    </dgm:pt>
    <dgm:pt modelId="{3A284898-1C68-4529-865C-E8D4F1FA2BF8}" type="pres">
      <dgm:prSet presAssocID="{7FF80433-0785-4D8E-AD55-C1B4A6FD5384}" presName="node" presStyleLbl="node1" presStyleIdx="4" presStyleCnt="7">
        <dgm:presLayoutVars>
          <dgm:bulletEnabled val="1"/>
        </dgm:presLayoutVars>
      </dgm:prSet>
      <dgm:spPr/>
    </dgm:pt>
    <dgm:pt modelId="{D0B266E8-3135-4949-B914-0BF986C558E1}" type="pres">
      <dgm:prSet presAssocID="{57CAA8C2-DEDF-4D39-A0E3-40C497FCCAFA}" presName="sibTrans" presStyleLbl="sibTrans1D1" presStyleIdx="4" presStyleCnt="6"/>
      <dgm:spPr/>
    </dgm:pt>
    <dgm:pt modelId="{3C042759-44A0-42E9-B9C8-6E0CC2E9903F}" type="pres">
      <dgm:prSet presAssocID="{57CAA8C2-DEDF-4D39-A0E3-40C497FCCAFA}" presName="connectorText" presStyleLbl="sibTrans1D1" presStyleIdx="4" presStyleCnt="6"/>
      <dgm:spPr/>
    </dgm:pt>
    <dgm:pt modelId="{9668A7EB-E835-47E8-A490-B624D6611BD0}" type="pres">
      <dgm:prSet presAssocID="{3638F29D-AEBD-4A58-8C0F-09D43832A945}" presName="node" presStyleLbl="node1" presStyleIdx="5" presStyleCnt="7">
        <dgm:presLayoutVars>
          <dgm:bulletEnabled val="1"/>
        </dgm:presLayoutVars>
      </dgm:prSet>
      <dgm:spPr/>
    </dgm:pt>
    <dgm:pt modelId="{641FC581-33B5-4E35-8000-FE9F14E8E2EE}" type="pres">
      <dgm:prSet presAssocID="{016C526E-8020-4A2F-8583-FE5C8BBD11AA}" presName="sibTrans" presStyleLbl="sibTrans1D1" presStyleIdx="5" presStyleCnt="6"/>
      <dgm:spPr/>
    </dgm:pt>
    <dgm:pt modelId="{622C09D8-D2BD-4C24-BD91-08E4E3116E62}" type="pres">
      <dgm:prSet presAssocID="{016C526E-8020-4A2F-8583-FE5C8BBD11AA}" presName="connectorText" presStyleLbl="sibTrans1D1" presStyleIdx="5" presStyleCnt="6"/>
      <dgm:spPr/>
    </dgm:pt>
    <dgm:pt modelId="{945A0365-DCA3-406D-BE68-E656A05A799D}" type="pres">
      <dgm:prSet presAssocID="{ADAFECD6-BC65-4128-80DB-35ACCD4D22C6}" presName="node" presStyleLbl="node1" presStyleIdx="6" presStyleCnt="7">
        <dgm:presLayoutVars>
          <dgm:bulletEnabled val="1"/>
        </dgm:presLayoutVars>
      </dgm:prSet>
      <dgm:spPr/>
    </dgm:pt>
  </dgm:ptLst>
  <dgm:cxnLst>
    <dgm:cxn modelId="{DF200102-DB1A-4B3D-BF3A-0513345CAFE4}" srcId="{01AA0EED-0C4B-4A45-9230-3D784F453179}" destId="{61D56737-0C34-4DFF-95B9-8B79C076176F}" srcOrd="1" destOrd="0" parTransId="{89E1A72B-12E7-43F5-8617-7F5C9B09AD0A}" sibTransId="{01C5BEF3-8CF9-4599-A973-CACF12EA39CA}"/>
    <dgm:cxn modelId="{F16FAC05-FD1F-476A-AC21-033CFEE0FACA}" srcId="{01AA0EED-0C4B-4A45-9230-3D784F453179}" destId="{ADAFECD6-BC65-4128-80DB-35ACCD4D22C6}" srcOrd="6" destOrd="0" parTransId="{B0568083-7953-4801-A059-5955692586C3}" sibTransId="{D9FAAB22-6005-4AD0-977C-99200448BAA6}"/>
    <dgm:cxn modelId="{1AD47413-31E1-4A6D-967A-498DE7B14BEE}" type="presOf" srcId="{AD54BD14-4093-4FA8-9447-FA37219FAED9}" destId="{D9ADE9AC-AF67-4529-A7AC-FECE7A68420B}" srcOrd="0" destOrd="0" presId="urn:microsoft.com/office/officeart/2005/8/layout/bProcess3"/>
    <dgm:cxn modelId="{81F4D919-04E6-41DA-A710-6C053890FA27}" type="presOf" srcId="{933F5312-0A6B-4305-A8C1-24C1EB8593BA}" destId="{CD2D4FA9-516F-40D4-93EB-313798D7A635}" srcOrd="1" destOrd="0" presId="urn:microsoft.com/office/officeart/2005/8/layout/bProcess3"/>
    <dgm:cxn modelId="{9022EA1C-7576-44DF-8F35-53FFAA0B09A0}" srcId="{01AA0EED-0C4B-4A45-9230-3D784F453179}" destId="{AD54BD14-4093-4FA8-9447-FA37219FAED9}" srcOrd="2" destOrd="0" parTransId="{1FF2F8B3-E47D-4B8C-AD2E-7B1DF337A826}" sibTransId="{A9ECE015-A116-4EFF-A25E-BDAC79E3E9ED}"/>
    <dgm:cxn modelId="{2E4CB427-7350-44D9-ACF9-3CDCBA5C7B8C}" srcId="{01AA0EED-0C4B-4A45-9230-3D784F453179}" destId="{7FF80433-0785-4D8E-AD55-C1B4A6FD5384}" srcOrd="4" destOrd="0" parTransId="{417ADF1A-F959-4AA5-AD7B-E6D75E757D1D}" sibTransId="{57CAA8C2-DEDF-4D39-A0E3-40C497FCCAFA}"/>
    <dgm:cxn modelId="{0E87672D-50DB-4C9E-9D71-4ED84395DE49}" type="presOf" srcId="{6594DC01-F1C8-41FA-8724-245D0AF5CF57}" destId="{740F61E7-4652-490D-9BC8-B81F464E3DEB}" srcOrd="1" destOrd="0" presId="urn:microsoft.com/office/officeart/2005/8/layout/bProcess3"/>
    <dgm:cxn modelId="{E98E7339-EE75-4DC8-B27C-FF5BBD1BA08D}" type="presOf" srcId="{A9ECE015-A116-4EFF-A25E-BDAC79E3E9ED}" destId="{D736960D-1169-4764-B0EC-C3C35499768C}" srcOrd="0" destOrd="0" presId="urn:microsoft.com/office/officeart/2005/8/layout/bProcess3"/>
    <dgm:cxn modelId="{AFD35C3F-7074-443A-9EA4-21C1B1741A96}" srcId="{01AA0EED-0C4B-4A45-9230-3D784F453179}" destId="{13A1558A-37AA-4971-A988-5EA0770F747C}" srcOrd="3" destOrd="0" parTransId="{02BCF796-25C1-4601-B533-C2D9127706B0}" sibTransId="{933F5312-0A6B-4305-A8C1-24C1EB8593BA}"/>
    <dgm:cxn modelId="{1A10F162-5142-489A-80DD-08635C11C434}" type="presOf" srcId="{01AA0EED-0C4B-4A45-9230-3D784F453179}" destId="{FE411E51-B497-44EA-A0B2-F31932B8D80D}" srcOrd="0" destOrd="0" presId="urn:microsoft.com/office/officeart/2005/8/layout/bProcess3"/>
    <dgm:cxn modelId="{E2595A4A-D500-440F-985E-73F4D4AFB21C}" type="presOf" srcId="{7FF80433-0785-4D8E-AD55-C1B4A6FD5384}" destId="{3A284898-1C68-4529-865C-E8D4F1FA2BF8}" srcOrd="0" destOrd="0" presId="urn:microsoft.com/office/officeart/2005/8/layout/bProcess3"/>
    <dgm:cxn modelId="{7DAE026B-BD23-4A89-AF5C-42D0E305434E}" type="presOf" srcId="{57CAA8C2-DEDF-4D39-A0E3-40C497FCCAFA}" destId="{3C042759-44A0-42E9-B9C8-6E0CC2E9903F}" srcOrd="1" destOrd="0" presId="urn:microsoft.com/office/officeart/2005/8/layout/bProcess3"/>
    <dgm:cxn modelId="{A0E78B6C-FB6D-46C7-969B-E7F2ACB59A09}" srcId="{01AA0EED-0C4B-4A45-9230-3D784F453179}" destId="{56513F8B-82AE-4E2F-B372-EC19AF6356C3}" srcOrd="0" destOrd="0" parTransId="{526EFEFA-A1CE-464E-BF3E-2F670DE4B300}" sibTransId="{6594DC01-F1C8-41FA-8724-245D0AF5CF57}"/>
    <dgm:cxn modelId="{E7D51383-740F-4114-9425-E99D749AF63D}" type="presOf" srcId="{13A1558A-37AA-4971-A988-5EA0770F747C}" destId="{DDECF94E-A432-44E9-A1F6-3C3109A36E36}" srcOrd="0" destOrd="0" presId="urn:microsoft.com/office/officeart/2005/8/layout/bProcess3"/>
    <dgm:cxn modelId="{2EFE4185-BB95-400F-A42B-822468232961}" type="presOf" srcId="{6594DC01-F1C8-41FA-8724-245D0AF5CF57}" destId="{C2BF3001-AF4E-4819-9628-DE763835FE10}" srcOrd="0" destOrd="0" presId="urn:microsoft.com/office/officeart/2005/8/layout/bProcess3"/>
    <dgm:cxn modelId="{D4BF758B-50CF-4E5F-AC85-00FD5065DE13}" type="presOf" srcId="{01C5BEF3-8CF9-4599-A973-CACF12EA39CA}" destId="{A253BDC7-AAF8-4169-A359-FCAD4451E364}" srcOrd="0" destOrd="0" presId="urn:microsoft.com/office/officeart/2005/8/layout/bProcess3"/>
    <dgm:cxn modelId="{5A1E0795-D07D-4355-B6A6-A43FC0C0672C}" type="presOf" srcId="{933F5312-0A6B-4305-A8C1-24C1EB8593BA}" destId="{4F9DCFC3-8D26-4ECD-84E6-AD83333A5B7E}" srcOrd="0" destOrd="0" presId="urn:microsoft.com/office/officeart/2005/8/layout/bProcess3"/>
    <dgm:cxn modelId="{5286CB9E-88DB-4585-B544-F6CE144AFB23}" type="presOf" srcId="{56513F8B-82AE-4E2F-B372-EC19AF6356C3}" destId="{62FF61AB-27BB-47A7-98AC-69E17ECDCBBD}" srcOrd="0" destOrd="0" presId="urn:microsoft.com/office/officeart/2005/8/layout/bProcess3"/>
    <dgm:cxn modelId="{482BACAA-07C1-4E40-853F-2AED677BABAB}" type="presOf" srcId="{016C526E-8020-4A2F-8583-FE5C8BBD11AA}" destId="{641FC581-33B5-4E35-8000-FE9F14E8E2EE}" srcOrd="0" destOrd="0" presId="urn:microsoft.com/office/officeart/2005/8/layout/bProcess3"/>
    <dgm:cxn modelId="{5E08CEAA-B439-4651-99D3-B88BE341BB3E}" type="presOf" srcId="{3638F29D-AEBD-4A58-8C0F-09D43832A945}" destId="{9668A7EB-E835-47E8-A490-B624D6611BD0}" srcOrd="0" destOrd="0" presId="urn:microsoft.com/office/officeart/2005/8/layout/bProcess3"/>
    <dgm:cxn modelId="{367E2EB6-AB31-4885-96BF-3A226D3A8A49}" srcId="{01AA0EED-0C4B-4A45-9230-3D784F453179}" destId="{3638F29D-AEBD-4A58-8C0F-09D43832A945}" srcOrd="5" destOrd="0" parTransId="{8176183F-3639-458D-ABDC-3C7F2A1EF321}" sibTransId="{016C526E-8020-4A2F-8583-FE5C8BBD11AA}"/>
    <dgm:cxn modelId="{1F526CB9-CD82-4C56-B0B4-5E6FF1226670}" type="presOf" srcId="{ADAFECD6-BC65-4128-80DB-35ACCD4D22C6}" destId="{945A0365-DCA3-406D-BE68-E656A05A799D}" srcOrd="0" destOrd="0" presId="urn:microsoft.com/office/officeart/2005/8/layout/bProcess3"/>
    <dgm:cxn modelId="{884325BC-D9B2-4672-A9BF-1B3A29BF42F7}" type="presOf" srcId="{57CAA8C2-DEDF-4D39-A0E3-40C497FCCAFA}" destId="{D0B266E8-3135-4949-B914-0BF986C558E1}" srcOrd="0" destOrd="0" presId="urn:microsoft.com/office/officeart/2005/8/layout/bProcess3"/>
    <dgm:cxn modelId="{9E2ECEC6-DD52-4C67-83F6-8E587CEE07B6}" type="presOf" srcId="{61D56737-0C34-4DFF-95B9-8B79C076176F}" destId="{ECBFE3DE-732A-4BC0-947F-E05846016D18}" srcOrd="0" destOrd="0" presId="urn:microsoft.com/office/officeart/2005/8/layout/bProcess3"/>
    <dgm:cxn modelId="{825AEBC6-660D-4F31-8AF5-DEBBD75C8B89}" type="presOf" srcId="{01C5BEF3-8CF9-4599-A973-CACF12EA39CA}" destId="{53E51004-CF14-42BF-92FA-12B1DD7C67CA}" srcOrd="1" destOrd="0" presId="urn:microsoft.com/office/officeart/2005/8/layout/bProcess3"/>
    <dgm:cxn modelId="{74854FDF-D644-4478-A09B-37F4BA8952BB}" type="presOf" srcId="{A9ECE015-A116-4EFF-A25E-BDAC79E3E9ED}" destId="{3C4D40F2-9DC5-4C47-8A33-F7848A0E8909}" srcOrd="1" destOrd="0" presId="urn:microsoft.com/office/officeart/2005/8/layout/bProcess3"/>
    <dgm:cxn modelId="{22228FF6-DDFD-4678-AACC-FA51CE07652A}" type="presOf" srcId="{016C526E-8020-4A2F-8583-FE5C8BBD11AA}" destId="{622C09D8-D2BD-4C24-BD91-08E4E3116E62}" srcOrd="1" destOrd="0" presId="urn:microsoft.com/office/officeart/2005/8/layout/bProcess3"/>
    <dgm:cxn modelId="{CEA4A0EF-0F01-4A08-83E8-0BA4A6C4BF7A}" type="presParOf" srcId="{FE411E51-B497-44EA-A0B2-F31932B8D80D}" destId="{62FF61AB-27BB-47A7-98AC-69E17ECDCBBD}" srcOrd="0" destOrd="0" presId="urn:microsoft.com/office/officeart/2005/8/layout/bProcess3"/>
    <dgm:cxn modelId="{C525B3C0-B52F-4E91-9954-AD2BB4853074}" type="presParOf" srcId="{FE411E51-B497-44EA-A0B2-F31932B8D80D}" destId="{C2BF3001-AF4E-4819-9628-DE763835FE10}" srcOrd="1" destOrd="0" presId="urn:microsoft.com/office/officeart/2005/8/layout/bProcess3"/>
    <dgm:cxn modelId="{A2C0BB21-0A36-4C5A-B231-0CBA2B94E467}" type="presParOf" srcId="{C2BF3001-AF4E-4819-9628-DE763835FE10}" destId="{740F61E7-4652-490D-9BC8-B81F464E3DEB}" srcOrd="0" destOrd="0" presId="urn:microsoft.com/office/officeart/2005/8/layout/bProcess3"/>
    <dgm:cxn modelId="{4D21086F-3874-4475-9E0B-F3FEA488449F}" type="presParOf" srcId="{FE411E51-B497-44EA-A0B2-F31932B8D80D}" destId="{ECBFE3DE-732A-4BC0-947F-E05846016D18}" srcOrd="2" destOrd="0" presId="urn:microsoft.com/office/officeart/2005/8/layout/bProcess3"/>
    <dgm:cxn modelId="{9ED44780-A5B4-42F5-BF67-2749E804D8C9}" type="presParOf" srcId="{FE411E51-B497-44EA-A0B2-F31932B8D80D}" destId="{A253BDC7-AAF8-4169-A359-FCAD4451E364}" srcOrd="3" destOrd="0" presId="urn:microsoft.com/office/officeart/2005/8/layout/bProcess3"/>
    <dgm:cxn modelId="{85E0BF22-D3AB-4AE7-9E30-17844826FF8E}" type="presParOf" srcId="{A253BDC7-AAF8-4169-A359-FCAD4451E364}" destId="{53E51004-CF14-42BF-92FA-12B1DD7C67CA}" srcOrd="0" destOrd="0" presId="urn:microsoft.com/office/officeart/2005/8/layout/bProcess3"/>
    <dgm:cxn modelId="{5B43467C-5D3C-4239-B39E-9ADCBE0F8EA1}" type="presParOf" srcId="{FE411E51-B497-44EA-A0B2-F31932B8D80D}" destId="{D9ADE9AC-AF67-4529-A7AC-FECE7A68420B}" srcOrd="4" destOrd="0" presId="urn:microsoft.com/office/officeart/2005/8/layout/bProcess3"/>
    <dgm:cxn modelId="{571D1FE2-42E3-4E84-B34A-09A83AE86684}" type="presParOf" srcId="{FE411E51-B497-44EA-A0B2-F31932B8D80D}" destId="{D736960D-1169-4764-B0EC-C3C35499768C}" srcOrd="5" destOrd="0" presId="urn:microsoft.com/office/officeart/2005/8/layout/bProcess3"/>
    <dgm:cxn modelId="{77FFCF4C-E8AA-478E-9DAB-186069FFB8FA}" type="presParOf" srcId="{D736960D-1169-4764-B0EC-C3C35499768C}" destId="{3C4D40F2-9DC5-4C47-8A33-F7848A0E8909}" srcOrd="0" destOrd="0" presId="urn:microsoft.com/office/officeart/2005/8/layout/bProcess3"/>
    <dgm:cxn modelId="{548DDD15-FBBD-4C65-91EE-9DFCAECD51E7}" type="presParOf" srcId="{FE411E51-B497-44EA-A0B2-F31932B8D80D}" destId="{DDECF94E-A432-44E9-A1F6-3C3109A36E36}" srcOrd="6" destOrd="0" presId="urn:microsoft.com/office/officeart/2005/8/layout/bProcess3"/>
    <dgm:cxn modelId="{F7FE1DBA-2921-4343-8DD1-FBF45F08745B}" type="presParOf" srcId="{FE411E51-B497-44EA-A0B2-F31932B8D80D}" destId="{4F9DCFC3-8D26-4ECD-84E6-AD83333A5B7E}" srcOrd="7" destOrd="0" presId="urn:microsoft.com/office/officeart/2005/8/layout/bProcess3"/>
    <dgm:cxn modelId="{C7D74EF7-C85A-477D-A2A8-0D71D22E2E95}" type="presParOf" srcId="{4F9DCFC3-8D26-4ECD-84E6-AD83333A5B7E}" destId="{CD2D4FA9-516F-40D4-93EB-313798D7A635}" srcOrd="0" destOrd="0" presId="urn:microsoft.com/office/officeart/2005/8/layout/bProcess3"/>
    <dgm:cxn modelId="{C504473A-B324-4C29-9D82-6125038401BD}" type="presParOf" srcId="{FE411E51-B497-44EA-A0B2-F31932B8D80D}" destId="{3A284898-1C68-4529-865C-E8D4F1FA2BF8}" srcOrd="8" destOrd="0" presId="urn:microsoft.com/office/officeart/2005/8/layout/bProcess3"/>
    <dgm:cxn modelId="{B308CF01-B5CE-40FB-A6E9-EBBA0B062698}" type="presParOf" srcId="{FE411E51-B497-44EA-A0B2-F31932B8D80D}" destId="{D0B266E8-3135-4949-B914-0BF986C558E1}" srcOrd="9" destOrd="0" presId="urn:microsoft.com/office/officeart/2005/8/layout/bProcess3"/>
    <dgm:cxn modelId="{EBB12693-1730-4F31-A242-A92116CFE688}" type="presParOf" srcId="{D0B266E8-3135-4949-B914-0BF986C558E1}" destId="{3C042759-44A0-42E9-B9C8-6E0CC2E9903F}" srcOrd="0" destOrd="0" presId="urn:microsoft.com/office/officeart/2005/8/layout/bProcess3"/>
    <dgm:cxn modelId="{A9E9B4B6-A610-4F3B-8E22-0C2BE75B08A3}" type="presParOf" srcId="{FE411E51-B497-44EA-A0B2-F31932B8D80D}" destId="{9668A7EB-E835-47E8-A490-B624D6611BD0}" srcOrd="10" destOrd="0" presId="urn:microsoft.com/office/officeart/2005/8/layout/bProcess3"/>
    <dgm:cxn modelId="{DC1D9AC8-EC30-4C16-BD93-5A55232CB815}" type="presParOf" srcId="{FE411E51-B497-44EA-A0B2-F31932B8D80D}" destId="{641FC581-33B5-4E35-8000-FE9F14E8E2EE}" srcOrd="11" destOrd="0" presId="urn:microsoft.com/office/officeart/2005/8/layout/bProcess3"/>
    <dgm:cxn modelId="{AC470287-56E9-438E-90D1-8ECCFC469010}" type="presParOf" srcId="{641FC581-33B5-4E35-8000-FE9F14E8E2EE}" destId="{622C09D8-D2BD-4C24-BD91-08E4E3116E62}" srcOrd="0" destOrd="0" presId="urn:microsoft.com/office/officeart/2005/8/layout/bProcess3"/>
    <dgm:cxn modelId="{05B77B11-2EBA-46E8-AAD8-F2227032F00B}" type="presParOf" srcId="{FE411E51-B497-44EA-A0B2-F31932B8D80D}" destId="{945A0365-DCA3-406D-BE68-E656A05A799D}" srcOrd="12"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3D208F-649A-4A1E-A685-519CB22F53AE}" type="doc">
      <dgm:prSet loTypeId="urn:microsoft.com/office/officeart/2005/8/layout/lProcess2" loCatId="list" qsTypeId="urn:microsoft.com/office/officeart/2005/8/quickstyle/simple1" qsCatId="simple" csTypeId="urn:microsoft.com/office/officeart/2005/8/colors/accent2_1" csCatId="accent2" phldr="1"/>
      <dgm:spPr/>
      <dgm:t>
        <a:bodyPr/>
        <a:lstStyle/>
        <a:p>
          <a:endParaRPr lang="en-GB"/>
        </a:p>
      </dgm:t>
    </dgm:pt>
    <dgm:pt modelId="{BD9D1B0A-4701-452F-8F6B-E57364EC7835}">
      <dgm:prSet phldrT="[Text]"/>
      <dgm:spPr/>
      <dgm:t>
        <a:bodyPr/>
        <a:lstStyle/>
        <a:p>
          <a:r>
            <a:rPr lang="en-GB" dirty="0"/>
            <a:t>Law enforcement officer</a:t>
          </a:r>
        </a:p>
      </dgm:t>
    </dgm:pt>
    <dgm:pt modelId="{F14EC48A-90E4-47FA-A289-43D29FC18C43}" type="parTrans" cxnId="{FE6F744B-3B96-435E-ADCE-CBAE5A9BCAFD}">
      <dgm:prSet/>
      <dgm:spPr/>
      <dgm:t>
        <a:bodyPr/>
        <a:lstStyle/>
        <a:p>
          <a:endParaRPr lang="en-GB"/>
        </a:p>
      </dgm:t>
    </dgm:pt>
    <dgm:pt modelId="{CC9B4C4F-A54A-491F-A702-EBBDCCB23E3D}" type="sibTrans" cxnId="{FE6F744B-3B96-435E-ADCE-CBAE5A9BCAFD}">
      <dgm:prSet/>
      <dgm:spPr/>
      <dgm:t>
        <a:bodyPr/>
        <a:lstStyle/>
        <a:p>
          <a:endParaRPr lang="en-GB"/>
        </a:p>
      </dgm:t>
    </dgm:pt>
    <dgm:pt modelId="{0F665A79-A094-4890-9107-E6052618DB93}">
      <dgm:prSet phldrT="[Text]"/>
      <dgm:spPr/>
      <dgm:t>
        <a:bodyPr/>
        <a:lstStyle/>
        <a:p>
          <a:r>
            <a:rPr lang="en-GB" dirty="0"/>
            <a:t>Often corrupted to help facilitate crimes, get information to help not get caught, to reveal tactics used to combat what the criminal is doing and compromise prosecutions.</a:t>
          </a:r>
        </a:p>
      </dgm:t>
    </dgm:pt>
    <dgm:pt modelId="{02F5D356-7ED6-4FA5-91B8-B2B32587F249}" type="parTrans" cxnId="{A2429D2E-58EA-425E-B31F-17B3BB76EA1B}">
      <dgm:prSet/>
      <dgm:spPr/>
      <dgm:t>
        <a:bodyPr/>
        <a:lstStyle/>
        <a:p>
          <a:endParaRPr lang="en-GB"/>
        </a:p>
      </dgm:t>
    </dgm:pt>
    <dgm:pt modelId="{64B89124-378F-486C-8041-4DB3DB85CA0C}" type="sibTrans" cxnId="{A2429D2E-58EA-425E-B31F-17B3BB76EA1B}">
      <dgm:prSet/>
      <dgm:spPr/>
      <dgm:t>
        <a:bodyPr/>
        <a:lstStyle/>
        <a:p>
          <a:endParaRPr lang="en-GB"/>
        </a:p>
      </dgm:t>
    </dgm:pt>
    <dgm:pt modelId="{EFC0F187-CDA3-485F-9434-EBA99B859768}">
      <dgm:prSet phldrT="[Text]"/>
      <dgm:spPr/>
      <dgm:t>
        <a:bodyPr/>
        <a:lstStyle/>
        <a:p>
          <a:r>
            <a:rPr lang="en-GB" dirty="0"/>
            <a:t>Other government officials</a:t>
          </a:r>
        </a:p>
      </dgm:t>
    </dgm:pt>
    <dgm:pt modelId="{98E3E018-E5F9-43B7-A13A-A86EEA8B5AFD}" type="parTrans" cxnId="{1AF94B13-E01E-4946-BFAA-EED5F4318246}">
      <dgm:prSet/>
      <dgm:spPr/>
      <dgm:t>
        <a:bodyPr/>
        <a:lstStyle/>
        <a:p>
          <a:endParaRPr lang="en-GB"/>
        </a:p>
      </dgm:t>
    </dgm:pt>
    <dgm:pt modelId="{0C404F76-9B5E-41C9-A2DA-220CDDBF28F5}" type="sibTrans" cxnId="{1AF94B13-E01E-4946-BFAA-EED5F4318246}">
      <dgm:prSet/>
      <dgm:spPr/>
      <dgm:t>
        <a:bodyPr/>
        <a:lstStyle/>
        <a:p>
          <a:endParaRPr lang="en-GB"/>
        </a:p>
      </dgm:t>
    </dgm:pt>
    <dgm:pt modelId="{83CB8B28-982E-4A64-BD74-B6C9F6B6A120}">
      <dgm:prSet phldrT="[Text]"/>
      <dgm:spPr/>
      <dgm:t>
        <a:bodyPr/>
        <a:lstStyle/>
        <a:p>
          <a:r>
            <a:rPr lang="en-GB" dirty="0"/>
            <a:t>Access information and government services to help with criminal activity such as false documents</a:t>
          </a:r>
        </a:p>
      </dgm:t>
    </dgm:pt>
    <dgm:pt modelId="{ABA24710-CA70-4258-BAC0-0E6E46A83E1C}" type="parTrans" cxnId="{D0306672-79A1-41B3-9B4C-E7AD14984A5A}">
      <dgm:prSet/>
      <dgm:spPr/>
      <dgm:t>
        <a:bodyPr/>
        <a:lstStyle/>
        <a:p>
          <a:endParaRPr lang="en-GB"/>
        </a:p>
      </dgm:t>
    </dgm:pt>
    <dgm:pt modelId="{054E4F8E-FE66-41B9-BC18-77A58EC1ED13}" type="sibTrans" cxnId="{D0306672-79A1-41B3-9B4C-E7AD14984A5A}">
      <dgm:prSet/>
      <dgm:spPr/>
      <dgm:t>
        <a:bodyPr/>
        <a:lstStyle/>
        <a:p>
          <a:endParaRPr lang="en-GB"/>
        </a:p>
      </dgm:t>
    </dgm:pt>
    <dgm:pt modelId="{271B7D41-6A80-4AD4-8219-F4FAEB5D2AC7}">
      <dgm:prSet phldrT="[Text]"/>
      <dgm:spPr/>
      <dgm:t>
        <a:bodyPr/>
        <a:lstStyle/>
        <a:p>
          <a:r>
            <a:rPr lang="en-GB" dirty="0"/>
            <a:t>Prison officers and staff</a:t>
          </a:r>
        </a:p>
      </dgm:t>
    </dgm:pt>
    <dgm:pt modelId="{24C6A749-0375-4CFB-A1B7-8CB5AFFB6A3E}" type="parTrans" cxnId="{44C83BDE-EA1F-43AF-89D6-1D0AC8E5903D}">
      <dgm:prSet/>
      <dgm:spPr/>
      <dgm:t>
        <a:bodyPr/>
        <a:lstStyle/>
        <a:p>
          <a:endParaRPr lang="en-GB"/>
        </a:p>
      </dgm:t>
    </dgm:pt>
    <dgm:pt modelId="{68B4BC9C-8E78-4169-9D90-F78B17E4C48C}" type="sibTrans" cxnId="{44C83BDE-EA1F-43AF-89D6-1D0AC8E5903D}">
      <dgm:prSet/>
      <dgm:spPr/>
      <dgm:t>
        <a:bodyPr/>
        <a:lstStyle/>
        <a:p>
          <a:endParaRPr lang="en-GB"/>
        </a:p>
      </dgm:t>
    </dgm:pt>
    <dgm:pt modelId="{35F30B9A-0718-40AE-9FA4-F19FCD8E950C}">
      <dgm:prSet phldrT="[Text]"/>
      <dgm:spPr/>
      <dgm:t>
        <a:bodyPr/>
        <a:lstStyle/>
        <a:p>
          <a:r>
            <a:rPr lang="en-GB" dirty="0"/>
            <a:t>Help to move illicit goods into prisons and help OCGs maintain their activities.</a:t>
          </a:r>
        </a:p>
      </dgm:t>
    </dgm:pt>
    <dgm:pt modelId="{2D0450F8-73A8-4D33-9C4B-835DE163F694}" type="parTrans" cxnId="{7D8007A8-CE51-48ED-86AA-1B673184B24A}">
      <dgm:prSet/>
      <dgm:spPr/>
      <dgm:t>
        <a:bodyPr/>
        <a:lstStyle/>
        <a:p>
          <a:endParaRPr lang="en-GB"/>
        </a:p>
      </dgm:t>
    </dgm:pt>
    <dgm:pt modelId="{D275E0B4-7CA0-4016-8B36-7639111D84A9}" type="sibTrans" cxnId="{7D8007A8-CE51-48ED-86AA-1B673184B24A}">
      <dgm:prSet/>
      <dgm:spPr/>
      <dgm:t>
        <a:bodyPr/>
        <a:lstStyle/>
        <a:p>
          <a:endParaRPr lang="en-GB"/>
        </a:p>
      </dgm:t>
    </dgm:pt>
    <dgm:pt modelId="{79027538-A582-4FBD-9AD3-8EB1079FBA5A}">
      <dgm:prSet phldrT="[Text]"/>
      <dgm:spPr/>
      <dgm:t>
        <a:bodyPr/>
        <a:lstStyle/>
        <a:p>
          <a:r>
            <a:rPr lang="en-GB" dirty="0"/>
            <a:t>Laundering of profits, avoid prosecution</a:t>
          </a:r>
        </a:p>
      </dgm:t>
    </dgm:pt>
    <dgm:pt modelId="{F24F8E0F-A6D7-45DA-854C-8E114E8F858B}" type="parTrans" cxnId="{B149728C-22F6-4D5A-8D05-54FA518D2F2A}">
      <dgm:prSet/>
      <dgm:spPr/>
      <dgm:t>
        <a:bodyPr/>
        <a:lstStyle/>
        <a:p>
          <a:endParaRPr lang="en-GB"/>
        </a:p>
      </dgm:t>
    </dgm:pt>
    <dgm:pt modelId="{3DE045D4-4AB5-4877-8233-937B01B9DF94}" type="sibTrans" cxnId="{B149728C-22F6-4D5A-8D05-54FA518D2F2A}">
      <dgm:prSet/>
      <dgm:spPr/>
      <dgm:t>
        <a:bodyPr/>
        <a:lstStyle/>
        <a:p>
          <a:endParaRPr lang="en-GB"/>
        </a:p>
      </dgm:t>
    </dgm:pt>
    <dgm:pt modelId="{40C2715B-0985-47B6-8369-65BF5FB25547}">
      <dgm:prSet phldrT="[Text]"/>
      <dgm:spPr/>
      <dgm:t>
        <a:bodyPr/>
        <a:lstStyle/>
        <a:p>
          <a:r>
            <a:rPr lang="en-GB" dirty="0"/>
            <a:t>Border staff</a:t>
          </a:r>
        </a:p>
      </dgm:t>
    </dgm:pt>
    <dgm:pt modelId="{99399E64-F9F3-4A4E-8CEA-C9FC6B9ABBB7}" type="parTrans" cxnId="{8CA53459-101A-437B-8594-3507BE1A84F8}">
      <dgm:prSet/>
      <dgm:spPr/>
      <dgm:t>
        <a:bodyPr/>
        <a:lstStyle/>
        <a:p>
          <a:endParaRPr lang="en-GB"/>
        </a:p>
      </dgm:t>
    </dgm:pt>
    <dgm:pt modelId="{0C4401F4-FFA1-42D7-B6A4-304E3B9C68E3}" type="sibTrans" cxnId="{8CA53459-101A-437B-8594-3507BE1A84F8}">
      <dgm:prSet/>
      <dgm:spPr/>
      <dgm:t>
        <a:bodyPr/>
        <a:lstStyle/>
        <a:p>
          <a:endParaRPr lang="en-GB"/>
        </a:p>
      </dgm:t>
    </dgm:pt>
    <dgm:pt modelId="{A8064C26-59C2-4F9C-9F61-AAEBBAE6E650}">
      <dgm:prSet phldrT="[Text]"/>
      <dgm:spPr/>
      <dgm:t>
        <a:bodyPr/>
        <a:lstStyle/>
        <a:p>
          <a:r>
            <a:rPr lang="en-GB" dirty="0"/>
            <a:t>Help to move illicit goods and people across borders </a:t>
          </a:r>
        </a:p>
      </dgm:t>
    </dgm:pt>
    <dgm:pt modelId="{F8BC2709-3EFB-4C7B-B029-A02C3BBD7C60}" type="parTrans" cxnId="{F8EF3E94-1E75-414C-8DF9-53261885E0D5}">
      <dgm:prSet/>
      <dgm:spPr/>
      <dgm:t>
        <a:bodyPr/>
        <a:lstStyle/>
        <a:p>
          <a:endParaRPr lang="en-GB"/>
        </a:p>
      </dgm:t>
    </dgm:pt>
    <dgm:pt modelId="{38CC9CEC-2FCC-4F63-990C-95B350FE7114}" type="sibTrans" cxnId="{F8EF3E94-1E75-414C-8DF9-53261885E0D5}">
      <dgm:prSet/>
      <dgm:spPr/>
      <dgm:t>
        <a:bodyPr/>
        <a:lstStyle/>
        <a:p>
          <a:endParaRPr lang="en-GB"/>
        </a:p>
      </dgm:t>
    </dgm:pt>
    <dgm:pt modelId="{703190E2-F177-4772-AA4B-0998040B2AB3}">
      <dgm:prSet phldrT="[Text]"/>
      <dgm:spPr/>
      <dgm:t>
        <a:bodyPr/>
        <a:lstStyle/>
        <a:p>
          <a:r>
            <a:rPr lang="en-GB" dirty="0"/>
            <a:t>Logistics company employees</a:t>
          </a:r>
        </a:p>
      </dgm:t>
    </dgm:pt>
    <dgm:pt modelId="{94F153AA-0707-42B5-A01D-B5F28143A980}" type="parTrans" cxnId="{0DED33F3-FD8D-4F98-9263-34468943B033}">
      <dgm:prSet/>
      <dgm:spPr/>
      <dgm:t>
        <a:bodyPr/>
        <a:lstStyle/>
        <a:p>
          <a:endParaRPr lang="en-GB"/>
        </a:p>
      </dgm:t>
    </dgm:pt>
    <dgm:pt modelId="{8B2EC4A0-46A4-4E7B-8033-AFE0469BF1E2}" type="sibTrans" cxnId="{0DED33F3-FD8D-4F98-9263-34468943B033}">
      <dgm:prSet/>
      <dgm:spPr/>
      <dgm:t>
        <a:bodyPr/>
        <a:lstStyle/>
        <a:p>
          <a:endParaRPr lang="en-GB"/>
        </a:p>
      </dgm:t>
    </dgm:pt>
    <dgm:pt modelId="{92707D74-B678-4615-9A34-A6FCBD5C4E90}">
      <dgm:prSet phldrT="[Text]"/>
      <dgm:spPr/>
      <dgm:t>
        <a:bodyPr/>
        <a:lstStyle/>
        <a:p>
          <a:r>
            <a:rPr lang="en-GB" dirty="0"/>
            <a:t>Help with moving goods and people through the country or across borders </a:t>
          </a:r>
        </a:p>
      </dgm:t>
    </dgm:pt>
    <dgm:pt modelId="{9FD51EAB-6DC2-4327-A527-DDB5BBE7BA7F}" type="parTrans" cxnId="{6060F704-E4DA-48E2-A473-AACDDADA5E0A}">
      <dgm:prSet/>
      <dgm:spPr/>
      <dgm:t>
        <a:bodyPr/>
        <a:lstStyle/>
        <a:p>
          <a:endParaRPr lang="en-GB"/>
        </a:p>
      </dgm:t>
    </dgm:pt>
    <dgm:pt modelId="{65E88B83-373D-45CA-BEDF-0DCD80EF4D9E}" type="sibTrans" cxnId="{6060F704-E4DA-48E2-A473-AACDDADA5E0A}">
      <dgm:prSet/>
      <dgm:spPr/>
      <dgm:t>
        <a:bodyPr/>
        <a:lstStyle/>
        <a:p>
          <a:endParaRPr lang="en-GB"/>
        </a:p>
      </dgm:t>
    </dgm:pt>
    <dgm:pt modelId="{66059922-F6BC-40B8-B817-72C456AA386E}">
      <dgm:prSet phldrT="[Text]"/>
      <dgm:spPr/>
      <dgm:t>
        <a:bodyPr/>
        <a:lstStyle/>
        <a:p>
          <a:r>
            <a:rPr lang="en-GB" dirty="0"/>
            <a:t>Financial and legal professionals</a:t>
          </a:r>
        </a:p>
      </dgm:t>
    </dgm:pt>
    <dgm:pt modelId="{CB2CADDC-EB39-4723-8278-F8EEAB6FBF6D}" type="parTrans" cxnId="{7650D6EC-FD31-4A1E-BB0C-4FDFC5450DD4}">
      <dgm:prSet/>
      <dgm:spPr/>
      <dgm:t>
        <a:bodyPr/>
        <a:lstStyle/>
        <a:p>
          <a:endParaRPr lang="en-GB"/>
        </a:p>
      </dgm:t>
    </dgm:pt>
    <dgm:pt modelId="{C2480360-F337-4919-8935-2EF08FE47934}" type="sibTrans" cxnId="{7650D6EC-FD31-4A1E-BB0C-4FDFC5450DD4}">
      <dgm:prSet/>
      <dgm:spPr/>
      <dgm:t>
        <a:bodyPr/>
        <a:lstStyle/>
        <a:p>
          <a:endParaRPr lang="en-GB"/>
        </a:p>
      </dgm:t>
    </dgm:pt>
    <dgm:pt modelId="{6F735043-79FD-442E-9764-FC7BFB7EC941}" type="pres">
      <dgm:prSet presAssocID="{9C3D208F-649A-4A1E-A685-519CB22F53AE}" presName="theList" presStyleCnt="0">
        <dgm:presLayoutVars>
          <dgm:dir/>
          <dgm:animLvl val="lvl"/>
          <dgm:resizeHandles val="exact"/>
        </dgm:presLayoutVars>
      </dgm:prSet>
      <dgm:spPr/>
    </dgm:pt>
    <dgm:pt modelId="{40278C4D-88F5-4217-B6B7-7CD285BB2EC7}" type="pres">
      <dgm:prSet presAssocID="{BD9D1B0A-4701-452F-8F6B-E57364EC7835}" presName="compNode" presStyleCnt="0"/>
      <dgm:spPr/>
    </dgm:pt>
    <dgm:pt modelId="{55F2785F-40EC-48AE-BBDD-474A653F22E3}" type="pres">
      <dgm:prSet presAssocID="{BD9D1B0A-4701-452F-8F6B-E57364EC7835}" presName="aNode" presStyleLbl="bgShp" presStyleIdx="0" presStyleCnt="6"/>
      <dgm:spPr/>
    </dgm:pt>
    <dgm:pt modelId="{5E145C01-2233-454F-824B-44C0C509D788}" type="pres">
      <dgm:prSet presAssocID="{BD9D1B0A-4701-452F-8F6B-E57364EC7835}" presName="textNode" presStyleLbl="bgShp" presStyleIdx="0" presStyleCnt="6"/>
      <dgm:spPr/>
    </dgm:pt>
    <dgm:pt modelId="{504A56B9-1C56-4238-BA17-05874E4F63B9}" type="pres">
      <dgm:prSet presAssocID="{BD9D1B0A-4701-452F-8F6B-E57364EC7835}" presName="compChildNode" presStyleCnt="0"/>
      <dgm:spPr/>
    </dgm:pt>
    <dgm:pt modelId="{EB426171-9959-456A-89C5-7764B75BAC8E}" type="pres">
      <dgm:prSet presAssocID="{BD9D1B0A-4701-452F-8F6B-E57364EC7835}" presName="theInnerList" presStyleCnt="0"/>
      <dgm:spPr/>
    </dgm:pt>
    <dgm:pt modelId="{EEF0DEC9-DDEB-45E1-8D51-BB71CBBF9B08}" type="pres">
      <dgm:prSet presAssocID="{0F665A79-A094-4890-9107-E6052618DB93}" presName="childNode" presStyleLbl="node1" presStyleIdx="0" presStyleCnt="6">
        <dgm:presLayoutVars>
          <dgm:bulletEnabled val="1"/>
        </dgm:presLayoutVars>
      </dgm:prSet>
      <dgm:spPr/>
    </dgm:pt>
    <dgm:pt modelId="{A36F3907-AAAC-4787-9A79-28C1C76227D9}" type="pres">
      <dgm:prSet presAssocID="{BD9D1B0A-4701-452F-8F6B-E57364EC7835}" presName="aSpace" presStyleCnt="0"/>
      <dgm:spPr/>
    </dgm:pt>
    <dgm:pt modelId="{B9E2E89E-D192-4A0C-AEB5-47B5B10025E9}" type="pres">
      <dgm:prSet presAssocID="{EFC0F187-CDA3-485F-9434-EBA99B859768}" presName="compNode" presStyleCnt="0"/>
      <dgm:spPr/>
    </dgm:pt>
    <dgm:pt modelId="{8754F378-6BE4-4865-8367-53251EC8EA7A}" type="pres">
      <dgm:prSet presAssocID="{EFC0F187-CDA3-485F-9434-EBA99B859768}" presName="aNode" presStyleLbl="bgShp" presStyleIdx="1" presStyleCnt="6"/>
      <dgm:spPr/>
    </dgm:pt>
    <dgm:pt modelId="{D6502961-FACC-4B12-8529-D54CD8048791}" type="pres">
      <dgm:prSet presAssocID="{EFC0F187-CDA3-485F-9434-EBA99B859768}" presName="textNode" presStyleLbl="bgShp" presStyleIdx="1" presStyleCnt="6"/>
      <dgm:spPr/>
    </dgm:pt>
    <dgm:pt modelId="{D975C07D-6C27-44B6-A07C-DBC816E434DE}" type="pres">
      <dgm:prSet presAssocID="{EFC0F187-CDA3-485F-9434-EBA99B859768}" presName="compChildNode" presStyleCnt="0"/>
      <dgm:spPr/>
    </dgm:pt>
    <dgm:pt modelId="{83C36F36-543C-4F81-BF7B-43C3E9A8A05E}" type="pres">
      <dgm:prSet presAssocID="{EFC0F187-CDA3-485F-9434-EBA99B859768}" presName="theInnerList" presStyleCnt="0"/>
      <dgm:spPr/>
    </dgm:pt>
    <dgm:pt modelId="{390117C2-D701-4F3B-948F-7500A8303CF6}" type="pres">
      <dgm:prSet presAssocID="{83CB8B28-982E-4A64-BD74-B6C9F6B6A120}" presName="childNode" presStyleLbl="node1" presStyleIdx="1" presStyleCnt="6">
        <dgm:presLayoutVars>
          <dgm:bulletEnabled val="1"/>
        </dgm:presLayoutVars>
      </dgm:prSet>
      <dgm:spPr/>
    </dgm:pt>
    <dgm:pt modelId="{495D183E-27C1-46FB-8372-312BDE21E304}" type="pres">
      <dgm:prSet presAssocID="{EFC0F187-CDA3-485F-9434-EBA99B859768}" presName="aSpace" presStyleCnt="0"/>
      <dgm:spPr/>
    </dgm:pt>
    <dgm:pt modelId="{0DABF01C-0F26-4023-B175-FC100E7C2711}" type="pres">
      <dgm:prSet presAssocID="{271B7D41-6A80-4AD4-8219-F4FAEB5D2AC7}" presName="compNode" presStyleCnt="0"/>
      <dgm:spPr/>
    </dgm:pt>
    <dgm:pt modelId="{E94CFCE0-AFFA-42E0-9B36-3A300D8F2373}" type="pres">
      <dgm:prSet presAssocID="{271B7D41-6A80-4AD4-8219-F4FAEB5D2AC7}" presName="aNode" presStyleLbl="bgShp" presStyleIdx="2" presStyleCnt="6"/>
      <dgm:spPr/>
    </dgm:pt>
    <dgm:pt modelId="{C8162319-D988-4FE4-97B3-371CBFECFB30}" type="pres">
      <dgm:prSet presAssocID="{271B7D41-6A80-4AD4-8219-F4FAEB5D2AC7}" presName="textNode" presStyleLbl="bgShp" presStyleIdx="2" presStyleCnt="6"/>
      <dgm:spPr/>
    </dgm:pt>
    <dgm:pt modelId="{A2ED598C-F8DA-483A-BB83-57BA2B21D262}" type="pres">
      <dgm:prSet presAssocID="{271B7D41-6A80-4AD4-8219-F4FAEB5D2AC7}" presName="compChildNode" presStyleCnt="0"/>
      <dgm:spPr/>
    </dgm:pt>
    <dgm:pt modelId="{D39F9053-3116-4DBB-8A08-46BA39D9708A}" type="pres">
      <dgm:prSet presAssocID="{271B7D41-6A80-4AD4-8219-F4FAEB5D2AC7}" presName="theInnerList" presStyleCnt="0"/>
      <dgm:spPr/>
    </dgm:pt>
    <dgm:pt modelId="{52AFEDA0-0AFD-42B1-8BAE-653A69C507C1}" type="pres">
      <dgm:prSet presAssocID="{35F30B9A-0718-40AE-9FA4-F19FCD8E950C}" presName="childNode" presStyleLbl="node1" presStyleIdx="2" presStyleCnt="6">
        <dgm:presLayoutVars>
          <dgm:bulletEnabled val="1"/>
        </dgm:presLayoutVars>
      </dgm:prSet>
      <dgm:spPr/>
    </dgm:pt>
    <dgm:pt modelId="{838463D3-8290-4ED3-B039-9C687310A1E1}" type="pres">
      <dgm:prSet presAssocID="{271B7D41-6A80-4AD4-8219-F4FAEB5D2AC7}" presName="aSpace" presStyleCnt="0"/>
      <dgm:spPr/>
    </dgm:pt>
    <dgm:pt modelId="{29493740-931A-4C40-AF48-F0B8D1DE672A}" type="pres">
      <dgm:prSet presAssocID="{40C2715B-0985-47B6-8369-65BF5FB25547}" presName="compNode" presStyleCnt="0"/>
      <dgm:spPr/>
    </dgm:pt>
    <dgm:pt modelId="{58FD0084-413A-4CC5-A82D-BCD536B52587}" type="pres">
      <dgm:prSet presAssocID="{40C2715B-0985-47B6-8369-65BF5FB25547}" presName="aNode" presStyleLbl="bgShp" presStyleIdx="3" presStyleCnt="6"/>
      <dgm:spPr/>
    </dgm:pt>
    <dgm:pt modelId="{D95CC9F1-0CDD-4A35-B68C-A34C3C01C92E}" type="pres">
      <dgm:prSet presAssocID="{40C2715B-0985-47B6-8369-65BF5FB25547}" presName="textNode" presStyleLbl="bgShp" presStyleIdx="3" presStyleCnt="6"/>
      <dgm:spPr/>
    </dgm:pt>
    <dgm:pt modelId="{8CF177D0-AF58-41EF-8EF0-0CE4A25DFCB9}" type="pres">
      <dgm:prSet presAssocID="{40C2715B-0985-47B6-8369-65BF5FB25547}" presName="compChildNode" presStyleCnt="0"/>
      <dgm:spPr/>
    </dgm:pt>
    <dgm:pt modelId="{DC67A5EF-FE90-4BE1-A62C-48768A10C7D4}" type="pres">
      <dgm:prSet presAssocID="{40C2715B-0985-47B6-8369-65BF5FB25547}" presName="theInnerList" presStyleCnt="0"/>
      <dgm:spPr/>
    </dgm:pt>
    <dgm:pt modelId="{6B2F0C69-4CF2-402C-9678-C6B17248B949}" type="pres">
      <dgm:prSet presAssocID="{A8064C26-59C2-4F9C-9F61-AAEBBAE6E650}" presName="childNode" presStyleLbl="node1" presStyleIdx="3" presStyleCnt="6">
        <dgm:presLayoutVars>
          <dgm:bulletEnabled val="1"/>
        </dgm:presLayoutVars>
      </dgm:prSet>
      <dgm:spPr/>
    </dgm:pt>
    <dgm:pt modelId="{E865373C-A35C-4224-B9BB-8C1CCC44A18C}" type="pres">
      <dgm:prSet presAssocID="{40C2715B-0985-47B6-8369-65BF5FB25547}" presName="aSpace" presStyleCnt="0"/>
      <dgm:spPr/>
    </dgm:pt>
    <dgm:pt modelId="{A53E61EB-A29C-48D1-9F87-0A0A85FB2204}" type="pres">
      <dgm:prSet presAssocID="{703190E2-F177-4772-AA4B-0998040B2AB3}" presName="compNode" presStyleCnt="0"/>
      <dgm:spPr/>
    </dgm:pt>
    <dgm:pt modelId="{943FE14B-F1D8-4055-81F5-C2251183D2EE}" type="pres">
      <dgm:prSet presAssocID="{703190E2-F177-4772-AA4B-0998040B2AB3}" presName="aNode" presStyleLbl="bgShp" presStyleIdx="4" presStyleCnt="6"/>
      <dgm:spPr/>
    </dgm:pt>
    <dgm:pt modelId="{DED6AF33-A797-403C-97B7-A4B159CF7C8F}" type="pres">
      <dgm:prSet presAssocID="{703190E2-F177-4772-AA4B-0998040B2AB3}" presName="textNode" presStyleLbl="bgShp" presStyleIdx="4" presStyleCnt="6"/>
      <dgm:spPr/>
    </dgm:pt>
    <dgm:pt modelId="{ED20BCF2-1056-47AB-9391-CE9651E30F4C}" type="pres">
      <dgm:prSet presAssocID="{703190E2-F177-4772-AA4B-0998040B2AB3}" presName="compChildNode" presStyleCnt="0"/>
      <dgm:spPr/>
    </dgm:pt>
    <dgm:pt modelId="{FD00D52B-DDCA-49DC-A24B-ADCB09F5888F}" type="pres">
      <dgm:prSet presAssocID="{703190E2-F177-4772-AA4B-0998040B2AB3}" presName="theInnerList" presStyleCnt="0"/>
      <dgm:spPr/>
    </dgm:pt>
    <dgm:pt modelId="{9E827412-CC8C-4053-98EF-733AD1070F27}" type="pres">
      <dgm:prSet presAssocID="{92707D74-B678-4615-9A34-A6FCBD5C4E90}" presName="childNode" presStyleLbl="node1" presStyleIdx="4" presStyleCnt="6">
        <dgm:presLayoutVars>
          <dgm:bulletEnabled val="1"/>
        </dgm:presLayoutVars>
      </dgm:prSet>
      <dgm:spPr/>
    </dgm:pt>
    <dgm:pt modelId="{E95BA665-55A7-4A29-8C48-6C89899B1C4E}" type="pres">
      <dgm:prSet presAssocID="{703190E2-F177-4772-AA4B-0998040B2AB3}" presName="aSpace" presStyleCnt="0"/>
      <dgm:spPr/>
    </dgm:pt>
    <dgm:pt modelId="{6BD66777-40FD-4556-AC69-DD74104ED20E}" type="pres">
      <dgm:prSet presAssocID="{66059922-F6BC-40B8-B817-72C456AA386E}" presName="compNode" presStyleCnt="0"/>
      <dgm:spPr/>
    </dgm:pt>
    <dgm:pt modelId="{7EF90993-C426-4454-BFC0-5C8AD7CE22FB}" type="pres">
      <dgm:prSet presAssocID="{66059922-F6BC-40B8-B817-72C456AA386E}" presName="aNode" presStyleLbl="bgShp" presStyleIdx="5" presStyleCnt="6"/>
      <dgm:spPr/>
    </dgm:pt>
    <dgm:pt modelId="{19197956-E2F6-41D5-92E6-E5CA1238F09B}" type="pres">
      <dgm:prSet presAssocID="{66059922-F6BC-40B8-B817-72C456AA386E}" presName="textNode" presStyleLbl="bgShp" presStyleIdx="5" presStyleCnt="6"/>
      <dgm:spPr/>
    </dgm:pt>
    <dgm:pt modelId="{E178AF64-794F-4083-8573-D09D70C05C4A}" type="pres">
      <dgm:prSet presAssocID="{66059922-F6BC-40B8-B817-72C456AA386E}" presName="compChildNode" presStyleCnt="0"/>
      <dgm:spPr/>
    </dgm:pt>
    <dgm:pt modelId="{57B06696-F866-40B2-9DA7-2D479A6D911E}" type="pres">
      <dgm:prSet presAssocID="{66059922-F6BC-40B8-B817-72C456AA386E}" presName="theInnerList" presStyleCnt="0"/>
      <dgm:spPr/>
    </dgm:pt>
    <dgm:pt modelId="{E4E33A17-5D70-43BD-81F0-E68E67A29AFF}" type="pres">
      <dgm:prSet presAssocID="{79027538-A582-4FBD-9AD3-8EB1079FBA5A}" presName="childNode" presStyleLbl="node1" presStyleIdx="5" presStyleCnt="6">
        <dgm:presLayoutVars>
          <dgm:bulletEnabled val="1"/>
        </dgm:presLayoutVars>
      </dgm:prSet>
      <dgm:spPr/>
    </dgm:pt>
  </dgm:ptLst>
  <dgm:cxnLst>
    <dgm:cxn modelId="{6060F704-E4DA-48E2-A473-AACDDADA5E0A}" srcId="{703190E2-F177-4772-AA4B-0998040B2AB3}" destId="{92707D74-B678-4615-9A34-A6FCBD5C4E90}" srcOrd="0" destOrd="0" parTransId="{9FD51EAB-6DC2-4327-A527-DDB5BBE7BA7F}" sibTransId="{65E88B83-373D-45CA-BEDF-0DCD80EF4D9E}"/>
    <dgm:cxn modelId="{1AF94B13-E01E-4946-BFAA-EED5F4318246}" srcId="{9C3D208F-649A-4A1E-A685-519CB22F53AE}" destId="{EFC0F187-CDA3-485F-9434-EBA99B859768}" srcOrd="1" destOrd="0" parTransId="{98E3E018-E5F9-43B7-A13A-A86EEA8B5AFD}" sibTransId="{0C404F76-9B5E-41C9-A2DA-220CDDBF28F5}"/>
    <dgm:cxn modelId="{A2429D2E-58EA-425E-B31F-17B3BB76EA1B}" srcId="{BD9D1B0A-4701-452F-8F6B-E57364EC7835}" destId="{0F665A79-A094-4890-9107-E6052618DB93}" srcOrd="0" destOrd="0" parTransId="{02F5D356-7ED6-4FA5-91B8-B2B32587F249}" sibTransId="{64B89124-378F-486C-8041-4DB3DB85CA0C}"/>
    <dgm:cxn modelId="{20C59D36-9D92-4ACF-B86B-7E121E536B08}" type="presOf" srcId="{A8064C26-59C2-4F9C-9F61-AAEBBAE6E650}" destId="{6B2F0C69-4CF2-402C-9678-C6B17248B949}" srcOrd="0" destOrd="0" presId="urn:microsoft.com/office/officeart/2005/8/layout/lProcess2"/>
    <dgm:cxn modelId="{BC2F673C-6982-4534-BDC7-86EE0056C1E7}" type="presOf" srcId="{66059922-F6BC-40B8-B817-72C456AA386E}" destId="{7EF90993-C426-4454-BFC0-5C8AD7CE22FB}" srcOrd="0" destOrd="0" presId="urn:microsoft.com/office/officeart/2005/8/layout/lProcess2"/>
    <dgm:cxn modelId="{0E23643E-F7BD-4EE5-867E-2FEF66663171}" type="presOf" srcId="{40C2715B-0985-47B6-8369-65BF5FB25547}" destId="{D95CC9F1-0CDD-4A35-B68C-A34C3C01C92E}" srcOrd="1" destOrd="0" presId="urn:microsoft.com/office/officeart/2005/8/layout/lProcess2"/>
    <dgm:cxn modelId="{68692B5C-41A0-408A-BE66-CB9C34E6AB08}" type="presOf" srcId="{BD9D1B0A-4701-452F-8F6B-E57364EC7835}" destId="{5E145C01-2233-454F-824B-44C0C509D788}" srcOrd="1" destOrd="0" presId="urn:microsoft.com/office/officeart/2005/8/layout/lProcess2"/>
    <dgm:cxn modelId="{C7D5CA5C-9F2D-4756-A4FB-744A80974EF4}" type="presOf" srcId="{83CB8B28-982E-4A64-BD74-B6C9F6B6A120}" destId="{390117C2-D701-4F3B-948F-7500A8303CF6}" srcOrd="0" destOrd="0" presId="urn:microsoft.com/office/officeart/2005/8/layout/lProcess2"/>
    <dgm:cxn modelId="{D1C2F95D-2FFD-429A-B008-C91985A37DC1}" type="presOf" srcId="{271B7D41-6A80-4AD4-8219-F4FAEB5D2AC7}" destId="{C8162319-D988-4FE4-97B3-371CBFECFB30}" srcOrd="1" destOrd="0" presId="urn:microsoft.com/office/officeart/2005/8/layout/lProcess2"/>
    <dgm:cxn modelId="{FE6F744B-3B96-435E-ADCE-CBAE5A9BCAFD}" srcId="{9C3D208F-649A-4A1E-A685-519CB22F53AE}" destId="{BD9D1B0A-4701-452F-8F6B-E57364EC7835}" srcOrd="0" destOrd="0" parTransId="{F14EC48A-90E4-47FA-A289-43D29FC18C43}" sibTransId="{CC9B4C4F-A54A-491F-A702-EBBDCCB23E3D}"/>
    <dgm:cxn modelId="{D0306672-79A1-41B3-9B4C-E7AD14984A5A}" srcId="{EFC0F187-CDA3-485F-9434-EBA99B859768}" destId="{83CB8B28-982E-4A64-BD74-B6C9F6B6A120}" srcOrd="0" destOrd="0" parTransId="{ABA24710-CA70-4258-BAC0-0E6E46A83E1C}" sibTransId="{054E4F8E-FE66-41B9-BC18-77A58EC1ED13}"/>
    <dgm:cxn modelId="{F6557A52-9E2D-4AEF-A082-89A238C02425}" type="presOf" srcId="{EFC0F187-CDA3-485F-9434-EBA99B859768}" destId="{D6502961-FACC-4B12-8529-D54CD8048791}" srcOrd="1" destOrd="0" presId="urn:microsoft.com/office/officeart/2005/8/layout/lProcess2"/>
    <dgm:cxn modelId="{2A469C57-0CBD-45BC-8FD1-0ECD66FDE6B5}" type="presOf" srcId="{79027538-A582-4FBD-9AD3-8EB1079FBA5A}" destId="{E4E33A17-5D70-43BD-81F0-E68E67A29AFF}" srcOrd="0" destOrd="0" presId="urn:microsoft.com/office/officeart/2005/8/layout/lProcess2"/>
    <dgm:cxn modelId="{8CA53459-101A-437B-8594-3507BE1A84F8}" srcId="{9C3D208F-649A-4A1E-A685-519CB22F53AE}" destId="{40C2715B-0985-47B6-8369-65BF5FB25547}" srcOrd="3" destOrd="0" parTransId="{99399E64-F9F3-4A4E-8CEA-C9FC6B9ABBB7}" sibTransId="{0C4401F4-FFA1-42D7-B6A4-304E3B9C68E3}"/>
    <dgm:cxn modelId="{FA7EA180-7907-47E8-A2D1-B80890D415D0}" type="presOf" srcId="{BD9D1B0A-4701-452F-8F6B-E57364EC7835}" destId="{55F2785F-40EC-48AE-BBDD-474A653F22E3}" srcOrd="0" destOrd="0" presId="urn:microsoft.com/office/officeart/2005/8/layout/lProcess2"/>
    <dgm:cxn modelId="{B149728C-22F6-4D5A-8D05-54FA518D2F2A}" srcId="{66059922-F6BC-40B8-B817-72C456AA386E}" destId="{79027538-A582-4FBD-9AD3-8EB1079FBA5A}" srcOrd="0" destOrd="0" parTransId="{F24F8E0F-A6D7-45DA-854C-8E114E8F858B}" sibTransId="{3DE045D4-4AB5-4877-8233-937B01B9DF94}"/>
    <dgm:cxn modelId="{74210E93-9D10-4FEF-BAD1-EF02DF1D893D}" type="presOf" srcId="{40C2715B-0985-47B6-8369-65BF5FB25547}" destId="{58FD0084-413A-4CC5-A82D-BCD536B52587}" srcOrd="0" destOrd="0" presId="urn:microsoft.com/office/officeart/2005/8/layout/lProcess2"/>
    <dgm:cxn modelId="{F8EF3E94-1E75-414C-8DF9-53261885E0D5}" srcId="{40C2715B-0985-47B6-8369-65BF5FB25547}" destId="{A8064C26-59C2-4F9C-9F61-AAEBBAE6E650}" srcOrd="0" destOrd="0" parTransId="{F8BC2709-3EFB-4C7B-B029-A02C3BBD7C60}" sibTransId="{38CC9CEC-2FCC-4F63-990C-95B350FE7114}"/>
    <dgm:cxn modelId="{D1B63F98-029A-49ED-A15A-267DBC9C9D3E}" type="presOf" srcId="{703190E2-F177-4772-AA4B-0998040B2AB3}" destId="{DED6AF33-A797-403C-97B7-A4B159CF7C8F}" srcOrd="1" destOrd="0" presId="urn:microsoft.com/office/officeart/2005/8/layout/lProcess2"/>
    <dgm:cxn modelId="{7D8007A8-CE51-48ED-86AA-1B673184B24A}" srcId="{271B7D41-6A80-4AD4-8219-F4FAEB5D2AC7}" destId="{35F30B9A-0718-40AE-9FA4-F19FCD8E950C}" srcOrd="0" destOrd="0" parTransId="{2D0450F8-73A8-4D33-9C4B-835DE163F694}" sibTransId="{D275E0B4-7CA0-4016-8B36-7639111D84A9}"/>
    <dgm:cxn modelId="{7CFEB3A8-71E4-47C5-9414-C8AB69AAA6B4}" type="presOf" srcId="{703190E2-F177-4772-AA4B-0998040B2AB3}" destId="{943FE14B-F1D8-4055-81F5-C2251183D2EE}" srcOrd="0" destOrd="0" presId="urn:microsoft.com/office/officeart/2005/8/layout/lProcess2"/>
    <dgm:cxn modelId="{D8DBA1B1-7F90-4878-9AF9-846AA5ACF591}" type="presOf" srcId="{35F30B9A-0718-40AE-9FA4-F19FCD8E950C}" destId="{52AFEDA0-0AFD-42B1-8BAE-653A69C507C1}" srcOrd="0" destOrd="0" presId="urn:microsoft.com/office/officeart/2005/8/layout/lProcess2"/>
    <dgm:cxn modelId="{30D924B2-23E4-4902-8E08-3A63E20A1864}" type="presOf" srcId="{92707D74-B678-4615-9A34-A6FCBD5C4E90}" destId="{9E827412-CC8C-4053-98EF-733AD1070F27}" srcOrd="0" destOrd="0" presId="urn:microsoft.com/office/officeart/2005/8/layout/lProcess2"/>
    <dgm:cxn modelId="{715D9DCA-E7AB-45D1-B78A-7D2D09E57B9E}" type="presOf" srcId="{EFC0F187-CDA3-485F-9434-EBA99B859768}" destId="{8754F378-6BE4-4865-8367-53251EC8EA7A}" srcOrd="0" destOrd="0" presId="urn:microsoft.com/office/officeart/2005/8/layout/lProcess2"/>
    <dgm:cxn modelId="{F4411EDC-FB0F-495B-979B-F69FCE7E2C57}" type="presOf" srcId="{66059922-F6BC-40B8-B817-72C456AA386E}" destId="{19197956-E2F6-41D5-92E6-E5CA1238F09B}" srcOrd="1" destOrd="0" presId="urn:microsoft.com/office/officeart/2005/8/layout/lProcess2"/>
    <dgm:cxn modelId="{F317B8DC-431A-4E90-80AC-3CB280B3DAC5}" type="presOf" srcId="{9C3D208F-649A-4A1E-A685-519CB22F53AE}" destId="{6F735043-79FD-442E-9764-FC7BFB7EC941}" srcOrd="0" destOrd="0" presId="urn:microsoft.com/office/officeart/2005/8/layout/lProcess2"/>
    <dgm:cxn modelId="{44C83BDE-EA1F-43AF-89D6-1D0AC8E5903D}" srcId="{9C3D208F-649A-4A1E-A685-519CB22F53AE}" destId="{271B7D41-6A80-4AD4-8219-F4FAEB5D2AC7}" srcOrd="2" destOrd="0" parTransId="{24C6A749-0375-4CFB-A1B7-8CB5AFFB6A3E}" sibTransId="{68B4BC9C-8E78-4169-9D90-F78B17E4C48C}"/>
    <dgm:cxn modelId="{EB5396E2-5400-414F-BE99-93CAD41B7B89}" type="presOf" srcId="{271B7D41-6A80-4AD4-8219-F4FAEB5D2AC7}" destId="{E94CFCE0-AFFA-42E0-9B36-3A300D8F2373}" srcOrd="0" destOrd="0" presId="urn:microsoft.com/office/officeart/2005/8/layout/lProcess2"/>
    <dgm:cxn modelId="{7650D6EC-FD31-4A1E-BB0C-4FDFC5450DD4}" srcId="{9C3D208F-649A-4A1E-A685-519CB22F53AE}" destId="{66059922-F6BC-40B8-B817-72C456AA386E}" srcOrd="5" destOrd="0" parTransId="{CB2CADDC-EB39-4723-8278-F8EEAB6FBF6D}" sibTransId="{C2480360-F337-4919-8935-2EF08FE47934}"/>
    <dgm:cxn modelId="{0DED33F3-FD8D-4F98-9263-34468943B033}" srcId="{9C3D208F-649A-4A1E-A685-519CB22F53AE}" destId="{703190E2-F177-4772-AA4B-0998040B2AB3}" srcOrd="4" destOrd="0" parTransId="{94F153AA-0707-42B5-A01D-B5F28143A980}" sibTransId="{8B2EC4A0-46A4-4E7B-8033-AFE0469BF1E2}"/>
    <dgm:cxn modelId="{FBE9D9FB-3556-4723-BE55-8471F1B21B0A}" type="presOf" srcId="{0F665A79-A094-4890-9107-E6052618DB93}" destId="{EEF0DEC9-DDEB-45E1-8D51-BB71CBBF9B08}" srcOrd="0" destOrd="0" presId="urn:microsoft.com/office/officeart/2005/8/layout/lProcess2"/>
    <dgm:cxn modelId="{873E4AFE-26D1-4450-8EC8-771A9CD61B7D}" type="presParOf" srcId="{6F735043-79FD-442E-9764-FC7BFB7EC941}" destId="{40278C4D-88F5-4217-B6B7-7CD285BB2EC7}" srcOrd="0" destOrd="0" presId="urn:microsoft.com/office/officeart/2005/8/layout/lProcess2"/>
    <dgm:cxn modelId="{09F3BC39-F87F-4022-A430-9E11B1C6013B}" type="presParOf" srcId="{40278C4D-88F5-4217-B6B7-7CD285BB2EC7}" destId="{55F2785F-40EC-48AE-BBDD-474A653F22E3}" srcOrd="0" destOrd="0" presId="urn:microsoft.com/office/officeart/2005/8/layout/lProcess2"/>
    <dgm:cxn modelId="{3186F220-A394-4C5D-9CD0-F16978AB35C6}" type="presParOf" srcId="{40278C4D-88F5-4217-B6B7-7CD285BB2EC7}" destId="{5E145C01-2233-454F-824B-44C0C509D788}" srcOrd="1" destOrd="0" presId="urn:microsoft.com/office/officeart/2005/8/layout/lProcess2"/>
    <dgm:cxn modelId="{F697AA91-B3CA-46FA-8F89-4E87982F6437}" type="presParOf" srcId="{40278C4D-88F5-4217-B6B7-7CD285BB2EC7}" destId="{504A56B9-1C56-4238-BA17-05874E4F63B9}" srcOrd="2" destOrd="0" presId="urn:microsoft.com/office/officeart/2005/8/layout/lProcess2"/>
    <dgm:cxn modelId="{22C4D75E-13FF-4B47-A1F4-BE0470DD6D8E}" type="presParOf" srcId="{504A56B9-1C56-4238-BA17-05874E4F63B9}" destId="{EB426171-9959-456A-89C5-7764B75BAC8E}" srcOrd="0" destOrd="0" presId="urn:microsoft.com/office/officeart/2005/8/layout/lProcess2"/>
    <dgm:cxn modelId="{D1476341-91D1-4907-BBE3-E3BC717A7E9D}" type="presParOf" srcId="{EB426171-9959-456A-89C5-7764B75BAC8E}" destId="{EEF0DEC9-DDEB-45E1-8D51-BB71CBBF9B08}" srcOrd="0" destOrd="0" presId="urn:microsoft.com/office/officeart/2005/8/layout/lProcess2"/>
    <dgm:cxn modelId="{B5266571-F566-438F-A9F2-14943D251B11}" type="presParOf" srcId="{6F735043-79FD-442E-9764-FC7BFB7EC941}" destId="{A36F3907-AAAC-4787-9A79-28C1C76227D9}" srcOrd="1" destOrd="0" presId="urn:microsoft.com/office/officeart/2005/8/layout/lProcess2"/>
    <dgm:cxn modelId="{6AABD83D-D311-434E-9B9E-9C086862B182}" type="presParOf" srcId="{6F735043-79FD-442E-9764-FC7BFB7EC941}" destId="{B9E2E89E-D192-4A0C-AEB5-47B5B10025E9}" srcOrd="2" destOrd="0" presId="urn:microsoft.com/office/officeart/2005/8/layout/lProcess2"/>
    <dgm:cxn modelId="{10369CE2-E821-441B-AF0B-C5E62127CADE}" type="presParOf" srcId="{B9E2E89E-D192-4A0C-AEB5-47B5B10025E9}" destId="{8754F378-6BE4-4865-8367-53251EC8EA7A}" srcOrd="0" destOrd="0" presId="urn:microsoft.com/office/officeart/2005/8/layout/lProcess2"/>
    <dgm:cxn modelId="{F3C049BD-14D9-40CA-A6E7-A65FD4956A72}" type="presParOf" srcId="{B9E2E89E-D192-4A0C-AEB5-47B5B10025E9}" destId="{D6502961-FACC-4B12-8529-D54CD8048791}" srcOrd="1" destOrd="0" presId="urn:microsoft.com/office/officeart/2005/8/layout/lProcess2"/>
    <dgm:cxn modelId="{01069A70-5ACA-4987-ADE7-6A84A24B8092}" type="presParOf" srcId="{B9E2E89E-D192-4A0C-AEB5-47B5B10025E9}" destId="{D975C07D-6C27-44B6-A07C-DBC816E434DE}" srcOrd="2" destOrd="0" presId="urn:microsoft.com/office/officeart/2005/8/layout/lProcess2"/>
    <dgm:cxn modelId="{9D1278D7-EE22-4C1F-84D2-47E42F1644B1}" type="presParOf" srcId="{D975C07D-6C27-44B6-A07C-DBC816E434DE}" destId="{83C36F36-543C-4F81-BF7B-43C3E9A8A05E}" srcOrd="0" destOrd="0" presId="urn:microsoft.com/office/officeart/2005/8/layout/lProcess2"/>
    <dgm:cxn modelId="{74362D91-AEFD-4E92-9D0F-224C6072E45C}" type="presParOf" srcId="{83C36F36-543C-4F81-BF7B-43C3E9A8A05E}" destId="{390117C2-D701-4F3B-948F-7500A8303CF6}" srcOrd="0" destOrd="0" presId="urn:microsoft.com/office/officeart/2005/8/layout/lProcess2"/>
    <dgm:cxn modelId="{1CF37E3E-98B0-4C71-833D-63511CB26DFC}" type="presParOf" srcId="{6F735043-79FD-442E-9764-FC7BFB7EC941}" destId="{495D183E-27C1-46FB-8372-312BDE21E304}" srcOrd="3" destOrd="0" presId="urn:microsoft.com/office/officeart/2005/8/layout/lProcess2"/>
    <dgm:cxn modelId="{C94B0D22-25B6-4578-A4B8-5946873BDC7D}" type="presParOf" srcId="{6F735043-79FD-442E-9764-FC7BFB7EC941}" destId="{0DABF01C-0F26-4023-B175-FC100E7C2711}" srcOrd="4" destOrd="0" presId="urn:microsoft.com/office/officeart/2005/8/layout/lProcess2"/>
    <dgm:cxn modelId="{CB6827E8-B27E-492C-B743-187A24CCD587}" type="presParOf" srcId="{0DABF01C-0F26-4023-B175-FC100E7C2711}" destId="{E94CFCE0-AFFA-42E0-9B36-3A300D8F2373}" srcOrd="0" destOrd="0" presId="urn:microsoft.com/office/officeart/2005/8/layout/lProcess2"/>
    <dgm:cxn modelId="{BACF2C71-7E3D-45F6-8CA4-542D9A4A3BB9}" type="presParOf" srcId="{0DABF01C-0F26-4023-B175-FC100E7C2711}" destId="{C8162319-D988-4FE4-97B3-371CBFECFB30}" srcOrd="1" destOrd="0" presId="urn:microsoft.com/office/officeart/2005/8/layout/lProcess2"/>
    <dgm:cxn modelId="{60BCC6FA-AD34-4F3D-AC97-AE3BA593B811}" type="presParOf" srcId="{0DABF01C-0F26-4023-B175-FC100E7C2711}" destId="{A2ED598C-F8DA-483A-BB83-57BA2B21D262}" srcOrd="2" destOrd="0" presId="urn:microsoft.com/office/officeart/2005/8/layout/lProcess2"/>
    <dgm:cxn modelId="{7B643FBA-915C-4FB6-8ABE-2BEAF5C20A3A}" type="presParOf" srcId="{A2ED598C-F8DA-483A-BB83-57BA2B21D262}" destId="{D39F9053-3116-4DBB-8A08-46BA39D9708A}" srcOrd="0" destOrd="0" presId="urn:microsoft.com/office/officeart/2005/8/layout/lProcess2"/>
    <dgm:cxn modelId="{8B820737-75DD-466A-8481-77E475B31E72}" type="presParOf" srcId="{D39F9053-3116-4DBB-8A08-46BA39D9708A}" destId="{52AFEDA0-0AFD-42B1-8BAE-653A69C507C1}" srcOrd="0" destOrd="0" presId="urn:microsoft.com/office/officeart/2005/8/layout/lProcess2"/>
    <dgm:cxn modelId="{01147B50-46DF-4712-828C-6DB6D663BBF8}" type="presParOf" srcId="{6F735043-79FD-442E-9764-FC7BFB7EC941}" destId="{838463D3-8290-4ED3-B039-9C687310A1E1}" srcOrd="5" destOrd="0" presId="urn:microsoft.com/office/officeart/2005/8/layout/lProcess2"/>
    <dgm:cxn modelId="{04CB6F52-BE1A-4AC6-80DC-CFC2303F9223}" type="presParOf" srcId="{6F735043-79FD-442E-9764-FC7BFB7EC941}" destId="{29493740-931A-4C40-AF48-F0B8D1DE672A}" srcOrd="6" destOrd="0" presId="urn:microsoft.com/office/officeart/2005/8/layout/lProcess2"/>
    <dgm:cxn modelId="{E27D3914-5922-47B5-A729-8B20284ACF24}" type="presParOf" srcId="{29493740-931A-4C40-AF48-F0B8D1DE672A}" destId="{58FD0084-413A-4CC5-A82D-BCD536B52587}" srcOrd="0" destOrd="0" presId="urn:microsoft.com/office/officeart/2005/8/layout/lProcess2"/>
    <dgm:cxn modelId="{CC3578B5-12FA-4C43-ABEF-D294A48D9C85}" type="presParOf" srcId="{29493740-931A-4C40-AF48-F0B8D1DE672A}" destId="{D95CC9F1-0CDD-4A35-B68C-A34C3C01C92E}" srcOrd="1" destOrd="0" presId="urn:microsoft.com/office/officeart/2005/8/layout/lProcess2"/>
    <dgm:cxn modelId="{C6605107-2FF6-4A38-844D-6C517FBBECDD}" type="presParOf" srcId="{29493740-931A-4C40-AF48-F0B8D1DE672A}" destId="{8CF177D0-AF58-41EF-8EF0-0CE4A25DFCB9}" srcOrd="2" destOrd="0" presId="urn:microsoft.com/office/officeart/2005/8/layout/lProcess2"/>
    <dgm:cxn modelId="{47B8AE45-C7D3-46E3-9861-E3D6F3896544}" type="presParOf" srcId="{8CF177D0-AF58-41EF-8EF0-0CE4A25DFCB9}" destId="{DC67A5EF-FE90-4BE1-A62C-48768A10C7D4}" srcOrd="0" destOrd="0" presId="urn:microsoft.com/office/officeart/2005/8/layout/lProcess2"/>
    <dgm:cxn modelId="{0DFAF483-196A-49FA-8431-7485A1C14404}" type="presParOf" srcId="{DC67A5EF-FE90-4BE1-A62C-48768A10C7D4}" destId="{6B2F0C69-4CF2-402C-9678-C6B17248B949}" srcOrd="0" destOrd="0" presId="urn:microsoft.com/office/officeart/2005/8/layout/lProcess2"/>
    <dgm:cxn modelId="{C49C630B-6757-464A-A915-AFB934E92329}" type="presParOf" srcId="{6F735043-79FD-442E-9764-FC7BFB7EC941}" destId="{E865373C-A35C-4224-B9BB-8C1CCC44A18C}" srcOrd="7" destOrd="0" presId="urn:microsoft.com/office/officeart/2005/8/layout/lProcess2"/>
    <dgm:cxn modelId="{14953D9E-9535-4517-836A-2939C4B1A16C}" type="presParOf" srcId="{6F735043-79FD-442E-9764-FC7BFB7EC941}" destId="{A53E61EB-A29C-48D1-9F87-0A0A85FB2204}" srcOrd="8" destOrd="0" presId="urn:microsoft.com/office/officeart/2005/8/layout/lProcess2"/>
    <dgm:cxn modelId="{1B82FB7B-333A-4A40-81A6-BD5B80FCA7F7}" type="presParOf" srcId="{A53E61EB-A29C-48D1-9F87-0A0A85FB2204}" destId="{943FE14B-F1D8-4055-81F5-C2251183D2EE}" srcOrd="0" destOrd="0" presId="urn:microsoft.com/office/officeart/2005/8/layout/lProcess2"/>
    <dgm:cxn modelId="{CD5F4C42-50D3-4FC3-BC04-EBE56345315F}" type="presParOf" srcId="{A53E61EB-A29C-48D1-9F87-0A0A85FB2204}" destId="{DED6AF33-A797-403C-97B7-A4B159CF7C8F}" srcOrd="1" destOrd="0" presId="urn:microsoft.com/office/officeart/2005/8/layout/lProcess2"/>
    <dgm:cxn modelId="{50E90476-DAA5-44DE-AF50-95D2FF9731D8}" type="presParOf" srcId="{A53E61EB-A29C-48D1-9F87-0A0A85FB2204}" destId="{ED20BCF2-1056-47AB-9391-CE9651E30F4C}" srcOrd="2" destOrd="0" presId="urn:microsoft.com/office/officeart/2005/8/layout/lProcess2"/>
    <dgm:cxn modelId="{264A2135-8276-4EE3-9B66-664583140C99}" type="presParOf" srcId="{ED20BCF2-1056-47AB-9391-CE9651E30F4C}" destId="{FD00D52B-DDCA-49DC-A24B-ADCB09F5888F}" srcOrd="0" destOrd="0" presId="urn:microsoft.com/office/officeart/2005/8/layout/lProcess2"/>
    <dgm:cxn modelId="{C23D7F7F-B7DE-4F57-A2D0-A667112944B3}" type="presParOf" srcId="{FD00D52B-DDCA-49DC-A24B-ADCB09F5888F}" destId="{9E827412-CC8C-4053-98EF-733AD1070F27}" srcOrd="0" destOrd="0" presId="urn:microsoft.com/office/officeart/2005/8/layout/lProcess2"/>
    <dgm:cxn modelId="{B1A8FA92-685A-4557-9B47-756849F0F10D}" type="presParOf" srcId="{6F735043-79FD-442E-9764-FC7BFB7EC941}" destId="{E95BA665-55A7-4A29-8C48-6C89899B1C4E}" srcOrd="9" destOrd="0" presId="urn:microsoft.com/office/officeart/2005/8/layout/lProcess2"/>
    <dgm:cxn modelId="{8D52F4D6-1E13-477F-A984-BD2EBF0466FA}" type="presParOf" srcId="{6F735043-79FD-442E-9764-FC7BFB7EC941}" destId="{6BD66777-40FD-4556-AC69-DD74104ED20E}" srcOrd="10" destOrd="0" presId="urn:microsoft.com/office/officeart/2005/8/layout/lProcess2"/>
    <dgm:cxn modelId="{5B0C984C-AE06-49D1-BD49-1A8619796524}" type="presParOf" srcId="{6BD66777-40FD-4556-AC69-DD74104ED20E}" destId="{7EF90993-C426-4454-BFC0-5C8AD7CE22FB}" srcOrd="0" destOrd="0" presId="urn:microsoft.com/office/officeart/2005/8/layout/lProcess2"/>
    <dgm:cxn modelId="{4A3AF819-1A10-44DA-B566-0393CA790801}" type="presParOf" srcId="{6BD66777-40FD-4556-AC69-DD74104ED20E}" destId="{19197956-E2F6-41D5-92E6-E5CA1238F09B}" srcOrd="1" destOrd="0" presId="urn:microsoft.com/office/officeart/2005/8/layout/lProcess2"/>
    <dgm:cxn modelId="{9C1B2C86-8270-4026-A8C6-79D5DC88FABC}" type="presParOf" srcId="{6BD66777-40FD-4556-AC69-DD74104ED20E}" destId="{E178AF64-794F-4083-8573-D09D70C05C4A}" srcOrd="2" destOrd="0" presId="urn:microsoft.com/office/officeart/2005/8/layout/lProcess2"/>
    <dgm:cxn modelId="{3E606D86-0F2D-44DF-BCDD-5D7D69C8C262}" type="presParOf" srcId="{E178AF64-794F-4083-8573-D09D70C05C4A}" destId="{57B06696-F866-40B2-9DA7-2D479A6D911E}" srcOrd="0" destOrd="0" presId="urn:microsoft.com/office/officeart/2005/8/layout/lProcess2"/>
    <dgm:cxn modelId="{72F7F189-1285-4A12-BA0C-67A30C144E94}" type="presParOf" srcId="{57B06696-F866-40B2-9DA7-2D479A6D911E}" destId="{E4E33A17-5D70-43BD-81F0-E68E67A29AFF}" srcOrd="0"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9CC0AF-767D-41B2-9D39-0E41B40956E6}" type="doc">
      <dgm:prSet loTypeId="urn:microsoft.com/office/officeart/2008/layout/VerticalCurvedList" loCatId="list" qsTypeId="urn:microsoft.com/office/officeart/2005/8/quickstyle/simple1" qsCatId="simple" csTypeId="urn:microsoft.com/office/officeart/2005/8/colors/accent3_2" csCatId="accent3" phldr="1"/>
      <dgm:spPr/>
      <dgm:t>
        <a:bodyPr/>
        <a:lstStyle/>
        <a:p>
          <a:endParaRPr lang="en-GB"/>
        </a:p>
      </dgm:t>
    </dgm:pt>
    <dgm:pt modelId="{B76D1F1D-A75E-4FF4-B1E8-0820119AAF21}">
      <dgm:prSet phldrT="[Text]"/>
      <dgm:spPr/>
      <dgm:t>
        <a:bodyPr/>
        <a:lstStyle/>
        <a:p>
          <a:r>
            <a:rPr lang="en-US" dirty="0"/>
            <a:t>Opportunities for crime</a:t>
          </a:r>
          <a:endParaRPr lang="en-GB" dirty="0"/>
        </a:p>
      </dgm:t>
    </dgm:pt>
    <dgm:pt modelId="{321F2A37-67E8-45F3-AF03-1711C1030186}" type="parTrans" cxnId="{DAD1DE7B-B7A4-4351-954C-ACE77D6D0C11}">
      <dgm:prSet/>
      <dgm:spPr/>
      <dgm:t>
        <a:bodyPr/>
        <a:lstStyle/>
        <a:p>
          <a:endParaRPr lang="en-GB"/>
        </a:p>
      </dgm:t>
    </dgm:pt>
    <dgm:pt modelId="{BC6D58BB-04B4-4E2B-A73C-6B4847EC77CB}" type="sibTrans" cxnId="{DAD1DE7B-B7A4-4351-954C-ACE77D6D0C11}">
      <dgm:prSet/>
      <dgm:spPr/>
      <dgm:t>
        <a:bodyPr/>
        <a:lstStyle/>
        <a:p>
          <a:endParaRPr lang="en-GB"/>
        </a:p>
      </dgm:t>
    </dgm:pt>
    <dgm:pt modelId="{F75C5BE7-2F0E-4D14-97D1-B4873BDFAE6B}">
      <dgm:prSet/>
      <dgm:spPr/>
      <dgm:t>
        <a:bodyPr/>
        <a:lstStyle/>
        <a:p>
          <a:r>
            <a:rPr lang="en-US"/>
            <a:t>Crime investigations</a:t>
          </a:r>
          <a:endParaRPr lang="en-US" dirty="0"/>
        </a:p>
      </dgm:t>
    </dgm:pt>
    <dgm:pt modelId="{42DF4EF3-5027-42C5-9226-E7A86041D9ED}" type="parTrans" cxnId="{403E4DE9-1C31-4F0B-80C1-64E721A539F2}">
      <dgm:prSet/>
      <dgm:spPr/>
      <dgm:t>
        <a:bodyPr/>
        <a:lstStyle/>
        <a:p>
          <a:endParaRPr lang="en-GB"/>
        </a:p>
      </dgm:t>
    </dgm:pt>
    <dgm:pt modelId="{CB876E79-36AA-4434-8F7A-24E3BD9D7F62}" type="sibTrans" cxnId="{403E4DE9-1C31-4F0B-80C1-64E721A539F2}">
      <dgm:prSet/>
      <dgm:spPr/>
      <dgm:t>
        <a:bodyPr/>
        <a:lstStyle/>
        <a:p>
          <a:endParaRPr lang="en-GB"/>
        </a:p>
      </dgm:t>
    </dgm:pt>
    <dgm:pt modelId="{58172827-9557-4C87-BB08-2E0138C6C034}">
      <dgm:prSet/>
      <dgm:spPr/>
      <dgm:t>
        <a:bodyPr/>
        <a:lstStyle/>
        <a:p>
          <a:r>
            <a:rPr lang="en-US"/>
            <a:t>Law enforcement tools</a:t>
          </a:r>
          <a:endParaRPr lang="en-US" dirty="0"/>
        </a:p>
      </dgm:t>
    </dgm:pt>
    <dgm:pt modelId="{E34D4BA4-7102-408A-808A-1FE7D3716C8D}" type="parTrans" cxnId="{C83F4C66-5B8E-4C8A-9A37-DB7A065268C8}">
      <dgm:prSet/>
      <dgm:spPr/>
      <dgm:t>
        <a:bodyPr/>
        <a:lstStyle/>
        <a:p>
          <a:endParaRPr lang="en-GB"/>
        </a:p>
      </dgm:t>
    </dgm:pt>
    <dgm:pt modelId="{516A24A5-9FCA-4175-B39D-7AE8CEF6B312}" type="sibTrans" cxnId="{C83F4C66-5B8E-4C8A-9A37-DB7A065268C8}">
      <dgm:prSet/>
      <dgm:spPr/>
      <dgm:t>
        <a:bodyPr/>
        <a:lstStyle/>
        <a:p>
          <a:endParaRPr lang="en-GB"/>
        </a:p>
      </dgm:t>
    </dgm:pt>
    <dgm:pt modelId="{0D311F96-2518-48C0-B369-F11A5A5A2413}">
      <dgm:prSet/>
      <dgm:spPr/>
      <dgm:t>
        <a:bodyPr/>
        <a:lstStyle/>
        <a:p>
          <a:r>
            <a:rPr lang="en-US"/>
            <a:t>Prevention and deterrence</a:t>
          </a:r>
          <a:endParaRPr lang="en-GB"/>
        </a:p>
      </dgm:t>
    </dgm:pt>
    <dgm:pt modelId="{9A15F6DC-97BF-4ACE-A3FE-C0D16DA7428A}" type="parTrans" cxnId="{FF95553A-F90D-4E9E-88A3-1CF3D8D26370}">
      <dgm:prSet/>
      <dgm:spPr/>
      <dgm:t>
        <a:bodyPr/>
        <a:lstStyle/>
        <a:p>
          <a:endParaRPr lang="en-GB"/>
        </a:p>
      </dgm:t>
    </dgm:pt>
    <dgm:pt modelId="{3EF4DA15-3D91-4ABA-8948-799E748337B9}" type="sibTrans" cxnId="{FF95553A-F90D-4E9E-88A3-1CF3D8D26370}">
      <dgm:prSet/>
      <dgm:spPr/>
      <dgm:t>
        <a:bodyPr/>
        <a:lstStyle/>
        <a:p>
          <a:endParaRPr lang="en-GB"/>
        </a:p>
      </dgm:t>
    </dgm:pt>
    <dgm:pt modelId="{E92C5D39-2F15-4D48-9052-6D620AAC5354}" type="pres">
      <dgm:prSet presAssocID="{409CC0AF-767D-41B2-9D39-0E41B40956E6}" presName="Name0" presStyleCnt="0">
        <dgm:presLayoutVars>
          <dgm:chMax val="7"/>
          <dgm:chPref val="7"/>
          <dgm:dir/>
        </dgm:presLayoutVars>
      </dgm:prSet>
      <dgm:spPr/>
    </dgm:pt>
    <dgm:pt modelId="{FCB97384-8F75-4908-B535-3F8A75E5E5A1}" type="pres">
      <dgm:prSet presAssocID="{409CC0AF-767D-41B2-9D39-0E41B40956E6}" presName="Name1" presStyleCnt="0"/>
      <dgm:spPr/>
    </dgm:pt>
    <dgm:pt modelId="{CF68E7F9-063B-418D-AE0F-A03755117520}" type="pres">
      <dgm:prSet presAssocID="{409CC0AF-767D-41B2-9D39-0E41B40956E6}" presName="cycle" presStyleCnt="0"/>
      <dgm:spPr/>
    </dgm:pt>
    <dgm:pt modelId="{3DE6FF69-31A3-4ED0-A66F-AE1A1DCF71D2}" type="pres">
      <dgm:prSet presAssocID="{409CC0AF-767D-41B2-9D39-0E41B40956E6}" presName="srcNode" presStyleLbl="node1" presStyleIdx="0" presStyleCnt="4"/>
      <dgm:spPr/>
    </dgm:pt>
    <dgm:pt modelId="{EF13EDD2-60BB-4417-B517-18CA1C98F1A2}" type="pres">
      <dgm:prSet presAssocID="{409CC0AF-767D-41B2-9D39-0E41B40956E6}" presName="conn" presStyleLbl="parChTrans1D2" presStyleIdx="0" presStyleCnt="1"/>
      <dgm:spPr/>
    </dgm:pt>
    <dgm:pt modelId="{C600954B-1579-4519-B0EC-A49D91A5C270}" type="pres">
      <dgm:prSet presAssocID="{409CC0AF-767D-41B2-9D39-0E41B40956E6}" presName="extraNode" presStyleLbl="node1" presStyleIdx="0" presStyleCnt="4"/>
      <dgm:spPr/>
    </dgm:pt>
    <dgm:pt modelId="{DBE693CC-F6C6-4873-AC66-1B8BED22E6E3}" type="pres">
      <dgm:prSet presAssocID="{409CC0AF-767D-41B2-9D39-0E41B40956E6}" presName="dstNode" presStyleLbl="node1" presStyleIdx="0" presStyleCnt="4"/>
      <dgm:spPr/>
    </dgm:pt>
    <dgm:pt modelId="{78732211-62D3-43C3-A581-A2342CDB708A}" type="pres">
      <dgm:prSet presAssocID="{B76D1F1D-A75E-4FF4-B1E8-0820119AAF21}" presName="text_1" presStyleLbl="node1" presStyleIdx="0" presStyleCnt="4" custLinFactNeighborX="-167" custLinFactNeighborY="12292">
        <dgm:presLayoutVars>
          <dgm:bulletEnabled val="1"/>
        </dgm:presLayoutVars>
      </dgm:prSet>
      <dgm:spPr/>
    </dgm:pt>
    <dgm:pt modelId="{226EA155-10F3-4373-B4D4-052BD50ECF26}" type="pres">
      <dgm:prSet presAssocID="{B76D1F1D-A75E-4FF4-B1E8-0820119AAF21}" presName="accent_1" presStyleCnt="0"/>
      <dgm:spPr/>
    </dgm:pt>
    <dgm:pt modelId="{D99EAD1B-52EF-4A37-8FB7-B74E9E61F91C}" type="pres">
      <dgm:prSet presAssocID="{B76D1F1D-A75E-4FF4-B1E8-0820119AAF21}" presName="accentRepeatNode" presStyleLbl="solidFgAcc1" presStyleIdx="0" presStyleCnt="4" custLinFactNeighborX="1860" custLinFactNeighborY="7267"/>
      <dgm:spPr/>
    </dgm:pt>
    <dgm:pt modelId="{693852A3-B028-4342-844A-704A205726FA}" type="pres">
      <dgm:prSet presAssocID="{F75C5BE7-2F0E-4D14-97D1-B4873BDFAE6B}" presName="text_2" presStyleLbl="node1" presStyleIdx="1" presStyleCnt="4">
        <dgm:presLayoutVars>
          <dgm:bulletEnabled val="1"/>
        </dgm:presLayoutVars>
      </dgm:prSet>
      <dgm:spPr/>
    </dgm:pt>
    <dgm:pt modelId="{86B7D78F-7ADB-4D39-8D87-69F078EAAB8E}" type="pres">
      <dgm:prSet presAssocID="{F75C5BE7-2F0E-4D14-97D1-B4873BDFAE6B}" presName="accent_2" presStyleCnt="0"/>
      <dgm:spPr/>
    </dgm:pt>
    <dgm:pt modelId="{57001931-20A0-4803-B9E2-9234EA49E4C0}" type="pres">
      <dgm:prSet presAssocID="{F75C5BE7-2F0E-4D14-97D1-B4873BDFAE6B}" presName="accentRepeatNode" presStyleLbl="solidFgAcc1" presStyleIdx="1" presStyleCnt="4"/>
      <dgm:spPr/>
    </dgm:pt>
    <dgm:pt modelId="{25531973-EE7E-4B83-969C-48E9A721707F}" type="pres">
      <dgm:prSet presAssocID="{58172827-9557-4C87-BB08-2E0138C6C034}" presName="text_3" presStyleLbl="node1" presStyleIdx="2" presStyleCnt="4">
        <dgm:presLayoutVars>
          <dgm:bulletEnabled val="1"/>
        </dgm:presLayoutVars>
      </dgm:prSet>
      <dgm:spPr/>
    </dgm:pt>
    <dgm:pt modelId="{D0282546-D3CD-4FC6-AECE-6D29BBE12D9E}" type="pres">
      <dgm:prSet presAssocID="{58172827-9557-4C87-BB08-2E0138C6C034}" presName="accent_3" presStyleCnt="0"/>
      <dgm:spPr/>
    </dgm:pt>
    <dgm:pt modelId="{450D2FA0-3AA3-4A23-8681-9825D07A356A}" type="pres">
      <dgm:prSet presAssocID="{58172827-9557-4C87-BB08-2E0138C6C034}" presName="accentRepeatNode" presStyleLbl="solidFgAcc1" presStyleIdx="2" presStyleCnt="4"/>
      <dgm:spPr/>
    </dgm:pt>
    <dgm:pt modelId="{92225FB1-B747-407C-999C-065EC1F5D696}" type="pres">
      <dgm:prSet presAssocID="{0D311F96-2518-48C0-B369-F11A5A5A2413}" presName="text_4" presStyleLbl="node1" presStyleIdx="3" presStyleCnt="4">
        <dgm:presLayoutVars>
          <dgm:bulletEnabled val="1"/>
        </dgm:presLayoutVars>
      </dgm:prSet>
      <dgm:spPr/>
    </dgm:pt>
    <dgm:pt modelId="{9E34332D-8D25-494E-89B4-2374E8F382AF}" type="pres">
      <dgm:prSet presAssocID="{0D311F96-2518-48C0-B369-F11A5A5A2413}" presName="accent_4" presStyleCnt="0"/>
      <dgm:spPr/>
    </dgm:pt>
    <dgm:pt modelId="{E7EC9133-C400-4C24-BDA2-91D8806C2A4B}" type="pres">
      <dgm:prSet presAssocID="{0D311F96-2518-48C0-B369-F11A5A5A2413}" presName="accentRepeatNode" presStyleLbl="solidFgAcc1" presStyleIdx="3" presStyleCnt="4"/>
      <dgm:spPr/>
    </dgm:pt>
  </dgm:ptLst>
  <dgm:cxnLst>
    <dgm:cxn modelId="{FF95553A-F90D-4E9E-88A3-1CF3D8D26370}" srcId="{409CC0AF-767D-41B2-9D39-0E41B40956E6}" destId="{0D311F96-2518-48C0-B369-F11A5A5A2413}" srcOrd="3" destOrd="0" parTransId="{9A15F6DC-97BF-4ACE-A3FE-C0D16DA7428A}" sibTransId="{3EF4DA15-3D91-4ABA-8948-799E748337B9}"/>
    <dgm:cxn modelId="{C83F4C66-5B8E-4C8A-9A37-DB7A065268C8}" srcId="{409CC0AF-767D-41B2-9D39-0E41B40956E6}" destId="{58172827-9557-4C87-BB08-2E0138C6C034}" srcOrd="2" destOrd="0" parTransId="{E34D4BA4-7102-408A-808A-1FE7D3716C8D}" sibTransId="{516A24A5-9FCA-4175-B39D-7AE8CEF6B312}"/>
    <dgm:cxn modelId="{EBF84552-E272-42BB-AAE4-D45E30912951}" type="presOf" srcId="{409CC0AF-767D-41B2-9D39-0E41B40956E6}" destId="{E92C5D39-2F15-4D48-9052-6D620AAC5354}" srcOrd="0" destOrd="0" presId="urn:microsoft.com/office/officeart/2008/layout/VerticalCurvedList"/>
    <dgm:cxn modelId="{34DC0A76-C852-4A7C-8623-958AE56EA81D}" type="presOf" srcId="{0D311F96-2518-48C0-B369-F11A5A5A2413}" destId="{92225FB1-B747-407C-999C-065EC1F5D696}" srcOrd="0" destOrd="0" presId="urn:microsoft.com/office/officeart/2008/layout/VerticalCurvedList"/>
    <dgm:cxn modelId="{DAD1DE7B-B7A4-4351-954C-ACE77D6D0C11}" srcId="{409CC0AF-767D-41B2-9D39-0E41B40956E6}" destId="{B76D1F1D-A75E-4FF4-B1E8-0820119AAF21}" srcOrd="0" destOrd="0" parTransId="{321F2A37-67E8-45F3-AF03-1711C1030186}" sibTransId="{BC6D58BB-04B4-4E2B-A73C-6B4847EC77CB}"/>
    <dgm:cxn modelId="{58CAE69A-6035-4520-ADC1-F81140DC7320}" type="presOf" srcId="{F75C5BE7-2F0E-4D14-97D1-B4873BDFAE6B}" destId="{693852A3-B028-4342-844A-704A205726FA}" srcOrd="0" destOrd="0" presId="urn:microsoft.com/office/officeart/2008/layout/VerticalCurvedList"/>
    <dgm:cxn modelId="{199463A7-5529-43BD-A75F-91E057360CF3}" type="presOf" srcId="{BC6D58BB-04B4-4E2B-A73C-6B4847EC77CB}" destId="{EF13EDD2-60BB-4417-B517-18CA1C98F1A2}" srcOrd="0" destOrd="0" presId="urn:microsoft.com/office/officeart/2008/layout/VerticalCurvedList"/>
    <dgm:cxn modelId="{7BA0DCE8-3341-48C0-8772-29E7E5E3305E}" type="presOf" srcId="{B76D1F1D-A75E-4FF4-B1E8-0820119AAF21}" destId="{78732211-62D3-43C3-A581-A2342CDB708A}" srcOrd="0" destOrd="0" presId="urn:microsoft.com/office/officeart/2008/layout/VerticalCurvedList"/>
    <dgm:cxn modelId="{403E4DE9-1C31-4F0B-80C1-64E721A539F2}" srcId="{409CC0AF-767D-41B2-9D39-0E41B40956E6}" destId="{F75C5BE7-2F0E-4D14-97D1-B4873BDFAE6B}" srcOrd="1" destOrd="0" parTransId="{42DF4EF3-5027-42C5-9226-E7A86041D9ED}" sibTransId="{CB876E79-36AA-4434-8F7A-24E3BD9D7F62}"/>
    <dgm:cxn modelId="{ECD54AF7-16DC-418B-9654-C86C49A8A648}" type="presOf" srcId="{58172827-9557-4C87-BB08-2E0138C6C034}" destId="{25531973-EE7E-4B83-969C-48E9A721707F}" srcOrd="0" destOrd="0" presId="urn:microsoft.com/office/officeart/2008/layout/VerticalCurvedList"/>
    <dgm:cxn modelId="{FF84E63D-188F-4549-87A8-6A30541F958F}" type="presParOf" srcId="{E92C5D39-2F15-4D48-9052-6D620AAC5354}" destId="{FCB97384-8F75-4908-B535-3F8A75E5E5A1}" srcOrd="0" destOrd="0" presId="urn:microsoft.com/office/officeart/2008/layout/VerticalCurvedList"/>
    <dgm:cxn modelId="{3CE69DF7-8587-4BA5-ACBC-04E63A8C990D}" type="presParOf" srcId="{FCB97384-8F75-4908-B535-3F8A75E5E5A1}" destId="{CF68E7F9-063B-418D-AE0F-A03755117520}" srcOrd="0" destOrd="0" presId="urn:microsoft.com/office/officeart/2008/layout/VerticalCurvedList"/>
    <dgm:cxn modelId="{EFE81005-C8D9-4801-9199-736672F739EF}" type="presParOf" srcId="{CF68E7F9-063B-418D-AE0F-A03755117520}" destId="{3DE6FF69-31A3-4ED0-A66F-AE1A1DCF71D2}" srcOrd="0" destOrd="0" presId="urn:microsoft.com/office/officeart/2008/layout/VerticalCurvedList"/>
    <dgm:cxn modelId="{49A13765-D5E0-4DE2-BFDF-728FB6A3B9B2}" type="presParOf" srcId="{CF68E7F9-063B-418D-AE0F-A03755117520}" destId="{EF13EDD2-60BB-4417-B517-18CA1C98F1A2}" srcOrd="1" destOrd="0" presId="urn:microsoft.com/office/officeart/2008/layout/VerticalCurvedList"/>
    <dgm:cxn modelId="{A88FBE09-B3D6-49D3-AF09-661D50071FA7}" type="presParOf" srcId="{CF68E7F9-063B-418D-AE0F-A03755117520}" destId="{C600954B-1579-4519-B0EC-A49D91A5C270}" srcOrd="2" destOrd="0" presId="urn:microsoft.com/office/officeart/2008/layout/VerticalCurvedList"/>
    <dgm:cxn modelId="{A1F4AE53-0E56-4041-BE0F-031037DFAC45}" type="presParOf" srcId="{CF68E7F9-063B-418D-AE0F-A03755117520}" destId="{DBE693CC-F6C6-4873-AC66-1B8BED22E6E3}" srcOrd="3" destOrd="0" presId="urn:microsoft.com/office/officeart/2008/layout/VerticalCurvedList"/>
    <dgm:cxn modelId="{9744E7C7-57F7-4618-B5C8-D35394175990}" type="presParOf" srcId="{FCB97384-8F75-4908-B535-3F8A75E5E5A1}" destId="{78732211-62D3-43C3-A581-A2342CDB708A}" srcOrd="1" destOrd="0" presId="urn:microsoft.com/office/officeart/2008/layout/VerticalCurvedList"/>
    <dgm:cxn modelId="{9DD67D20-5947-4DD5-9FFC-9CE79BCBC8A7}" type="presParOf" srcId="{FCB97384-8F75-4908-B535-3F8A75E5E5A1}" destId="{226EA155-10F3-4373-B4D4-052BD50ECF26}" srcOrd="2" destOrd="0" presId="urn:microsoft.com/office/officeart/2008/layout/VerticalCurvedList"/>
    <dgm:cxn modelId="{FBC592B1-E5B5-4816-84C5-A5FE5F006182}" type="presParOf" srcId="{226EA155-10F3-4373-B4D4-052BD50ECF26}" destId="{D99EAD1B-52EF-4A37-8FB7-B74E9E61F91C}" srcOrd="0" destOrd="0" presId="urn:microsoft.com/office/officeart/2008/layout/VerticalCurvedList"/>
    <dgm:cxn modelId="{A9277F0B-8096-4438-8A45-9BE386EBC9A5}" type="presParOf" srcId="{FCB97384-8F75-4908-B535-3F8A75E5E5A1}" destId="{693852A3-B028-4342-844A-704A205726FA}" srcOrd="3" destOrd="0" presId="urn:microsoft.com/office/officeart/2008/layout/VerticalCurvedList"/>
    <dgm:cxn modelId="{0C510AC4-861D-4463-961D-7F3569A281ED}" type="presParOf" srcId="{FCB97384-8F75-4908-B535-3F8A75E5E5A1}" destId="{86B7D78F-7ADB-4D39-8D87-69F078EAAB8E}" srcOrd="4" destOrd="0" presId="urn:microsoft.com/office/officeart/2008/layout/VerticalCurvedList"/>
    <dgm:cxn modelId="{1ED80502-49E5-488C-BC26-E71FEDE2256A}" type="presParOf" srcId="{86B7D78F-7ADB-4D39-8D87-69F078EAAB8E}" destId="{57001931-20A0-4803-B9E2-9234EA49E4C0}" srcOrd="0" destOrd="0" presId="urn:microsoft.com/office/officeart/2008/layout/VerticalCurvedList"/>
    <dgm:cxn modelId="{4A36EDBF-3716-4D6E-A545-D3B509DA11F3}" type="presParOf" srcId="{FCB97384-8F75-4908-B535-3F8A75E5E5A1}" destId="{25531973-EE7E-4B83-969C-48E9A721707F}" srcOrd="5" destOrd="0" presId="urn:microsoft.com/office/officeart/2008/layout/VerticalCurvedList"/>
    <dgm:cxn modelId="{EB4F75CD-C1BB-47B9-9B48-91B6B8C88CF9}" type="presParOf" srcId="{FCB97384-8F75-4908-B535-3F8A75E5E5A1}" destId="{D0282546-D3CD-4FC6-AECE-6D29BBE12D9E}" srcOrd="6" destOrd="0" presId="urn:microsoft.com/office/officeart/2008/layout/VerticalCurvedList"/>
    <dgm:cxn modelId="{F5A97D54-BB07-4822-95DF-0C3C334FAACC}" type="presParOf" srcId="{D0282546-D3CD-4FC6-AECE-6D29BBE12D9E}" destId="{450D2FA0-3AA3-4A23-8681-9825D07A356A}" srcOrd="0" destOrd="0" presId="urn:microsoft.com/office/officeart/2008/layout/VerticalCurvedList"/>
    <dgm:cxn modelId="{F77CB66B-1799-4B88-9BA2-CE0196C48067}" type="presParOf" srcId="{FCB97384-8F75-4908-B535-3F8A75E5E5A1}" destId="{92225FB1-B747-407C-999C-065EC1F5D696}" srcOrd="7" destOrd="0" presId="urn:microsoft.com/office/officeart/2008/layout/VerticalCurvedList"/>
    <dgm:cxn modelId="{F27677AD-02AE-4E3F-B180-0652B04920CE}" type="presParOf" srcId="{FCB97384-8F75-4908-B535-3F8A75E5E5A1}" destId="{9E34332D-8D25-494E-89B4-2374E8F382AF}" srcOrd="8" destOrd="0" presId="urn:microsoft.com/office/officeart/2008/layout/VerticalCurvedList"/>
    <dgm:cxn modelId="{4987BD8F-108E-4E39-9DA0-C957DA379B85}" type="presParOf" srcId="{9E34332D-8D25-494E-89B4-2374E8F382AF}" destId="{E7EC9133-C400-4C24-BDA2-91D8806C2A4B}"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6E806EF-D30B-4F4C-B4DC-DF26214B1165}" type="doc">
      <dgm:prSet loTypeId="urn:microsoft.com/office/officeart/2005/8/layout/lProcess2" loCatId="relationship" qsTypeId="urn:microsoft.com/office/officeart/2005/8/quickstyle/simple1" qsCatId="simple" csTypeId="urn:microsoft.com/office/officeart/2005/8/colors/accent6_4" csCatId="accent6" phldr="1"/>
      <dgm:spPr/>
      <dgm:t>
        <a:bodyPr/>
        <a:lstStyle/>
        <a:p>
          <a:endParaRPr lang="en-GB"/>
        </a:p>
      </dgm:t>
    </dgm:pt>
    <dgm:pt modelId="{B44751A5-E973-4827-9C2D-EF44C37F85FE}">
      <dgm:prSet phldrT="[Text]"/>
      <dgm:spPr/>
      <dgm:t>
        <a:bodyPr/>
        <a:lstStyle/>
        <a:p>
          <a:r>
            <a:rPr lang="en-GB" dirty="0"/>
            <a:t>Prevent</a:t>
          </a:r>
        </a:p>
      </dgm:t>
    </dgm:pt>
    <dgm:pt modelId="{0135D5FA-FF30-47B7-ACEF-4CFA0FB0EF50}" type="parTrans" cxnId="{C2243E64-B0FE-4C2D-AFD5-D4E6E4331491}">
      <dgm:prSet/>
      <dgm:spPr/>
      <dgm:t>
        <a:bodyPr/>
        <a:lstStyle/>
        <a:p>
          <a:endParaRPr lang="en-GB"/>
        </a:p>
      </dgm:t>
    </dgm:pt>
    <dgm:pt modelId="{E1484A7E-A7DF-4305-88D3-D90AFCE00ABA}" type="sibTrans" cxnId="{C2243E64-B0FE-4C2D-AFD5-D4E6E4331491}">
      <dgm:prSet/>
      <dgm:spPr/>
      <dgm:t>
        <a:bodyPr/>
        <a:lstStyle/>
        <a:p>
          <a:endParaRPr lang="en-GB"/>
        </a:p>
      </dgm:t>
    </dgm:pt>
    <dgm:pt modelId="{8DB94D8E-1BA1-407B-AE00-7F30F67F5E1F}">
      <dgm:prSet phldrT="[Text]"/>
      <dgm:spPr/>
      <dgm:t>
        <a:bodyPr/>
        <a:lstStyle/>
        <a:p>
          <a:r>
            <a:rPr lang="en-GB" dirty="0"/>
            <a:t>People from committing crimes or joining OCGs</a:t>
          </a:r>
        </a:p>
      </dgm:t>
    </dgm:pt>
    <dgm:pt modelId="{DEEEF495-7856-4C06-B2E1-4E84F8AF004C}" type="parTrans" cxnId="{946F0158-5760-43F7-9980-C335750335DB}">
      <dgm:prSet/>
      <dgm:spPr/>
      <dgm:t>
        <a:bodyPr/>
        <a:lstStyle/>
        <a:p>
          <a:endParaRPr lang="en-GB"/>
        </a:p>
      </dgm:t>
    </dgm:pt>
    <dgm:pt modelId="{C628B1BD-9AD7-452D-836D-5CFC82F9862F}" type="sibTrans" cxnId="{946F0158-5760-43F7-9980-C335750335DB}">
      <dgm:prSet/>
      <dgm:spPr/>
      <dgm:t>
        <a:bodyPr/>
        <a:lstStyle/>
        <a:p>
          <a:endParaRPr lang="en-GB"/>
        </a:p>
      </dgm:t>
    </dgm:pt>
    <dgm:pt modelId="{F763FBAC-C760-42CB-89AB-137FB264F03B}">
      <dgm:prSet phldrT="[Text]"/>
      <dgm:spPr/>
      <dgm:t>
        <a:bodyPr/>
        <a:lstStyle/>
        <a:p>
          <a:r>
            <a:rPr lang="en-GB" dirty="0"/>
            <a:t>Pursue</a:t>
          </a:r>
        </a:p>
      </dgm:t>
    </dgm:pt>
    <dgm:pt modelId="{3443D4FF-FFB8-4D3A-ABF2-93A4BACA6E35}" type="parTrans" cxnId="{52DECBFE-DF5E-459C-B7C4-6F0E75BBE168}">
      <dgm:prSet/>
      <dgm:spPr/>
      <dgm:t>
        <a:bodyPr/>
        <a:lstStyle/>
        <a:p>
          <a:endParaRPr lang="en-GB"/>
        </a:p>
      </dgm:t>
    </dgm:pt>
    <dgm:pt modelId="{C2B9C99B-AAEC-4101-A628-770D58413AA5}" type="sibTrans" cxnId="{52DECBFE-DF5E-459C-B7C4-6F0E75BBE168}">
      <dgm:prSet/>
      <dgm:spPr/>
      <dgm:t>
        <a:bodyPr/>
        <a:lstStyle/>
        <a:p>
          <a:endParaRPr lang="en-GB"/>
        </a:p>
      </dgm:t>
    </dgm:pt>
    <dgm:pt modelId="{B13170EB-3178-4BBB-AA86-FEFA830A2069}">
      <dgm:prSet phldrT="[Text]"/>
      <dgm:spPr/>
      <dgm:t>
        <a:bodyPr/>
        <a:lstStyle/>
        <a:p>
          <a:r>
            <a:rPr lang="en-GB" dirty="0"/>
            <a:t>And disrupt criminals</a:t>
          </a:r>
        </a:p>
      </dgm:t>
    </dgm:pt>
    <dgm:pt modelId="{F3CFEDBE-AEBC-4BF7-B817-569C96862E16}" type="parTrans" cxnId="{F021C004-C9BA-4234-BEEF-60F76D982C78}">
      <dgm:prSet/>
      <dgm:spPr/>
      <dgm:t>
        <a:bodyPr/>
        <a:lstStyle/>
        <a:p>
          <a:endParaRPr lang="en-GB"/>
        </a:p>
      </dgm:t>
    </dgm:pt>
    <dgm:pt modelId="{AE873AF9-63AB-43B9-8001-5501B71AFF43}" type="sibTrans" cxnId="{F021C004-C9BA-4234-BEEF-60F76D982C78}">
      <dgm:prSet/>
      <dgm:spPr/>
      <dgm:t>
        <a:bodyPr/>
        <a:lstStyle/>
        <a:p>
          <a:endParaRPr lang="en-GB"/>
        </a:p>
      </dgm:t>
    </dgm:pt>
    <dgm:pt modelId="{FAEFADF7-E8C2-489A-A30D-6ACFF188B79B}">
      <dgm:prSet phldrT="[Text]"/>
      <dgm:spPr/>
      <dgm:t>
        <a:bodyPr/>
        <a:lstStyle/>
        <a:p>
          <a:r>
            <a:rPr lang="en-GB" dirty="0"/>
            <a:t>Protect </a:t>
          </a:r>
        </a:p>
      </dgm:t>
    </dgm:pt>
    <dgm:pt modelId="{2F980582-4721-4ABD-A3B1-2C8753AD1065}" type="parTrans" cxnId="{D1EAA064-23BB-4BDA-824E-1AC7BF15CF2C}">
      <dgm:prSet/>
      <dgm:spPr/>
      <dgm:t>
        <a:bodyPr/>
        <a:lstStyle/>
        <a:p>
          <a:endParaRPr lang="en-GB"/>
        </a:p>
      </dgm:t>
    </dgm:pt>
    <dgm:pt modelId="{4CDBBCE5-CDA7-48C2-B974-8AE4416822E0}" type="sibTrans" cxnId="{D1EAA064-23BB-4BDA-824E-1AC7BF15CF2C}">
      <dgm:prSet/>
      <dgm:spPr/>
      <dgm:t>
        <a:bodyPr/>
        <a:lstStyle/>
        <a:p>
          <a:endParaRPr lang="en-GB"/>
        </a:p>
      </dgm:t>
    </dgm:pt>
    <dgm:pt modelId="{163A3813-8B31-401D-84CD-722A716E1860}">
      <dgm:prSet phldrT="[Text]"/>
      <dgm:spPr/>
      <dgm:t>
        <a:bodyPr/>
        <a:lstStyle/>
        <a:p>
          <a:r>
            <a:rPr lang="en-GB" dirty="0"/>
            <a:t>The public and organizations against crime and criminals. </a:t>
          </a:r>
        </a:p>
      </dgm:t>
    </dgm:pt>
    <dgm:pt modelId="{70A8D9F4-0D89-480F-B4DA-706260F18E53}" type="parTrans" cxnId="{6A64BF49-251E-4907-BE14-42E5B049864E}">
      <dgm:prSet/>
      <dgm:spPr/>
      <dgm:t>
        <a:bodyPr/>
        <a:lstStyle/>
        <a:p>
          <a:endParaRPr lang="en-GB"/>
        </a:p>
      </dgm:t>
    </dgm:pt>
    <dgm:pt modelId="{2802731D-F509-4D02-92B4-1F3D151BC390}" type="sibTrans" cxnId="{6A64BF49-251E-4907-BE14-42E5B049864E}">
      <dgm:prSet/>
      <dgm:spPr/>
      <dgm:t>
        <a:bodyPr/>
        <a:lstStyle/>
        <a:p>
          <a:endParaRPr lang="en-GB"/>
        </a:p>
      </dgm:t>
    </dgm:pt>
    <dgm:pt modelId="{77270F14-88C5-482E-844F-1C22978D3825}">
      <dgm:prSet phldrT="[Text]"/>
      <dgm:spPr/>
      <dgm:t>
        <a:bodyPr/>
        <a:lstStyle/>
        <a:p>
          <a:r>
            <a:rPr lang="en-GB" dirty="0"/>
            <a:t>Prepare </a:t>
          </a:r>
        </a:p>
      </dgm:t>
    </dgm:pt>
    <dgm:pt modelId="{9278EA63-9E3E-4985-A68A-051810D92BFA}" type="parTrans" cxnId="{640E8687-B1A1-4B91-8E67-31E2964E2845}">
      <dgm:prSet/>
      <dgm:spPr/>
      <dgm:t>
        <a:bodyPr/>
        <a:lstStyle/>
        <a:p>
          <a:endParaRPr lang="en-GB"/>
        </a:p>
      </dgm:t>
    </dgm:pt>
    <dgm:pt modelId="{6E0DB0BB-7084-48B5-BEB3-79FD3F7569BA}" type="sibTrans" cxnId="{640E8687-B1A1-4B91-8E67-31E2964E2845}">
      <dgm:prSet/>
      <dgm:spPr/>
      <dgm:t>
        <a:bodyPr/>
        <a:lstStyle/>
        <a:p>
          <a:endParaRPr lang="en-GB"/>
        </a:p>
      </dgm:t>
    </dgm:pt>
    <dgm:pt modelId="{4D74773C-B9F1-4010-9EBE-A6F6C94AE585}">
      <dgm:prSet phldrT="[Text]"/>
      <dgm:spPr/>
      <dgm:t>
        <a:bodyPr/>
        <a:lstStyle/>
        <a:p>
          <a:r>
            <a:rPr lang="en-GB" dirty="0"/>
            <a:t>To tackle serious and organised crime to handle it when it does occur. </a:t>
          </a:r>
        </a:p>
      </dgm:t>
    </dgm:pt>
    <dgm:pt modelId="{DA6B56E7-A6D5-4721-8550-9A7F7DD59F6C}" type="parTrans" cxnId="{DF330D37-CB61-47FC-A3D0-BF49A608D849}">
      <dgm:prSet/>
      <dgm:spPr/>
      <dgm:t>
        <a:bodyPr/>
        <a:lstStyle/>
        <a:p>
          <a:endParaRPr lang="en-GB"/>
        </a:p>
      </dgm:t>
    </dgm:pt>
    <dgm:pt modelId="{8280D28E-04BC-4C49-80AA-FB4E0919CC75}" type="sibTrans" cxnId="{DF330D37-CB61-47FC-A3D0-BF49A608D849}">
      <dgm:prSet/>
      <dgm:spPr/>
      <dgm:t>
        <a:bodyPr/>
        <a:lstStyle/>
        <a:p>
          <a:endParaRPr lang="en-GB"/>
        </a:p>
      </dgm:t>
    </dgm:pt>
    <dgm:pt modelId="{E62CE69C-BD9E-43D5-861C-770D7FB54B0E}" type="pres">
      <dgm:prSet presAssocID="{76E806EF-D30B-4F4C-B4DC-DF26214B1165}" presName="theList" presStyleCnt="0">
        <dgm:presLayoutVars>
          <dgm:dir/>
          <dgm:animLvl val="lvl"/>
          <dgm:resizeHandles val="exact"/>
        </dgm:presLayoutVars>
      </dgm:prSet>
      <dgm:spPr/>
    </dgm:pt>
    <dgm:pt modelId="{47DB2B5E-2CC8-4DC9-BB8E-621AD8F22CF1}" type="pres">
      <dgm:prSet presAssocID="{B44751A5-E973-4827-9C2D-EF44C37F85FE}" presName="compNode" presStyleCnt="0"/>
      <dgm:spPr/>
    </dgm:pt>
    <dgm:pt modelId="{93051397-26B9-48FB-980E-EE160CEC2C85}" type="pres">
      <dgm:prSet presAssocID="{B44751A5-E973-4827-9C2D-EF44C37F85FE}" presName="aNode" presStyleLbl="bgShp" presStyleIdx="0" presStyleCnt="4"/>
      <dgm:spPr/>
    </dgm:pt>
    <dgm:pt modelId="{C39136E1-006C-4BA1-BD37-412521BF80FC}" type="pres">
      <dgm:prSet presAssocID="{B44751A5-E973-4827-9C2D-EF44C37F85FE}" presName="textNode" presStyleLbl="bgShp" presStyleIdx="0" presStyleCnt="4"/>
      <dgm:spPr/>
    </dgm:pt>
    <dgm:pt modelId="{A4AFF136-A275-4C3D-8B7E-661CB3DFA0CE}" type="pres">
      <dgm:prSet presAssocID="{B44751A5-E973-4827-9C2D-EF44C37F85FE}" presName="compChildNode" presStyleCnt="0"/>
      <dgm:spPr/>
    </dgm:pt>
    <dgm:pt modelId="{8E1E05E1-549B-4A56-8905-BDD1CEE96E6E}" type="pres">
      <dgm:prSet presAssocID="{B44751A5-E973-4827-9C2D-EF44C37F85FE}" presName="theInnerList" presStyleCnt="0"/>
      <dgm:spPr/>
    </dgm:pt>
    <dgm:pt modelId="{67A43065-60AD-4EF7-B6F6-1B71DEA3D3C6}" type="pres">
      <dgm:prSet presAssocID="{8DB94D8E-1BA1-407B-AE00-7F30F67F5E1F}" presName="childNode" presStyleLbl="node1" presStyleIdx="0" presStyleCnt="4">
        <dgm:presLayoutVars>
          <dgm:bulletEnabled val="1"/>
        </dgm:presLayoutVars>
      </dgm:prSet>
      <dgm:spPr/>
    </dgm:pt>
    <dgm:pt modelId="{F5C39D6E-EBAD-46A5-8C2F-BB51AEDBAA5A}" type="pres">
      <dgm:prSet presAssocID="{B44751A5-E973-4827-9C2D-EF44C37F85FE}" presName="aSpace" presStyleCnt="0"/>
      <dgm:spPr/>
    </dgm:pt>
    <dgm:pt modelId="{C4620BE8-642F-4868-8A96-64E52747829F}" type="pres">
      <dgm:prSet presAssocID="{F763FBAC-C760-42CB-89AB-137FB264F03B}" presName="compNode" presStyleCnt="0"/>
      <dgm:spPr/>
    </dgm:pt>
    <dgm:pt modelId="{A1C37DDD-4138-4691-A51E-6748A8C6626C}" type="pres">
      <dgm:prSet presAssocID="{F763FBAC-C760-42CB-89AB-137FB264F03B}" presName="aNode" presStyleLbl="bgShp" presStyleIdx="1" presStyleCnt="4"/>
      <dgm:spPr/>
    </dgm:pt>
    <dgm:pt modelId="{957C0323-AA27-468D-9C59-A44C5DB6BBC6}" type="pres">
      <dgm:prSet presAssocID="{F763FBAC-C760-42CB-89AB-137FB264F03B}" presName="textNode" presStyleLbl="bgShp" presStyleIdx="1" presStyleCnt="4"/>
      <dgm:spPr/>
    </dgm:pt>
    <dgm:pt modelId="{342497EF-F0D6-46D5-96D2-F89DBF517530}" type="pres">
      <dgm:prSet presAssocID="{F763FBAC-C760-42CB-89AB-137FB264F03B}" presName="compChildNode" presStyleCnt="0"/>
      <dgm:spPr/>
    </dgm:pt>
    <dgm:pt modelId="{BA508033-3B5B-4FA6-9DB2-C0ABBB615C34}" type="pres">
      <dgm:prSet presAssocID="{F763FBAC-C760-42CB-89AB-137FB264F03B}" presName="theInnerList" presStyleCnt="0"/>
      <dgm:spPr/>
    </dgm:pt>
    <dgm:pt modelId="{246936F9-E2F6-4CF2-B194-A23E2C99E62F}" type="pres">
      <dgm:prSet presAssocID="{B13170EB-3178-4BBB-AA86-FEFA830A2069}" presName="childNode" presStyleLbl="node1" presStyleIdx="1" presStyleCnt="4">
        <dgm:presLayoutVars>
          <dgm:bulletEnabled val="1"/>
        </dgm:presLayoutVars>
      </dgm:prSet>
      <dgm:spPr/>
    </dgm:pt>
    <dgm:pt modelId="{9CF7761B-C1BB-4978-B527-A182A16181AB}" type="pres">
      <dgm:prSet presAssocID="{F763FBAC-C760-42CB-89AB-137FB264F03B}" presName="aSpace" presStyleCnt="0"/>
      <dgm:spPr/>
    </dgm:pt>
    <dgm:pt modelId="{F1731FC9-5BF2-4623-B2E7-054EDAB20EA4}" type="pres">
      <dgm:prSet presAssocID="{FAEFADF7-E8C2-489A-A30D-6ACFF188B79B}" presName="compNode" presStyleCnt="0"/>
      <dgm:spPr/>
    </dgm:pt>
    <dgm:pt modelId="{348AD508-F403-4C0D-AF9B-DAB036200A4C}" type="pres">
      <dgm:prSet presAssocID="{FAEFADF7-E8C2-489A-A30D-6ACFF188B79B}" presName="aNode" presStyleLbl="bgShp" presStyleIdx="2" presStyleCnt="4" custLinFactNeighborX="618" custLinFactNeighborY="657"/>
      <dgm:spPr/>
    </dgm:pt>
    <dgm:pt modelId="{A6DBC7CF-FF0B-49E9-AE00-9923AC69F764}" type="pres">
      <dgm:prSet presAssocID="{FAEFADF7-E8C2-489A-A30D-6ACFF188B79B}" presName="textNode" presStyleLbl="bgShp" presStyleIdx="2" presStyleCnt="4"/>
      <dgm:spPr/>
    </dgm:pt>
    <dgm:pt modelId="{A8ACAFF2-ACEC-46E1-87ED-92B031FDD331}" type="pres">
      <dgm:prSet presAssocID="{FAEFADF7-E8C2-489A-A30D-6ACFF188B79B}" presName="compChildNode" presStyleCnt="0"/>
      <dgm:spPr/>
    </dgm:pt>
    <dgm:pt modelId="{541A60C2-B4EF-4846-ACAE-0F52DEF592E9}" type="pres">
      <dgm:prSet presAssocID="{FAEFADF7-E8C2-489A-A30D-6ACFF188B79B}" presName="theInnerList" presStyleCnt="0"/>
      <dgm:spPr/>
    </dgm:pt>
    <dgm:pt modelId="{09DBBAC8-AC31-4E94-A2EF-CD41D4E55ED4}" type="pres">
      <dgm:prSet presAssocID="{163A3813-8B31-401D-84CD-722A716E1860}" presName="childNode" presStyleLbl="node1" presStyleIdx="2" presStyleCnt="4">
        <dgm:presLayoutVars>
          <dgm:bulletEnabled val="1"/>
        </dgm:presLayoutVars>
      </dgm:prSet>
      <dgm:spPr/>
    </dgm:pt>
    <dgm:pt modelId="{733CDE1C-4900-456E-938E-EEA8E90B3901}" type="pres">
      <dgm:prSet presAssocID="{FAEFADF7-E8C2-489A-A30D-6ACFF188B79B}" presName="aSpace" presStyleCnt="0"/>
      <dgm:spPr/>
    </dgm:pt>
    <dgm:pt modelId="{F3B448BC-FCA6-4130-A971-D68BACC12453}" type="pres">
      <dgm:prSet presAssocID="{77270F14-88C5-482E-844F-1C22978D3825}" presName="compNode" presStyleCnt="0"/>
      <dgm:spPr/>
    </dgm:pt>
    <dgm:pt modelId="{34EAD736-0C48-4D69-A129-BAA35A7FBF52}" type="pres">
      <dgm:prSet presAssocID="{77270F14-88C5-482E-844F-1C22978D3825}" presName="aNode" presStyleLbl="bgShp" presStyleIdx="3" presStyleCnt="4"/>
      <dgm:spPr/>
    </dgm:pt>
    <dgm:pt modelId="{47E80A9E-1A16-4D9D-97CA-B463211B10BC}" type="pres">
      <dgm:prSet presAssocID="{77270F14-88C5-482E-844F-1C22978D3825}" presName="textNode" presStyleLbl="bgShp" presStyleIdx="3" presStyleCnt="4"/>
      <dgm:spPr/>
    </dgm:pt>
    <dgm:pt modelId="{5D3CD081-1E14-43D2-946C-543710E1D113}" type="pres">
      <dgm:prSet presAssocID="{77270F14-88C5-482E-844F-1C22978D3825}" presName="compChildNode" presStyleCnt="0"/>
      <dgm:spPr/>
    </dgm:pt>
    <dgm:pt modelId="{0BF83A6D-B1E3-4020-BA15-BCE5F208134D}" type="pres">
      <dgm:prSet presAssocID="{77270F14-88C5-482E-844F-1C22978D3825}" presName="theInnerList" presStyleCnt="0"/>
      <dgm:spPr/>
    </dgm:pt>
    <dgm:pt modelId="{EC4D681E-7AD9-415C-BF84-7039EF7A0BCC}" type="pres">
      <dgm:prSet presAssocID="{4D74773C-B9F1-4010-9EBE-A6F6C94AE585}" presName="childNode" presStyleLbl="node1" presStyleIdx="3" presStyleCnt="4">
        <dgm:presLayoutVars>
          <dgm:bulletEnabled val="1"/>
        </dgm:presLayoutVars>
      </dgm:prSet>
      <dgm:spPr/>
    </dgm:pt>
  </dgm:ptLst>
  <dgm:cxnLst>
    <dgm:cxn modelId="{F021C004-C9BA-4234-BEEF-60F76D982C78}" srcId="{F763FBAC-C760-42CB-89AB-137FB264F03B}" destId="{B13170EB-3178-4BBB-AA86-FEFA830A2069}" srcOrd="0" destOrd="0" parTransId="{F3CFEDBE-AEBC-4BF7-B817-569C96862E16}" sibTransId="{AE873AF9-63AB-43B9-8001-5501B71AFF43}"/>
    <dgm:cxn modelId="{30F91908-BE64-4F35-9454-0E51D179D043}" type="presOf" srcId="{FAEFADF7-E8C2-489A-A30D-6ACFF188B79B}" destId="{A6DBC7CF-FF0B-49E9-AE00-9923AC69F764}" srcOrd="1" destOrd="0" presId="urn:microsoft.com/office/officeart/2005/8/layout/lProcess2"/>
    <dgm:cxn modelId="{352D8123-ABF4-4033-98E4-5EFDC13EC629}" type="presOf" srcId="{B44751A5-E973-4827-9C2D-EF44C37F85FE}" destId="{93051397-26B9-48FB-980E-EE160CEC2C85}" srcOrd="0" destOrd="0" presId="urn:microsoft.com/office/officeart/2005/8/layout/lProcess2"/>
    <dgm:cxn modelId="{DF330D37-CB61-47FC-A3D0-BF49A608D849}" srcId="{77270F14-88C5-482E-844F-1C22978D3825}" destId="{4D74773C-B9F1-4010-9EBE-A6F6C94AE585}" srcOrd="0" destOrd="0" parTransId="{DA6B56E7-A6D5-4721-8550-9A7F7DD59F6C}" sibTransId="{8280D28E-04BC-4C49-80AA-FB4E0919CC75}"/>
    <dgm:cxn modelId="{522F6243-377D-4C08-A69A-7CFA88B683D8}" type="presOf" srcId="{B13170EB-3178-4BBB-AA86-FEFA830A2069}" destId="{246936F9-E2F6-4CF2-B194-A23E2C99E62F}" srcOrd="0" destOrd="0" presId="urn:microsoft.com/office/officeart/2005/8/layout/lProcess2"/>
    <dgm:cxn modelId="{C2243E64-B0FE-4C2D-AFD5-D4E6E4331491}" srcId="{76E806EF-D30B-4F4C-B4DC-DF26214B1165}" destId="{B44751A5-E973-4827-9C2D-EF44C37F85FE}" srcOrd="0" destOrd="0" parTransId="{0135D5FA-FF30-47B7-ACEF-4CFA0FB0EF50}" sibTransId="{E1484A7E-A7DF-4305-88D3-D90AFCE00ABA}"/>
    <dgm:cxn modelId="{D1EAA064-23BB-4BDA-824E-1AC7BF15CF2C}" srcId="{76E806EF-D30B-4F4C-B4DC-DF26214B1165}" destId="{FAEFADF7-E8C2-489A-A30D-6ACFF188B79B}" srcOrd="2" destOrd="0" parTransId="{2F980582-4721-4ABD-A3B1-2C8753AD1065}" sibTransId="{4CDBBCE5-CDA7-48C2-B974-8AE4416822E0}"/>
    <dgm:cxn modelId="{31CCDE46-7611-4B21-B107-858E7416A324}" type="presOf" srcId="{FAEFADF7-E8C2-489A-A30D-6ACFF188B79B}" destId="{348AD508-F403-4C0D-AF9B-DAB036200A4C}" srcOrd="0" destOrd="0" presId="urn:microsoft.com/office/officeart/2005/8/layout/lProcess2"/>
    <dgm:cxn modelId="{2967FB48-C89D-497A-802C-4B180B63E2C0}" type="presOf" srcId="{163A3813-8B31-401D-84CD-722A716E1860}" destId="{09DBBAC8-AC31-4E94-A2EF-CD41D4E55ED4}" srcOrd="0" destOrd="0" presId="urn:microsoft.com/office/officeart/2005/8/layout/lProcess2"/>
    <dgm:cxn modelId="{6A64BF49-251E-4907-BE14-42E5B049864E}" srcId="{FAEFADF7-E8C2-489A-A30D-6ACFF188B79B}" destId="{163A3813-8B31-401D-84CD-722A716E1860}" srcOrd="0" destOrd="0" parTransId="{70A8D9F4-0D89-480F-B4DA-706260F18E53}" sibTransId="{2802731D-F509-4D02-92B4-1F3D151BC390}"/>
    <dgm:cxn modelId="{65B1E454-D2F0-4070-A422-B54440BDE522}" type="presOf" srcId="{77270F14-88C5-482E-844F-1C22978D3825}" destId="{34EAD736-0C48-4D69-A129-BAA35A7FBF52}" srcOrd="0" destOrd="0" presId="urn:microsoft.com/office/officeart/2005/8/layout/lProcess2"/>
    <dgm:cxn modelId="{18EC5676-3594-45A4-A1E0-4E1E23D607F1}" type="presOf" srcId="{76E806EF-D30B-4F4C-B4DC-DF26214B1165}" destId="{E62CE69C-BD9E-43D5-861C-770D7FB54B0E}" srcOrd="0" destOrd="0" presId="urn:microsoft.com/office/officeart/2005/8/layout/lProcess2"/>
    <dgm:cxn modelId="{946F0158-5760-43F7-9980-C335750335DB}" srcId="{B44751A5-E973-4827-9C2D-EF44C37F85FE}" destId="{8DB94D8E-1BA1-407B-AE00-7F30F67F5E1F}" srcOrd="0" destOrd="0" parTransId="{DEEEF495-7856-4C06-B2E1-4E84F8AF004C}" sibTransId="{C628B1BD-9AD7-452D-836D-5CFC82F9862F}"/>
    <dgm:cxn modelId="{640E8687-B1A1-4B91-8E67-31E2964E2845}" srcId="{76E806EF-D30B-4F4C-B4DC-DF26214B1165}" destId="{77270F14-88C5-482E-844F-1C22978D3825}" srcOrd="3" destOrd="0" parTransId="{9278EA63-9E3E-4985-A68A-051810D92BFA}" sibTransId="{6E0DB0BB-7084-48B5-BEB3-79FD3F7569BA}"/>
    <dgm:cxn modelId="{6CD1498D-B8A5-482E-916B-90F58446F302}" type="presOf" srcId="{F763FBAC-C760-42CB-89AB-137FB264F03B}" destId="{A1C37DDD-4138-4691-A51E-6748A8C6626C}" srcOrd="0" destOrd="0" presId="urn:microsoft.com/office/officeart/2005/8/layout/lProcess2"/>
    <dgm:cxn modelId="{9F3CA499-3791-41B7-A555-EB0D2ABAB84B}" type="presOf" srcId="{4D74773C-B9F1-4010-9EBE-A6F6C94AE585}" destId="{EC4D681E-7AD9-415C-BF84-7039EF7A0BCC}" srcOrd="0" destOrd="0" presId="urn:microsoft.com/office/officeart/2005/8/layout/lProcess2"/>
    <dgm:cxn modelId="{39AD63A3-915C-4CC9-800B-28806B376AAA}" type="presOf" srcId="{77270F14-88C5-482E-844F-1C22978D3825}" destId="{47E80A9E-1A16-4D9D-97CA-B463211B10BC}" srcOrd="1" destOrd="0" presId="urn:microsoft.com/office/officeart/2005/8/layout/lProcess2"/>
    <dgm:cxn modelId="{387029B9-C79B-4664-A970-2616484FFEA0}" type="presOf" srcId="{B44751A5-E973-4827-9C2D-EF44C37F85FE}" destId="{C39136E1-006C-4BA1-BD37-412521BF80FC}" srcOrd="1" destOrd="0" presId="urn:microsoft.com/office/officeart/2005/8/layout/lProcess2"/>
    <dgm:cxn modelId="{255AF8DD-7E64-4866-AB46-D9E2C432C883}" type="presOf" srcId="{8DB94D8E-1BA1-407B-AE00-7F30F67F5E1F}" destId="{67A43065-60AD-4EF7-B6F6-1B71DEA3D3C6}" srcOrd="0" destOrd="0" presId="urn:microsoft.com/office/officeart/2005/8/layout/lProcess2"/>
    <dgm:cxn modelId="{F9BF53F3-41FA-4AE8-8DD0-36B358885356}" type="presOf" srcId="{F763FBAC-C760-42CB-89AB-137FB264F03B}" destId="{957C0323-AA27-468D-9C59-A44C5DB6BBC6}" srcOrd="1" destOrd="0" presId="urn:microsoft.com/office/officeart/2005/8/layout/lProcess2"/>
    <dgm:cxn modelId="{52DECBFE-DF5E-459C-B7C4-6F0E75BBE168}" srcId="{76E806EF-D30B-4F4C-B4DC-DF26214B1165}" destId="{F763FBAC-C760-42CB-89AB-137FB264F03B}" srcOrd="1" destOrd="0" parTransId="{3443D4FF-FFB8-4D3A-ABF2-93A4BACA6E35}" sibTransId="{C2B9C99B-AAEC-4101-A628-770D58413AA5}"/>
    <dgm:cxn modelId="{56C87471-99BE-4A89-96E9-471015569D84}" type="presParOf" srcId="{E62CE69C-BD9E-43D5-861C-770D7FB54B0E}" destId="{47DB2B5E-2CC8-4DC9-BB8E-621AD8F22CF1}" srcOrd="0" destOrd="0" presId="urn:microsoft.com/office/officeart/2005/8/layout/lProcess2"/>
    <dgm:cxn modelId="{2EE9366D-042E-46E4-AB19-51694CCD9E6D}" type="presParOf" srcId="{47DB2B5E-2CC8-4DC9-BB8E-621AD8F22CF1}" destId="{93051397-26B9-48FB-980E-EE160CEC2C85}" srcOrd="0" destOrd="0" presId="urn:microsoft.com/office/officeart/2005/8/layout/lProcess2"/>
    <dgm:cxn modelId="{108D3F14-46F7-409E-AA66-3B8FE25E7099}" type="presParOf" srcId="{47DB2B5E-2CC8-4DC9-BB8E-621AD8F22CF1}" destId="{C39136E1-006C-4BA1-BD37-412521BF80FC}" srcOrd="1" destOrd="0" presId="urn:microsoft.com/office/officeart/2005/8/layout/lProcess2"/>
    <dgm:cxn modelId="{1F7B57AB-D76B-4590-A84B-4B43F8B2DBAF}" type="presParOf" srcId="{47DB2B5E-2CC8-4DC9-BB8E-621AD8F22CF1}" destId="{A4AFF136-A275-4C3D-8B7E-661CB3DFA0CE}" srcOrd="2" destOrd="0" presId="urn:microsoft.com/office/officeart/2005/8/layout/lProcess2"/>
    <dgm:cxn modelId="{C7603A55-C0A6-416D-A6F3-80018193D671}" type="presParOf" srcId="{A4AFF136-A275-4C3D-8B7E-661CB3DFA0CE}" destId="{8E1E05E1-549B-4A56-8905-BDD1CEE96E6E}" srcOrd="0" destOrd="0" presId="urn:microsoft.com/office/officeart/2005/8/layout/lProcess2"/>
    <dgm:cxn modelId="{4EBF1A0A-F0A4-4CD0-BFD5-2CA095808917}" type="presParOf" srcId="{8E1E05E1-549B-4A56-8905-BDD1CEE96E6E}" destId="{67A43065-60AD-4EF7-B6F6-1B71DEA3D3C6}" srcOrd="0" destOrd="0" presId="urn:microsoft.com/office/officeart/2005/8/layout/lProcess2"/>
    <dgm:cxn modelId="{68D49FB9-BA63-4209-B4B0-134EC3919721}" type="presParOf" srcId="{E62CE69C-BD9E-43D5-861C-770D7FB54B0E}" destId="{F5C39D6E-EBAD-46A5-8C2F-BB51AEDBAA5A}" srcOrd="1" destOrd="0" presId="urn:microsoft.com/office/officeart/2005/8/layout/lProcess2"/>
    <dgm:cxn modelId="{424DE17C-9D11-4D66-BE52-51ECAFFC145B}" type="presParOf" srcId="{E62CE69C-BD9E-43D5-861C-770D7FB54B0E}" destId="{C4620BE8-642F-4868-8A96-64E52747829F}" srcOrd="2" destOrd="0" presId="urn:microsoft.com/office/officeart/2005/8/layout/lProcess2"/>
    <dgm:cxn modelId="{B300A9D2-20E2-445B-99B4-41730C0B17C4}" type="presParOf" srcId="{C4620BE8-642F-4868-8A96-64E52747829F}" destId="{A1C37DDD-4138-4691-A51E-6748A8C6626C}" srcOrd="0" destOrd="0" presId="urn:microsoft.com/office/officeart/2005/8/layout/lProcess2"/>
    <dgm:cxn modelId="{FB1B2213-913E-4CD9-8138-3D49225B55A6}" type="presParOf" srcId="{C4620BE8-642F-4868-8A96-64E52747829F}" destId="{957C0323-AA27-468D-9C59-A44C5DB6BBC6}" srcOrd="1" destOrd="0" presId="urn:microsoft.com/office/officeart/2005/8/layout/lProcess2"/>
    <dgm:cxn modelId="{C370ECF4-0FD2-4E03-A2A5-0C40A6DD5E13}" type="presParOf" srcId="{C4620BE8-642F-4868-8A96-64E52747829F}" destId="{342497EF-F0D6-46D5-96D2-F89DBF517530}" srcOrd="2" destOrd="0" presId="urn:microsoft.com/office/officeart/2005/8/layout/lProcess2"/>
    <dgm:cxn modelId="{0C29875A-7DAC-40C9-823A-3A5A88268DA2}" type="presParOf" srcId="{342497EF-F0D6-46D5-96D2-F89DBF517530}" destId="{BA508033-3B5B-4FA6-9DB2-C0ABBB615C34}" srcOrd="0" destOrd="0" presId="urn:microsoft.com/office/officeart/2005/8/layout/lProcess2"/>
    <dgm:cxn modelId="{FE2E30CF-9932-4345-A870-DE0483CA2505}" type="presParOf" srcId="{BA508033-3B5B-4FA6-9DB2-C0ABBB615C34}" destId="{246936F9-E2F6-4CF2-B194-A23E2C99E62F}" srcOrd="0" destOrd="0" presId="urn:microsoft.com/office/officeart/2005/8/layout/lProcess2"/>
    <dgm:cxn modelId="{0ECE67E5-BEBF-4181-8F45-E8E9D1DE5D7A}" type="presParOf" srcId="{E62CE69C-BD9E-43D5-861C-770D7FB54B0E}" destId="{9CF7761B-C1BB-4978-B527-A182A16181AB}" srcOrd="3" destOrd="0" presId="urn:microsoft.com/office/officeart/2005/8/layout/lProcess2"/>
    <dgm:cxn modelId="{17742DB2-3574-4E78-978E-4EB2FEE0EE25}" type="presParOf" srcId="{E62CE69C-BD9E-43D5-861C-770D7FB54B0E}" destId="{F1731FC9-5BF2-4623-B2E7-054EDAB20EA4}" srcOrd="4" destOrd="0" presId="urn:microsoft.com/office/officeart/2005/8/layout/lProcess2"/>
    <dgm:cxn modelId="{4EC05048-7F67-4854-A324-8BB60D931C73}" type="presParOf" srcId="{F1731FC9-5BF2-4623-B2E7-054EDAB20EA4}" destId="{348AD508-F403-4C0D-AF9B-DAB036200A4C}" srcOrd="0" destOrd="0" presId="urn:microsoft.com/office/officeart/2005/8/layout/lProcess2"/>
    <dgm:cxn modelId="{5423200D-949E-4791-AADC-14AAA69E2AD9}" type="presParOf" srcId="{F1731FC9-5BF2-4623-B2E7-054EDAB20EA4}" destId="{A6DBC7CF-FF0B-49E9-AE00-9923AC69F764}" srcOrd="1" destOrd="0" presId="urn:microsoft.com/office/officeart/2005/8/layout/lProcess2"/>
    <dgm:cxn modelId="{EE3E6FE9-F6FB-4F4C-B872-15983E114C8C}" type="presParOf" srcId="{F1731FC9-5BF2-4623-B2E7-054EDAB20EA4}" destId="{A8ACAFF2-ACEC-46E1-87ED-92B031FDD331}" srcOrd="2" destOrd="0" presId="urn:microsoft.com/office/officeart/2005/8/layout/lProcess2"/>
    <dgm:cxn modelId="{BC6ACA52-B6D5-4EC5-8CE2-1177C42CAF3E}" type="presParOf" srcId="{A8ACAFF2-ACEC-46E1-87ED-92B031FDD331}" destId="{541A60C2-B4EF-4846-ACAE-0F52DEF592E9}" srcOrd="0" destOrd="0" presId="urn:microsoft.com/office/officeart/2005/8/layout/lProcess2"/>
    <dgm:cxn modelId="{ABD7F3A1-A631-40F7-BA31-AE933232369E}" type="presParOf" srcId="{541A60C2-B4EF-4846-ACAE-0F52DEF592E9}" destId="{09DBBAC8-AC31-4E94-A2EF-CD41D4E55ED4}" srcOrd="0" destOrd="0" presId="urn:microsoft.com/office/officeart/2005/8/layout/lProcess2"/>
    <dgm:cxn modelId="{C1EAFF32-E151-4D26-A85C-4EA48A3FA683}" type="presParOf" srcId="{E62CE69C-BD9E-43D5-861C-770D7FB54B0E}" destId="{733CDE1C-4900-456E-938E-EEA8E90B3901}" srcOrd="5" destOrd="0" presId="urn:microsoft.com/office/officeart/2005/8/layout/lProcess2"/>
    <dgm:cxn modelId="{7BACC511-B297-454A-A792-117813991E70}" type="presParOf" srcId="{E62CE69C-BD9E-43D5-861C-770D7FB54B0E}" destId="{F3B448BC-FCA6-4130-A971-D68BACC12453}" srcOrd="6" destOrd="0" presId="urn:microsoft.com/office/officeart/2005/8/layout/lProcess2"/>
    <dgm:cxn modelId="{E866268C-308B-466C-8B39-07793A8F8311}" type="presParOf" srcId="{F3B448BC-FCA6-4130-A971-D68BACC12453}" destId="{34EAD736-0C48-4D69-A129-BAA35A7FBF52}" srcOrd="0" destOrd="0" presId="urn:microsoft.com/office/officeart/2005/8/layout/lProcess2"/>
    <dgm:cxn modelId="{A506CCD5-8EE0-4CBD-8743-644FA0C688A2}" type="presParOf" srcId="{F3B448BC-FCA6-4130-A971-D68BACC12453}" destId="{47E80A9E-1A16-4D9D-97CA-B463211B10BC}" srcOrd="1" destOrd="0" presId="urn:microsoft.com/office/officeart/2005/8/layout/lProcess2"/>
    <dgm:cxn modelId="{6F2990C4-1338-40AE-964B-E51947D13238}" type="presParOf" srcId="{F3B448BC-FCA6-4130-A971-D68BACC12453}" destId="{5D3CD081-1E14-43D2-946C-543710E1D113}" srcOrd="2" destOrd="0" presId="urn:microsoft.com/office/officeart/2005/8/layout/lProcess2"/>
    <dgm:cxn modelId="{92005B65-73A6-40D7-8B0F-543ED1601F33}" type="presParOf" srcId="{5D3CD081-1E14-43D2-946C-543710E1D113}" destId="{0BF83A6D-B1E3-4020-BA15-BCE5F208134D}" srcOrd="0" destOrd="0" presId="urn:microsoft.com/office/officeart/2005/8/layout/lProcess2"/>
    <dgm:cxn modelId="{85F293A8-407F-4BCB-A756-4A5D1072874D}" type="presParOf" srcId="{0BF83A6D-B1E3-4020-BA15-BCE5F208134D}" destId="{EC4D681E-7AD9-415C-BF84-7039EF7A0BCC}"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826D1F-5F00-45A5-8BA6-D5AF24FF2EA6}"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GB"/>
        </a:p>
      </dgm:t>
    </dgm:pt>
    <dgm:pt modelId="{BAF5CE03-61F4-4C31-A743-BFC6FC8144FD}">
      <dgm:prSet phldrT="[Text]"/>
      <dgm:spPr/>
      <dgm:t>
        <a:bodyPr/>
        <a:lstStyle/>
        <a:p>
          <a:r>
            <a:rPr lang="en-GB" dirty="0"/>
            <a:t>Bin-a-blade</a:t>
          </a:r>
        </a:p>
      </dgm:t>
    </dgm:pt>
    <dgm:pt modelId="{4505AF64-2D5D-48EA-AE3E-286DAA180366}" type="parTrans" cxnId="{B1BD836B-7F7A-4A5B-A798-42C7C18582C7}">
      <dgm:prSet/>
      <dgm:spPr/>
      <dgm:t>
        <a:bodyPr/>
        <a:lstStyle/>
        <a:p>
          <a:endParaRPr lang="en-GB"/>
        </a:p>
      </dgm:t>
    </dgm:pt>
    <dgm:pt modelId="{2A057CC5-19F0-4F94-9C6D-8AA56158C8AB}" type="sibTrans" cxnId="{B1BD836B-7F7A-4A5B-A798-42C7C18582C7}">
      <dgm:prSet/>
      <dgm:spPr/>
      <dgm:t>
        <a:bodyPr/>
        <a:lstStyle/>
        <a:p>
          <a:endParaRPr lang="en-GB"/>
        </a:p>
      </dgm:t>
    </dgm:pt>
    <dgm:pt modelId="{8C9ACCDA-77F9-4E68-8EF8-B4659E981FA9}">
      <dgm:prSet phldrT="[Text]"/>
      <dgm:spPr/>
      <dgm:t>
        <a:bodyPr/>
        <a:lstStyle/>
        <a:p>
          <a:r>
            <a:rPr lang="en-GB" dirty="0"/>
            <a:t>Stop and searches</a:t>
          </a:r>
        </a:p>
      </dgm:t>
    </dgm:pt>
    <dgm:pt modelId="{20ED84B0-5889-4919-AB38-CFEA0C33A1E0}" type="parTrans" cxnId="{0FF7DCAB-9B48-4842-B8DF-22BE86748EA6}">
      <dgm:prSet/>
      <dgm:spPr/>
      <dgm:t>
        <a:bodyPr/>
        <a:lstStyle/>
        <a:p>
          <a:endParaRPr lang="en-GB"/>
        </a:p>
      </dgm:t>
    </dgm:pt>
    <dgm:pt modelId="{4D257754-936C-4F9D-B9F4-C24383647C87}" type="sibTrans" cxnId="{0FF7DCAB-9B48-4842-B8DF-22BE86748EA6}">
      <dgm:prSet/>
      <dgm:spPr/>
      <dgm:t>
        <a:bodyPr/>
        <a:lstStyle/>
        <a:p>
          <a:endParaRPr lang="en-GB"/>
        </a:p>
      </dgm:t>
    </dgm:pt>
    <dgm:pt modelId="{C8884F2E-AD30-468F-BCCB-648E0B4C3763}">
      <dgm:prSet phldrT="[Text]"/>
      <dgm:spPr/>
      <dgm:t>
        <a:bodyPr/>
        <a:lstStyle/>
        <a:p>
          <a:r>
            <a:rPr lang="en-GB" dirty="0"/>
            <a:t>No more red campaign</a:t>
          </a:r>
        </a:p>
      </dgm:t>
    </dgm:pt>
    <dgm:pt modelId="{F849967A-DCD8-432A-9496-094765754E1E}" type="parTrans" cxnId="{58D10AF7-D02F-4131-AB24-A971BD06C39F}">
      <dgm:prSet/>
      <dgm:spPr/>
      <dgm:t>
        <a:bodyPr/>
        <a:lstStyle/>
        <a:p>
          <a:endParaRPr lang="en-GB"/>
        </a:p>
      </dgm:t>
    </dgm:pt>
    <dgm:pt modelId="{9922066E-E8F7-4072-9590-7A3FFEA94064}" type="sibTrans" cxnId="{58D10AF7-D02F-4131-AB24-A971BD06C39F}">
      <dgm:prSet/>
      <dgm:spPr/>
      <dgm:t>
        <a:bodyPr/>
        <a:lstStyle/>
        <a:p>
          <a:endParaRPr lang="en-GB"/>
        </a:p>
      </dgm:t>
    </dgm:pt>
    <dgm:pt modelId="{D4452974-5A39-4419-947A-1D7D1A0D063F}" type="pres">
      <dgm:prSet presAssocID="{D0826D1F-5F00-45A5-8BA6-D5AF24FF2EA6}" presName="Name0" presStyleCnt="0">
        <dgm:presLayoutVars>
          <dgm:dir/>
          <dgm:resizeHandles val="exact"/>
        </dgm:presLayoutVars>
      </dgm:prSet>
      <dgm:spPr/>
    </dgm:pt>
    <dgm:pt modelId="{4778245E-406F-42C7-B667-793BAF4E7700}" type="pres">
      <dgm:prSet presAssocID="{BAF5CE03-61F4-4C31-A743-BFC6FC8144FD}" presName="node" presStyleLbl="node1" presStyleIdx="0" presStyleCnt="3">
        <dgm:presLayoutVars>
          <dgm:bulletEnabled val="1"/>
        </dgm:presLayoutVars>
      </dgm:prSet>
      <dgm:spPr/>
    </dgm:pt>
    <dgm:pt modelId="{264691A7-D45A-42EE-8DA7-21C4107B1FE5}" type="pres">
      <dgm:prSet presAssocID="{2A057CC5-19F0-4F94-9C6D-8AA56158C8AB}" presName="sibTrans" presStyleCnt="0"/>
      <dgm:spPr/>
    </dgm:pt>
    <dgm:pt modelId="{25A21A54-A5FB-4325-BB29-3FAE057E3CD8}" type="pres">
      <dgm:prSet presAssocID="{8C9ACCDA-77F9-4E68-8EF8-B4659E981FA9}" presName="node" presStyleLbl="node1" presStyleIdx="1" presStyleCnt="3">
        <dgm:presLayoutVars>
          <dgm:bulletEnabled val="1"/>
        </dgm:presLayoutVars>
      </dgm:prSet>
      <dgm:spPr/>
    </dgm:pt>
    <dgm:pt modelId="{62F4F591-273F-4E05-8F79-66A90823894B}" type="pres">
      <dgm:prSet presAssocID="{4D257754-936C-4F9D-B9F4-C24383647C87}" presName="sibTrans" presStyleCnt="0"/>
      <dgm:spPr/>
    </dgm:pt>
    <dgm:pt modelId="{113F7675-EA88-424A-A514-8FD17C537D65}" type="pres">
      <dgm:prSet presAssocID="{C8884F2E-AD30-468F-BCCB-648E0B4C3763}" presName="node" presStyleLbl="node1" presStyleIdx="2" presStyleCnt="3">
        <dgm:presLayoutVars>
          <dgm:bulletEnabled val="1"/>
        </dgm:presLayoutVars>
      </dgm:prSet>
      <dgm:spPr/>
    </dgm:pt>
  </dgm:ptLst>
  <dgm:cxnLst>
    <dgm:cxn modelId="{B87A5562-7D01-4499-9DF0-AC4D164E2489}" type="presOf" srcId="{C8884F2E-AD30-468F-BCCB-648E0B4C3763}" destId="{113F7675-EA88-424A-A514-8FD17C537D65}" srcOrd="0" destOrd="0" presId="urn:microsoft.com/office/officeart/2005/8/layout/hList6"/>
    <dgm:cxn modelId="{B1BD836B-7F7A-4A5B-A798-42C7C18582C7}" srcId="{D0826D1F-5F00-45A5-8BA6-D5AF24FF2EA6}" destId="{BAF5CE03-61F4-4C31-A743-BFC6FC8144FD}" srcOrd="0" destOrd="0" parTransId="{4505AF64-2D5D-48EA-AE3E-286DAA180366}" sibTransId="{2A057CC5-19F0-4F94-9C6D-8AA56158C8AB}"/>
    <dgm:cxn modelId="{1CE91097-4F0B-457B-9E77-8333C9B7D693}" type="presOf" srcId="{8C9ACCDA-77F9-4E68-8EF8-B4659E981FA9}" destId="{25A21A54-A5FB-4325-BB29-3FAE057E3CD8}" srcOrd="0" destOrd="0" presId="urn:microsoft.com/office/officeart/2005/8/layout/hList6"/>
    <dgm:cxn modelId="{8AD11EA0-FE8E-4A07-BE6A-C3F3710F6AF1}" type="presOf" srcId="{BAF5CE03-61F4-4C31-A743-BFC6FC8144FD}" destId="{4778245E-406F-42C7-B667-793BAF4E7700}" srcOrd="0" destOrd="0" presId="urn:microsoft.com/office/officeart/2005/8/layout/hList6"/>
    <dgm:cxn modelId="{0FF7DCAB-9B48-4842-B8DF-22BE86748EA6}" srcId="{D0826D1F-5F00-45A5-8BA6-D5AF24FF2EA6}" destId="{8C9ACCDA-77F9-4E68-8EF8-B4659E981FA9}" srcOrd="1" destOrd="0" parTransId="{20ED84B0-5889-4919-AB38-CFEA0C33A1E0}" sibTransId="{4D257754-936C-4F9D-B9F4-C24383647C87}"/>
    <dgm:cxn modelId="{C01A3FDB-B2CD-4474-9EEE-40E8E0E41213}" type="presOf" srcId="{D0826D1F-5F00-45A5-8BA6-D5AF24FF2EA6}" destId="{D4452974-5A39-4419-947A-1D7D1A0D063F}" srcOrd="0" destOrd="0" presId="urn:microsoft.com/office/officeart/2005/8/layout/hList6"/>
    <dgm:cxn modelId="{58D10AF7-D02F-4131-AB24-A971BD06C39F}" srcId="{D0826D1F-5F00-45A5-8BA6-D5AF24FF2EA6}" destId="{C8884F2E-AD30-468F-BCCB-648E0B4C3763}" srcOrd="2" destOrd="0" parTransId="{F849967A-DCD8-432A-9496-094765754E1E}" sibTransId="{9922066E-E8F7-4072-9590-7A3FFEA94064}"/>
    <dgm:cxn modelId="{4A21193A-4DFB-4DE7-8AEA-32A5C32212B5}" type="presParOf" srcId="{D4452974-5A39-4419-947A-1D7D1A0D063F}" destId="{4778245E-406F-42C7-B667-793BAF4E7700}" srcOrd="0" destOrd="0" presId="urn:microsoft.com/office/officeart/2005/8/layout/hList6"/>
    <dgm:cxn modelId="{FB5B12E3-587A-4415-989B-559316109484}" type="presParOf" srcId="{D4452974-5A39-4419-947A-1D7D1A0D063F}" destId="{264691A7-D45A-42EE-8DA7-21C4107B1FE5}" srcOrd="1" destOrd="0" presId="urn:microsoft.com/office/officeart/2005/8/layout/hList6"/>
    <dgm:cxn modelId="{F3B92261-3BE4-4C21-BFD0-F6980AD4D308}" type="presParOf" srcId="{D4452974-5A39-4419-947A-1D7D1A0D063F}" destId="{25A21A54-A5FB-4325-BB29-3FAE057E3CD8}" srcOrd="2" destOrd="0" presId="urn:microsoft.com/office/officeart/2005/8/layout/hList6"/>
    <dgm:cxn modelId="{23A30F79-24A0-4C1E-B040-E2EDF715A94E}" type="presParOf" srcId="{D4452974-5A39-4419-947A-1D7D1A0D063F}" destId="{62F4F591-273F-4E05-8F79-66A90823894B}" srcOrd="3" destOrd="0" presId="urn:microsoft.com/office/officeart/2005/8/layout/hList6"/>
    <dgm:cxn modelId="{7F00E9D4-F80D-4333-AD77-86EC19FF608E}" type="presParOf" srcId="{D4452974-5A39-4419-947A-1D7D1A0D063F}" destId="{113F7675-EA88-424A-A514-8FD17C537D65}"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FE2A3-DEFA-4853-87E8-491A820A8FEC}">
      <dsp:nvSpPr>
        <dsp:cNvPr id="0" name=""/>
        <dsp:cNvSpPr/>
      </dsp:nvSpPr>
      <dsp:spPr>
        <a:xfrm rot="5400000">
          <a:off x="-268587" y="269596"/>
          <a:ext cx="1790580" cy="1253406"/>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Vulnerabilities</a:t>
          </a:r>
          <a:endParaRPr lang="en-GB" sz="1500" kern="1200" dirty="0"/>
        </a:p>
      </dsp:txBody>
      <dsp:txXfrm rot="-5400000">
        <a:off x="0" y="627712"/>
        <a:ext cx="1253406" cy="537174"/>
      </dsp:txXfrm>
    </dsp:sp>
    <dsp:sp modelId="{EDBF1AD5-3403-4857-9848-A6569C29EEF8}">
      <dsp:nvSpPr>
        <dsp:cNvPr id="0" name=""/>
        <dsp:cNvSpPr/>
      </dsp:nvSpPr>
      <dsp:spPr>
        <a:xfrm rot="5400000">
          <a:off x="2698450" y="-1444034"/>
          <a:ext cx="1163877" cy="40539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Child sexual exploitation and abuse</a:t>
          </a:r>
          <a:endParaRPr lang="en-GB" sz="1300" kern="1200" dirty="0"/>
        </a:p>
        <a:p>
          <a:pPr marL="114300" lvl="1" indent="-114300" algn="l" defTabSz="577850">
            <a:lnSpc>
              <a:spcPct val="90000"/>
            </a:lnSpc>
            <a:spcBef>
              <a:spcPct val="0"/>
            </a:spcBef>
            <a:spcAft>
              <a:spcPct val="15000"/>
            </a:spcAft>
            <a:buChar char="•"/>
          </a:pPr>
          <a:r>
            <a:rPr lang="en-US" sz="1300" kern="1200" dirty="0"/>
            <a:t>Organized immigration crime</a:t>
          </a:r>
          <a:endParaRPr lang="en-GB" sz="1300" kern="1200" dirty="0"/>
        </a:p>
        <a:p>
          <a:pPr marL="114300" lvl="1" indent="-114300" algn="l" defTabSz="577850">
            <a:lnSpc>
              <a:spcPct val="90000"/>
            </a:lnSpc>
            <a:spcBef>
              <a:spcPct val="0"/>
            </a:spcBef>
            <a:spcAft>
              <a:spcPct val="15000"/>
            </a:spcAft>
            <a:buChar char="•"/>
          </a:pPr>
          <a:r>
            <a:rPr lang="en-US" sz="1300" kern="1200" dirty="0"/>
            <a:t>Modern slavery and human trafficking</a:t>
          </a:r>
          <a:endParaRPr lang="en-GB" sz="1300" kern="1200" dirty="0"/>
        </a:p>
      </dsp:txBody>
      <dsp:txXfrm rot="-5400000">
        <a:off x="1253406" y="57826"/>
        <a:ext cx="3997149" cy="1050245"/>
      </dsp:txXfrm>
    </dsp:sp>
    <dsp:sp modelId="{25932A00-F971-438B-A9AD-9648C5D445C1}">
      <dsp:nvSpPr>
        <dsp:cNvPr id="0" name=""/>
        <dsp:cNvSpPr/>
      </dsp:nvSpPr>
      <dsp:spPr>
        <a:xfrm rot="5400000">
          <a:off x="-268587" y="1867928"/>
          <a:ext cx="1790580" cy="1253406"/>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Prosperity</a:t>
          </a:r>
          <a:endParaRPr lang="en-GB" sz="1500" kern="1200" dirty="0"/>
        </a:p>
      </dsp:txBody>
      <dsp:txXfrm rot="-5400000">
        <a:off x="0" y="2226044"/>
        <a:ext cx="1253406" cy="537174"/>
      </dsp:txXfrm>
    </dsp:sp>
    <dsp:sp modelId="{9B6CA369-B6D2-449B-92B2-4F11413FC7C1}">
      <dsp:nvSpPr>
        <dsp:cNvPr id="0" name=""/>
        <dsp:cNvSpPr/>
      </dsp:nvSpPr>
      <dsp:spPr>
        <a:xfrm rot="5400000">
          <a:off x="2698450" y="154297"/>
          <a:ext cx="1163877" cy="40539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Money laundering</a:t>
          </a:r>
          <a:endParaRPr lang="en-GB" sz="1300" kern="1200" dirty="0"/>
        </a:p>
        <a:p>
          <a:pPr marL="114300" lvl="1" indent="-114300" algn="l" defTabSz="577850">
            <a:lnSpc>
              <a:spcPct val="90000"/>
            </a:lnSpc>
            <a:spcBef>
              <a:spcPct val="0"/>
            </a:spcBef>
            <a:spcAft>
              <a:spcPct val="15000"/>
            </a:spcAft>
            <a:buChar char="•"/>
          </a:pPr>
          <a:r>
            <a:rPr lang="en-US" sz="1300" kern="1200" dirty="0"/>
            <a:t>Fraud and economic crimes</a:t>
          </a:r>
          <a:endParaRPr lang="en-GB" sz="1300" kern="1200" dirty="0"/>
        </a:p>
        <a:p>
          <a:pPr marL="114300" lvl="1" indent="-114300" algn="l" defTabSz="577850">
            <a:lnSpc>
              <a:spcPct val="90000"/>
            </a:lnSpc>
            <a:spcBef>
              <a:spcPct val="0"/>
            </a:spcBef>
            <a:spcAft>
              <a:spcPct val="15000"/>
            </a:spcAft>
            <a:buChar char="•"/>
          </a:pPr>
          <a:r>
            <a:rPr lang="en-US" sz="1300" kern="1200" dirty="0"/>
            <a:t>Bribery, international corruption and sanction evasion</a:t>
          </a:r>
          <a:endParaRPr lang="en-GB" sz="1300" kern="1200" dirty="0"/>
        </a:p>
        <a:p>
          <a:pPr marL="114300" lvl="1" indent="-114300" algn="l" defTabSz="577850">
            <a:lnSpc>
              <a:spcPct val="90000"/>
            </a:lnSpc>
            <a:spcBef>
              <a:spcPct val="0"/>
            </a:spcBef>
            <a:spcAft>
              <a:spcPct val="15000"/>
            </a:spcAft>
            <a:buChar char="•"/>
          </a:pPr>
          <a:r>
            <a:rPr lang="en-US" sz="1300" kern="1200" dirty="0"/>
            <a:t>Cyber-crime</a:t>
          </a:r>
          <a:endParaRPr lang="en-GB" sz="1300" kern="1200" dirty="0"/>
        </a:p>
      </dsp:txBody>
      <dsp:txXfrm rot="-5400000">
        <a:off x="1253406" y="1656157"/>
        <a:ext cx="3997149" cy="1050245"/>
      </dsp:txXfrm>
    </dsp:sp>
    <dsp:sp modelId="{2E44F896-A131-4AB3-A60D-742B891FACA6}">
      <dsp:nvSpPr>
        <dsp:cNvPr id="0" name=""/>
        <dsp:cNvSpPr/>
      </dsp:nvSpPr>
      <dsp:spPr>
        <a:xfrm rot="5400000">
          <a:off x="-268587" y="3466260"/>
          <a:ext cx="1790580" cy="1253406"/>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Commodities</a:t>
          </a:r>
          <a:endParaRPr lang="en-GB" sz="1500" kern="1200" dirty="0"/>
        </a:p>
      </dsp:txBody>
      <dsp:txXfrm rot="-5400000">
        <a:off x="0" y="3824376"/>
        <a:ext cx="1253406" cy="537174"/>
      </dsp:txXfrm>
    </dsp:sp>
    <dsp:sp modelId="{7ED3CA87-D8FC-472C-AA04-A095C20B0B4B}">
      <dsp:nvSpPr>
        <dsp:cNvPr id="0" name=""/>
        <dsp:cNvSpPr/>
      </dsp:nvSpPr>
      <dsp:spPr>
        <a:xfrm rot="5400000">
          <a:off x="2698450" y="1752629"/>
          <a:ext cx="1163877" cy="40539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Firearms</a:t>
          </a:r>
          <a:endParaRPr lang="en-GB" sz="1300" kern="1200" dirty="0"/>
        </a:p>
        <a:p>
          <a:pPr marL="114300" lvl="1" indent="-114300" algn="l" defTabSz="577850">
            <a:lnSpc>
              <a:spcPct val="90000"/>
            </a:lnSpc>
            <a:spcBef>
              <a:spcPct val="0"/>
            </a:spcBef>
            <a:spcAft>
              <a:spcPct val="15000"/>
            </a:spcAft>
            <a:buChar char="•"/>
          </a:pPr>
          <a:r>
            <a:rPr lang="en-US" sz="1300" kern="1200" dirty="0"/>
            <a:t>Drugs</a:t>
          </a:r>
          <a:endParaRPr lang="en-GB" sz="1300" kern="1200" dirty="0"/>
        </a:p>
      </dsp:txBody>
      <dsp:txXfrm rot="-5400000">
        <a:off x="1253406" y="3254489"/>
        <a:ext cx="3997149" cy="1050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C7927-8EF8-4F8D-A2E6-C459468AD3B8}">
      <dsp:nvSpPr>
        <dsp:cNvPr id="0" name=""/>
        <dsp:cNvSpPr/>
      </dsp:nvSpPr>
      <dsp:spPr>
        <a:xfrm>
          <a:off x="9999973" y="400228"/>
          <a:ext cx="1811459" cy="18111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60CF69-64F4-4B77-A706-8A3D755177E9}">
      <dsp:nvSpPr>
        <dsp:cNvPr id="0" name=""/>
        <dsp:cNvSpPr/>
      </dsp:nvSpPr>
      <dsp:spPr>
        <a:xfrm>
          <a:off x="10060969"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Organised immigration crime</a:t>
          </a:r>
        </a:p>
      </dsp:txBody>
      <dsp:txXfrm>
        <a:off x="10302650" y="702134"/>
        <a:ext cx="1207255" cy="1207303"/>
      </dsp:txXfrm>
    </dsp:sp>
    <dsp:sp modelId="{C274FEC4-4CCD-43BB-9251-FDCD860AC42D}">
      <dsp:nvSpPr>
        <dsp:cNvPr id="0" name=""/>
        <dsp:cNvSpPr/>
      </dsp:nvSpPr>
      <dsp:spPr>
        <a:xfrm rot="2700000">
          <a:off x="8128796"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7AB8D9-2647-43BC-9070-7DE29B1DF8A1}">
      <dsp:nvSpPr>
        <dsp:cNvPr id="0" name=""/>
        <dsp:cNvSpPr/>
      </dsp:nvSpPr>
      <dsp:spPr>
        <a:xfrm>
          <a:off x="8189665"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Organised  acquisitive crime</a:t>
          </a:r>
        </a:p>
      </dsp:txBody>
      <dsp:txXfrm>
        <a:off x="8431346" y="702134"/>
        <a:ext cx="1207255" cy="1207303"/>
      </dsp:txXfrm>
    </dsp:sp>
    <dsp:sp modelId="{09C07E1E-4981-44D0-8EE2-4AED3054F3F8}">
      <dsp:nvSpPr>
        <dsp:cNvPr id="0" name=""/>
        <dsp:cNvSpPr/>
      </dsp:nvSpPr>
      <dsp:spPr>
        <a:xfrm rot="2700000">
          <a:off x="6257492"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8F4825-C82A-44DC-A311-4B3A4799843E}">
      <dsp:nvSpPr>
        <dsp:cNvPr id="0" name=""/>
        <dsp:cNvSpPr/>
      </dsp:nvSpPr>
      <dsp:spPr>
        <a:xfrm>
          <a:off x="6318360"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Money laundering</a:t>
          </a:r>
        </a:p>
      </dsp:txBody>
      <dsp:txXfrm>
        <a:off x="6560042" y="702134"/>
        <a:ext cx="1207255" cy="1207303"/>
      </dsp:txXfrm>
    </dsp:sp>
    <dsp:sp modelId="{AC16B3E2-FF82-4825-9C00-A49611452556}">
      <dsp:nvSpPr>
        <dsp:cNvPr id="0" name=""/>
        <dsp:cNvSpPr/>
      </dsp:nvSpPr>
      <dsp:spPr>
        <a:xfrm rot="2700000">
          <a:off x="4386188"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1C0BCE-2653-4778-8274-8473E62EF2F0}">
      <dsp:nvSpPr>
        <dsp:cNvPr id="0" name=""/>
        <dsp:cNvSpPr/>
      </dsp:nvSpPr>
      <dsp:spPr>
        <a:xfrm>
          <a:off x="4447056"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Modern slavery and human trafficking </a:t>
          </a:r>
        </a:p>
      </dsp:txBody>
      <dsp:txXfrm>
        <a:off x="4687587" y="702134"/>
        <a:ext cx="1207255" cy="1207303"/>
      </dsp:txXfrm>
    </dsp:sp>
    <dsp:sp modelId="{232E7CEA-6459-4CF5-B5C6-556B159587CE}">
      <dsp:nvSpPr>
        <dsp:cNvPr id="0" name=""/>
        <dsp:cNvSpPr/>
      </dsp:nvSpPr>
      <dsp:spPr>
        <a:xfrm>
          <a:off x="4447056" y="2244712"/>
          <a:ext cx="1690618" cy="992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dsp:txBody>
      <dsp:txXfrm>
        <a:off x="4447056" y="2244712"/>
        <a:ext cx="1690618" cy="992792"/>
      </dsp:txXfrm>
    </dsp:sp>
    <dsp:sp modelId="{6B89302B-A5DA-4D7C-A2CE-540DA63D7122}">
      <dsp:nvSpPr>
        <dsp:cNvPr id="0" name=""/>
        <dsp:cNvSpPr/>
      </dsp:nvSpPr>
      <dsp:spPr>
        <a:xfrm rot="2700000">
          <a:off x="2514884"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23F198-36A4-448A-AD98-1B7AC0D0CE62}">
      <dsp:nvSpPr>
        <dsp:cNvPr id="0" name=""/>
        <dsp:cNvSpPr/>
      </dsp:nvSpPr>
      <dsp:spPr>
        <a:xfrm>
          <a:off x="2575752"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Fraud</a:t>
          </a:r>
        </a:p>
      </dsp:txBody>
      <dsp:txXfrm>
        <a:off x="2816283" y="702134"/>
        <a:ext cx="1207255" cy="1207303"/>
      </dsp:txXfrm>
    </dsp:sp>
    <dsp:sp modelId="{4EC86FF9-1950-486A-9F50-0C3CDDCD74EA}">
      <dsp:nvSpPr>
        <dsp:cNvPr id="0" name=""/>
        <dsp:cNvSpPr/>
      </dsp:nvSpPr>
      <dsp:spPr>
        <a:xfrm rot="2700000">
          <a:off x="643580"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73C93F-35CD-490F-98FE-F9BCF916E348}">
      <dsp:nvSpPr>
        <dsp:cNvPr id="0" name=""/>
        <dsp:cNvSpPr/>
      </dsp:nvSpPr>
      <dsp:spPr>
        <a:xfrm>
          <a:off x="703297"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Drugs</a:t>
          </a:r>
        </a:p>
      </dsp:txBody>
      <dsp:txXfrm>
        <a:off x="944979" y="702134"/>
        <a:ext cx="1207255" cy="12073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211F0-72AA-4CB1-B98B-6BD00878516D}">
      <dsp:nvSpPr>
        <dsp:cNvPr id="0" name=""/>
        <dsp:cNvSpPr/>
      </dsp:nvSpPr>
      <dsp:spPr>
        <a:xfrm>
          <a:off x="1690525" y="560250"/>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59621" y="604029"/>
        <a:ext cx="19410" cy="3882"/>
      </dsp:txXfrm>
    </dsp:sp>
    <dsp:sp modelId="{373941C9-FE68-41E4-82DA-3AD5EA2D5F64}">
      <dsp:nvSpPr>
        <dsp:cNvPr id="0" name=""/>
        <dsp:cNvSpPr/>
      </dsp:nvSpPr>
      <dsp:spPr>
        <a:xfrm>
          <a:off x="4483" y="99617"/>
          <a:ext cx="1687841" cy="1012704"/>
        </a:xfrm>
        <a:prstGeom prst="rect">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There are 4,500+ identified organised crime groups</a:t>
          </a:r>
        </a:p>
      </dsp:txBody>
      <dsp:txXfrm>
        <a:off x="4483" y="99617"/>
        <a:ext cx="1687841" cy="1012704"/>
      </dsp:txXfrm>
    </dsp:sp>
    <dsp:sp modelId="{35A57582-0E70-49A3-9896-7C2CC6DDE3DF}">
      <dsp:nvSpPr>
        <dsp:cNvPr id="0" name=""/>
        <dsp:cNvSpPr/>
      </dsp:nvSpPr>
      <dsp:spPr>
        <a:xfrm>
          <a:off x="3766570" y="560250"/>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147404"/>
              <a:satOff val="-5798"/>
              <a:lumOff val="854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35666" y="604029"/>
        <a:ext cx="19410" cy="3882"/>
      </dsp:txXfrm>
    </dsp:sp>
    <dsp:sp modelId="{6296EC0E-B388-4BA1-A145-CA634C838214}">
      <dsp:nvSpPr>
        <dsp:cNvPr id="0" name=""/>
        <dsp:cNvSpPr/>
      </dsp:nvSpPr>
      <dsp:spPr>
        <a:xfrm>
          <a:off x="2080528" y="99617"/>
          <a:ext cx="1687841" cy="1012704"/>
        </a:xfrm>
        <a:prstGeom prst="rect">
          <a:avLst/>
        </a:prstGeom>
        <a:solidFill>
          <a:schemeClr val="accent4">
            <a:shade val="50000"/>
            <a:hueOff val="128652"/>
            <a:satOff val="-5618"/>
            <a:lumOff val="9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£2.9 billion spent in tackling Soc in 2015-16</a:t>
          </a:r>
          <a:br>
            <a:rPr lang="en-GB" sz="900" kern="1200" dirty="0"/>
          </a:br>
          <a:endParaRPr lang="en-GB" sz="900" kern="1200" dirty="0"/>
        </a:p>
      </dsp:txBody>
      <dsp:txXfrm>
        <a:off x="2080528" y="99617"/>
        <a:ext cx="1687841" cy="1012704"/>
      </dsp:txXfrm>
    </dsp:sp>
    <dsp:sp modelId="{78CDF5BB-FA5B-4690-AE59-40DB07A60912}">
      <dsp:nvSpPr>
        <dsp:cNvPr id="0" name=""/>
        <dsp:cNvSpPr/>
      </dsp:nvSpPr>
      <dsp:spPr>
        <a:xfrm>
          <a:off x="848404" y="1110522"/>
          <a:ext cx="4152089" cy="357603"/>
        </a:xfrm>
        <a:custGeom>
          <a:avLst/>
          <a:gdLst/>
          <a:ahLst/>
          <a:cxnLst/>
          <a:rect l="0" t="0" r="0" b="0"/>
          <a:pathLst>
            <a:path>
              <a:moveTo>
                <a:pt x="4152089" y="0"/>
              </a:moveTo>
              <a:lnTo>
                <a:pt x="4152089" y="195901"/>
              </a:lnTo>
              <a:lnTo>
                <a:pt x="0" y="195901"/>
              </a:lnTo>
              <a:lnTo>
                <a:pt x="0" y="357603"/>
              </a:lnTo>
            </a:path>
          </a:pathLst>
        </a:custGeom>
        <a:noFill/>
        <a:ln w="6350" cap="flat" cmpd="sng" algn="ctr">
          <a:solidFill>
            <a:schemeClr val="accent4">
              <a:shade val="90000"/>
              <a:hueOff val="294809"/>
              <a:satOff val="-11595"/>
              <a:lumOff val="1709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0194" y="1287383"/>
        <a:ext cx="208509" cy="3882"/>
      </dsp:txXfrm>
    </dsp:sp>
    <dsp:sp modelId="{89B35A11-7AA7-4270-9D57-43D875C67EC8}">
      <dsp:nvSpPr>
        <dsp:cNvPr id="0" name=""/>
        <dsp:cNvSpPr/>
      </dsp:nvSpPr>
      <dsp:spPr>
        <a:xfrm>
          <a:off x="4156573" y="99617"/>
          <a:ext cx="1687841" cy="1012704"/>
        </a:xfrm>
        <a:prstGeom prst="rect">
          <a:avLst/>
        </a:prstGeom>
        <a:solidFill>
          <a:schemeClr val="accent4">
            <a:shade val="50000"/>
            <a:hueOff val="257303"/>
            <a:satOff val="-11235"/>
            <a:lumOff val="188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£37 billion social and economic costs of SOC in 2015-16</a:t>
          </a:r>
          <a:br>
            <a:rPr lang="en-GB" sz="900" kern="1200" dirty="0"/>
          </a:br>
          <a:endParaRPr lang="en-GB" sz="900" kern="1200" dirty="0"/>
        </a:p>
      </dsp:txBody>
      <dsp:txXfrm>
        <a:off x="4156573" y="99617"/>
        <a:ext cx="1687841" cy="1012704"/>
      </dsp:txXfrm>
    </dsp:sp>
    <dsp:sp modelId="{B47F1A37-5B96-4EDE-A137-13A781457532}">
      <dsp:nvSpPr>
        <dsp:cNvPr id="0" name=""/>
        <dsp:cNvSpPr/>
      </dsp:nvSpPr>
      <dsp:spPr>
        <a:xfrm>
          <a:off x="1690525" y="1961158"/>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59621" y="2004937"/>
        <a:ext cx="19410" cy="3882"/>
      </dsp:txXfrm>
    </dsp:sp>
    <dsp:sp modelId="{A578842D-FEDC-4AC0-80BC-821D52530524}">
      <dsp:nvSpPr>
        <dsp:cNvPr id="0" name=""/>
        <dsp:cNvSpPr/>
      </dsp:nvSpPr>
      <dsp:spPr>
        <a:xfrm>
          <a:off x="4483" y="1500526"/>
          <a:ext cx="1687841" cy="1012704"/>
        </a:xfrm>
        <a:prstGeom prst="rect">
          <a:avLst/>
        </a:prstGeom>
        <a:solidFill>
          <a:schemeClr val="accent4">
            <a:shade val="50000"/>
            <a:hueOff val="385955"/>
            <a:satOff val="-16853"/>
            <a:lumOff val="282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£1.8 billion spent by police and crime commissioners to tackle SOC locally</a:t>
          </a:r>
          <a:br>
            <a:rPr lang="en-GB" sz="900" kern="1200"/>
          </a:br>
          <a:endParaRPr lang="en-GB" sz="900" kern="1200" dirty="0"/>
        </a:p>
      </dsp:txBody>
      <dsp:txXfrm>
        <a:off x="4483" y="1500526"/>
        <a:ext cx="1687841" cy="1012704"/>
      </dsp:txXfrm>
    </dsp:sp>
    <dsp:sp modelId="{D808D6C0-30A6-4E68-A440-69AED295B9CB}">
      <dsp:nvSpPr>
        <dsp:cNvPr id="0" name=""/>
        <dsp:cNvSpPr/>
      </dsp:nvSpPr>
      <dsp:spPr>
        <a:xfrm>
          <a:off x="3766570" y="1961158"/>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589618"/>
              <a:satOff val="-23190"/>
              <a:lumOff val="3418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35666" y="2004937"/>
        <a:ext cx="19410" cy="3882"/>
      </dsp:txXfrm>
    </dsp:sp>
    <dsp:sp modelId="{01045E90-D550-4899-8E23-6A37D0380C49}">
      <dsp:nvSpPr>
        <dsp:cNvPr id="0" name=""/>
        <dsp:cNvSpPr/>
      </dsp:nvSpPr>
      <dsp:spPr>
        <a:xfrm>
          <a:off x="2080528" y="1500526"/>
          <a:ext cx="1687841" cy="1012704"/>
        </a:xfrm>
        <a:prstGeom prst="rect">
          <a:avLst/>
        </a:prstGeom>
        <a:solidFill>
          <a:schemeClr val="accent4">
            <a:shade val="50000"/>
            <a:hueOff val="514607"/>
            <a:satOff val="-22470"/>
            <a:lumOff val="376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79% estimated front-line spending by the government and law enforcement to pursue SOC</a:t>
          </a:r>
          <a:br>
            <a:rPr lang="en-GB" sz="900" kern="1200" dirty="0"/>
          </a:br>
          <a:endParaRPr lang="en-GB" sz="900" kern="1200" dirty="0"/>
        </a:p>
      </dsp:txBody>
      <dsp:txXfrm>
        <a:off x="2080528" y="1500526"/>
        <a:ext cx="1687841" cy="1012704"/>
      </dsp:txXfrm>
    </dsp:sp>
    <dsp:sp modelId="{05B65E63-B434-4137-8E91-1760FD0FF47A}">
      <dsp:nvSpPr>
        <dsp:cNvPr id="0" name=""/>
        <dsp:cNvSpPr/>
      </dsp:nvSpPr>
      <dsp:spPr>
        <a:xfrm>
          <a:off x="848404" y="2511431"/>
          <a:ext cx="4152089" cy="357603"/>
        </a:xfrm>
        <a:custGeom>
          <a:avLst/>
          <a:gdLst/>
          <a:ahLst/>
          <a:cxnLst/>
          <a:rect l="0" t="0" r="0" b="0"/>
          <a:pathLst>
            <a:path>
              <a:moveTo>
                <a:pt x="4152089" y="0"/>
              </a:moveTo>
              <a:lnTo>
                <a:pt x="4152089" y="195901"/>
              </a:lnTo>
              <a:lnTo>
                <a:pt x="0" y="195901"/>
              </a:lnTo>
              <a:lnTo>
                <a:pt x="0" y="357603"/>
              </a:lnTo>
            </a:path>
          </a:pathLst>
        </a:custGeom>
        <a:noFill/>
        <a:ln w="6350" cap="flat" cmpd="sng" algn="ctr">
          <a:solidFill>
            <a:schemeClr val="accent4">
              <a:shade val="90000"/>
              <a:hueOff val="589618"/>
              <a:satOff val="-23190"/>
              <a:lumOff val="3418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0194" y="2688291"/>
        <a:ext cx="208509" cy="3882"/>
      </dsp:txXfrm>
    </dsp:sp>
    <dsp:sp modelId="{9FC212D4-5CAC-446E-A504-2D4AD6650053}">
      <dsp:nvSpPr>
        <dsp:cNvPr id="0" name=""/>
        <dsp:cNvSpPr/>
      </dsp:nvSpPr>
      <dsp:spPr>
        <a:xfrm>
          <a:off x="4156573" y="1500526"/>
          <a:ext cx="1687841" cy="1012704"/>
        </a:xfrm>
        <a:prstGeom prst="rect">
          <a:avLst/>
        </a:prstGeom>
        <a:solidFill>
          <a:schemeClr val="accent4">
            <a:shade val="50000"/>
            <a:hueOff val="643259"/>
            <a:satOff val="-28088"/>
            <a:lumOff val="47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4% estimated front-line spending by the government and law enforcement to preventing SOC</a:t>
          </a:r>
          <a:br>
            <a:rPr lang="en-GB" sz="900" kern="1200"/>
          </a:br>
          <a:endParaRPr lang="en-GB" sz="900" kern="1200" dirty="0"/>
        </a:p>
      </dsp:txBody>
      <dsp:txXfrm>
        <a:off x="4156573" y="1500526"/>
        <a:ext cx="1687841" cy="1012704"/>
      </dsp:txXfrm>
    </dsp:sp>
    <dsp:sp modelId="{3DAA1663-D424-4535-B749-A206E899B416}">
      <dsp:nvSpPr>
        <dsp:cNvPr id="0" name=""/>
        <dsp:cNvSpPr/>
      </dsp:nvSpPr>
      <dsp:spPr>
        <a:xfrm>
          <a:off x="1690525" y="3362067"/>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59621" y="3405846"/>
        <a:ext cx="19410" cy="3882"/>
      </dsp:txXfrm>
    </dsp:sp>
    <dsp:sp modelId="{6818C34A-AD52-450B-ADE0-605CBB6446C6}">
      <dsp:nvSpPr>
        <dsp:cNvPr id="0" name=""/>
        <dsp:cNvSpPr/>
      </dsp:nvSpPr>
      <dsp:spPr>
        <a:xfrm>
          <a:off x="4483" y="2901434"/>
          <a:ext cx="1687841" cy="1012704"/>
        </a:xfrm>
        <a:prstGeom prst="rect">
          <a:avLst/>
        </a:prstGeom>
        <a:solidFill>
          <a:schemeClr val="accent4">
            <a:shade val="50000"/>
            <a:hueOff val="514607"/>
            <a:satOff val="-22470"/>
            <a:lumOff val="376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6,993 potential modern slavery and human trafficking victims in 2018</a:t>
          </a:r>
          <a:br>
            <a:rPr lang="en-GB" sz="900" kern="1200" dirty="0"/>
          </a:br>
          <a:endParaRPr lang="en-GB" sz="900" kern="1200" dirty="0"/>
        </a:p>
      </dsp:txBody>
      <dsp:txXfrm>
        <a:off x="4483" y="2901434"/>
        <a:ext cx="1687841" cy="1012704"/>
      </dsp:txXfrm>
    </dsp:sp>
    <dsp:sp modelId="{27AB41F7-F3D8-42DB-BB75-3951A274A8E7}">
      <dsp:nvSpPr>
        <dsp:cNvPr id="0" name=""/>
        <dsp:cNvSpPr/>
      </dsp:nvSpPr>
      <dsp:spPr>
        <a:xfrm>
          <a:off x="3766570" y="3362067"/>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294809"/>
              <a:satOff val="-11595"/>
              <a:lumOff val="1709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35666" y="3405846"/>
        <a:ext cx="19410" cy="3882"/>
      </dsp:txXfrm>
    </dsp:sp>
    <dsp:sp modelId="{99996D7F-1E3A-4BBC-897B-F722BD78270E}">
      <dsp:nvSpPr>
        <dsp:cNvPr id="0" name=""/>
        <dsp:cNvSpPr/>
      </dsp:nvSpPr>
      <dsp:spPr>
        <a:xfrm>
          <a:off x="2080528" y="2901434"/>
          <a:ext cx="1687841" cy="1012704"/>
        </a:xfrm>
        <a:prstGeom prst="rect">
          <a:avLst/>
        </a:prstGeom>
        <a:solidFill>
          <a:schemeClr val="accent4">
            <a:shade val="50000"/>
            <a:hueOff val="385955"/>
            <a:satOff val="-16853"/>
            <a:lumOff val="282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61646 sexual crimes committed against people under the age of 16 in 2018</a:t>
          </a:r>
          <a:br>
            <a:rPr lang="en-GB" sz="900" kern="1200"/>
          </a:br>
          <a:endParaRPr lang="en-GB" sz="900" kern="1200" dirty="0"/>
        </a:p>
      </dsp:txBody>
      <dsp:txXfrm>
        <a:off x="2080528" y="2901434"/>
        <a:ext cx="1687841" cy="1012704"/>
      </dsp:txXfrm>
    </dsp:sp>
    <dsp:sp modelId="{8656A986-161A-4544-A232-A73509C5E639}">
      <dsp:nvSpPr>
        <dsp:cNvPr id="0" name=""/>
        <dsp:cNvSpPr/>
      </dsp:nvSpPr>
      <dsp:spPr>
        <a:xfrm>
          <a:off x="848404" y="3912339"/>
          <a:ext cx="4152089" cy="357603"/>
        </a:xfrm>
        <a:custGeom>
          <a:avLst/>
          <a:gdLst/>
          <a:ahLst/>
          <a:cxnLst/>
          <a:rect l="0" t="0" r="0" b="0"/>
          <a:pathLst>
            <a:path>
              <a:moveTo>
                <a:pt x="4152089" y="0"/>
              </a:moveTo>
              <a:lnTo>
                <a:pt x="4152089" y="195901"/>
              </a:lnTo>
              <a:lnTo>
                <a:pt x="0" y="195901"/>
              </a:lnTo>
              <a:lnTo>
                <a:pt x="0" y="357603"/>
              </a:lnTo>
            </a:path>
          </a:pathLst>
        </a:custGeom>
        <a:noFill/>
        <a:ln w="6350" cap="flat" cmpd="sng" algn="ctr">
          <a:solidFill>
            <a:schemeClr val="accent4">
              <a:shade val="90000"/>
              <a:hueOff val="147404"/>
              <a:satOff val="-5798"/>
              <a:lumOff val="854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0194" y="4089200"/>
        <a:ext cx="208509" cy="3882"/>
      </dsp:txXfrm>
    </dsp:sp>
    <dsp:sp modelId="{344F8413-C98F-4220-880D-43FB6675965A}">
      <dsp:nvSpPr>
        <dsp:cNvPr id="0" name=""/>
        <dsp:cNvSpPr/>
      </dsp:nvSpPr>
      <dsp:spPr>
        <a:xfrm>
          <a:off x="4156573" y="2901434"/>
          <a:ext cx="1687841" cy="1012704"/>
        </a:xfrm>
        <a:prstGeom prst="rect">
          <a:avLst/>
        </a:prstGeom>
        <a:solidFill>
          <a:schemeClr val="accent4">
            <a:shade val="50000"/>
            <a:hueOff val="257303"/>
            <a:satOff val="-11235"/>
            <a:lumOff val="188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more than 100 government and law enforcement bodies, agencies, and other organizations tasked with tackling SOC</a:t>
          </a:r>
          <a:br>
            <a:rPr lang="en-GB" sz="900" kern="1200" dirty="0"/>
          </a:br>
          <a:endParaRPr lang="en-GB" sz="900" kern="1200" dirty="0"/>
        </a:p>
      </dsp:txBody>
      <dsp:txXfrm>
        <a:off x="4156573" y="2901434"/>
        <a:ext cx="1687841" cy="1012704"/>
      </dsp:txXfrm>
    </dsp:sp>
    <dsp:sp modelId="{74462772-3737-4665-8F89-14B19DF40EB7}">
      <dsp:nvSpPr>
        <dsp:cNvPr id="0" name=""/>
        <dsp:cNvSpPr/>
      </dsp:nvSpPr>
      <dsp:spPr>
        <a:xfrm>
          <a:off x="4483" y="4302343"/>
          <a:ext cx="1687841" cy="1012704"/>
        </a:xfrm>
        <a:prstGeom prst="rect">
          <a:avLst/>
        </a:prstGeom>
        <a:solidFill>
          <a:schemeClr val="accent4">
            <a:shade val="50000"/>
            <a:hueOff val="128652"/>
            <a:satOff val="-5618"/>
            <a:lumOff val="9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6 SOC crime threats identified as national priorities in 2018-2019</a:t>
          </a:r>
          <a:br>
            <a:rPr lang="en-GB" sz="900" kern="1200"/>
          </a:br>
          <a:endParaRPr lang="en-GB" sz="900" kern="1200" dirty="0"/>
        </a:p>
      </dsp:txBody>
      <dsp:txXfrm>
        <a:off x="4483" y="4302343"/>
        <a:ext cx="1687841" cy="10127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F3001-AF4E-4819-9628-DE763835FE10}">
      <dsp:nvSpPr>
        <dsp:cNvPr id="0" name=""/>
        <dsp:cNvSpPr/>
      </dsp:nvSpPr>
      <dsp:spPr>
        <a:xfrm>
          <a:off x="2504623" y="486821"/>
          <a:ext cx="375961" cy="91440"/>
        </a:xfrm>
        <a:custGeom>
          <a:avLst/>
          <a:gdLst/>
          <a:ahLst/>
          <a:cxnLst/>
          <a:rect l="0" t="0" r="0" b="0"/>
          <a:pathLst>
            <a:path>
              <a:moveTo>
                <a:pt x="0" y="45720"/>
              </a:moveTo>
              <a:lnTo>
                <a:pt x="375961" y="45720"/>
              </a:lnTo>
            </a:path>
          </a:pathLst>
        </a:custGeom>
        <a:noFill/>
        <a:ln w="6350" cap="flat" cmpd="sng" algn="ctr">
          <a:solidFill>
            <a:schemeClr val="accent4">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82440" y="530508"/>
        <a:ext cx="20328" cy="4065"/>
      </dsp:txXfrm>
    </dsp:sp>
    <dsp:sp modelId="{62FF61AB-27BB-47A7-98AC-69E17ECDCBBD}">
      <dsp:nvSpPr>
        <dsp:cNvPr id="0" name=""/>
        <dsp:cNvSpPr/>
      </dsp:nvSpPr>
      <dsp:spPr>
        <a:xfrm>
          <a:off x="738764" y="2243"/>
          <a:ext cx="1767658" cy="1060595"/>
        </a:xfrm>
        <a:prstGeom prst="rect">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There are 4,772 known OCGs operating in the UK</a:t>
          </a:r>
        </a:p>
      </dsp:txBody>
      <dsp:txXfrm>
        <a:off x="738764" y="2243"/>
        <a:ext cx="1767658" cy="1060595"/>
      </dsp:txXfrm>
    </dsp:sp>
    <dsp:sp modelId="{A253BDC7-AAF8-4169-A359-FCAD4451E364}">
      <dsp:nvSpPr>
        <dsp:cNvPr id="0" name=""/>
        <dsp:cNvSpPr/>
      </dsp:nvSpPr>
      <dsp:spPr>
        <a:xfrm>
          <a:off x="1622594" y="1061038"/>
          <a:ext cx="2174220" cy="375961"/>
        </a:xfrm>
        <a:custGeom>
          <a:avLst/>
          <a:gdLst/>
          <a:ahLst/>
          <a:cxnLst/>
          <a:rect l="0" t="0" r="0" b="0"/>
          <a:pathLst>
            <a:path>
              <a:moveTo>
                <a:pt x="2174220" y="0"/>
              </a:moveTo>
              <a:lnTo>
                <a:pt x="2174220" y="205080"/>
              </a:lnTo>
              <a:lnTo>
                <a:pt x="0" y="205080"/>
              </a:lnTo>
              <a:lnTo>
                <a:pt x="0" y="375961"/>
              </a:lnTo>
            </a:path>
          </a:pathLst>
        </a:custGeom>
        <a:noFill/>
        <a:ln w="6350" cap="flat" cmpd="sng" algn="ctr">
          <a:solidFill>
            <a:schemeClr val="accent4">
              <a:shade val="90000"/>
              <a:hueOff val="221107"/>
              <a:satOff val="-8696"/>
              <a:lumOff val="1282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4406" y="1246986"/>
        <a:ext cx="110595" cy="4065"/>
      </dsp:txXfrm>
    </dsp:sp>
    <dsp:sp modelId="{ECBFE3DE-732A-4BC0-947F-E05846016D18}">
      <dsp:nvSpPr>
        <dsp:cNvPr id="0" name=""/>
        <dsp:cNvSpPr/>
      </dsp:nvSpPr>
      <dsp:spPr>
        <a:xfrm>
          <a:off x="2912985" y="2243"/>
          <a:ext cx="1767658" cy="1060595"/>
        </a:xfrm>
        <a:prstGeom prst="rect">
          <a:avLst/>
        </a:prstGeom>
        <a:solidFill>
          <a:schemeClr val="accent4">
            <a:shade val="50000"/>
            <a:hueOff val="183788"/>
            <a:satOff val="-8025"/>
            <a:lumOff val="134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100% of NCA investigations encounter some form of encryption</a:t>
          </a:r>
        </a:p>
      </dsp:txBody>
      <dsp:txXfrm>
        <a:off x="2912985" y="2243"/>
        <a:ext cx="1767658" cy="1060595"/>
      </dsp:txXfrm>
    </dsp:sp>
    <dsp:sp modelId="{D736960D-1169-4764-B0EC-C3C35499768C}">
      <dsp:nvSpPr>
        <dsp:cNvPr id="0" name=""/>
        <dsp:cNvSpPr/>
      </dsp:nvSpPr>
      <dsp:spPr>
        <a:xfrm>
          <a:off x="2504623" y="1953978"/>
          <a:ext cx="375961" cy="91440"/>
        </a:xfrm>
        <a:custGeom>
          <a:avLst/>
          <a:gdLst/>
          <a:ahLst/>
          <a:cxnLst/>
          <a:rect l="0" t="0" r="0" b="0"/>
          <a:pathLst>
            <a:path>
              <a:moveTo>
                <a:pt x="0" y="45720"/>
              </a:moveTo>
              <a:lnTo>
                <a:pt x="375961"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82440" y="1997665"/>
        <a:ext cx="20328" cy="4065"/>
      </dsp:txXfrm>
    </dsp:sp>
    <dsp:sp modelId="{D9ADE9AC-AF67-4529-A7AC-FECE7A68420B}">
      <dsp:nvSpPr>
        <dsp:cNvPr id="0" name=""/>
        <dsp:cNvSpPr/>
      </dsp:nvSpPr>
      <dsp:spPr>
        <a:xfrm>
          <a:off x="738764" y="1469400"/>
          <a:ext cx="1767658" cy="1060595"/>
        </a:xfrm>
        <a:prstGeom prst="rect">
          <a:avLst/>
        </a:prstGeom>
        <a:solidFill>
          <a:schemeClr val="accent4">
            <a:shade val="50000"/>
            <a:hueOff val="367576"/>
            <a:satOff val="-16050"/>
            <a:lumOff val="269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7,600 children in the UK safeguarded or protected in relation to online child sexual abuse in 2019</a:t>
          </a:r>
        </a:p>
      </dsp:txBody>
      <dsp:txXfrm>
        <a:off x="738764" y="1469400"/>
        <a:ext cx="1767658" cy="1060595"/>
      </dsp:txXfrm>
    </dsp:sp>
    <dsp:sp modelId="{4F9DCFC3-8D26-4ECD-84E6-AD83333A5B7E}">
      <dsp:nvSpPr>
        <dsp:cNvPr id="0" name=""/>
        <dsp:cNvSpPr/>
      </dsp:nvSpPr>
      <dsp:spPr>
        <a:xfrm>
          <a:off x="1622594" y="2528195"/>
          <a:ext cx="2174220" cy="375961"/>
        </a:xfrm>
        <a:custGeom>
          <a:avLst/>
          <a:gdLst/>
          <a:ahLst/>
          <a:cxnLst/>
          <a:rect l="0" t="0" r="0" b="0"/>
          <a:pathLst>
            <a:path>
              <a:moveTo>
                <a:pt x="2174220" y="0"/>
              </a:moveTo>
              <a:lnTo>
                <a:pt x="2174220" y="205080"/>
              </a:lnTo>
              <a:lnTo>
                <a:pt x="0" y="205080"/>
              </a:lnTo>
              <a:lnTo>
                <a:pt x="0" y="375961"/>
              </a:lnTo>
            </a:path>
          </a:pathLst>
        </a:custGeom>
        <a:noFill/>
        <a:ln w="6350" cap="flat" cmpd="sng" algn="ctr">
          <a:solidFill>
            <a:schemeClr val="accent4">
              <a:shade val="90000"/>
              <a:hueOff val="663320"/>
              <a:satOff val="-26089"/>
              <a:lumOff val="3846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4406" y="2714143"/>
        <a:ext cx="110595" cy="4065"/>
      </dsp:txXfrm>
    </dsp:sp>
    <dsp:sp modelId="{DDECF94E-A432-44E9-A1F6-3C3109A36E36}">
      <dsp:nvSpPr>
        <dsp:cNvPr id="0" name=""/>
        <dsp:cNvSpPr/>
      </dsp:nvSpPr>
      <dsp:spPr>
        <a:xfrm>
          <a:off x="2912985" y="1469400"/>
          <a:ext cx="1767658" cy="1060595"/>
        </a:xfrm>
        <a:prstGeom prst="rect">
          <a:avLst/>
        </a:prstGeom>
        <a:solidFill>
          <a:schemeClr val="accent4">
            <a:shade val="50000"/>
            <a:hueOff val="551365"/>
            <a:satOff val="-24075"/>
            <a:lumOff val="403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More than 300,00 individuals are estimated to pose a sexual threat to children</a:t>
          </a:r>
        </a:p>
      </dsp:txBody>
      <dsp:txXfrm>
        <a:off x="2912985" y="1469400"/>
        <a:ext cx="1767658" cy="1060595"/>
      </dsp:txXfrm>
    </dsp:sp>
    <dsp:sp modelId="{D0B266E8-3135-4949-B914-0BF986C558E1}">
      <dsp:nvSpPr>
        <dsp:cNvPr id="0" name=""/>
        <dsp:cNvSpPr/>
      </dsp:nvSpPr>
      <dsp:spPr>
        <a:xfrm>
          <a:off x="2504623" y="3421134"/>
          <a:ext cx="375961" cy="91440"/>
        </a:xfrm>
        <a:custGeom>
          <a:avLst/>
          <a:gdLst/>
          <a:ahLst/>
          <a:cxnLst/>
          <a:rect l="0" t="0" r="0" b="0"/>
          <a:pathLst>
            <a:path>
              <a:moveTo>
                <a:pt x="0" y="45720"/>
              </a:moveTo>
              <a:lnTo>
                <a:pt x="375961"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82440" y="3464822"/>
        <a:ext cx="20328" cy="4065"/>
      </dsp:txXfrm>
    </dsp:sp>
    <dsp:sp modelId="{3A284898-1C68-4529-865C-E8D4F1FA2BF8}">
      <dsp:nvSpPr>
        <dsp:cNvPr id="0" name=""/>
        <dsp:cNvSpPr/>
      </dsp:nvSpPr>
      <dsp:spPr>
        <a:xfrm>
          <a:off x="738764" y="2936557"/>
          <a:ext cx="1767658" cy="1060595"/>
        </a:xfrm>
        <a:prstGeom prst="rect">
          <a:avLst/>
        </a:prstGeom>
        <a:solidFill>
          <a:schemeClr val="accent4">
            <a:shade val="50000"/>
            <a:hueOff val="551365"/>
            <a:satOff val="-24075"/>
            <a:lumOff val="403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38% increase in the rate of police recorded firearms offences between 2014/15 and 2018/19</a:t>
          </a:r>
        </a:p>
      </dsp:txBody>
      <dsp:txXfrm>
        <a:off x="738764" y="2936557"/>
        <a:ext cx="1767658" cy="1060595"/>
      </dsp:txXfrm>
    </dsp:sp>
    <dsp:sp modelId="{641FC581-33B5-4E35-8000-FE9F14E8E2EE}">
      <dsp:nvSpPr>
        <dsp:cNvPr id="0" name=""/>
        <dsp:cNvSpPr/>
      </dsp:nvSpPr>
      <dsp:spPr>
        <a:xfrm>
          <a:off x="1622594" y="3995352"/>
          <a:ext cx="2174220" cy="375961"/>
        </a:xfrm>
        <a:custGeom>
          <a:avLst/>
          <a:gdLst/>
          <a:ahLst/>
          <a:cxnLst/>
          <a:rect l="0" t="0" r="0" b="0"/>
          <a:pathLst>
            <a:path>
              <a:moveTo>
                <a:pt x="2174220" y="0"/>
              </a:moveTo>
              <a:lnTo>
                <a:pt x="2174220" y="205080"/>
              </a:lnTo>
              <a:lnTo>
                <a:pt x="0" y="205080"/>
              </a:lnTo>
              <a:lnTo>
                <a:pt x="0" y="375961"/>
              </a:lnTo>
            </a:path>
          </a:pathLst>
        </a:custGeom>
        <a:noFill/>
        <a:ln w="6350" cap="flat" cmpd="sng" algn="ctr">
          <a:solidFill>
            <a:schemeClr val="accent4">
              <a:shade val="90000"/>
              <a:hueOff val="221107"/>
              <a:satOff val="-8696"/>
              <a:lumOff val="1282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4406" y="4181300"/>
        <a:ext cx="110595" cy="4065"/>
      </dsp:txXfrm>
    </dsp:sp>
    <dsp:sp modelId="{9668A7EB-E835-47E8-A490-B624D6611BD0}">
      <dsp:nvSpPr>
        <dsp:cNvPr id="0" name=""/>
        <dsp:cNvSpPr/>
      </dsp:nvSpPr>
      <dsp:spPr>
        <a:xfrm>
          <a:off x="2912985" y="2936557"/>
          <a:ext cx="1767658" cy="1060595"/>
        </a:xfrm>
        <a:prstGeom prst="rect">
          <a:avLst/>
        </a:prstGeom>
        <a:solidFill>
          <a:schemeClr val="accent4">
            <a:shade val="50000"/>
            <a:hueOff val="367576"/>
            <a:satOff val="-16050"/>
            <a:lumOff val="269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1 million computer misuse offences reportedly experienced by households in the England and Wales in 2019</a:t>
          </a:r>
        </a:p>
      </dsp:txBody>
      <dsp:txXfrm>
        <a:off x="2912985" y="2936557"/>
        <a:ext cx="1767658" cy="1060595"/>
      </dsp:txXfrm>
    </dsp:sp>
    <dsp:sp modelId="{945A0365-DCA3-406D-BE68-E656A05A799D}">
      <dsp:nvSpPr>
        <dsp:cNvPr id="0" name=""/>
        <dsp:cNvSpPr/>
      </dsp:nvSpPr>
      <dsp:spPr>
        <a:xfrm>
          <a:off x="738764" y="4403714"/>
          <a:ext cx="1767658" cy="1060595"/>
        </a:xfrm>
        <a:prstGeom prst="rect">
          <a:avLst/>
        </a:prstGeom>
        <a:solidFill>
          <a:schemeClr val="accent4">
            <a:shade val="50000"/>
            <a:hueOff val="183788"/>
            <a:satOff val="-8025"/>
            <a:lumOff val="134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£132 million denied to criminals as a result of defence against money laundering in 2018/19</a:t>
          </a:r>
        </a:p>
      </dsp:txBody>
      <dsp:txXfrm>
        <a:off x="738764" y="4403714"/>
        <a:ext cx="1767658" cy="10605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F2785F-40EC-48AE-BBDD-474A653F22E3}">
      <dsp:nvSpPr>
        <dsp:cNvPr id="0" name=""/>
        <dsp:cNvSpPr/>
      </dsp:nvSpPr>
      <dsp:spPr>
        <a:xfrm>
          <a:off x="4530"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Law enforcement officer</a:t>
          </a:r>
        </a:p>
      </dsp:txBody>
      <dsp:txXfrm>
        <a:off x="4530" y="0"/>
        <a:ext cx="1789765" cy="1625600"/>
      </dsp:txXfrm>
    </dsp:sp>
    <dsp:sp modelId="{EEF0DEC9-DDEB-45E1-8D51-BB71CBBF9B08}">
      <dsp:nvSpPr>
        <dsp:cNvPr id="0" name=""/>
        <dsp:cNvSpPr/>
      </dsp:nvSpPr>
      <dsp:spPr>
        <a:xfrm>
          <a:off x="183506"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Often corrupted to help facilitate crimes, get information to help not get caught, to reveal tactics used to combat what the criminal is doing and compromise prosecutions.</a:t>
          </a:r>
        </a:p>
      </dsp:txBody>
      <dsp:txXfrm>
        <a:off x="225442" y="1667536"/>
        <a:ext cx="1347940" cy="3438261"/>
      </dsp:txXfrm>
    </dsp:sp>
    <dsp:sp modelId="{8754F378-6BE4-4865-8367-53251EC8EA7A}">
      <dsp:nvSpPr>
        <dsp:cNvPr id="0" name=""/>
        <dsp:cNvSpPr/>
      </dsp:nvSpPr>
      <dsp:spPr>
        <a:xfrm>
          <a:off x="1928528"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Other government officials</a:t>
          </a:r>
        </a:p>
      </dsp:txBody>
      <dsp:txXfrm>
        <a:off x="1928528" y="0"/>
        <a:ext cx="1789765" cy="1625600"/>
      </dsp:txXfrm>
    </dsp:sp>
    <dsp:sp modelId="{390117C2-D701-4F3B-948F-7500A8303CF6}">
      <dsp:nvSpPr>
        <dsp:cNvPr id="0" name=""/>
        <dsp:cNvSpPr/>
      </dsp:nvSpPr>
      <dsp:spPr>
        <a:xfrm>
          <a:off x="2107504"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Access information and government services to help with criminal activity such as false documents</a:t>
          </a:r>
        </a:p>
      </dsp:txBody>
      <dsp:txXfrm>
        <a:off x="2149440" y="1667536"/>
        <a:ext cx="1347940" cy="3438261"/>
      </dsp:txXfrm>
    </dsp:sp>
    <dsp:sp modelId="{E94CFCE0-AFFA-42E0-9B36-3A300D8F2373}">
      <dsp:nvSpPr>
        <dsp:cNvPr id="0" name=""/>
        <dsp:cNvSpPr/>
      </dsp:nvSpPr>
      <dsp:spPr>
        <a:xfrm>
          <a:off x="3852526"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Prison officers and staff</a:t>
          </a:r>
        </a:p>
      </dsp:txBody>
      <dsp:txXfrm>
        <a:off x="3852526" y="0"/>
        <a:ext cx="1789765" cy="1625600"/>
      </dsp:txXfrm>
    </dsp:sp>
    <dsp:sp modelId="{52AFEDA0-0AFD-42B1-8BAE-653A69C507C1}">
      <dsp:nvSpPr>
        <dsp:cNvPr id="0" name=""/>
        <dsp:cNvSpPr/>
      </dsp:nvSpPr>
      <dsp:spPr>
        <a:xfrm>
          <a:off x="4031503"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Help to move illicit goods into prisons and help OCGs maintain their activities.</a:t>
          </a:r>
        </a:p>
      </dsp:txBody>
      <dsp:txXfrm>
        <a:off x="4073439" y="1667536"/>
        <a:ext cx="1347940" cy="3438261"/>
      </dsp:txXfrm>
    </dsp:sp>
    <dsp:sp modelId="{58FD0084-413A-4CC5-A82D-BCD536B52587}">
      <dsp:nvSpPr>
        <dsp:cNvPr id="0" name=""/>
        <dsp:cNvSpPr/>
      </dsp:nvSpPr>
      <dsp:spPr>
        <a:xfrm>
          <a:off x="5776524"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Border staff</a:t>
          </a:r>
        </a:p>
      </dsp:txBody>
      <dsp:txXfrm>
        <a:off x="5776524" y="0"/>
        <a:ext cx="1789765" cy="1625600"/>
      </dsp:txXfrm>
    </dsp:sp>
    <dsp:sp modelId="{6B2F0C69-4CF2-402C-9678-C6B17248B949}">
      <dsp:nvSpPr>
        <dsp:cNvPr id="0" name=""/>
        <dsp:cNvSpPr/>
      </dsp:nvSpPr>
      <dsp:spPr>
        <a:xfrm>
          <a:off x="5955501"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Help to move illicit goods and people across borders </a:t>
          </a:r>
        </a:p>
      </dsp:txBody>
      <dsp:txXfrm>
        <a:off x="5997437" y="1667536"/>
        <a:ext cx="1347940" cy="3438261"/>
      </dsp:txXfrm>
    </dsp:sp>
    <dsp:sp modelId="{943FE14B-F1D8-4055-81F5-C2251183D2EE}">
      <dsp:nvSpPr>
        <dsp:cNvPr id="0" name=""/>
        <dsp:cNvSpPr/>
      </dsp:nvSpPr>
      <dsp:spPr>
        <a:xfrm>
          <a:off x="7700522"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Logistics company employees</a:t>
          </a:r>
        </a:p>
      </dsp:txBody>
      <dsp:txXfrm>
        <a:off x="7700522" y="0"/>
        <a:ext cx="1789765" cy="1625600"/>
      </dsp:txXfrm>
    </dsp:sp>
    <dsp:sp modelId="{9E827412-CC8C-4053-98EF-733AD1070F27}">
      <dsp:nvSpPr>
        <dsp:cNvPr id="0" name=""/>
        <dsp:cNvSpPr/>
      </dsp:nvSpPr>
      <dsp:spPr>
        <a:xfrm>
          <a:off x="7879499"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Help with moving goods and people through the country or across borders </a:t>
          </a:r>
        </a:p>
      </dsp:txBody>
      <dsp:txXfrm>
        <a:off x="7921435" y="1667536"/>
        <a:ext cx="1347940" cy="3438261"/>
      </dsp:txXfrm>
    </dsp:sp>
    <dsp:sp modelId="{7EF90993-C426-4454-BFC0-5C8AD7CE22FB}">
      <dsp:nvSpPr>
        <dsp:cNvPr id="0" name=""/>
        <dsp:cNvSpPr/>
      </dsp:nvSpPr>
      <dsp:spPr>
        <a:xfrm>
          <a:off x="9624521"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Financial and legal professionals</a:t>
          </a:r>
        </a:p>
      </dsp:txBody>
      <dsp:txXfrm>
        <a:off x="9624521" y="0"/>
        <a:ext cx="1789765" cy="1625600"/>
      </dsp:txXfrm>
    </dsp:sp>
    <dsp:sp modelId="{E4E33A17-5D70-43BD-81F0-E68E67A29AFF}">
      <dsp:nvSpPr>
        <dsp:cNvPr id="0" name=""/>
        <dsp:cNvSpPr/>
      </dsp:nvSpPr>
      <dsp:spPr>
        <a:xfrm>
          <a:off x="9803497"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Laundering of profits, avoid prosecution</a:t>
          </a:r>
        </a:p>
      </dsp:txBody>
      <dsp:txXfrm>
        <a:off x="9845433" y="1667536"/>
        <a:ext cx="1347940" cy="34382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3EDD2-60BB-4417-B517-18CA1C98F1A2}">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732211-62D3-43C3-A581-A2342CDB708A}">
      <dsp:nvSpPr>
        <dsp:cNvPr id="0" name=""/>
        <dsp:cNvSpPr/>
      </dsp:nvSpPr>
      <dsp:spPr>
        <a:xfrm>
          <a:off x="598078" y="519054"/>
          <a:ext cx="7440913"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dirty="0"/>
            <a:t>Opportunities for crime</a:t>
          </a:r>
          <a:endParaRPr lang="en-GB" sz="4300" kern="1200" dirty="0"/>
        </a:p>
      </dsp:txBody>
      <dsp:txXfrm>
        <a:off x="598078" y="519054"/>
        <a:ext cx="7440913" cy="833607"/>
      </dsp:txXfrm>
    </dsp:sp>
    <dsp:sp modelId="{D99EAD1B-52EF-4A37-8FB7-B74E9E61F91C}">
      <dsp:nvSpPr>
        <dsp:cNvPr id="0" name=""/>
        <dsp:cNvSpPr/>
      </dsp:nvSpPr>
      <dsp:spPr>
        <a:xfrm>
          <a:off x="108881" y="388108"/>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3852A3-B028-4342-844A-704A205726FA}">
      <dsp:nvSpPr>
        <dsp:cNvPr id="0" name=""/>
        <dsp:cNvSpPr/>
      </dsp:nvSpPr>
      <dsp:spPr>
        <a:xfrm>
          <a:off x="1088431" y="1667215"/>
          <a:ext cx="6962986"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a:t>Crime investigations</a:t>
          </a:r>
          <a:endParaRPr lang="en-US" sz="4300" kern="1200" dirty="0"/>
        </a:p>
      </dsp:txBody>
      <dsp:txXfrm>
        <a:off x="1088431" y="1667215"/>
        <a:ext cx="6962986" cy="833607"/>
      </dsp:txXfrm>
    </dsp:sp>
    <dsp:sp modelId="{57001931-20A0-4803-B9E2-9234EA49E4C0}">
      <dsp:nvSpPr>
        <dsp:cNvPr id="0" name=""/>
        <dsp:cNvSpPr/>
      </dsp:nvSpPr>
      <dsp:spPr>
        <a:xfrm>
          <a:off x="567426" y="1563014"/>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531973-EE7E-4B83-969C-48E9A721707F}">
      <dsp:nvSpPr>
        <dsp:cNvPr id="0" name=""/>
        <dsp:cNvSpPr/>
      </dsp:nvSpPr>
      <dsp:spPr>
        <a:xfrm>
          <a:off x="1088431" y="2917843"/>
          <a:ext cx="6962986"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a:t>Law enforcement tools</a:t>
          </a:r>
          <a:endParaRPr lang="en-US" sz="4300" kern="1200" dirty="0"/>
        </a:p>
      </dsp:txBody>
      <dsp:txXfrm>
        <a:off x="1088431" y="2917843"/>
        <a:ext cx="6962986" cy="833607"/>
      </dsp:txXfrm>
    </dsp:sp>
    <dsp:sp modelId="{450D2FA0-3AA3-4A23-8681-9825D07A356A}">
      <dsp:nvSpPr>
        <dsp:cNvPr id="0" name=""/>
        <dsp:cNvSpPr/>
      </dsp:nvSpPr>
      <dsp:spPr>
        <a:xfrm>
          <a:off x="567426" y="2813642"/>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225FB1-B747-407C-999C-065EC1F5D696}">
      <dsp:nvSpPr>
        <dsp:cNvPr id="0" name=""/>
        <dsp:cNvSpPr/>
      </dsp:nvSpPr>
      <dsp:spPr>
        <a:xfrm>
          <a:off x="610504" y="4168472"/>
          <a:ext cx="7440913"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a:t>Prevention and deterrence</a:t>
          </a:r>
          <a:endParaRPr lang="en-GB" sz="4300" kern="1200"/>
        </a:p>
      </dsp:txBody>
      <dsp:txXfrm>
        <a:off x="610504" y="4168472"/>
        <a:ext cx="7440913" cy="833607"/>
      </dsp:txXfrm>
    </dsp:sp>
    <dsp:sp modelId="{E7EC9133-C400-4C24-BDA2-91D8806C2A4B}">
      <dsp:nvSpPr>
        <dsp:cNvPr id="0" name=""/>
        <dsp:cNvSpPr/>
      </dsp:nvSpPr>
      <dsp:spPr>
        <a:xfrm>
          <a:off x="89500" y="4064271"/>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51397-26B9-48FB-980E-EE160CEC2C85}">
      <dsp:nvSpPr>
        <dsp:cNvPr id="0" name=""/>
        <dsp:cNvSpPr/>
      </dsp:nvSpPr>
      <dsp:spPr>
        <a:xfrm>
          <a:off x="2060"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Prevent</a:t>
          </a:r>
        </a:p>
      </dsp:txBody>
      <dsp:txXfrm>
        <a:off x="2060" y="0"/>
        <a:ext cx="2021964" cy="1754216"/>
      </dsp:txXfrm>
    </dsp:sp>
    <dsp:sp modelId="{67A43065-60AD-4EF7-B6F6-1B71DEA3D3C6}">
      <dsp:nvSpPr>
        <dsp:cNvPr id="0" name=""/>
        <dsp:cNvSpPr/>
      </dsp:nvSpPr>
      <dsp:spPr>
        <a:xfrm>
          <a:off x="204257" y="1754216"/>
          <a:ext cx="1617571" cy="3800802"/>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People from committing crimes or joining OCGs</a:t>
          </a:r>
        </a:p>
      </dsp:txBody>
      <dsp:txXfrm>
        <a:off x="251634" y="1801593"/>
        <a:ext cx="1522817" cy="3706048"/>
      </dsp:txXfrm>
    </dsp:sp>
    <dsp:sp modelId="{A1C37DDD-4138-4691-A51E-6748A8C6626C}">
      <dsp:nvSpPr>
        <dsp:cNvPr id="0" name=""/>
        <dsp:cNvSpPr/>
      </dsp:nvSpPr>
      <dsp:spPr>
        <a:xfrm>
          <a:off x="2175672"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Pursue</a:t>
          </a:r>
        </a:p>
      </dsp:txBody>
      <dsp:txXfrm>
        <a:off x="2175672" y="0"/>
        <a:ext cx="2021964" cy="1754216"/>
      </dsp:txXfrm>
    </dsp:sp>
    <dsp:sp modelId="{246936F9-E2F6-4CF2-B194-A23E2C99E62F}">
      <dsp:nvSpPr>
        <dsp:cNvPr id="0" name=""/>
        <dsp:cNvSpPr/>
      </dsp:nvSpPr>
      <dsp:spPr>
        <a:xfrm>
          <a:off x="2377869" y="1754216"/>
          <a:ext cx="1617571" cy="3800802"/>
        </a:xfrm>
        <a:prstGeom prst="roundRect">
          <a:avLst>
            <a:gd name="adj" fmla="val 10000"/>
          </a:avLst>
        </a:prstGeom>
        <a:solidFill>
          <a:schemeClr val="accent6">
            <a:shade val="50000"/>
            <a:hueOff val="-327838"/>
            <a:satOff val="-14044"/>
            <a:lumOff val="235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And disrupt criminals</a:t>
          </a:r>
        </a:p>
      </dsp:txBody>
      <dsp:txXfrm>
        <a:off x="2425246" y="1801593"/>
        <a:ext cx="1522817" cy="3706048"/>
      </dsp:txXfrm>
    </dsp:sp>
    <dsp:sp modelId="{348AD508-F403-4C0D-AF9B-DAB036200A4C}">
      <dsp:nvSpPr>
        <dsp:cNvPr id="0" name=""/>
        <dsp:cNvSpPr/>
      </dsp:nvSpPr>
      <dsp:spPr>
        <a:xfrm>
          <a:off x="4361780"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Protect </a:t>
          </a:r>
        </a:p>
      </dsp:txBody>
      <dsp:txXfrm>
        <a:off x="4361780" y="0"/>
        <a:ext cx="2021964" cy="1754216"/>
      </dsp:txXfrm>
    </dsp:sp>
    <dsp:sp modelId="{09DBBAC8-AC31-4E94-A2EF-CD41D4E55ED4}">
      <dsp:nvSpPr>
        <dsp:cNvPr id="0" name=""/>
        <dsp:cNvSpPr/>
      </dsp:nvSpPr>
      <dsp:spPr>
        <a:xfrm>
          <a:off x="4551481" y="1754216"/>
          <a:ext cx="1617571" cy="3800802"/>
        </a:xfrm>
        <a:prstGeom prst="roundRect">
          <a:avLst>
            <a:gd name="adj" fmla="val 10000"/>
          </a:avLst>
        </a:prstGeom>
        <a:solidFill>
          <a:schemeClr val="accent6">
            <a:shade val="50000"/>
            <a:hueOff val="-655675"/>
            <a:satOff val="-28088"/>
            <a:lumOff val="47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public and organizations against crime and criminals. </a:t>
          </a:r>
        </a:p>
      </dsp:txBody>
      <dsp:txXfrm>
        <a:off x="4598858" y="1801593"/>
        <a:ext cx="1522817" cy="3706048"/>
      </dsp:txXfrm>
    </dsp:sp>
    <dsp:sp modelId="{34EAD736-0C48-4D69-A129-BAA35A7FBF52}">
      <dsp:nvSpPr>
        <dsp:cNvPr id="0" name=""/>
        <dsp:cNvSpPr/>
      </dsp:nvSpPr>
      <dsp:spPr>
        <a:xfrm>
          <a:off x="6522896"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Prepare </a:t>
          </a:r>
        </a:p>
      </dsp:txBody>
      <dsp:txXfrm>
        <a:off x="6522896" y="0"/>
        <a:ext cx="2021964" cy="1754216"/>
      </dsp:txXfrm>
    </dsp:sp>
    <dsp:sp modelId="{EC4D681E-7AD9-415C-BF84-7039EF7A0BCC}">
      <dsp:nvSpPr>
        <dsp:cNvPr id="0" name=""/>
        <dsp:cNvSpPr/>
      </dsp:nvSpPr>
      <dsp:spPr>
        <a:xfrm>
          <a:off x="6725093" y="1754216"/>
          <a:ext cx="1617571" cy="3800802"/>
        </a:xfrm>
        <a:prstGeom prst="roundRect">
          <a:avLst>
            <a:gd name="adj" fmla="val 10000"/>
          </a:avLst>
        </a:prstGeom>
        <a:solidFill>
          <a:schemeClr val="accent6">
            <a:shade val="50000"/>
            <a:hueOff val="-327838"/>
            <a:satOff val="-14044"/>
            <a:lumOff val="235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To tackle serious and organised crime to handle it when it does occur. </a:t>
          </a:r>
        </a:p>
      </dsp:txBody>
      <dsp:txXfrm>
        <a:off x="6772470" y="1801593"/>
        <a:ext cx="1522817" cy="37060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8245E-406F-42C7-B667-793BAF4E7700}">
      <dsp:nvSpPr>
        <dsp:cNvPr id="0" name=""/>
        <dsp:cNvSpPr/>
      </dsp:nvSpPr>
      <dsp:spPr>
        <a:xfrm rot="16200000">
          <a:off x="-864506" y="865807"/>
          <a:ext cx="5115459" cy="3383844"/>
        </a:xfrm>
        <a:prstGeom prst="flowChartManualOperati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0" tIns="0" rIns="302152" bIns="0" numCol="1" spcCol="1270" anchor="ctr" anchorCtr="0">
          <a:noAutofit/>
        </a:bodyPr>
        <a:lstStyle/>
        <a:p>
          <a:pPr marL="0" lvl="0" indent="0" algn="ctr" defTabSz="2133600">
            <a:lnSpc>
              <a:spcPct val="90000"/>
            </a:lnSpc>
            <a:spcBef>
              <a:spcPct val="0"/>
            </a:spcBef>
            <a:spcAft>
              <a:spcPct val="35000"/>
            </a:spcAft>
            <a:buNone/>
          </a:pPr>
          <a:r>
            <a:rPr lang="en-GB" sz="4800" kern="1200" dirty="0"/>
            <a:t>Bin-a-blade</a:t>
          </a:r>
        </a:p>
      </dsp:txBody>
      <dsp:txXfrm rot="5400000">
        <a:off x="1302" y="1023091"/>
        <a:ext cx="3383844" cy="3069275"/>
      </dsp:txXfrm>
    </dsp:sp>
    <dsp:sp modelId="{25A21A54-A5FB-4325-BB29-3FAE057E3CD8}">
      <dsp:nvSpPr>
        <dsp:cNvPr id="0" name=""/>
        <dsp:cNvSpPr/>
      </dsp:nvSpPr>
      <dsp:spPr>
        <a:xfrm rot="16200000">
          <a:off x="2773127" y="865807"/>
          <a:ext cx="5115459" cy="3383844"/>
        </a:xfrm>
        <a:prstGeom prst="flowChartManualOperation">
          <a:avLst/>
        </a:prstGeom>
        <a:solidFill>
          <a:schemeClr val="accent2">
            <a:hueOff val="10053405"/>
            <a:satOff val="-315"/>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0" tIns="0" rIns="302152" bIns="0" numCol="1" spcCol="1270" anchor="ctr" anchorCtr="0">
          <a:noAutofit/>
        </a:bodyPr>
        <a:lstStyle/>
        <a:p>
          <a:pPr marL="0" lvl="0" indent="0" algn="ctr" defTabSz="2133600">
            <a:lnSpc>
              <a:spcPct val="90000"/>
            </a:lnSpc>
            <a:spcBef>
              <a:spcPct val="0"/>
            </a:spcBef>
            <a:spcAft>
              <a:spcPct val="35000"/>
            </a:spcAft>
            <a:buNone/>
          </a:pPr>
          <a:r>
            <a:rPr lang="en-GB" sz="4800" kern="1200" dirty="0"/>
            <a:t>Stop and searches</a:t>
          </a:r>
        </a:p>
      </dsp:txBody>
      <dsp:txXfrm rot="5400000">
        <a:off x="3638935" y="1023091"/>
        <a:ext cx="3383844" cy="3069275"/>
      </dsp:txXfrm>
    </dsp:sp>
    <dsp:sp modelId="{113F7675-EA88-424A-A514-8FD17C537D65}">
      <dsp:nvSpPr>
        <dsp:cNvPr id="0" name=""/>
        <dsp:cNvSpPr/>
      </dsp:nvSpPr>
      <dsp:spPr>
        <a:xfrm rot="16200000">
          <a:off x="6410760" y="865807"/>
          <a:ext cx="5115459" cy="3383844"/>
        </a:xfrm>
        <a:prstGeom prst="flowChartManualOperation">
          <a:avLst/>
        </a:prstGeom>
        <a:solidFill>
          <a:schemeClr val="accent2">
            <a:hueOff val="20106810"/>
            <a:satOff val="-630"/>
            <a:lumOff val="7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0" tIns="0" rIns="302152" bIns="0" numCol="1" spcCol="1270" anchor="ctr" anchorCtr="0">
          <a:noAutofit/>
        </a:bodyPr>
        <a:lstStyle/>
        <a:p>
          <a:pPr marL="0" lvl="0" indent="0" algn="ctr" defTabSz="2133600">
            <a:lnSpc>
              <a:spcPct val="90000"/>
            </a:lnSpc>
            <a:spcBef>
              <a:spcPct val="0"/>
            </a:spcBef>
            <a:spcAft>
              <a:spcPct val="35000"/>
            </a:spcAft>
            <a:buNone/>
          </a:pPr>
          <a:r>
            <a:rPr lang="en-GB" sz="4800" kern="1200" dirty="0"/>
            <a:t>No more red campaign</a:t>
          </a:r>
        </a:p>
      </dsp:txBody>
      <dsp:txXfrm rot="5400000">
        <a:off x="7276568" y="1023091"/>
        <a:ext cx="3383844" cy="30692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0F99AE-FD26-4C77-8CE3-CF41529088D2}" type="datetimeFigureOut">
              <a:rPr lang="en-GB" smtClean="0"/>
              <a:t>02/05/2024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B27C8A-A844-4BFA-958A-694023713B3C}" type="slidenum">
              <a:rPr lang="en-GB" smtClean="0"/>
              <a:t>‹#›</a:t>
            </a:fld>
            <a:endParaRPr lang="en-GB"/>
          </a:p>
        </p:txBody>
      </p:sp>
    </p:spTree>
    <p:extLst>
      <p:ext uri="{BB962C8B-B14F-4D97-AF65-F5344CB8AC3E}">
        <p14:creationId xmlns:p14="http://schemas.microsoft.com/office/powerpoint/2010/main" val="2278053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file:///C:\Users\tammo\Downloads\SOC%20strat%20.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1</a:t>
            </a:fld>
            <a:endParaRPr lang="en-GB"/>
          </a:p>
        </p:txBody>
      </p:sp>
    </p:spTree>
    <p:extLst>
      <p:ext uri="{BB962C8B-B14F-4D97-AF65-F5344CB8AC3E}">
        <p14:creationId xmlns:p14="http://schemas.microsoft.com/office/powerpoint/2010/main" val="3955214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Serious and organized crime is a criminal activity that has been planned by someone or a group, it is often committed to gain financially, to get power, gain influence or even for personal needs such as sexual gratification. </a:t>
            </a:r>
          </a:p>
          <a:p>
            <a:endParaRPr lang="en-GB" dirty="0"/>
          </a:p>
          <a:p>
            <a:r>
              <a:rPr lang="en-US" dirty="0"/>
              <a:t>Many different types of serious and organized crime can</a:t>
            </a:r>
            <a:r>
              <a:rPr lang="en-GB" dirty="0"/>
              <a:t> be split into 3 groups vulnerability, prosperity, and commodities; these include child sexual exploitation and abuse; illegal firearms, and drug trafficking. </a:t>
            </a:r>
          </a:p>
        </p:txBody>
      </p:sp>
      <p:sp>
        <p:nvSpPr>
          <p:cNvPr id="4" name="Slide Number Placeholder 3"/>
          <p:cNvSpPr>
            <a:spLocks noGrp="1"/>
          </p:cNvSpPr>
          <p:nvPr>
            <p:ph type="sldNum" sz="quarter" idx="5"/>
          </p:nvPr>
        </p:nvSpPr>
        <p:spPr/>
        <p:txBody>
          <a:bodyPr/>
          <a:lstStyle/>
          <a:p>
            <a:fld id="{38B27C8A-A844-4BFA-958A-694023713B3C}" type="slidenum">
              <a:rPr lang="en-GB" smtClean="0"/>
              <a:t>2</a:t>
            </a:fld>
            <a:endParaRPr lang="en-GB"/>
          </a:p>
        </p:txBody>
      </p:sp>
    </p:spTree>
    <p:extLst>
      <p:ext uri="{BB962C8B-B14F-4D97-AF65-F5344CB8AC3E}">
        <p14:creationId xmlns:p14="http://schemas.microsoft.com/office/powerpoint/2010/main" val="3096649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Serious and organized crime affects the public as well as both the public and private sectors. It can be in vulnerability, prosperity, and commodities. The threat that SOC has is often downplayed due to the lack of reporting and due to the hidden nature of the crimes involved.</a:t>
            </a:r>
          </a:p>
          <a:p>
            <a:endParaRPr lang="en-GB" dirty="0"/>
          </a:p>
          <a:p>
            <a:r>
              <a:rPr lang="en-GB" dirty="0"/>
              <a:t>In terms of vulnerability, there are organized immigration crimes that can lead to a range of offenses, a 35% increase in potential modern slavery and human trafficking victim referrals, and a 700% increase in online sexual exploitation and abuse. The increases in sexual exploitation and abuse could be due to the advances in technology as well as the use of social media. Whereas the increase in human trafficking and modern slavery could be due to trying to flee wars.</a:t>
            </a:r>
          </a:p>
          <a:p>
            <a:endParaRPr lang="en-GB" dirty="0"/>
          </a:p>
          <a:p>
            <a:r>
              <a:rPr lang="en-GB" dirty="0"/>
              <a:t>In terms of prosperity, the issue is crimes involving bribery, corruption, and sanction evasion; it was seen that there is a possibility that the UK lose tens of billions of pounds due to money laundering annually. In  2018 there were around 3.3 million fraud incidents in the UK and 43% of businesses in the UK in 2017 were victims of a cyber-attack or security breach. There is estimated to be a £37 million economic cost due to serious and organized crime each year.</a:t>
            </a:r>
          </a:p>
          <a:p>
            <a:endParaRPr lang="en-GB" dirty="0"/>
          </a:p>
          <a:p>
            <a:r>
              <a:rPr lang="en-GB" dirty="0"/>
              <a:t>Commodities such as drugs and firearms entering the UK have a major impact. In 2017 there were 2,503 deaths caused by drugs. During 2017/2018 there was a 25% increase in firearm offences.</a:t>
            </a:r>
          </a:p>
          <a:p>
            <a:endParaRPr lang="en-GB" dirty="0"/>
          </a:p>
          <a:p>
            <a:r>
              <a:rPr lang="en-GB" dirty="0"/>
              <a:t>The increase of certain offences such as being able to buy commodities means that there is a greater chance of an increase in knife and gun crime within the UK. Having an increase in sexual exploitation and abuse may be due to the increase in the use of social media within certain generations, it also means that more information about a person can be found online making it easier to find vulnerable people. </a:t>
            </a:r>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3</a:t>
            </a:fld>
            <a:endParaRPr lang="en-GB"/>
          </a:p>
        </p:txBody>
      </p:sp>
    </p:spTree>
    <p:extLst>
      <p:ext uri="{BB962C8B-B14F-4D97-AF65-F5344CB8AC3E}">
        <p14:creationId xmlns:p14="http://schemas.microsoft.com/office/powerpoint/2010/main" val="2015793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generation that is around now many crimes can be committed online and will often be for money. A massive reason more criminals may be turning to crime is due to the price of necessities. Due to the rise in prices and the cost of living many people are now unable to fund themselves or their families which makes offending more appealing.</a:t>
            </a:r>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4</a:t>
            </a:fld>
            <a:endParaRPr lang="en-GB"/>
          </a:p>
        </p:txBody>
      </p:sp>
    </p:spTree>
    <p:extLst>
      <p:ext uri="{BB962C8B-B14F-4D97-AF65-F5344CB8AC3E}">
        <p14:creationId xmlns:p14="http://schemas.microsoft.com/office/powerpoint/2010/main" val="1254062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sets of statistics above are based on serious and organised crime. The National Audit Office (2019) reported on previous data from mainly 2015/16. The National Crime Agency (2019) focused on the more current statistics. Previously there were said to be around 4,500 OCGs in the UK but this increased in 2018/19 to 4,772; this increase could be due to the development of technology in the UK. A lot of the statistics found for 2018/19 focused more on crimes that have been impacted by the use of social media and the internet, it focused on child exploitation, the number of crimes that misused a computer and how much they managed to stop criminals from stealing. In 2015/16 it focused more on how much had been spent to tackle SOC so far, and how law enforcement was impacted rather than on how the public was impacted. Recent years seem to show an increase in crimes that need a vulnerable victim, this could be due to everything being online and people using more online banking then in store.</a:t>
            </a:r>
            <a:endParaRPr lang="en-US" dirty="0"/>
          </a:p>
        </p:txBody>
      </p:sp>
      <p:sp>
        <p:nvSpPr>
          <p:cNvPr id="4" name="Slide Number Placeholder 3"/>
          <p:cNvSpPr>
            <a:spLocks noGrp="1"/>
          </p:cNvSpPr>
          <p:nvPr>
            <p:ph type="sldNum" sz="quarter" idx="5"/>
          </p:nvPr>
        </p:nvSpPr>
        <p:spPr/>
        <p:txBody>
          <a:bodyPr/>
          <a:lstStyle/>
          <a:p>
            <a:fld id="{38B27C8A-A844-4BFA-958A-694023713B3C}" type="slidenum">
              <a:rPr lang="en-GB" smtClean="0"/>
              <a:t>5</a:t>
            </a:fld>
            <a:endParaRPr lang="en-GB"/>
          </a:p>
        </p:txBody>
      </p:sp>
    </p:spTree>
    <p:extLst>
      <p:ext uri="{BB962C8B-B14F-4D97-AF65-F5344CB8AC3E}">
        <p14:creationId xmlns:p14="http://schemas.microsoft.com/office/powerpoint/2010/main" val="2541591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Types of gangs…</a:t>
            </a:r>
            <a:endParaRPr lang="en-GB" dirty="0"/>
          </a:p>
          <a:p>
            <a:r>
              <a:rPr lang="en-GB" dirty="0"/>
              <a:t>Peer group – a person’s social group, those a person hangs around with may not use the term gang. </a:t>
            </a:r>
          </a:p>
          <a:p>
            <a:r>
              <a:rPr lang="en-GB" dirty="0"/>
              <a:t>Street gang – a group who is seen by others and themselves as a gang, often have a strong link to crime and violence.</a:t>
            </a:r>
          </a:p>
          <a:p>
            <a:r>
              <a:rPr lang="en-GB" dirty="0"/>
              <a:t>Organised criminal gangs- a group who take part in crime for their own personal gain.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(NCPCC 2019)</a:t>
            </a:r>
          </a:p>
          <a:p>
            <a:endParaRPr lang="en-GB" dirty="0"/>
          </a:p>
          <a:p>
            <a:endParaRPr lang="en-GB" dirty="0"/>
          </a:p>
          <a:p>
            <a:r>
              <a:rPr lang="en-GB" b="1" dirty="0"/>
              <a:t>Why people join?</a:t>
            </a:r>
            <a:endParaRPr lang="en-GB" dirty="0"/>
          </a:p>
          <a:p>
            <a:r>
              <a:rPr lang="en-GB" dirty="0"/>
              <a:t>People will often join gangs to feel as though they are a part of something or for a sense of family and identity. There are many other reasons such as respect, peer pressure, boredom, intimidated, protection and cause a family member is a part of it (Thurrock Council 2019). The issue with why people may want to join a gang may be down to intimidation and peer pressure this means that many people are being exploited into joining the gangs, this could be due to debt or a family member telling them it’s the right thing to do. Another reason is that they see gang culture glorified in music (Crown Prosecution service 2021).</a:t>
            </a:r>
          </a:p>
        </p:txBody>
      </p:sp>
      <p:sp>
        <p:nvSpPr>
          <p:cNvPr id="4" name="Slide Number Placeholder 3"/>
          <p:cNvSpPr>
            <a:spLocks noGrp="1"/>
          </p:cNvSpPr>
          <p:nvPr>
            <p:ph type="sldNum" sz="quarter" idx="5"/>
          </p:nvPr>
        </p:nvSpPr>
        <p:spPr/>
        <p:txBody>
          <a:bodyPr/>
          <a:lstStyle/>
          <a:p>
            <a:fld id="{38B27C8A-A844-4BFA-958A-694023713B3C}" type="slidenum">
              <a:rPr lang="en-GB" smtClean="0"/>
              <a:t>7</a:t>
            </a:fld>
            <a:endParaRPr lang="en-GB"/>
          </a:p>
        </p:txBody>
      </p:sp>
    </p:spTree>
    <p:extLst>
      <p:ext uri="{BB962C8B-B14F-4D97-AF65-F5344CB8AC3E}">
        <p14:creationId xmlns:p14="http://schemas.microsoft.com/office/powerpoint/2010/main" val="582074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8</a:t>
            </a:fld>
            <a:endParaRPr lang="en-GB"/>
          </a:p>
        </p:txBody>
      </p:sp>
    </p:spTree>
    <p:extLst>
      <p:ext uri="{BB962C8B-B14F-4D97-AF65-F5344CB8AC3E}">
        <p14:creationId xmlns:p14="http://schemas.microsoft.com/office/powerpoint/2010/main" val="2429180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included a group of men abusing 8 young girls. 24 members of a gang received a combined sentenced of 346 years, they operated between 1999 and 2012. the police uncovered evidence that they had been offences of rape, sexual abuse and trafficking of a group of underaged girls. The first arrest was made in 2018 and all members were charged in 2020 and the first sentence given in 2022. one member was found guilty of 14 different offences of rape, sexual abuse  on the helpless victims. The victims while being powerless when it happened fought back as adults and reported what had happened (Neal 2024). </a:t>
            </a:r>
          </a:p>
          <a:p>
            <a:endParaRPr lang="en-GB" dirty="0"/>
          </a:p>
          <a:p>
            <a:r>
              <a:rPr lang="en-GB" dirty="0"/>
              <a:t>This incident is horrific and shows the extent of the crimes that a singular gang can get up to. Sexual exploitation and abuse often happen to vulnerable victims which means that they will often not report the crime after it happens. That can be seen in this case as the victims reported what had happened once, they had become adults themselves.</a:t>
            </a:r>
          </a:p>
        </p:txBody>
      </p:sp>
      <p:sp>
        <p:nvSpPr>
          <p:cNvPr id="4" name="Slide Number Placeholder 3"/>
          <p:cNvSpPr>
            <a:spLocks noGrp="1"/>
          </p:cNvSpPr>
          <p:nvPr>
            <p:ph type="sldNum" sz="quarter" idx="5"/>
          </p:nvPr>
        </p:nvSpPr>
        <p:spPr/>
        <p:txBody>
          <a:bodyPr/>
          <a:lstStyle/>
          <a:p>
            <a:fld id="{38B27C8A-A844-4BFA-958A-694023713B3C}" type="slidenum">
              <a:rPr lang="en-GB" smtClean="0"/>
              <a:t>9</a:t>
            </a:fld>
            <a:endParaRPr lang="en-GB"/>
          </a:p>
        </p:txBody>
      </p:sp>
    </p:spTree>
    <p:extLst>
      <p:ext uri="{BB962C8B-B14F-4D97-AF65-F5344CB8AC3E}">
        <p14:creationId xmlns:p14="http://schemas.microsoft.com/office/powerpoint/2010/main" val="2767658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on the screen shows the types of violence used by gangs and the changes of it happening. From 2019 the chances of violence against a person has significantly increased and continues to increase, this can be seen by the 5.3% increase from 2019 to 2021. The crime with the highest increase from 2019 to 2021 for violence against a person is violence without injury which has increased by 12.2% is two years. Kinfe crime offences have been the largest weapon crime committed by gangs as shown in the graph above. However, from 019 to 2021 there has been a significant decrease by 31.9%. This could be for a range of reasons such as the pandemic or a crackdown on knife carrying.</a:t>
            </a:r>
          </a:p>
        </p:txBody>
      </p:sp>
      <p:sp>
        <p:nvSpPr>
          <p:cNvPr id="4" name="Slide Number Placeholder 3"/>
          <p:cNvSpPr>
            <a:spLocks noGrp="1"/>
          </p:cNvSpPr>
          <p:nvPr>
            <p:ph type="sldNum" sz="quarter" idx="5"/>
          </p:nvPr>
        </p:nvSpPr>
        <p:spPr/>
        <p:txBody>
          <a:bodyPr/>
          <a:lstStyle/>
          <a:p>
            <a:fld id="{38B27C8A-A844-4BFA-958A-694023713B3C}" type="slidenum">
              <a:rPr lang="en-GB" smtClean="0"/>
              <a:t>10</a:t>
            </a:fld>
            <a:endParaRPr lang="en-GB"/>
          </a:p>
        </p:txBody>
      </p:sp>
    </p:spTree>
    <p:extLst>
      <p:ext uri="{BB962C8B-B14F-4D97-AF65-F5344CB8AC3E}">
        <p14:creationId xmlns:p14="http://schemas.microsoft.com/office/powerpoint/2010/main" val="292630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sng">
                <a:solidFill>
                  <a:schemeClr val="bg1"/>
                </a:solidFill>
              </a:rPr>
              <a:t>Why do people carry knives?</a:t>
            </a:r>
            <a:br>
              <a:rPr lang="en-GB" sz="1200" b="1" u="sng">
                <a:solidFill>
                  <a:schemeClr val="bg1"/>
                </a:solidFill>
              </a:rPr>
            </a:br>
            <a:r>
              <a:rPr lang="en-GB" sz="1200" b="1">
                <a:solidFill>
                  <a:schemeClr val="bg1"/>
                </a:solidFill>
              </a:rPr>
              <a:t>Self-protection and fear </a:t>
            </a:r>
            <a:r>
              <a:rPr lang="en-GB" sz="1200">
                <a:solidFill>
                  <a:schemeClr val="bg1"/>
                </a:solidFill>
              </a:rPr>
              <a:t>– people will often carry if they are in fear of becoming a victim or a repeat victim of an offence. </a:t>
            </a:r>
            <a:br>
              <a:rPr lang="en-GB" sz="1200" b="1" u="sng">
                <a:solidFill>
                  <a:schemeClr val="bg1"/>
                </a:solidFill>
              </a:rPr>
            </a:br>
            <a:r>
              <a:rPr lang="en-GB" sz="1200" b="1" i="0">
                <a:solidFill>
                  <a:schemeClr val="bg1"/>
                </a:solidFill>
              </a:rPr>
              <a:t>Self-presentation</a:t>
            </a:r>
            <a:r>
              <a:rPr lang="en-GB" sz="1200" i="0">
                <a:solidFill>
                  <a:schemeClr val="bg1"/>
                </a:solidFill>
              </a:rPr>
              <a:t> – people can often think that carry a weapon such as a knife makes them look cool.</a:t>
            </a:r>
            <a:br>
              <a:rPr lang="en-GB" sz="1200" i="0">
                <a:solidFill>
                  <a:schemeClr val="bg1"/>
                </a:solidFill>
              </a:rPr>
            </a:br>
            <a:r>
              <a:rPr lang="en-GB" sz="1200" b="1" i="0">
                <a:solidFill>
                  <a:schemeClr val="bg1"/>
                </a:solidFill>
              </a:rPr>
              <a:t>Utility</a:t>
            </a:r>
            <a:r>
              <a:rPr lang="en-GB" sz="1200" i="0">
                <a:solidFill>
                  <a:schemeClr val="bg1"/>
                </a:solidFill>
              </a:rPr>
              <a:t>  - to be used. Some people who carry n=knives aim to use them to injury someone else.</a:t>
            </a:r>
            <a:br>
              <a:rPr lang="en-GB" sz="1200" i="0">
                <a:solidFill>
                  <a:schemeClr val="bg1"/>
                </a:solidFill>
              </a:rPr>
            </a:br>
            <a:r>
              <a:rPr lang="en-GB" sz="1200" i="0">
                <a:solidFill>
                  <a:schemeClr val="bg1"/>
                </a:solidFill>
              </a:rPr>
              <a:t>(McNeill and Wheller 2019)</a:t>
            </a:r>
          </a:p>
          <a:p>
            <a:endParaRPr lang="en-GB" sz="1200" i="0">
              <a:solidFill>
                <a:schemeClr val="bg1"/>
              </a:solidFill>
            </a:endParaRPr>
          </a:p>
          <a:p>
            <a:r>
              <a:rPr lang="en-GB"/>
              <a:t>There are many other reasons a person may carry a weapon such as a knife. This may be due to peer pressure; to have respect; if they are a part of a gang and even to intimidate others (Coker 2017). While many think carrying a knife is going to protect them it can also be used against them. It is also a criminal offence to carry a sharp object or knife under section 66 of the Offensive Weapons Act 2019. which makes it illegal to sell or deliver knives, possess them and threaten someone with one (Home Office 2022).</a:t>
            </a: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11</a:t>
            </a:fld>
            <a:endParaRPr lang="en-GB"/>
          </a:p>
        </p:txBody>
      </p:sp>
    </p:spTree>
    <p:extLst>
      <p:ext uri="{BB962C8B-B14F-4D97-AF65-F5344CB8AC3E}">
        <p14:creationId xmlns:p14="http://schemas.microsoft.com/office/powerpoint/2010/main" val="3105292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Article 1:</a:t>
            </a:r>
          </a:p>
          <a:p>
            <a:r>
              <a:rPr lang="en-GB" b="1" dirty="0"/>
              <a:t>Happened in 2023.</a:t>
            </a:r>
          </a:p>
          <a:p>
            <a:r>
              <a:rPr lang="en-GB" b="0" dirty="0"/>
              <a:t>A boy named Alfie was stabbed to death by a fellow student at his school. The incident occurred after the half-term after the boy was threatened and beaten up by Alfie. Alfie had punched and stomped on his face making him fear for his life. The incident was not planned although the defendant had thought to start carrying a knife for his protection. So, when he saw Alfie approach him outside of the school he got the knife out, Alfie then provoked the situation by asking what he planned to do before grabbing the boy by his coat which made him scared and start swinging the knife around. The incident resulted in Alfie’s death, but the boy says that it was purely because he was scared. (Higgins 2023).</a:t>
            </a:r>
          </a:p>
          <a:p>
            <a:endParaRPr lang="en-GB" b="0" dirty="0"/>
          </a:p>
          <a:p>
            <a:r>
              <a:rPr lang="en-GB" b="1" dirty="0"/>
              <a:t>Article 2: </a:t>
            </a:r>
          </a:p>
          <a:p>
            <a:r>
              <a:rPr lang="en-GB" b="1" dirty="0"/>
              <a:t>Happened in April 2024.</a:t>
            </a:r>
          </a:p>
          <a:p>
            <a:r>
              <a:rPr lang="en-GB" b="0" dirty="0"/>
              <a:t>A school was put into lockdown in April due to a 13-year-old girl stabbing three people at a school in Ammanford. The incident included a student and two teachers being injured. The girl stabbed a student in the stomach when walking back to class after a break, two teachers attempted to stop the attack and were both stabbed, and one even had a slash to the throat. A male teacher then disarmed the girl to prevent further injuries and kept her in a headlock until the police turned up and arrested her. The girl remained in custody on suspicion of attempted murder of 3 people. The fear of the incident caused many students to try and flee the school and climb a 7-foot fence. (Bedford 2024). </a:t>
            </a:r>
          </a:p>
          <a:p>
            <a:r>
              <a:rPr lang="en-GB" b="0" dirty="0"/>
              <a:t> </a:t>
            </a:r>
          </a:p>
          <a:p>
            <a:r>
              <a:rPr lang="en-GB" b="0" dirty="0"/>
              <a:t>Both events are recent, but the causes seem to be completely different. When talking about knife crime people normally assume that it is a male who commits the crime. The incident that happened this year shows that any gender can commit this awful crime. While both incidents happened to two students around the same age, it can also show that people will try to protect themselves any way they can but also that anger can change how a person behaves.</a:t>
            </a:r>
          </a:p>
        </p:txBody>
      </p:sp>
      <p:sp>
        <p:nvSpPr>
          <p:cNvPr id="4" name="Slide Number Placeholder 3"/>
          <p:cNvSpPr>
            <a:spLocks noGrp="1"/>
          </p:cNvSpPr>
          <p:nvPr>
            <p:ph type="sldNum" sz="quarter" idx="5"/>
          </p:nvPr>
        </p:nvSpPr>
        <p:spPr/>
        <p:txBody>
          <a:bodyPr/>
          <a:lstStyle/>
          <a:p>
            <a:fld id="{38B27C8A-A844-4BFA-958A-694023713B3C}" type="slidenum">
              <a:rPr lang="en-GB" smtClean="0"/>
              <a:t>12</a:t>
            </a:fld>
            <a:endParaRPr lang="en-GB"/>
          </a:p>
        </p:txBody>
      </p:sp>
    </p:spTree>
    <p:extLst>
      <p:ext uri="{BB962C8B-B14F-4D97-AF65-F5344CB8AC3E}">
        <p14:creationId xmlns:p14="http://schemas.microsoft.com/office/powerpoint/2010/main" val="30813477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1 shows the number of incident that occur that include a sharp object. In the graph you can see that since 2018/19 there has been a decrease of the amount of crime committed using a blade in 2022/23. the highest number of knife crimes recorded took place in 2019/20 where there was a spike in knife crime. This was also the period where covid 19 started to spread which may be the reason for the decrease in the following two years.</a:t>
            </a:r>
          </a:p>
          <a:p>
            <a:endParaRPr lang="en-GB" dirty="0"/>
          </a:p>
          <a:p>
            <a:r>
              <a:rPr lang="en-GB" dirty="0"/>
              <a:t>The graph 2 shows the different types of crimes committed using a knife or sharp object. And whether there was an increase in this crime from 2019/20 to 2022/23. increases where seen in threats of death, rape and indecent and sexual assault. Whereas a decrease was seen in attempted murder, homicide and robbery. The increases and decreases could happen for many reasons during this period the main reason could be the pandemic and the global rules of having to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graph 3 shows the number of homicide that happen each compared to the number of them that involve sharp objects. The image shows that less than half of reported homicide are due to a knife or other sharp object being involved. </a:t>
            </a:r>
          </a:p>
          <a:p>
            <a:r>
              <a:rPr lang="en-GB" dirty="0"/>
              <a:t>stay at home.</a:t>
            </a:r>
          </a:p>
        </p:txBody>
      </p:sp>
      <p:sp>
        <p:nvSpPr>
          <p:cNvPr id="4" name="Slide Number Placeholder 3"/>
          <p:cNvSpPr>
            <a:spLocks noGrp="1"/>
          </p:cNvSpPr>
          <p:nvPr>
            <p:ph type="sldNum" sz="quarter" idx="5"/>
          </p:nvPr>
        </p:nvSpPr>
        <p:spPr/>
        <p:txBody>
          <a:bodyPr/>
          <a:lstStyle/>
          <a:p>
            <a:fld id="{38B27C8A-A844-4BFA-958A-694023713B3C}" type="slidenum">
              <a:rPr lang="en-GB" smtClean="0"/>
              <a:t>13</a:t>
            </a:fld>
            <a:endParaRPr lang="en-GB"/>
          </a:p>
        </p:txBody>
      </p:sp>
    </p:spTree>
    <p:extLst>
      <p:ext uri="{BB962C8B-B14F-4D97-AF65-F5344CB8AC3E}">
        <p14:creationId xmlns:p14="http://schemas.microsoft.com/office/powerpoint/2010/main" val="1058989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ways in which a criminal may try to exploit a vulnerable person some of which are listed above: blackmail and threat; abuse, substance misuse, and many more. Some crimes that depend upon exploiting the victim are child sexual abuse; modern slavery and human trafficking as well as organised immigration crimes. The National Crime Agency (2023) said that exploitation can happen anywhere even at home, people will often take advantage of a person's vulnerability to gain something, for example, modern slavery, trafficking those from countries of war and trying to exploit young people online. The impacts of exploitation can leave a child without an education and unable to fend for themselves, this is often a way that criminals can keep their victims from escaping.</a:t>
            </a:r>
          </a:p>
        </p:txBody>
      </p:sp>
      <p:sp>
        <p:nvSpPr>
          <p:cNvPr id="4" name="Slide Number Placeholder 3"/>
          <p:cNvSpPr>
            <a:spLocks noGrp="1"/>
          </p:cNvSpPr>
          <p:nvPr>
            <p:ph type="sldNum" sz="quarter" idx="5"/>
          </p:nvPr>
        </p:nvSpPr>
        <p:spPr/>
        <p:txBody>
          <a:bodyPr/>
          <a:lstStyle/>
          <a:p>
            <a:fld id="{38B27C8A-A844-4BFA-958A-694023713B3C}" type="slidenum">
              <a:rPr lang="en-GB" smtClean="0"/>
              <a:t>14</a:t>
            </a:fld>
            <a:endParaRPr lang="en-GB"/>
          </a:p>
        </p:txBody>
      </p:sp>
    </p:spTree>
    <p:extLst>
      <p:ext uri="{BB962C8B-B14F-4D97-AF65-F5344CB8AC3E}">
        <p14:creationId xmlns:p14="http://schemas.microsoft.com/office/powerpoint/2010/main" val="2984436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7000"/>
              </a:lnSpc>
              <a:spcAft>
                <a:spcPts val="800"/>
              </a:spcAft>
              <a:buFont typeface="Arial" panose="020B0604020202020204" pitchFamily="34" charse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Serious and organized crime has a massive impact on the UK, the social and economic impact of SOC on the economy is around £37 billion. Serious and organized crime has an economic impact on the public, public services, and reputation as well as the way of life in the UK.</a:t>
            </a:r>
          </a:p>
          <a:p>
            <a:pPr marL="285750" indent="-285750">
              <a:lnSpc>
                <a:spcPct val="107000"/>
              </a:lnSpc>
              <a:spcAft>
                <a:spcPts val="800"/>
              </a:spcAft>
              <a:buFont typeface="Arial" panose="020B0604020202020204" pitchFamily="34" charset="0"/>
              <a:buChar char="•"/>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There is an estimated £100 billion impact made by money laundering in the UK. It is estimated that there is no official value of what money laundering costs the economy. Criminals use a range of different methods to launder money such as money mules, moving money into compromised accounts, or through shell companies. </a:t>
            </a:r>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Fraud is a commonly seen crime that is estimated to have cost £190 billion to the UK. The increase of fraud incidents is due to criminals using cyber tools allowing them to reach a victim from anywhere in the UK or around the world. The highest reported loss from an individual in 2018 was £38 million.</a:t>
            </a:r>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Bribery, corruption, sanction contravention, and cybercrime undermine the integrity of the UK’s financial system. Avoiding sanctions is a difficult crime to measure because of other financial crimes.  Between 2017-2018 there were 122 reports of sanction breaches which added up to about £1.35 billion.</a:t>
            </a:r>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has been a 37% increase in cybercrime in 2018 due to people’s social media accounts being hacked. The increase in cyber-hacking is due to more people using social media and online forms of paying and socializing. </a:t>
            </a:r>
          </a:p>
          <a:p>
            <a:pPr marL="0" indent="0">
              <a:lnSpc>
                <a:spcPct val="107000"/>
              </a:lnSpc>
              <a:spcAft>
                <a:spcPts val="800"/>
              </a:spcAft>
              <a:buFont typeface="Arial" panose="020B0604020202020204" pitchFamily="34" charse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(National Crime Agency 2019)</a:t>
            </a:r>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15</a:t>
            </a:fld>
            <a:endParaRPr lang="en-GB"/>
          </a:p>
        </p:txBody>
      </p:sp>
    </p:spTree>
    <p:extLst>
      <p:ext uri="{BB962C8B-B14F-4D97-AF65-F5344CB8AC3E}">
        <p14:creationId xmlns:p14="http://schemas.microsoft.com/office/powerpoint/2010/main" val="1353267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Corruption is a big part in not getting caught when it comes to criminal activities, for example, if you can corrupt a police officer, they can help you avoid criminal charges and also help you avoid detection by giving you information about how the police plan to catch an offender of a certain crime. Having corrupted government officials allows criminals to take advantage of the system by getting false documents and information. When it comes to prison officers, they are often corrupted as they can take things in and out of prisons and can-do things on the outside if needed. Corrupt border staff can help to more illicit goods such as firearms, drugs and weapons or even humans through the border if it is needed, which would aide in the criminal offence of modern slavery and human trafficking.</a:t>
            </a:r>
          </a:p>
        </p:txBody>
      </p:sp>
      <p:sp>
        <p:nvSpPr>
          <p:cNvPr id="4" name="Slide Number Placeholder 3"/>
          <p:cNvSpPr>
            <a:spLocks noGrp="1"/>
          </p:cNvSpPr>
          <p:nvPr>
            <p:ph type="sldNum" sz="quarter" idx="5"/>
          </p:nvPr>
        </p:nvSpPr>
        <p:spPr/>
        <p:txBody>
          <a:bodyPr/>
          <a:lstStyle/>
          <a:p>
            <a:fld id="{38B27C8A-A844-4BFA-958A-694023713B3C}" type="slidenum">
              <a:rPr lang="en-GB" smtClean="0"/>
              <a:t>16</a:t>
            </a:fld>
            <a:endParaRPr lang="en-GB"/>
          </a:p>
        </p:txBody>
      </p:sp>
    </p:spTree>
    <p:extLst>
      <p:ext uri="{BB962C8B-B14F-4D97-AF65-F5344CB8AC3E}">
        <p14:creationId xmlns:p14="http://schemas.microsoft.com/office/powerpoint/2010/main" val="1492996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Opportunities for crime:</a:t>
            </a:r>
          </a:p>
          <a:p>
            <a:r>
              <a:rPr lang="en-GB" dirty="0"/>
              <a:t>Criminals will often try to find new ways to commit crimes and to avoid being caught. When advances in technology occur, ait allows for new methods to be used by criminals. One of the many crimes that will thrive is fraud, gang activity, terrorism and even child pornography (Moule, 2017). New technology is often a way for criminals to find new ways to do what they have been doing on a new platform. It allows for them to get access to others even the vulnerable quickly. </a:t>
            </a:r>
          </a:p>
          <a:p>
            <a:endParaRPr lang="en-GB" dirty="0"/>
          </a:p>
          <a:p>
            <a:r>
              <a:rPr lang="en-GB" b="1" dirty="0"/>
              <a:t>Crime investigations:</a:t>
            </a:r>
          </a:p>
          <a:p>
            <a:endParaRPr lang="en-GB" dirty="0"/>
          </a:p>
          <a:p>
            <a:r>
              <a:rPr lang="en-GB" dirty="0"/>
              <a:t>New technology can often aide the police in investigations as they technology is often more advanced. Technology such as speed cameras, AMPR cameras and CCTV; all make it easier for the police to catch people who are committing crimes. When crimes are committed online there is still the need for evidence. New technologies allow the police to get information from a range of sources e.g. phones and laptops (HMICFRS 2022). </a:t>
            </a:r>
          </a:p>
          <a:p>
            <a:endParaRPr lang="en-GB" dirty="0"/>
          </a:p>
          <a:p>
            <a:r>
              <a:rPr lang="en-GB" b="1" dirty="0"/>
              <a:t>Law enforcement tools:</a:t>
            </a:r>
          </a:p>
          <a:p>
            <a:r>
              <a:rPr lang="en-GB" dirty="0"/>
              <a:t>As previously stated, police would not have access to cameras of any kind or radios if technology did not keep advancing. Tools such as AMPR allow the police to see a lot more than a speed camera.  Technology advances also allow the police to have weapons, safety equipment and storage. Without technology the police would not be able to keep up to date with what they need or new safety equipment they may need e.g. shields, helmets, bulletproof vests or vehicles (College of Policing 2013).</a:t>
            </a:r>
          </a:p>
          <a:p>
            <a:endParaRPr lang="en-GB" dirty="0"/>
          </a:p>
          <a:p>
            <a:r>
              <a:rPr lang="en-GB" b="1" dirty="0">
                <a:solidFill>
                  <a:schemeClr val="tx2"/>
                </a:solidFill>
              </a:rPr>
              <a:t>Prevention and deterrence:</a:t>
            </a:r>
          </a:p>
          <a:p>
            <a:r>
              <a:rPr lang="en-GB" b="0" dirty="0">
                <a:solidFill>
                  <a:schemeClr val="tx2"/>
                </a:solidFill>
              </a:rPr>
              <a:t>Methods such as CCTV cameras, Security cameras, ANPRs and many more are a few of the ways that the police try to focus on preventing and deterring crime. The use of cameras meant that the offender is recorded doing the crime, meaning that they cannot get away with it unless there is some sort of intervention.</a:t>
            </a:r>
            <a:endParaRPr lang="en-GB" b="0" dirty="0"/>
          </a:p>
        </p:txBody>
      </p:sp>
      <p:sp>
        <p:nvSpPr>
          <p:cNvPr id="4" name="Slide Number Placeholder 3"/>
          <p:cNvSpPr>
            <a:spLocks noGrp="1"/>
          </p:cNvSpPr>
          <p:nvPr>
            <p:ph type="sldNum" sz="quarter" idx="5"/>
          </p:nvPr>
        </p:nvSpPr>
        <p:spPr/>
        <p:txBody>
          <a:bodyPr/>
          <a:lstStyle/>
          <a:p>
            <a:fld id="{38B27C8A-A844-4BFA-958A-694023713B3C}" type="slidenum">
              <a:rPr lang="en-GB" smtClean="0"/>
              <a:t>17</a:t>
            </a:fld>
            <a:endParaRPr lang="en-GB"/>
          </a:p>
        </p:txBody>
      </p:sp>
    </p:spTree>
    <p:extLst>
      <p:ext uri="{BB962C8B-B14F-4D97-AF65-F5344CB8AC3E}">
        <p14:creationId xmlns:p14="http://schemas.microsoft.com/office/powerpoint/2010/main" val="10981845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8B27C8A-A844-4BFA-958A-694023713B3C}" type="slidenum">
              <a:rPr lang="en-GB" smtClean="0"/>
              <a:t>18</a:t>
            </a:fld>
            <a:endParaRPr lang="en-GB"/>
          </a:p>
        </p:txBody>
      </p:sp>
    </p:spTree>
    <p:extLst>
      <p:ext uri="{BB962C8B-B14F-4D97-AF65-F5344CB8AC3E}">
        <p14:creationId xmlns:p14="http://schemas.microsoft.com/office/powerpoint/2010/main" val="2577833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Bin-a-blade – </a:t>
            </a:r>
            <a:endParaRPr lang="en-US" b="0" dirty="0"/>
          </a:p>
          <a:p>
            <a:r>
              <a:rPr lang="en-US" b="0" dirty="0"/>
              <a:t>It is a campaign that urges people to bin a knife if they are carrying one. It is often anonymous and open to anyone who wants to use it. They were located outside of police stations in Suffolk where the campaign was started by Holly Watson (Suffolk Police</a:t>
            </a:r>
            <a:endParaRPr lang="en-US" b="1" dirty="0"/>
          </a:p>
          <a:p>
            <a:r>
              <a:rPr lang="en-US" b="1" dirty="0"/>
              <a:t>Stop and searches – </a:t>
            </a:r>
          </a:p>
          <a:p>
            <a:r>
              <a:rPr lang="en-US" b="0" dirty="0"/>
              <a:t>This refers to the power that a police officer has to stop and search someone, this needs to be done only if there is grounds to believe or suspect them of something e.g. carrying drugs or a knife. Under section 60 of the Police and Criminal Evidence Act 1984 (PACE) a police officer can search a person without reasonable grounds. A police officer can also search you under the Public Order Act 2023 if they have reasonable grounds of suspicion. (Liberty 2022). </a:t>
            </a:r>
          </a:p>
          <a:p>
            <a:r>
              <a:rPr lang="en-US" b="1" dirty="0"/>
              <a:t>No more red campaign – </a:t>
            </a:r>
            <a:endParaRPr lang="en-US" b="0" dirty="0"/>
          </a:p>
          <a:p>
            <a:r>
              <a:rPr lang="en-US" b="0" dirty="0"/>
              <a:t>Started in 2022 to support the work done to keep young people safe from knife crime. Thy plan to d this by having safe places for kids to learn and play football, volunteering incentives, and giving a t-shirt for the campaign to those who make a positive impact. (arsenal Football Club 2024).</a:t>
            </a:r>
            <a:endParaRPr lang="en-US" b="1" dirty="0"/>
          </a:p>
        </p:txBody>
      </p:sp>
      <p:sp>
        <p:nvSpPr>
          <p:cNvPr id="4" name="Slide Number Placeholder 3"/>
          <p:cNvSpPr>
            <a:spLocks noGrp="1"/>
          </p:cNvSpPr>
          <p:nvPr>
            <p:ph type="sldNum" sz="quarter" idx="5"/>
          </p:nvPr>
        </p:nvSpPr>
        <p:spPr/>
        <p:txBody>
          <a:bodyPr/>
          <a:lstStyle/>
          <a:p>
            <a:fld id="{38B27C8A-A844-4BFA-958A-694023713B3C}" type="slidenum">
              <a:rPr lang="en-GB" smtClean="0"/>
              <a:t>19</a:t>
            </a:fld>
            <a:endParaRPr lang="en-GB"/>
          </a:p>
        </p:txBody>
      </p:sp>
    </p:spTree>
    <p:extLst>
      <p:ext uri="{BB962C8B-B14F-4D97-AF65-F5344CB8AC3E}">
        <p14:creationId xmlns:p14="http://schemas.microsoft.com/office/powerpoint/2010/main" val="34458557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 </a:t>
            </a:r>
            <a:r>
              <a:rPr lang="en-GB" dirty="0" err="1">
                <a:hlinkClick r:id="rId3"/>
              </a:rPr>
              <a:t>strat</a:t>
            </a:r>
            <a:r>
              <a:rPr lang="en-GB" dirty="0">
                <a:hlinkClick r:id="rId3"/>
              </a:rPr>
              <a:t> .pdf</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strategy aims to reduce serious and organized crime within the UK.  It has five lines of action to achieve this: in-country; UK border, international; technology &amp; capabilities, and finally multi-agency response. The new strategy was needed due to criminals looking to exploit new opportunities to make a profit, therefore the response to this needs to be rethought and more impactful. Responses may need to be done on a larger scale, online as well as on the borders or even overseas.</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it comes to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in-country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response it is designed to have a stronger impact on disrupting and dismantling crime groups that are a threat to the UK as well as keeping up to date with the methods they use. Many criminals will utilize being overseas to cause damage to the UK, this means that responses need to utilize technology as it is ever changing. There needs to be a focus on having a way to respond to online criminals due to a new way of banking and the fact people spent a lot of time online. It needs to help communities to build resilience and help to divert people away from crime. </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UK border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needs to focus on finding their potential vulnerabilities and then find ways to intervene to protect against and challenge criminals. The border focuses on cutting supply chains to anything illegal (e.g. drugs and firearms), detecting criminals’ movement around or through the border due to them possibly transporting things through like drugs or even people. They also need to a focus on strengthening borders, stopping boats from coming across as it is risky and dangerous.</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International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response refers to being intelligence-led, cutting supply chains at the source, and trying to reduce the incentive criminals have to commit crimes. Organising methods to stop and reduce illegal immigration, could mean intercepting the supply of small boats which would stop criminals from profiting on humans suffering while traveling. It is designed to help reduce national, regional, and international criminals by addressing the drivers that make them do it. </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Technology and capabilities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refer to ensuring that the agencies involved in response have the best intelligence and data collection methods allowing for  them to investigate and analyse data in order to identify and disrupt criminals.</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The multi-agency response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calls for there to be an effective way for both the public and private sector to work together to combat the crimes, this is done through skills, structures and task processing.</a:t>
            </a:r>
          </a:p>
          <a:p>
            <a:endParaRPr lang="en-GB" dirty="0"/>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20</a:t>
            </a:fld>
            <a:endParaRPr lang="en-GB"/>
          </a:p>
        </p:txBody>
      </p:sp>
    </p:spTree>
    <p:extLst>
      <p:ext uri="{BB962C8B-B14F-4D97-AF65-F5344CB8AC3E}">
        <p14:creationId xmlns:p14="http://schemas.microsoft.com/office/powerpoint/2010/main" val="10954273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‘no place to hide’ serious and organized crime strategy is focused on understanding the threat and what the best course of action may be. This means that having an effective collaboration between all the agencies involved (private and public) is important as not one solo agency is fully equipped to handle serious and organized crimes fully.  Therefore, collaboration and strengthening of local law enforcement are important as they need to work together to find a way to disrupt and dismantle criminal groups while utilizing all available resources.   It recognizes that the UK border plays an important role when it comes to preventing crimes in or against the UK, this is because a lot of criminals rely upon supply chains from overseas to get what they need. Due to the changes in technology, everything is more accessible online and law enforcement needs to stay on top of this to combat it correctly. Trying to find the underlying drivers form criminal offenses allows the government and law enforcement to lessen the impact of crime and stop it from happening. However, this strategy relies upon all the agencies working together which means that they need to be coordinated in how they are going to prevent and combat certain serious and organised crime. The effectiveness of this strategy also depends on the adaptability of those who are tasked with following it, if the police cannot follow the plan or stay up to date on strategies criminals use then they would be unable to help Multi-agency responses. All of the details and plans will have to be shared and kept transparent between all of the agencies involved as if one fails then maybe another can use what they know to help fix and combat the issue.</a:t>
            </a:r>
          </a:p>
          <a:p>
            <a:endParaRPr lang="en-GB" dirty="0"/>
          </a:p>
          <a:p>
            <a:endParaRPr lang="en-GB" dirty="0"/>
          </a:p>
          <a:p>
            <a:r>
              <a:rPr lang="en-GB" dirty="0"/>
              <a:t>As seen throughout this presentation gang violence and knife crime pose a threat to the public and organisations. But there are ways in which they can be prevented, there are government schemes such as the ‘no place to hide’ serious and organised crime strategy as well as campaigns that the public have produced such as bin-a-blade and the no more red campaign. While government strategies and policing help to handle criminals there are ways in which the public can help to reduce crimes themselves as seen but the campaigns. Many methods to tackle soc such as police, stop and searches will have an impact on those who already go through them, and can be seen as significantly racist. The current strategy recognises that there is a need for multi-agency intervention, but it misses out on the fact that the public is affected and can help if needed.</a:t>
            </a:r>
          </a:p>
        </p:txBody>
      </p:sp>
      <p:sp>
        <p:nvSpPr>
          <p:cNvPr id="4" name="Slide Number Placeholder 3"/>
          <p:cNvSpPr>
            <a:spLocks noGrp="1"/>
          </p:cNvSpPr>
          <p:nvPr>
            <p:ph type="sldNum" sz="quarter" idx="5"/>
          </p:nvPr>
        </p:nvSpPr>
        <p:spPr/>
        <p:txBody>
          <a:bodyPr/>
          <a:lstStyle/>
          <a:p>
            <a:fld id="{38B27C8A-A844-4BFA-958A-694023713B3C}" type="slidenum">
              <a:rPr lang="en-GB" smtClean="0"/>
              <a:t>21</a:t>
            </a:fld>
            <a:endParaRPr lang="en-GB"/>
          </a:p>
        </p:txBody>
      </p:sp>
    </p:spTree>
    <p:extLst>
      <p:ext uri="{BB962C8B-B14F-4D97-AF65-F5344CB8AC3E}">
        <p14:creationId xmlns:p14="http://schemas.microsoft.com/office/powerpoint/2010/main" val="846272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22</a:t>
            </a:fld>
            <a:endParaRPr lang="en-GB"/>
          </a:p>
        </p:txBody>
      </p:sp>
    </p:spTree>
    <p:extLst>
      <p:ext uri="{BB962C8B-B14F-4D97-AF65-F5344CB8AC3E}">
        <p14:creationId xmlns:p14="http://schemas.microsoft.com/office/powerpoint/2010/main" val="613459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23</a:t>
            </a:fld>
            <a:endParaRPr lang="en-GB"/>
          </a:p>
        </p:txBody>
      </p:sp>
    </p:spTree>
    <p:extLst>
      <p:ext uri="{BB962C8B-B14F-4D97-AF65-F5344CB8AC3E}">
        <p14:creationId xmlns:p14="http://schemas.microsoft.com/office/powerpoint/2010/main" val="40590332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24</a:t>
            </a:fld>
            <a:endParaRPr lang="en-GB"/>
          </a:p>
        </p:txBody>
      </p:sp>
    </p:spTree>
    <p:extLst>
      <p:ext uri="{BB962C8B-B14F-4D97-AF65-F5344CB8AC3E}">
        <p14:creationId xmlns:p14="http://schemas.microsoft.com/office/powerpoint/2010/main" val="1822482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5/2/2024</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301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68975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27282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023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89188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345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5463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1783505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1289102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3896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78667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5/2/2024</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7007376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edition.cnn.com/2019/03/05/uk/uk-knife-crime-graphics-gbr-intl/index.html" TargetMode="External"/><Relationship Id="rId2" Type="http://schemas.openxmlformats.org/officeDocument/2006/relationships/image" Target="../media/image4.jpg"/><Relationship Id="rId1" Type="http://schemas.openxmlformats.org/officeDocument/2006/relationships/slideLayout" Target="../slideLayouts/slideLayout1.xml"/><Relationship Id="rId5" Type="http://schemas.openxmlformats.org/officeDocument/2006/relationships/hyperlink" Target="http://www.standard.co.uk/news/london/frontline-london-these-young-gangsters-have-lost-so-many-friends-they-ve-stopped-going-to-their-8838684.html" TargetMode="Externa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hyperlink" Target="https://pixabay.com/en/gang-people-young-street-graffiti-2831259/"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eg"/><Relationship Id="rId7" Type="http://schemas.openxmlformats.org/officeDocument/2006/relationships/diagramColors" Target="../diagrams/colors5.xm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hyperlink" Target="https://www.college.police.uk/app/armed-policing/weapons-and-equipment" TargetMode="External"/><Relationship Id="rId3" Type="http://schemas.openxmlformats.org/officeDocument/2006/relationships/hyperlink" Target="https://researchbriefings.files.parliament.uk/documents/SN04304/SN04304.pdf" TargetMode="External"/><Relationship Id="rId7" Type="http://schemas.openxmlformats.org/officeDocument/2006/relationships/hyperlink" Target="https://www.combat-academy.co.uk/young-people-carry-knives/" TargetMode="External"/><Relationship Id="rId12" Type="http://schemas.openxmlformats.org/officeDocument/2006/relationships/hyperlink" Target="https://www.msn.com/en-gb/news/uknews/i-was-scared-for-my-life-says-teen-who-stabbed-alfie-lewis-through-the-heart-with-a-kitchen-knife-near-school-in-yorkshire/ar-AA1nRIlF"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www.childline.org.uk/info-advice/bullying-abuse-safety/crime-law/gangs/" TargetMode="External"/><Relationship Id="rId11" Type="http://schemas.openxmlformats.org/officeDocument/2006/relationships/hyperlink" Target="https://www.cps.gov.uk/legal-guidance/gang-related-offences-decision-making" TargetMode="External"/><Relationship Id="rId5" Type="http://schemas.openxmlformats.org/officeDocument/2006/relationships/hyperlink" Target="https://www.dailymail.co.uk/news/article-13346201/ammanford-school-stabbing-hero-teacher-armlock-knife-girl.html" TargetMode="External"/><Relationship Id="rId10" Type="http://schemas.openxmlformats.org/officeDocument/2006/relationships/hyperlink" Target="https://crimestoppers-uk.org/keeping-safe/community-family/serious-and-organised-crime" TargetMode="External"/><Relationship Id="rId4" Type="http://schemas.openxmlformats.org/officeDocument/2006/relationships/hyperlink" Target="https://www.arsenal.com/news/arsenal-and-adidas-relaunch-no-more-red-2024" TargetMode="External"/><Relationship Id="rId9" Type="http://schemas.openxmlformats.org/officeDocument/2006/relationships/hyperlink" Target="https://www.college.police.uk/guidance/knife-crime-problem-solving-guide/defining-knife-crime"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oxfordbibliographies.com/display/document/obo-9780195396607/obo-9780195396607-0211.xml" TargetMode="External"/><Relationship Id="rId3" Type="http://schemas.openxmlformats.org/officeDocument/2006/relationships/hyperlink" Target="https://hmicfrs.justiceinspectorates.gov.uk/our-work/article/digital-crime-and-policing/#:~:text=Electronic%20evidence%20is%20a%20component%20of%20almost%20all" TargetMode="External"/><Relationship Id="rId7" Type="http://schemas.openxmlformats.org/officeDocument/2006/relationships/hyperlink" Target="https://www.college.police.uk/guidance/knife-crime-evidence-briefing/understanding-causes-knife-crime" TargetMode="External"/><Relationship Id="rId12" Type="http://schemas.openxmlformats.org/officeDocument/2006/relationships/hyperlink" Target="https://nationalcrimeagency.gov.uk/who-we-are/publications/437-national-strategic-assessment-of-serious-and-organised-crime-2020/file"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www.london.gov.uk/sites/default/files/2022-10/GVM%20Update%20-%20EI%20review%20-%202022.pdf" TargetMode="External"/><Relationship Id="rId11" Type="http://schemas.openxmlformats.org/officeDocument/2006/relationships/hyperlink" Target="https://www.nationalcrimeagency.gov.uk/who-we-are/publications/439-national-crime-agency-annual-plan-2020-2021-1/file#:~:text=There%20are%204%2C772%20known%20Organised%20Crime%20Groups%20%28OCGs%29,communicate%20and%20to%20commit%20and%20hide%20their%20crimes" TargetMode="External"/><Relationship Id="rId5" Type="http://schemas.openxmlformats.org/officeDocument/2006/relationships/hyperlink" Target="https://www.libertyhumanrights.org.uk/advice_information/stop-and-search/" TargetMode="External"/><Relationship Id="rId10" Type="http://schemas.openxmlformats.org/officeDocument/2006/relationships/hyperlink" Target="https://nationalcrimeagency.gov.uk/who-we-are/publications/173-national-strategic-assessment-of-serious-and-organised-crime-2018/file" TargetMode="External"/><Relationship Id="rId4" Type="http://schemas.openxmlformats.org/officeDocument/2006/relationships/hyperlink" Target="https://www.gov.uk/government/publications/the-offensive-weapons-act-2019/statutory-guidance-offensive-weapons-act-2019-accessible-version" TargetMode="External"/><Relationship Id="rId9" Type="http://schemas.openxmlformats.org/officeDocument/2006/relationships/hyperlink" Target="https://www.nao.org.uk/wp-content/uploads/2019/03/Tackling-serious-and-organised-crime-Summary.pdf"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afercommunities.wales/serious-violence-organised-crime/gang-violence/" TargetMode="External"/><Relationship Id="rId3" Type="http://schemas.openxmlformats.org/officeDocument/2006/relationships/hyperlink" Target="https://nationalcrimeagency.gov.uk/nsa-overview-of-soc" TargetMode="External"/><Relationship Id="rId7" Type="http://schemas.openxmlformats.org/officeDocument/2006/relationships/hyperlink" Target="https://www.thurrock.gov.uk/gangs-and-gang-crime/what-attracts-young-people"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hyperlink" Target="https://www.suffolk.police.uk/police-forces/suffolk-constabulary/areas/campaigns/campaigns/bin-a-blade/" TargetMode="External"/><Relationship Id="rId5" Type="http://schemas.openxmlformats.org/officeDocument/2006/relationships/hyperlink" Target="https://www.nspcc.org.uk/what-is-child-abuse/types-of-abuse/gangs-criminal-exploitation/" TargetMode="External"/><Relationship Id="rId10" Type="http://schemas.openxmlformats.org/officeDocument/2006/relationships/hyperlink" Target="https://lordslibrary.parliament.uk/research-briefings/lln-2020-0016/" TargetMode="External"/><Relationship Id="rId4" Type="http://schemas.openxmlformats.org/officeDocument/2006/relationships/hyperlink" Target="https://www.msn.com/en-gb/news/world/grooming-gang-sentenced-to-nearly-350-years-for-rape-of-eight-young-girls/ar-AA1nMfu9" TargetMode="External"/><Relationship Id="rId9" Type="http://schemas.openxmlformats.org/officeDocument/2006/relationships/hyperlink" Target="https://www.victimsupport.org.uk/you-co/types-crime/violent-crime/gangs-and-street-vio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90CE8-BA9C-D514-B7F2-3958FC5FC7C6}"/>
              </a:ext>
            </a:extLst>
          </p:cNvPr>
          <p:cNvSpPr>
            <a:spLocks noGrp="1"/>
          </p:cNvSpPr>
          <p:nvPr>
            <p:ph type="ctrTitle"/>
          </p:nvPr>
        </p:nvSpPr>
        <p:spPr>
          <a:xfrm>
            <a:off x="5978914" y="893935"/>
            <a:ext cx="5364937" cy="3339390"/>
          </a:xfrm>
        </p:spPr>
        <p:txBody>
          <a:bodyPr anchor="ctr">
            <a:normAutofit/>
          </a:bodyPr>
          <a:lstStyle/>
          <a:p>
            <a:r>
              <a:rPr lang="en-GB" sz="6000" dirty="0"/>
              <a:t>Serious and organised crime</a:t>
            </a:r>
          </a:p>
        </p:txBody>
      </p:sp>
      <p:sp>
        <p:nvSpPr>
          <p:cNvPr id="3" name="Subtitle 2">
            <a:extLst>
              <a:ext uri="{FF2B5EF4-FFF2-40B4-BE49-F238E27FC236}">
                <a16:creationId xmlns:a16="http://schemas.microsoft.com/office/drawing/2014/main" id="{3A38BE26-4DAC-FC6C-D68B-4FAAD56AF74A}"/>
              </a:ext>
            </a:extLst>
          </p:cNvPr>
          <p:cNvSpPr>
            <a:spLocks noGrp="1"/>
          </p:cNvSpPr>
          <p:nvPr>
            <p:ph type="subTitle" idx="1"/>
          </p:nvPr>
        </p:nvSpPr>
        <p:spPr>
          <a:xfrm>
            <a:off x="5978915" y="4876803"/>
            <a:ext cx="5364936" cy="909848"/>
          </a:xfrm>
        </p:spPr>
        <p:txBody>
          <a:bodyPr anchor="t">
            <a:normAutofit/>
          </a:bodyPr>
          <a:lstStyle/>
          <a:p>
            <a:r>
              <a:rPr lang="en-GB" dirty="0"/>
              <a:t>Tammy Morris- Puttock (2100519)</a:t>
            </a:r>
          </a:p>
        </p:txBody>
      </p:sp>
      <p:pic>
        <p:nvPicPr>
          <p:cNvPr id="4" name="Picture 3" descr="Colorful paint pigments">
            <a:extLst>
              <a:ext uri="{FF2B5EF4-FFF2-40B4-BE49-F238E27FC236}">
                <a16:creationId xmlns:a16="http://schemas.microsoft.com/office/drawing/2014/main" id="{D8F56A90-A164-4922-D7A1-F985A2CC59B0}"/>
              </a:ext>
            </a:extLst>
          </p:cNvPr>
          <p:cNvPicPr>
            <a:picLocks noChangeAspect="1"/>
          </p:cNvPicPr>
          <p:nvPr/>
        </p:nvPicPr>
        <p:blipFill rotWithShape="1">
          <a:blip r:embed="rId3"/>
          <a:srcRect l="2460" r="50012"/>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84416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5032-E40E-8EFE-7611-FAD97B4B4295}"/>
              </a:ext>
            </a:extLst>
          </p:cNvPr>
          <p:cNvSpPr>
            <a:spLocks noGrp="1"/>
          </p:cNvSpPr>
          <p:nvPr>
            <p:ph type="title"/>
          </p:nvPr>
        </p:nvSpPr>
        <p:spPr>
          <a:xfrm>
            <a:off x="270663" y="1306747"/>
            <a:ext cx="5825337" cy="3099816"/>
          </a:xfrm>
        </p:spPr>
        <p:txBody>
          <a:bodyPr>
            <a:noAutofit/>
          </a:bodyPr>
          <a:lstStyle/>
          <a:p>
            <a:r>
              <a:rPr lang="en-GB" sz="2400" b="1" dirty="0">
                <a:solidFill>
                  <a:schemeClr val="bg2"/>
                </a:solidFill>
                <a:latin typeface="+mn-lt"/>
              </a:rPr>
              <a:t>Serious and organized crime </a:t>
            </a:r>
            <a:r>
              <a:rPr lang="en-GB" sz="2400" dirty="0">
                <a:solidFill>
                  <a:schemeClr val="bg2"/>
                </a:solidFill>
                <a:latin typeface="+mn-lt"/>
              </a:rPr>
              <a:t>refers to criminal activity that can be conducted by a single person or a group, it is often planned and coordinated.</a:t>
            </a:r>
            <a:br>
              <a:rPr lang="en-GB" sz="2400" dirty="0">
                <a:solidFill>
                  <a:schemeClr val="bg2"/>
                </a:solidFill>
                <a:latin typeface="+mn-lt"/>
              </a:rPr>
            </a:br>
            <a:r>
              <a:rPr lang="en-GB" sz="2400" dirty="0">
                <a:solidFill>
                  <a:schemeClr val="bg2"/>
                </a:solidFill>
                <a:latin typeface="+mn-lt"/>
              </a:rPr>
              <a:t>Organized crime groups (OCGs) will often try to hide their activities through violence, corruption, and intimidation. There reason for committing these crimes for the following:</a:t>
            </a:r>
            <a:br>
              <a:rPr lang="en-GB" sz="2400" dirty="0">
                <a:solidFill>
                  <a:schemeClr val="bg2"/>
                </a:solidFill>
                <a:latin typeface="+mn-lt"/>
              </a:rPr>
            </a:br>
            <a:r>
              <a:rPr lang="en-GB" sz="2400" dirty="0">
                <a:solidFill>
                  <a:schemeClr val="bg2"/>
                </a:solidFill>
                <a:latin typeface="+mn-lt"/>
              </a:rPr>
              <a:t>Money </a:t>
            </a:r>
            <a:br>
              <a:rPr lang="en-GB" sz="2400" dirty="0">
                <a:solidFill>
                  <a:schemeClr val="bg2"/>
                </a:solidFill>
                <a:latin typeface="+mn-lt"/>
              </a:rPr>
            </a:br>
            <a:r>
              <a:rPr lang="en-GB" sz="2400" dirty="0">
                <a:solidFill>
                  <a:schemeClr val="bg2"/>
                </a:solidFill>
                <a:latin typeface="+mn-lt"/>
              </a:rPr>
              <a:t>Influence</a:t>
            </a:r>
            <a:br>
              <a:rPr lang="en-GB" sz="2400" dirty="0">
                <a:solidFill>
                  <a:schemeClr val="bg2"/>
                </a:solidFill>
                <a:latin typeface="+mn-lt"/>
              </a:rPr>
            </a:br>
            <a:r>
              <a:rPr lang="en-GB" sz="2400" dirty="0">
                <a:solidFill>
                  <a:schemeClr val="bg2"/>
                </a:solidFill>
                <a:latin typeface="+mn-lt"/>
              </a:rPr>
              <a:t>Power</a:t>
            </a:r>
            <a:br>
              <a:rPr lang="en-GB" sz="2400" dirty="0">
                <a:solidFill>
                  <a:schemeClr val="bg2"/>
                </a:solidFill>
                <a:latin typeface="+mn-lt"/>
              </a:rPr>
            </a:br>
            <a:r>
              <a:rPr lang="en-GB" sz="2400" dirty="0">
                <a:solidFill>
                  <a:schemeClr val="bg2"/>
                </a:solidFill>
                <a:latin typeface="+mn-lt"/>
              </a:rPr>
              <a:t>Sexual gratification</a:t>
            </a:r>
            <a:br>
              <a:rPr lang="en-GB" sz="2400" dirty="0">
                <a:solidFill>
                  <a:schemeClr val="bg2"/>
                </a:solidFill>
                <a:latin typeface="+mn-lt"/>
              </a:rPr>
            </a:br>
            <a:br>
              <a:rPr lang="en-GB" sz="1000" dirty="0">
                <a:solidFill>
                  <a:schemeClr val="bg2"/>
                </a:solidFill>
                <a:latin typeface="+mn-lt"/>
              </a:rPr>
            </a:br>
            <a:r>
              <a:rPr lang="en-GB" sz="1600" dirty="0">
                <a:solidFill>
                  <a:schemeClr val="bg2"/>
                </a:solidFill>
                <a:latin typeface="+mn-lt"/>
              </a:rPr>
              <a:t>(Winchester 2020)</a:t>
            </a:r>
            <a:endParaRPr lang="en-GB" sz="2400" dirty="0">
              <a:solidFill>
                <a:schemeClr val="bg2"/>
              </a:solidFill>
              <a:latin typeface="+mn-lt"/>
            </a:endParaRPr>
          </a:p>
        </p:txBody>
      </p:sp>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763051" y="292608"/>
            <a:ext cx="10671048" cy="822960"/>
          </a:xfrm>
        </p:spPr>
        <p:txBody>
          <a:bodyPr>
            <a:normAutofit/>
            <a:scene3d>
              <a:camera prst="orthographicFront"/>
              <a:lightRig rig="soft" dir="t">
                <a:rot lat="0" lon="0" rev="15600000"/>
              </a:lightRig>
            </a:scene3d>
            <a:sp3d extrusionH="57150" prstMaterial="softEdge">
              <a:bevelT w="25400" h="38100"/>
            </a:sp3d>
          </a:bodyPr>
          <a:lstStyle/>
          <a:p>
            <a:r>
              <a:rPr lang="en-GB" sz="4000" b="1" dirty="0">
                <a:ln/>
                <a:solidFill>
                  <a:schemeClr val="bg1"/>
                </a:solidFill>
              </a:rPr>
              <a:t>Serious and organised crime</a:t>
            </a:r>
          </a:p>
        </p:txBody>
      </p:sp>
      <p:sp>
        <p:nvSpPr>
          <p:cNvPr id="7" name="TextBox 6">
            <a:extLst>
              <a:ext uri="{FF2B5EF4-FFF2-40B4-BE49-F238E27FC236}">
                <a16:creationId xmlns:a16="http://schemas.microsoft.com/office/drawing/2014/main" id="{0F04D525-822A-43E5-D075-57012428131E}"/>
              </a:ext>
            </a:extLst>
          </p:cNvPr>
          <p:cNvSpPr txBox="1"/>
          <p:nvPr/>
        </p:nvSpPr>
        <p:spPr>
          <a:xfrm>
            <a:off x="8132085" y="756033"/>
            <a:ext cx="3819979" cy="5539978"/>
          </a:xfrm>
          <a:prstGeom prst="rect">
            <a:avLst/>
          </a:prstGeom>
          <a:noFill/>
        </p:spPr>
        <p:txBody>
          <a:bodyPr wrap="square" rtlCol="0">
            <a:spAutoFit/>
          </a:bodyPr>
          <a:lstStyle/>
          <a:p>
            <a:r>
              <a:rPr lang="en-GB" sz="2000" b="1" u="sng" dirty="0">
                <a:solidFill>
                  <a:schemeClr val="bg2"/>
                </a:solidFill>
              </a:rPr>
              <a:t>Types of SOC:</a:t>
            </a: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r>
              <a:rPr lang="en-GB" sz="1400" dirty="0">
                <a:solidFill>
                  <a:schemeClr val="bg2"/>
                </a:solidFill>
              </a:rPr>
              <a:t>(National Crime Agency, 2018, page 6)</a:t>
            </a:r>
          </a:p>
        </p:txBody>
      </p:sp>
      <p:graphicFrame>
        <p:nvGraphicFramePr>
          <p:cNvPr id="8" name="Diagram 7">
            <a:extLst>
              <a:ext uri="{FF2B5EF4-FFF2-40B4-BE49-F238E27FC236}">
                <a16:creationId xmlns:a16="http://schemas.microsoft.com/office/drawing/2014/main" id="{4DB0D647-1791-79D0-2819-E9B8B15BF4CB}"/>
              </a:ext>
            </a:extLst>
          </p:cNvPr>
          <p:cNvGraphicFramePr/>
          <p:nvPr>
            <p:extLst>
              <p:ext uri="{D42A27DB-BD31-4B8C-83A1-F6EECF244321}">
                <p14:modId xmlns:p14="http://schemas.microsoft.com/office/powerpoint/2010/main" val="1169556304"/>
              </p:ext>
            </p:extLst>
          </p:nvPr>
        </p:nvGraphicFramePr>
        <p:xfrm>
          <a:off x="6613965" y="1306747"/>
          <a:ext cx="5307372" cy="4989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8958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EBF14D-B8BC-AA62-3209-0C4E9574E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7"/>
            <a:ext cx="5929419" cy="443965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9F1FF8F-2056-3C41-B37D-7F3ADD39688B}"/>
              </a:ext>
            </a:extLst>
          </p:cNvPr>
          <p:cNvPicPr>
            <a:picLocks noChangeAspect="1"/>
          </p:cNvPicPr>
          <p:nvPr/>
        </p:nvPicPr>
        <p:blipFill>
          <a:blip r:embed="rId4"/>
          <a:stretch>
            <a:fillRect/>
          </a:stretch>
        </p:blipFill>
        <p:spPr>
          <a:xfrm>
            <a:off x="5665256" y="2213811"/>
            <a:ext cx="6526744" cy="4644189"/>
          </a:xfrm>
          <a:prstGeom prst="rect">
            <a:avLst/>
          </a:prstGeom>
        </p:spPr>
      </p:pic>
      <p:sp>
        <p:nvSpPr>
          <p:cNvPr id="9" name="TextBox 8">
            <a:extLst>
              <a:ext uri="{FF2B5EF4-FFF2-40B4-BE49-F238E27FC236}">
                <a16:creationId xmlns:a16="http://schemas.microsoft.com/office/drawing/2014/main" id="{C85041E1-F2D4-297A-26CA-223D6F1BBEDE}"/>
              </a:ext>
            </a:extLst>
          </p:cNvPr>
          <p:cNvSpPr txBox="1"/>
          <p:nvPr/>
        </p:nvSpPr>
        <p:spPr>
          <a:xfrm>
            <a:off x="2006" y="6468797"/>
            <a:ext cx="6093994" cy="369332"/>
          </a:xfrm>
          <a:prstGeom prst="rect">
            <a:avLst/>
          </a:prstGeom>
          <a:noFill/>
        </p:spPr>
        <p:txBody>
          <a:bodyPr wrap="square">
            <a:spAutoFit/>
          </a:bodyPr>
          <a:lstStyle/>
          <a:p>
            <a:r>
              <a:rPr lang="en-GB" dirty="0">
                <a:solidFill>
                  <a:schemeClr val="bg1"/>
                </a:solidFill>
              </a:rPr>
              <a:t>(Crimestoppers 2020)</a:t>
            </a:r>
          </a:p>
        </p:txBody>
      </p:sp>
    </p:spTree>
    <p:extLst>
      <p:ext uri="{BB962C8B-B14F-4D97-AF65-F5344CB8AC3E}">
        <p14:creationId xmlns:p14="http://schemas.microsoft.com/office/powerpoint/2010/main" val="383378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3525254" y="-36642"/>
            <a:ext cx="5638800" cy="822960"/>
          </a:xfrm>
        </p:spPr>
        <p:txBody>
          <a:bodyPr>
            <a:normAutofit fontScale="77500" lnSpcReduction="20000"/>
            <a:scene3d>
              <a:camera prst="orthographicFront"/>
              <a:lightRig rig="soft" dir="t">
                <a:rot lat="0" lon="0" rev="15600000"/>
              </a:lightRig>
            </a:scene3d>
            <a:sp3d extrusionH="57150" prstMaterial="softEdge">
              <a:bevelT w="25400" h="38100"/>
            </a:sp3d>
          </a:bodyPr>
          <a:lstStyle/>
          <a:p>
            <a:r>
              <a:rPr lang="en-GB" sz="3200" b="1" dirty="0">
                <a:ln/>
                <a:solidFill>
                  <a:schemeClr val="bg2"/>
                </a:solidFill>
              </a:rPr>
              <a:t>How the threat of SOC has changed</a:t>
            </a:r>
          </a:p>
        </p:txBody>
      </p:sp>
      <p:graphicFrame>
        <p:nvGraphicFramePr>
          <p:cNvPr id="2" name="Diagram 1">
            <a:extLst>
              <a:ext uri="{FF2B5EF4-FFF2-40B4-BE49-F238E27FC236}">
                <a16:creationId xmlns:a16="http://schemas.microsoft.com/office/drawing/2014/main" id="{C49BC1E0-A38A-7477-7581-EE27248D1E51}"/>
              </a:ext>
            </a:extLst>
          </p:cNvPr>
          <p:cNvGraphicFramePr/>
          <p:nvPr>
            <p:extLst>
              <p:ext uri="{D42A27DB-BD31-4B8C-83A1-F6EECF244321}">
                <p14:modId xmlns:p14="http://schemas.microsoft.com/office/powerpoint/2010/main" val="3898487318"/>
              </p:ext>
            </p:extLst>
          </p:nvPr>
        </p:nvGraphicFramePr>
        <p:xfrm>
          <a:off x="-144378" y="465221"/>
          <a:ext cx="12079704" cy="32624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8095BBD4-29B6-46B5-CBD6-04D0E536706A}"/>
              </a:ext>
            </a:extLst>
          </p:cNvPr>
          <p:cNvSpPr txBox="1"/>
          <p:nvPr/>
        </p:nvSpPr>
        <p:spPr>
          <a:xfrm>
            <a:off x="256674" y="2772498"/>
            <a:ext cx="1700464" cy="2308324"/>
          </a:xfrm>
          <a:prstGeom prst="rect">
            <a:avLst/>
          </a:prstGeom>
          <a:noFill/>
        </p:spPr>
        <p:txBody>
          <a:bodyPr wrap="square" rtlCol="0">
            <a:spAutoFit/>
          </a:bodyPr>
          <a:lstStyle/>
          <a:p>
            <a:r>
              <a:rPr lang="en-GB" dirty="0">
                <a:solidFill>
                  <a:schemeClr val="bg2"/>
                </a:solidFill>
              </a:rPr>
              <a:t>Increased due to production and death cause. </a:t>
            </a:r>
          </a:p>
          <a:p>
            <a:endParaRPr lang="en-GB" dirty="0">
              <a:solidFill>
                <a:schemeClr val="bg2"/>
              </a:solidFill>
            </a:endParaRPr>
          </a:p>
          <a:p>
            <a:r>
              <a:rPr lang="en-GB" dirty="0">
                <a:solidFill>
                  <a:schemeClr val="bg2"/>
                </a:solidFill>
              </a:rPr>
              <a:t>Increased due to synthetic drugs.</a:t>
            </a:r>
          </a:p>
        </p:txBody>
      </p:sp>
      <p:sp>
        <p:nvSpPr>
          <p:cNvPr id="11" name="TextBox 10">
            <a:extLst>
              <a:ext uri="{FF2B5EF4-FFF2-40B4-BE49-F238E27FC236}">
                <a16:creationId xmlns:a16="http://schemas.microsoft.com/office/drawing/2014/main" id="{32E5D098-69FC-52CE-4400-BA6F8D080CE6}"/>
              </a:ext>
            </a:extLst>
          </p:cNvPr>
          <p:cNvSpPr txBox="1"/>
          <p:nvPr/>
        </p:nvSpPr>
        <p:spPr>
          <a:xfrm>
            <a:off x="2358190" y="2772498"/>
            <a:ext cx="1700464" cy="3139321"/>
          </a:xfrm>
          <a:prstGeom prst="rect">
            <a:avLst/>
          </a:prstGeom>
          <a:noFill/>
        </p:spPr>
        <p:txBody>
          <a:bodyPr wrap="square" rtlCol="0">
            <a:spAutoFit/>
          </a:bodyPr>
          <a:lstStyle/>
          <a:p>
            <a:r>
              <a:rPr lang="en-GB" dirty="0">
                <a:solidFill>
                  <a:schemeClr val="bg2"/>
                </a:solidFill>
              </a:rPr>
              <a:t>Complex to calculate due to under reporting.</a:t>
            </a:r>
          </a:p>
          <a:p>
            <a:r>
              <a:rPr lang="en-GB" dirty="0">
                <a:solidFill>
                  <a:schemeClr val="bg2"/>
                </a:solidFill>
              </a:rPr>
              <a:t> </a:t>
            </a:r>
          </a:p>
          <a:p>
            <a:r>
              <a:rPr lang="en-GB" dirty="0">
                <a:solidFill>
                  <a:schemeClr val="bg2"/>
                </a:solidFill>
              </a:rPr>
              <a:t>There are indicators that fraud has increased slightly in 2022.</a:t>
            </a:r>
          </a:p>
        </p:txBody>
      </p:sp>
      <p:sp>
        <p:nvSpPr>
          <p:cNvPr id="13" name="TextBox 12">
            <a:extLst>
              <a:ext uri="{FF2B5EF4-FFF2-40B4-BE49-F238E27FC236}">
                <a16:creationId xmlns:a16="http://schemas.microsoft.com/office/drawing/2014/main" id="{40CE4C8A-0036-6776-4771-38B9387BE943}"/>
              </a:ext>
            </a:extLst>
          </p:cNvPr>
          <p:cNvSpPr txBox="1"/>
          <p:nvPr/>
        </p:nvSpPr>
        <p:spPr>
          <a:xfrm>
            <a:off x="4195010" y="2772498"/>
            <a:ext cx="1700464" cy="2862322"/>
          </a:xfrm>
          <a:prstGeom prst="rect">
            <a:avLst/>
          </a:prstGeom>
          <a:noFill/>
        </p:spPr>
        <p:txBody>
          <a:bodyPr wrap="square" rtlCol="0">
            <a:spAutoFit/>
          </a:bodyPr>
          <a:lstStyle/>
          <a:p>
            <a:r>
              <a:rPr lang="en-GB" dirty="0">
                <a:solidFill>
                  <a:schemeClr val="bg2"/>
                </a:solidFill>
              </a:rPr>
              <a:t>Increased during the pandemic.</a:t>
            </a:r>
          </a:p>
          <a:p>
            <a:endParaRPr lang="en-GB" dirty="0">
              <a:solidFill>
                <a:schemeClr val="bg2"/>
              </a:solidFill>
            </a:endParaRPr>
          </a:p>
          <a:p>
            <a:r>
              <a:rPr lang="en-GB" dirty="0">
                <a:solidFill>
                  <a:schemeClr val="bg2"/>
                </a:solidFill>
              </a:rPr>
              <a:t>Cost of living and labour shortages have caused this to increase</a:t>
            </a:r>
          </a:p>
        </p:txBody>
      </p:sp>
      <p:sp>
        <p:nvSpPr>
          <p:cNvPr id="14" name="TextBox 13">
            <a:extLst>
              <a:ext uri="{FF2B5EF4-FFF2-40B4-BE49-F238E27FC236}">
                <a16:creationId xmlns:a16="http://schemas.microsoft.com/office/drawing/2014/main" id="{0A4D37DC-8064-BB8A-17BD-A230C9605618}"/>
              </a:ext>
            </a:extLst>
          </p:cNvPr>
          <p:cNvSpPr txBox="1"/>
          <p:nvPr/>
        </p:nvSpPr>
        <p:spPr>
          <a:xfrm>
            <a:off x="6344654" y="2772498"/>
            <a:ext cx="1700464" cy="1754326"/>
          </a:xfrm>
          <a:prstGeom prst="rect">
            <a:avLst/>
          </a:prstGeom>
          <a:noFill/>
        </p:spPr>
        <p:txBody>
          <a:bodyPr wrap="square" rtlCol="0">
            <a:spAutoFit/>
          </a:bodyPr>
          <a:lstStyle/>
          <a:p>
            <a:r>
              <a:rPr lang="en-GB" dirty="0">
                <a:solidFill>
                  <a:schemeClr val="bg2"/>
                </a:solidFill>
              </a:rPr>
              <a:t>Is likely to have increased due to the desires of organised crime.</a:t>
            </a:r>
          </a:p>
        </p:txBody>
      </p:sp>
      <p:sp>
        <p:nvSpPr>
          <p:cNvPr id="15" name="TextBox 14">
            <a:extLst>
              <a:ext uri="{FF2B5EF4-FFF2-40B4-BE49-F238E27FC236}">
                <a16:creationId xmlns:a16="http://schemas.microsoft.com/office/drawing/2014/main" id="{4FA04488-1225-EF1C-9CB4-A31324014572}"/>
              </a:ext>
            </a:extLst>
          </p:cNvPr>
          <p:cNvSpPr txBox="1"/>
          <p:nvPr/>
        </p:nvSpPr>
        <p:spPr>
          <a:xfrm>
            <a:off x="8313822" y="2830187"/>
            <a:ext cx="1700464" cy="2585323"/>
          </a:xfrm>
          <a:prstGeom prst="rect">
            <a:avLst/>
          </a:prstGeom>
          <a:noFill/>
        </p:spPr>
        <p:txBody>
          <a:bodyPr wrap="square" rtlCol="0">
            <a:spAutoFit/>
          </a:bodyPr>
          <a:lstStyle/>
          <a:p>
            <a:r>
              <a:rPr lang="en-GB" dirty="0">
                <a:solidFill>
                  <a:schemeClr val="bg2"/>
                </a:solidFill>
              </a:rPr>
              <a:t>Rise in offending in 2022.</a:t>
            </a:r>
          </a:p>
          <a:p>
            <a:endParaRPr lang="en-GB" dirty="0">
              <a:solidFill>
                <a:schemeClr val="bg2"/>
              </a:solidFill>
            </a:endParaRPr>
          </a:p>
          <a:p>
            <a:r>
              <a:rPr lang="en-GB" dirty="0">
                <a:solidFill>
                  <a:schemeClr val="bg2"/>
                </a:solidFill>
              </a:rPr>
              <a:t>Due to the cost of living, inflation of goods and supply issues.</a:t>
            </a:r>
          </a:p>
        </p:txBody>
      </p:sp>
      <p:sp>
        <p:nvSpPr>
          <p:cNvPr id="16" name="TextBox 15">
            <a:extLst>
              <a:ext uri="{FF2B5EF4-FFF2-40B4-BE49-F238E27FC236}">
                <a16:creationId xmlns:a16="http://schemas.microsoft.com/office/drawing/2014/main" id="{1619DD92-8309-02CD-20FD-3CEA569FC8FB}"/>
              </a:ext>
            </a:extLst>
          </p:cNvPr>
          <p:cNvSpPr txBox="1"/>
          <p:nvPr/>
        </p:nvSpPr>
        <p:spPr>
          <a:xfrm>
            <a:off x="10124574" y="2830187"/>
            <a:ext cx="1700464" cy="2862322"/>
          </a:xfrm>
          <a:prstGeom prst="rect">
            <a:avLst/>
          </a:prstGeom>
          <a:noFill/>
        </p:spPr>
        <p:txBody>
          <a:bodyPr wrap="square" rtlCol="0">
            <a:spAutoFit/>
          </a:bodyPr>
          <a:lstStyle/>
          <a:p>
            <a:r>
              <a:rPr lang="en-GB" dirty="0">
                <a:solidFill>
                  <a:schemeClr val="bg2"/>
                </a:solidFill>
              </a:rPr>
              <a:t>2022 saw increase in immigration by 60% since 2021 (45,755 people). </a:t>
            </a:r>
          </a:p>
          <a:p>
            <a:endParaRPr lang="en-GB" dirty="0">
              <a:solidFill>
                <a:schemeClr val="bg2"/>
              </a:solidFill>
            </a:endParaRPr>
          </a:p>
          <a:p>
            <a:r>
              <a:rPr lang="en-GB" dirty="0">
                <a:solidFill>
                  <a:schemeClr val="bg2"/>
                </a:solidFill>
              </a:rPr>
              <a:t>Documented arrival dropped. </a:t>
            </a:r>
          </a:p>
        </p:txBody>
      </p:sp>
      <p:sp>
        <p:nvSpPr>
          <p:cNvPr id="17" name="TextBox 16">
            <a:extLst>
              <a:ext uri="{FF2B5EF4-FFF2-40B4-BE49-F238E27FC236}">
                <a16:creationId xmlns:a16="http://schemas.microsoft.com/office/drawing/2014/main" id="{E9B97010-DEB8-6027-866A-36717342875C}"/>
              </a:ext>
            </a:extLst>
          </p:cNvPr>
          <p:cNvSpPr txBox="1"/>
          <p:nvPr/>
        </p:nvSpPr>
        <p:spPr>
          <a:xfrm>
            <a:off x="44117" y="6392779"/>
            <a:ext cx="6328610" cy="307777"/>
          </a:xfrm>
          <a:prstGeom prst="rect">
            <a:avLst/>
          </a:prstGeom>
          <a:noFill/>
        </p:spPr>
        <p:txBody>
          <a:bodyPr wrap="square" rtlCol="0">
            <a:spAutoFit/>
          </a:bodyPr>
          <a:lstStyle/>
          <a:p>
            <a:r>
              <a:rPr lang="en-GB" sz="1400" dirty="0">
                <a:solidFill>
                  <a:schemeClr val="bg2"/>
                </a:solidFill>
              </a:rPr>
              <a:t>(National Crime Agency, 2023)</a:t>
            </a:r>
          </a:p>
        </p:txBody>
      </p:sp>
    </p:spTree>
    <p:extLst>
      <p:ext uri="{BB962C8B-B14F-4D97-AF65-F5344CB8AC3E}">
        <p14:creationId xmlns:p14="http://schemas.microsoft.com/office/powerpoint/2010/main" val="3234006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4331751" y="131673"/>
            <a:ext cx="3821649" cy="822960"/>
          </a:xfrm>
        </p:spPr>
        <p:txBody>
          <a:bodyPr>
            <a:normAutofit/>
            <a:scene3d>
              <a:camera prst="orthographicFront"/>
              <a:lightRig rig="soft" dir="t">
                <a:rot lat="0" lon="0" rev="15600000"/>
              </a:lightRig>
            </a:scene3d>
            <a:sp3d extrusionH="57150" prstMaterial="softEdge">
              <a:bevelT w="25400" h="38100"/>
            </a:sp3d>
          </a:bodyPr>
          <a:lstStyle/>
          <a:p>
            <a:r>
              <a:rPr lang="en-GB" sz="3200" b="1" dirty="0">
                <a:ln/>
                <a:solidFill>
                  <a:schemeClr val="accent4"/>
                </a:solidFill>
              </a:rPr>
              <a:t>Statistics of SOC</a:t>
            </a:r>
          </a:p>
        </p:txBody>
      </p:sp>
      <p:graphicFrame>
        <p:nvGraphicFramePr>
          <p:cNvPr id="7" name="Diagram 6">
            <a:extLst>
              <a:ext uri="{FF2B5EF4-FFF2-40B4-BE49-F238E27FC236}">
                <a16:creationId xmlns:a16="http://schemas.microsoft.com/office/drawing/2014/main" id="{51377C10-C455-F27F-DAEC-AD4B1CBAE7F4}"/>
              </a:ext>
            </a:extLst>
          </p:cNvPr>
          <p:cNvGraphicFramePr/>
          <p:nvPr>
            <p:extLst>
              <p:ext uri="{D42A27DB-BD31-4B8C-83A1-F6EECF244321}">
                <p14:modId xmlns:p14="http://schemas.microsoft.com/office/powerpoint/2010/main" val="2630360195"/>
              </p:ext>
            </p:extLst>
          </p:nvPr>
        </p:nvGraphicFramePr>
        <p:xfrm>
          <a:off x="117792" y="954633"/>
          <a:ext cx="5848899" cy="5414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C83EB4B9-C688-2CB3-A93D-0EBEE875AD02}"/>
              </a:ext>
            </a:extLst>
          </p:cNvPr>
          <p:cNvSpPr txBox="1"/>
          <p:nvPr/>
        </p:nvSpPr>
        <p:spPr>
          <a:xfrm>
            <a:off x="-91536" y="6421186"/>
            <a:ext cx="3252825" cy="369332"/>
          </a:xfrm>
          <a:prstGeom prst="rect">
            <a:avLst/>
          </a:prstGeom>
          <a:noFill/>
        </p:spPr>
        <p:txBody>
          <a:bodyPr wrap="square" rtlCol="0">
            <a:spAutoFit/>
          </a:bodyPr>
          <a:lstStyle/>
          <a:p>
            <a:r>
              <a:rPr lang="en-GB" dirty="0"/>
              <a:t>(</a:t>
            </a:r>
            <a:r>
              <a:rPr lang="en-GB" dirty="0">
                <a:solidFill>
                  <a:schemeClr val="bg2"/>
                </a:solidFill>
              </a:rPr>
              <a:t>(National Audit Office 2019)</a:t>
            </a:r>
            <a:endParaRPr lang="en-GB" dirty="0"/>
          </a:p>
        </p:txBody>
      </p:sp>
      <p:graphicFrame>
        <p:nvGraphicFramePr>
          <p:cNvPr id="4" name="Diagram 3">
            <a:extLst>
              <a:ext uri="{FF2B5EF4-FFF2-40B4-BE49-F238E27FC236}">
                <a16:creationId xmlns:a16="http://schemas.microsoft.com/office/drawing/2014/main" id="{448CE9F3-12DC-9EB7-FD75-1B1594392EB9}"/>
              </a:ext>
            </a:extLst>
          </p:cNvPr>
          <p:cNvGraphicFramePr/>
          <p:nvPr>
            <p:extLst>
              <p:ext uri="{D42A27DB-BD31-4B8C-83A1-F6EECF244321}">
                <p14:modId xmlns:p14="http://schemas.microsoft.com/office/powerpoint/2010/main" val="4249305275"/>
              </p:ext>
            </p:extLst>
          </p:nvPr>
        </p:nvGraphicFramePr>
        <p:xfrm>
          <a:off x="6343100" y="954633"/>
          <a:ext cx="5419409" cy="546655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extBox 1">
            <a:extLst>
              <a:ext uri="{FF2B5EF4-FFF2-40B4-BE49-F238E27FC236}">
                <a16:creationId xmlns:a16="http://schemas.microsoft.com/office/drawing/2014/main" id="{4E5E69B2-6A0C-7996-3D40-8A31FBB7B9C8}"/>
              </a:ext>
            </a:extLst>
          </p:cNvPr>
          <p:cNvSpPr txBox="1"/>
          <p:nvPr/>
        </p:nvSpPr>
        <p:spPr>
          <a:xfrm>
            <a:off x="8602884" y="6369299"/>
            <a:ext cx="3589116" cy="369332"/>
          </a:xfrm>
          <a:prstGeom prst="rect">
            <a:avLst/>
          </a:prstGeom>
          <a:noFill/>
        </p:spPr>
        <p:txBody>
          <a:bodyPr wrap="square" rtlCol="0">
            <a:spAutoFit/>
          </a:bodyPr>
          <a:lstStyle/>
          <a:p>
            <a:r>
              <a:rPr lang="en-GB" dirty="0"/>
              <a:t>(</a:t>
            </a:r>
            <a:r>
              <a:rPr lang="en-GB" dirty="0">
                <a:solidFill>
                  <a:schemeClr val="bg2"/>
                </a:solidFill>
              </a:rPr>
              <a:t>(National Crime Agency 2019)</a:t>
            </a:r>
            <a:endParaRPr lang="en-GB" dirty="0"/>
          </a:p>
        </p:txBody>
      </p:sp>
    </p:spTree>
    <p:extLst>
      <p:ext uri="{BB962C8B-B14F-4D97-AF65-F5344CB8AC3E}">
        <p14:creationId xmlns:p14="http://schemas.microsoft.com/office/powerpoint/2010/main" val="2822012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D271B9-9BA2-4AF0-AE69-43E7D26B5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861F7-4AFE-C37A-9DCF-9DBD97DFA4B3}"/>
              </a:ext>
            </a:extLst>
          </p:cNvPr>
          <p:cNvSpPr>
            <a:spLocks noGrp="1"/>
          </p:cNvSpPr>
          <p:nvPr>
            <p:ph type="ctrTitle"/>
          </p:nvPr>
        </p:nvSpPr>
        <p:spPr>
          <a:xfrm>
            <a:off x="1078991" y="3928374"/>
            <a:ext cx="10351007" cy="1346485"/>
          </a:xfrm>
        </p:spPr>
        <p:txBody>
          <a:bodyPr>
            <a:normAutofit/>
          </a:bodyPr>
          <a:lstStyle/>
          <a:p>
            <a:r>
              <a:rPr lang="en-GB" sz="6700"/>
              <a:t>Gang Violence and Knife crime</a:t>
            </a:r>
          </a:p>
        </p:txBody>
      </p:sp>
      <p:pic>
        <p:nvPicPr>
          <p:cNvPr id="16" name="Picture 15" descr="A group of knives on a red and white background&#10;&#10;Description automatically generated">
            <a:extLst>
              <a:ext uri="{FF2B5EF4-FFF2-40B4-BE49-F238E27FC236}">
                <a16:creationId xmlns:a16="http://schemas.microsoft.com/office/drawing/2014/main" id="{C3612895-85DF-8EB2-6A64-F83E88B29EF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21" b="-3"/>
          <a:stretch/>
        </p:blipFill>
        <p:spPr>
          <a:xfrm>
            <a:off x="3" y="15"/>
            <a:ext cx="6138661" cy="3471165"/>
          </a:xfrm>
          <a:prstGeom prst="rect">
            <a:avLst/>
          </a:prstGeom>
        </p:spPr>
      </p:pic>
      <p:pic>
        <p:nvPicPr>
          <p:cNvPr id="13" name="Picture 12" descr="A group of men in hoodies&#10;&#10;Description automatically generated">
            <a:extLst>
              <a:ext uri="{FF2B5EF4-FFF2-40B4-BE49-F238E27FC236}">
                <a16:creationId xmlns:a16="http://schemas.microsoft.com/office/drawing/2014/main" id="{E548B0B3-D212-A9A2-AD7D-A86B2B3A702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14003"/>
          <a:stretch/>
        </p:blipFill>
        <p:spPr>
          <a:xfrm>
            <a:off x="6138664" y="-15"/>
            <a:ext cx="6053332" cy="3474720"/>
          </a:xfrm>
          <a:prstGeom prst="rect">
            <a:avLst/>
          </a:prstGeom>
        </p:spPr>
      </p:pic>
      <p:sp>
        <p:nvSpPr>
          <p:cNvPr id="23" name="Freeform 6">
            <a:extLst>
              <a:ext uri="{FF2B5EF4-FFF2-40B4-BE49-F238E27FC236}">
                <a16:creationId xmlns:a16="http://schemas.microsoft.com/office/drawing/2014/main" id="{4C81B9CA-1414-4F8E-878C-2D9B6603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56533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9" name="Straight Connector 38">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1" name="Rectangle 40">
            <a:extLst>
              <a:ext uri="{FF2B5EF4-FFF2-40B4-BE49-F238E27FC236}">
                <a16:creationId xmlns:a16="http://schemas.microsoft.com/office/drawing/2014/main" id="{E2D271B9-9BA2-4AF0-AE69-43E7D26B5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15B477-EB7E-541A-BA55-A0C38D0C2868}"/>
              </a:ext>
            </a:extLst>
          </p:cNvPr>
          <p:cNvSpPr>
            <a:spLocks noGrp="1"/>
          </p:cNvSpPr>
          <p:nvPr>
            <p:ph type="title"/>
          </p:nvPr>
        </p:nvSpPr>
        <p:spPr>
          <a:xfrm>
            <a:off x="5316694" y="383478"/>
            <a:ext cx="5605287" cy="1346485"/>
          </a:xfrm>
        </p:spPr>
        <p:txBody>
          <a:bodyPr vert="horz" lIns="91440" tIns="45720" rIns="91440" bIns="45720" rtlCol="0" anchor="t">
            <a:normAutofit/>
          </a:bodyPr>
          <a:lstStyle/>
          <a:p>
            <a:r>
              <a:rPr lang="en-US" sz="7200" dirty="0">
                <a:solidFill>
                  <a:schemeClr val="bg1"/>
                </a:solidFill>
              </a:rPr>
              <a:t>G</a:t>
            </a:r>
            <a:r>
              <a:rPr lang="en-US" sz="7200" i="1" kern="1200" spc="100" baseline="0" dirty="0">
                <a:solidFill>
                  <a:schemeClr val="bg1"/>
                </a:solidFill>
                <a:latin typeface="+mj-lt"/>
                <a:ea typeface="+mj-ea"/>
                <a:cs typeface="+mj-cs"/>
              </a:rPr>
              <a:t>angs?</a:t>
            </a:r>
          </a:p>
        </p:txBody>
      </p:sp>
      <p:sp>
        <p:nvSpPr>
          <p:cNvPr id="3" name="Text Placeholder 2">
            <a:extLst>
              <a:ext uri="{FF2B5EF4-FFF2-40B4-BE49-F238E27FC236}">
                <a16:creationId xmlns:a16="http://schemas.microsoft.com/office/drawing/2014/main" id="{3A6AC108-4806-2C16-0D51-266F416662D3}"/>
              </a:ext>
            </a:extLst>
          </p:cNvPr>
          <p:cNvSpPr>
            <a:spLocks noGrp="1"/>
          </p:cNvSpPr>
          <p:nvPr>
            <p:ph type="body" idx="1"/>
          </p:nvPr>
        </p:nvSpPr>
        <p:spPr>
          <a:xfrm>
            <a:off x="5316694" y="1280160"/>
            <a:ext cx="6584357" cy="5051367"/>
          </a:xfrm>
        </p:spPr>
        <p:txBody>
          <a:bodyPr vert="horz" lIns="91440" tIns="45720" rIns="91440" bIns="45720" rtlCol="0">
            <a:normAutofit/>
          </a:bodyPr>
          <a:lstStyle/>
          <a:p>
            <a:pPr>
              <a:lnSpc>
                <a:spcPct val="100000"/>
              </a:lnSpc>
            </a:pPr>
            <a:r>
              <a:rPr lang="en-US" sz="2200" b="1" u="sng" dirty="0">
                <a:solidFill>
                  <a:schemeClr val="bg1"/>
                </a:solidFill>
              </a:rPr>
              <a:t>What is a gang?</a:t>
            </a:r>
          </a:p>
          <a:p>
            <a:pPr>
              <a:lnSpc>
                <a:spcPct val="100000"/>
              </a:lnSpc>
            </a:pPr>
            <a:r>
              <a:rPr lang="en-US" sz="2200" dirty="0">
                <a:solidFill>
                  <a:schemeClr val="bg1"/>
                </a:solidFill>
              </a:rPr>
              <a:t>A gang is a group of people and peers, it can refer to some being involved in criminal activity. Criminal gangs are often violent, they fight and often carry weapons. </a:t>
            </a:r>
          </a:p>
          <a:p>
            <a:pPr>
              <a:lnSpc>
                <a:spcPct val="100000"/>
              </a:lnSpc>
            </a:pPr>
            <a:r>
              <a:rPr lang="en-US" sz="1800" dirty="0">
                <a:solidFill>
                  <a:schemeClr val="bg1"/>
                </a:solidFill>
              </a:rPr>
              <a:t>(Childline 2019)</a:t>
            </a:r>
          </a:p>
          <a:p>
            <a:pPr>
              <a:lnSpc>
                <a:spcPct val="100000"/>
              </a:lnSpc>
            </a:pPr>
            <a:r>
              <a:rPr lang="en-US" sz="2200" b="1" u="sng" dirty="0">
                <a:solidFill>
                  <a:schemeClr val="bg1"/>
                </a:solidFill>
              </a:rPr>
              <a:t>Types of gangs…</a:t>
            </a:r>
          </a:p>
          <a:p>
            <a:pPr marL="342900" indent="-342900">
              <a:lnSpc>
                <a:spcPct val="100000"/>
              </a:lnSpc>
              <a:buFont typeface="Arial" panose="020B0604020202020204" pitchFamily="34" charset="0"/>
              <a:buChar char="•"/>
            </a:pPr>
            <a:r>
              <a:rPr lang="en-US" sz="2200" dirty="0">
                <a:solidFill>
                  <a:schemeClr val="bg1"/>
                </a:solidFill>
              </a:rPr>
              <a:t>Peer group</a:t>
            </a:r>
          </a:p>
          <a:p>
            <a:pPr marL="342900" indent="-342900">
              <a:lnSpc>
                <a:spcPct val="100000"/>
              </a:lnSpc>
              <a:buFont typeface="Arial" panose="020B0604020202020204" pitchFamily="34" charset="0"/>
              <a:buChar char="•"/>
            </a:pPr>
            <a:r>
              <a:rPr lang="en-US" sz="2200" dirty="0">
                <a:solidFill>
                  <a:schemeClr val="bg1"/>
                </a:solidFill>
              </a:rPr>
              <a:t>Street gang</a:t>
            </a:r>
          </a:p>
          <a:p>
            <a:pPr marL="342900" indent="-342900">
              <a:lnSpc>
                <a:spcPct val="100000"/>
              </a:lnSpc>
              <a:buFont typeface="Arial" panose="020B0604020202020204" pitchFamily="34" charset="0"/>
              <a:buChar char="•"/>
            </a:pPr>
            <a:r>
              <a:rPr lang="en-US" sz="2200" dirty="0">
                <a:solidFill>
                  <a:schemeClr val="bg1"/>
                </a:solidFill>
              </a:rPr>
              <a:t>Organized criminal gangs</a:t>
            </a:r>
          </a:p>
          <a:p>
            <a:pPr>
              <a:lnSpc>
                <a:spcPct val="100000"/>
              </a:lnSpc>
            </a:pPr>
            <a:r>
              <a:rPr lang="en-US" sz="1800" dirty="0">
                <a:solidFill>
                  <a:schemeClr val="bg1"/>
                </a:solidFill>
              </a:rPr>
              <a:t>(NCPCC 2019)</a:t>
            </a:r>
          </a:p>
        </p:txBody>
      </p:sp>
      <p:pic>
        <p:nvPicPr>
          <p:cNvPr id="4" name="Picture 3" descr="A black background with a black square&#10;&#10;Description automatically generated with medium confidence">
            <a:extLst>
              <a:ext uri="{FF2B5EF4-FFF2-40B4-BE49-F238E27FC236}">
                <a16:creationId xmlns:a16="http://schemas.microsoft.com/office/drawing/2014/main" id="{500E060A-0B78-CD4B-FBAA-0BC3A6FB3B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488" y="2119330"/>
            <a:ext cx="4740886" cy="2619340"/>
          </a:xfrm>
          <a:prstGeom prst="rect">
            <a:avLst/>
          </a:prstGeom>
          <a:solidFill>
            <a:schemeClr val="bg1"/>
          </a:solidFill>
        </p:spPr>
      </p:pic>
      <p:sp>
        <p:nvSpPr>
          <p:cNvPr id="43" name="Freeform 6">
            <a:extLst>
              <a:ext uri="{FF2B5EF4-FFF2-40B4-BE49-F238E27FC236}">
                <a16:creationId xmlns:a16="http://schemas.microsoft.com/office/drawing/2014/main" id="{4C81B9CA-1414-4F8E-878C-2D9B6603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86347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9B00C-10F9-4BE8-2C6D-C19642254BB9}"/>
              </a:ext>
            </a:extLst>
          </p:cNvPr>
          <p:cNvSpPr>
            <a:spLocks noGrp="1"/>
          </p:cNvSpPr>
          <p:nvPr>
            <p:ph type="title"/>
          </p:nvPr>
        </p:nvSpPr>
        <p:spPr>
          <a:xfrm>
            <a:off x="320600" y="1302971"/>
            <a:ext cx="10666949" cy="3099816"/>
          </a:xfrm>
        </p:spPr>
        <p:txBody>
          <a:bodyPr>
            <a:normAutofit fontScale="90000"/>
          </a:bodyPr>
          <a:lstStyle/>
          <a:p>
            <a:r>
              <a:rPr lang="en-GB" sz="3100" dirty="0">
                <a:solidFill>
                  <a:schemeClr val="bg1"/>
                </a:solidFill>
              </a:rPr>
              <a:t>Gang violence refers to the criminal activity or violence and intimidation that a gang uses to get what they want. This violence can include:</a:t>
            </a:r>
            <a:br>
              <a:rPr lang="en-GB" sz="3100" dirty="0">
                <a:solidFill>
                  <a:schemeClr val="bg1"/>
                </a:solidFill>
              </a:rPr>
            </a:br>
            <a:br>
              <a:rPr lang="en-GB" sz="3100" dirty="0">
                <a:solidFill>
                  <a:schemeClr val="bg1"/>
                </a:solidFill>
              </a:rPr>
            </a:br>
            <a:r>
              <a:rPr lang="en-GB" sz="3100" dirty="0">
                <a:solidFill>
                  <a:schemeClr val="bg1"/>
                </a:solidFill>
              </a:rPr>
              <a:t>homicide</a:t>
            </a:r>
            <a:br>
              <a:rPr lang="en-GB" sz="3100" dirty="0">
                <a:solidFill>
                  <a:schemeClr val="bg1"/>
                </a:solidFill>
              </a:rPr>
            </a:br>
            <a:r>
              <a:rPr lang="en-GB" sz="3100" dirty="0">
                <a:solidFill>
                  <a:schemeClr val="bg1"/>
                </a:solidFill>
              </a:rPr>
              <a:t>weapon offences</a:t>
            </a:r>
            <a:br>
              <a:rPr lang="en-GB" sz="3100" dirty="0">
                <a:solidFill>
                  <a:schemeClr val="bg1"/>
                </a:solidFill>
              </a:rPr>
            </a:br>
            <a:r>
              <a:rPr lang="en-GB" sz="3100" dirty="0">
                <a:solidFill>
                  <a:schemeClr val="bg1"/>
                </a:solidFill>
              </a:rPr>
              <a:t>assault and exploitation</a:t>
            </a:r>
            <a:br>
              <a:rPr lang="en-GB" sz="3100" dirty="0">
                <a:solidFill>
                  <a:schemeClr val="bg1"/>
                </a:solidFill>
              </a:rPr>
            </a:br>
            <a:r>
              <a:rPr lang="en-GB" sz="3100" dirty="0">
                <a:solidFill>
                  <a:schemeClr val="bg1"/>
                </a:solidFill>
              </a:rPr>
              <a:t>stealing </a:t>
            </a:r>
            <a:br>
              <a:rPr lang="en-GB" sz="3100" dirty="0">
                <a:solidFill>
                  <a:schemeClr val="bg1"/>
                </a:solidFill>
              </a:rPr>
            </a:br>
            <a:r>
              <a:rPr lang="en-GB" sz="3100" dirty="0">
                <a:solidFill>
                  <a:schemeClr val="bg1"/>
                </a:solidFill>
              </a:rPr>
              <a:t>carrying a weapon</a:t>
            </a:r>
            <a:br>
              <a:rPr lang="en-GB" sz="3100" dirty="0">
                <a:solidFill>
                  <a:schemeClr val="bg1"/>
                </a:solidFill>
              </a:rPr>
            </a:br>
            <a:r>
              <a:rPr lang="en-GB" sz="3100" dirty="0">
                <a:solidFill>
                  <a:schemeClr val="bg1"/>
                </a:solidFill>
              </a:rPr>
              <a:t>drug offences</a:t>
            </a:r>
            <a:br>
              <a:rPr lang="en-GB" sz="3100" dirty="0">
                <a:solidFill>
                  <a:schemeClr val="bg1"/>
                </a:solidFill>
              </a:rPr>
            </a:br>
            <a:br>
              <a:rPr lang="en-GB" sz="3100" dirty="0">
                <a:solidFill>
                  <a:schemeClr val="bg1"/>
                </a:solidFill>
              </a:rPr>
            </a:br>
            <a:r>
              <a:rPr lang="en-GB" sz="1800" dirty="0">
                <a:solidFill>
                  <a:schemeClr val="bg1"/>
                </a:solidFill>
              </a:rPr>
              <a:t>(Wales Safer Communities Network 2024)</a:t>
            </a:r>
            <a:br>
              <a:rPr lang="en-GB" sz="3100" dirty="0">
                <a:solidFill>
                  <a:schemeClr val="bg1"/>
                </a:solidFill>
              </a:rPr>
            </a:br>
            <a:br>
              <a:rPr lang="en-GB" sz="3100" dirty="0">
                <a:solidFill>
                  <a:schemeClr val="bg1"/>
                </a:solidFill>
              </a:rPr>
            </a:br>
            <a:br>
              <a:rPr lang="en-GB" sz="3100" dirty="0">
                <a:solidFill>
                  <a:schemeClr val="bg1"/>
                </a:solidFill>
              </a:rPr>
            </a:br>
            <a:endParaRPr lang="en-GB" sz="3100" dirty="0">
              <a:solidFill>
                <a:schemeClr val="bg1"/>
              </a:solidFill>
            </a:endParaRPr>
          </a:p>
        </p:txBody>
      </p:sp>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Gang violence - what is it?</a:t>
            </a:r>
          </a:p>
        </p:txBody>
      </p:sp>
      <p:sp>
        <p:nvSpPr>
          <p:cNvPr id="4" name="TextBox 3">
            <a:extLst>
              <a:ext uri="{FF2B5EF4-FFF2-40B4-BE49-F238E27FC236}">
                <a16:creationId xmlns:a16="http://schemas.microsoft.com/office/drawing/2014/main" id="{4BDBD2A9-C369-0FDD-B77B-FBFFB7CCBFC9}"/>
              </a:ext>
            </a:extLst>
          </p:cNvPr>
          <p:cNvSpPr txBox="1"/>
          <p:nvPr/>
        </p:nvSpPr>
        <p:spPr>
          <a:xfrm>
            <a:off x="7427344" y="2648460"/>
            <a:ext cx="4764656" cy="3508653"/>
          </a:xfrm>
          <a:prstGeom prst="rect">
            <a:avLst/>
          </a:prstGeom>
          <a:noFill/>
        </p:spPr>
        <p:txBody>
          <a:bodyPr wrap="square" rtlCol="0">
            <a:spAutoFit/>
          </a:bodyPr>
          <a:lstStyle/>
          <a:p>
            <a:r>
              <a:rPr lang="en-GB" sz="2400" u="sng" dirty="0">
                <a:solidFill>
                  <a:schemeClr val="bg2"/>
                </a:solidFill>
              </a:rPr>
              <a:t>Other offences could include</a:t>
            </a:r>
            <a:r>
              <a:rPr lang="en-GB" sz="2400" dirty="0">
                <a:solidFill>
                  <a:schemeClr val="bg2"/>
                </a:solidFill>
              </a:rPr>
              <a:t>:</a:t>
            </a:r>
          </a:p>
          <a:p>
            <a:endParaRPr lang="en-GB" sz="2400" dirty="0">
              <a:solidFill>
                <a:schemeClr val="bg2"/>
              </a:solidFill>
            </a:endParaRPr>
          </a:p>
          <a:p>
            <a:r>
              <a:rPr lang="en-GB" sz="2400" dirty="0">
                <a:solidFill>
                  <a:schemeClr val="bg2"/>
                </a:solidFill>
              </a:rPr>
              <a:t>Antisocial behaviour</a:t>
            </a:r>
          </a:p>
          <a:p>
            <a:r>
              <a:rPr lang="en-GB" sz="2400" dirty="0">
                <a:solidFill>
                  <a:schemeClr val="bg2"/>
                </a:solidFill>
              </a:rPr>
              <a:t>Stalking and harassment </a:t>
            </a:r>
          </a:p>
          <a:p>
            <a:r>
              <a:rPr lang="en-GB" sz="2400" dirty="0">
                <a:solidFill>
                  <a:schemeClr val="bg2"/>
                </a:solidFill>
              </a:rPr>
              <a:t>Assault</a:t>
            </a:r>
          </a:p>
          <a:p>
            <a:r>
              <a:rPr lang="en-GB" sz="2400" dirty="0">
                <a:solidFill>
                  <a:schemeClr val="bg2"/>
                </a:solidFill>
              </a:rPr>
              <a:t>Hate crimes</a:t>
            </a:r>
          </a:p>
          <a:p>
            <a:r>
              <a:rPr lang="en-GB" sz="2400" dirty="0">
                <a:solidFill>
                  <a:schemeClr val="bg2"/>
                </a:solidFill>
              </a:rPr>
              <a:t>Theft</a:t>
            </a:r>
          </a:p>
          <a:p>
            <a:endParaRPr lang="en-GB" dirty="0">
              <a:solidFill>
                <a:schemeClr val="bg2"/>
              </a:solidFill>
            </a:endParaRPr>
          </a:p>
          <a:p>
            <a:endParaRPr lang="en-GB" dirty="0">
              <a:solidFill>
                <a:schemeClr val="bg2"/>
              </a:solidFill>
            </a:endParaRPr>
          </a:p>
          <a:p>
            <a:r>
              <a:rPr lang="en-GB" dirty="0">
                <a:solidFill>
                  <a:schemeClr val="bg2"/>
                </a:solidFill>
              </a:rPr>
              <a:t>(Williams, 2024)</a:t>
            </a:r>
          </a:p>
        </p:txBody>
      </p:sp>
    </p:spTree>
    <p:extLst>
      <p:ext uri="{BB962C8B-B14F-4D97-AF65-F5344CB8AC3E}">
        <p14:creationId xmlns:p14="http://schemas.microsoft.com/office/powerpoint/2010/main" val="3136521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Gang violence - Example</a:t>
            </a:r>
          </a:p>
        </p:txBody>
      </p:sp>
      <p:pic>
        <p:nvPicPr>
          <p:cNvPr id="5" name="Picture 4">
            <a:extLst>
              <a:ext uri="{FF2B5EF4-FFF2-40B4-BE49-F238E27FC236}">
                <a16:creationId xmlns:a16="http://schemas.microsoft.com/office/drawing/2014/main" id="{7974D6A8-DA10-04BD-4026-8A5760EEEDF2}"/>
              </a:ext>
            </a:extLst>
          </p:cNvPr>
          <p:cNvPicPr>
            <a:picLocks noChangeAspect="1"/>
          </p:cNvPicPr>
          <p:nvPr/>
        </p:nvPicPr>
        <p:blipFill>
          <a:blip r:embed="rId3"/>
          <a:stretch>
            <a:fillRect/>
          </a:stretch>
        </p:blipFill>
        <p:spPr>
          <a:xfrm>
            <a:off x="2071090" y="1140980"/>
            <a:ext cx="6886563" cy="4576039"/>
          </a:xfrm>
          <a:prstGeom prst="rect">
            <a:avLst/>
          </a:prstGeom>
        </p:spPr>
      </p:pic>
    </p:spTree>
    <p:extLst>
      <p:ext uri="{BB962C8B-B14F-4D97-AF65-F5344CB8AC3E}">
        <p14:creationId xmlns:p14="http://schemas.microsoft.com/office/powerpoint/2010/main" val="181561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 name="Straight Connector 1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background with colorful lines&#10;&#10;Description automatically generated">
            <a:extLst>
              <a:ext uri="{FF2B5EF4-FFF2-40B4-BE49-F238E27FC236}">
                <a16:creationId xmlns:a16="http://schemas.microsoft.com/office/drawing/2014/main" id="{5E67B898-1D90-EBF6-36A8-65950E31CEB2}"/>
              </a:ext>
            </a:extLst>
          </p:cNvPr>
          <p:cNvPicPr>
            <a:picLocks noChangeAspect="1"/>
          </p:cNvPicPr>
          <p:nvPr/>
        </p:nvPicPr>
        <p:blipFill rotWithShape="1">
          <a:blip r:embed="rId3"/>
          <a:srcRect t="17280"/>
          <a:stretch/>
        </p:blipFill>
        <p:spPr>
          <a:xfrm>
            <a:off x="1" y="10"/>
            <a:ext cx="12191999" cy="6857990"/>
          </a:xfrm>
          <a:prstGeom prst="rect">
            <a:avLst/>
          </a:prstGeom>
        </p:spPr>
      </p:pic>
      <p:sp>
        <p:nvSpPr>
          <p:cNvPr id="17" name="Rectangle 16">
            <a:extLst>
              <a:ext uri="{FF2B5EF4-FFF2-40B4-BE49-F238E27FC236}">
                <a16:creationId xmlns:a16="http://schemas.microsoft.com/office/drawing/2014/main" id="{868BA1FB-7158-4051-A255-70F5F21FD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4858603"/>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ED23294-71E0-88FC-67C1-733C656D6823}"/>
              </a:ext>
            </a:extLst>
          </p:cNvPr>
          <p:cNvSpPr>
            <a:spLocks noGrp="1"/>
          </p:cNvSpPr>
          <p:nvPr>
            <p:ph type="title"/>
          </p:nvPr>
        </p:nvSpPr>
        <p:spPr>
          <a:xfrm>
            <a:off x="1133618" y="433483"/>
            <a:ext cx="9052560" cy="1102010"/>
          </a:xfrm>
        </p:spPr>
        <p:txBody>
          <a:bodyPr vert="horz" lIns="91440" tIns="45720" rIns="91440" bIns="45720" rtlCol="0" anchor="t">
            <a:normAutofit/>
          </a:bodyPr>
          <a:lstStyle/>
          <a:p>
            <a:r>
              <a:rPr lang="en-US" dirty="0">
                <a:solidFill>
                  <a:srgbClr val="FFFFFF"/>
                </a:solidFill>
              </a:rPr>
              <a:t>Statistics of gang violence</a:t>
            </a:r>
          </a:p>
        </p:txBody>
      </p:sp>
      <p:cxnSp>
        <p:nvCxnSpPr>
          <p:cNvPr id="19" name="Straight Connector 18">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3" name="Picture 2">
            <a:extLst>
              <a:ext uri="{FF2B5EF4-FFF2-40B4-BE49-F238E27FC236}">
                <a16:creationId xmlns:a16="http://schemas.microsoft.com/office/drawing/2014/main" id="{7797A942-8F2F-C1FA-6810-07E6B472BEA1}"/>
              </a:ext>
            </a:extLst>
          </p:cNvPr>
          <p:cNvPicPr>
            <a:picLocks noChangeAspect="1"/>
          </p:cNvPicPr>
          <p:nvPr/>
        </p:nvPicPr>
        <p:blipFill>
          <a:blip r:embed="rId4"/>
          <a:stretch>
            <a:fillRect/>
          </a:stretch>
        </p:blipFill>
        <p:spPr>
          <a:xfrm>
            <a:off x="918496" y="1633045"/>
            <a:ext cx="9896865" cy="4791471"/>
          </a:xfrm>
          <a:prstGeom prst="rect">
            <a:avLst/>
          </a:prstGeom>
        </p:spPr>
      </p:pic>
      <p:sp>
        <p:nvSpPr>
          <p:cNvPr id="6" name="TextBox 5">
            <a:extLst>
              <a:ext uri="{FF2B5EF4-FFF2-40B4-BE49-F238E27FC236}">
                <a16:creationId xmlns:a16="http://schemas.microsoft.com/office/drawing/2014/main" id="{CBAA4E5F-E403-ED9C-5354-680A54D8BF93}"/>
              </a:ext>
            </a:extLst>
          </p:cNvPr>
          <p:cNvSpPr txBox="1"/>
          <p:nvPr/>
        </p:nvSpPr>
        <p:spPr>
          <a:xfrm>
            <a:off x="758951" y="6503057"/>
            <a:ext cx="3143577" cy="369332"/>
          </a:xfrm>
          <a:prstGeom prst="rect">
            <a:avLst/>
          </a:prstGeom>
          <a:noFill/>
        </p:spPr>
        <p:txBody>
          <a:bodyPr wrap="square" rtlCol="0">
            <a:spAutoFit/>
          </a:bodyPr>
          <a:lstStyle/>
          <a:p>
            <a:r>
              <a:rPr lang="en-GB" dirty="0"/>
              <a:t>(Mayor of London 2022)</a:t>
            </a:r>
          </a:p>
        </p:txBody>
      </p:sp>
    </p:spTree>
    <p:extLst>
      <p:ext uri="{BB962C8B-B14F-4D97-AF65-F5344CB8AC3E}">
        <p14:creationId xmlns:p14="http://schemas.microsoft.com/office/powerpoint/2010/main" val="541040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9B00C-10F9-4BE8-2C6D-C19642254BB9}"/>
              </a:ext>
            </a:extLst>
          </p:cNvPr>
          <p:cNvSpPr>
            <a:spLocks noGrp="1"/>
          </p:cNvSpPr>
          <p:nvPr>
            <p:ph type="title"/>
          </p:nvPr>
        </p:nvSpPr>
        <p:spPr>
          <a:xfrm>
            <a:off x="291103" y="1116158"/>
            <a:ext cx="11458445" cy="3099816"/>
          </a:xfrm>
        </p:spPr>
        <p:txBody>
          <a:bodyPr>
            <a:normAutofit fontScale="90000"/>
          </a:bodyPr>
          <a:lstStyle/>
          <a:p>
            <a:r>
              <a:rPr lang="en-GB" sz="3600" b="1" i="0" u="sng" dirty="0">
                <a:solidFill>
                  <a:schemeClr val="bg1"/>
                </a:solidFill>
              </a:rPr>
              <a:t>Knife crime?</a:t>
            </a:r>
            <a:br>
              <a:rPr lang="en-GB" sz="3600" i="0" dirty="0">
                <a:solidFill>
                  <a:schemeClr val="bg1"/>
                </a:solidFill>
              </a:rPr>
            </a:br>
            <a:r>
              <a:rPr lang="en-GB" sz="3600" i="0" dirty="0">
                <a:solidFill>
                  <a:schemeClr val="bg1"/>
                </a:solidFill>
              </a:rPr>
              <a:t>Knife crime refers to crimes that have knives or other blades being used to conduct violence or threat as well as selling them(e.g. swords, broken glass bottles, axes, or other modified objects with a sharp point). It is also an offense to be in possession of a knife in a public place. </a:t>
            </a:r>
            <a:r>
              <a:rPr lang="en-GB" sz="2700" i="0" dirty="0">
                <a:solidFill>
                  <a:schemeClr val="bg1"/>
                </a:solidFill>
              </a:rPr>
              <a:t>(College of Policing 2021)</a:t>
            </a:r>
            <a:br>
              <a:rPr lang="en-GB" sz="2700" i="0" dirty="0">
                <a:solidFill>
                  <a:schemeClr val="bg1"/>
                </a:solidFill>
              </a:rPr>
            </a:br>
            <a:br>
              <a:rPr lang="en-GB" sz="3600" i="0" dirty="0">
                <a:solidFill>
                  <a:schemeClr val="bg1"/>
                </a:solidFill>
              </a:rPr>
            </a:br>
            <a:r>
              <a:rPr lang="en-GB" sz="3600" b="1" i="0" u="sng" dirty="0">
                <a:solidFill>
                  <a:schemeClr val="bg1"/>
                </a:solidFill>
              </a:rPr>
              <a:t>Why do people carry knives?</a:t>
            </a:r>
            <a:br>
              <a:rPr lang="en-GB" sz="3600" b="1" u="sng" dirty="0">
                <a:solidFill>
                  <a:schemeClr val="bg1"/>
                </a:solidFill>
              </a:rPr>
            </a:br>
            <a:r>
              <a:rPr lang="en-GB" sz="3600" dirty="0">
                <a:solidFill>
                  <a:schemeClr val="bg1"/>
                </a:solidFill>
              </a:rPr>
              <a:t>Self-protection and fear</a:t>
            </a:r>
            <a:br>
              <a:rPr lang="en-GB" sz="3600" b="1" u="sng" dirty="0">
                <a:solidFill>
                  <a:schemeClr val="bg1"/>
                </a:solidFill>
              </a:rPr>
            </a:br>
            <a:r>
              <a:rPr lang="en-GB" sz="3600" i="0" dirty="0">
                <a:solidFill>
                  <a:schemeClr val="bg1"/>
                </a:solidFill>
              </a:rPr>
              <a:t>Self-presentation </a:t>
            </a:r>
            <a:br>
              <a:rPr lang="en-GB" sz="3600" i="0" dirty="0">
                <a:solidFill>
                  <a:schemeClr val="bg1"/>
                </a:solidFill>
              </a:rPr>
            </a:br>
            <a:r>
              <a:rPr lang="en-GB" sz="3600" i="0" dirty="0">
                <a:solidFill>
                  <a:schemeClr val="bg1"/>
                </a:solidFill>
              </a:rPr>
              <a:t>Utility </a:t>
            </a:r>
            <a:br>
              <a:rPr lang="en-GB" sz="3600" i="0" dirty="0">
                <a:solidFill>
                  <a:schemeClr val="bg1"/>
                </a:solidFill>
              </a:rPr>
            </a:br>
            <a:r>
              <a:rPr lang="en-GB" sz="2000" i="0" dirty="0">
                <a:solidFill>
                  <a:schemeClr val="bg1"/>
                </a:solidFill>
              </a:rPr>
              <a:t>(McNeill and Wheller 2019)</a:t>
            </a:r>
            <a:br>
              <a:rPr lang="en-GB" sz="3600" dirty="0">
                <a:solidFill>
                  <a:schemeClr val="bg1"/>
                </a:solidFill>
              </a:rPr>
            </a:br>
            <a:br>
              <a:rPr lang="en-GB" sz="1800" dirty="0">
                <a:solidFill>
                  <a:schemeClr val="bg1"/>
                </a:solidFill>
              </a:rPr>
            </a:br>
            <a:endParaRPr lang="en-GB" sz="1800" dirty="0">
              <a:solidFill>
                <a:schemeClr val="bg1"/>
              </a:solidFill>
            </a:endParaRPr>
          </a:p>
        </p:txBody>
      </p:sp>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Knife crime – what is it?</a:t>
            </a:r>
          </a:p>
        </p:txBody>
      </p:sp>
    </p:spTree>
    <p:extLst>
      <p:ext uri="{BB962C8B-B14F-4D97-AF65-F5344CB8AC3E}">
        <p14:creationId xmlns:p14="http://schemas.microsoft.com/office/powerpoint/2010/main" val="532323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9B00C-10F9-4BE8-2C6D-C19642254BB9}"/>
              </a:ext>
            </a:extLst>
          </p:cNvPr>
          <p:cNvSpPr>
            <a:spLocks noGrp="1"/>
          </p:cNvSpPr>
          <p:nvPr>
            <p:ph type="title"/>
          </p:nvPr>
        </p:nvSpPr>
        <p:spPr>
          <a:xfrm>
            <a:off x="291103" y="1116158"/>
            <a:ext cx="11458445" cy="3099816"/>
          </a:xfrm>
        </p:spPr>
        <p:txBody>
          <a:bodyPr>
            <a:normAutofit/>
          </a:bodyPr>
          <a:lstStyle/>
          <a:p>
            <a:br>
              <a:rPr lang="en-GB" sz="1800" dirty="0">
                <a:solidFill>
                  <a:schemeClr val="bg1"/>
                </a:solidFill>
              </a:rPr>
            </a:br>
            <a:endParaRPr lang="en-GB" sz="1800" dirty="0">
              <a:solidFill>
                <a:schemeClr val="bg1"/>
              </a:solidFill>
            </a:endParaRPr>
          </a:p>
        </p:txBody>
      </p:sp>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Knife crime – Examples</a:t>
            </a:r>
          </a:p>
        </p:txBody>
      </p:sp>
      <p:pic>
        <p:nvPicPr>
          <p:cNvPr id="5" name="Picture 4">
            <a:extLst>
              <a:ext uri="{FF2B5EF4-FFF2-40B4-BE49-F238E27FC236}">
                <a16:creationId xmlns:a16="http://schemas.microsoft.com/office/drawing/2014/main" id="{2C2E85B9-AFB5-A364-0726-99FC5EADE417}"/>
              </a:ext>
            </a:extLst>
          </p:cNvPr>
          <p:cNvPicPr>
            <a:picLocks noChangeAspect="1"/>
          </p:cNvPicPr>
          <p:nvPr/>
        </p:nvPicPr>
        <p:blipFill>
          <a:blip r:embed="rId3"/>
          <a:stretch>
            <a:fillRect/>
          </a:stretch>
        </p:blipFill>
        <p:spPr>
          <a:xfrm>
            <a:off x="178848" y="993647"/>
            <a:ext cx="5814743" cy="4247823"/>
          </a:xfrm>
          <a:prstGeom prst="rect">
            <a:avLst/>
          </a:prstGeom>
        </p:spPr>
      </p:pic>
      <p:pic>
        <p:nvPicPr>
          <p:cNvPr id="9" name="Picture 8">
            <a:extLst>
              <a:ext uri="{FF2B5EF4-FFF2-40B4-BE49-F238E27FC236}">
                <a16:creationId xmlns:a16="http://schemas.microsoft.com/office/drawing/2014/main" id="{B201C678-66F8-55B6-D8FC-A36BC87C2ABB}"/>
              </a:ext>
            </a:extLst>
          </p:cNvPr>
          <p:cNvPicPr>
            <a:picLocks noChangeAspect="1"/>
          </p:cNvPicPr>
          <p:nvPr/>
        </p:nvPicPr>
        <p:blipFill>
          <a:blip r:embed="rId4"/>
          <a:stretch>
            <a:fillRect/>
          </a:stretch>
        </p:blipFill>
        <p:spPr>
          <a:xfrm>
            <a:off x="5627295" y="2089709"/>
            <a:ext cx="6564705" cy="4747688"/>
          </a:xfrm>
          <a:prstGeom prst="rect">
            <a:avLst/>
          </a:prstGeom>
        </p:spPr>
      </p:pic>
    </p:spTree>
    <p:extLst>
      <p:ext uri="{BB962C8B-B14F-4D97-AF65-F5344CB8AC3E}">
        <p14:creationId xmlns:p14="http://schemas.microsoft.com/office/powerpoint/2010/main" val="4076984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 name="Straight Connector 1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background with colorful lines&#10;&#10;Description automatically generated">
            <a:extLst>
              <a:ext uri="{FF2B5EF4-FFF2-40B4-BE49-F238E27FC236}">
                <a16:creationId xmlns:a16="http://schemas.microsoft.com/office/drawing/2014/main" id="{5E67B898-1D90-EBF6-36A8-65950E31CEB2}"/>
              </a:ext>
            </a:extLst>
          </p:cNvPr>
          <p:cNvPicPr>
            <a:picLocks noChangeAspect="1"/>
          </p:cNvPicPr>
          <p:nvPr/>
        </p:nvPicPr>
        <p:blipFill rotWithShape="1">
          <a:blip r:embed="rId3"/>
          <a:srcRect t="17280"/>
          <a:stretch/>
        </p:blipFill>
        <p:spPr>
          <a:xfrm>
            <a:off x="1" y="10"/>
            <a:ext cx="12191999" cy="6857990"/>
          </a:xfrm>
          <a:prstGeom prst="rect">
            <a:avLst/>
          </a:prstGeom>
        </p:spPr>
      </p:pic>
      <p:sp>
        <p:nvSpPr>
          <p:cNvPr id="17" name="Rectangle 16">
            <a:extLst>
              <a:ext uri="{FF2B5EF4-FFF2-40B4-BE49-F238E27FC236}">
                <a16:creationId xmlns:a16="http://schemas.microsoft.com/office/drawing/2014/main" id="{868BA1FB-7158-4051-A255-70F5F21FD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4858603"/>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ED23294-71E0-88FC-67C1-733C656D6823}"/>
              </a:ext>
            </a:extLst>
          </p:cNvPr>
          <p:cNvSpPr>
            <a:spLocks noGrp="1"/>
          </p:cNvSpPr>
          <p:nvPr>
            <p:ph type="title"/>
          </p:nvPr>
        </p:nvSpPr>
        <p:spPr>
          <a:xfrm>
            <a:off x="5968165" y="0"/>
            <a:ext cx="5814322" cy="2007087"/>
          </a:xfrm>
        </p:spPr>
        <p:txBody>
          <a:bodyPr vert="horz" lIns="91440" tIns="45720" rIns="91440" bIns="45720" rtlCol="0" anchor="t">
            <a:normAutofit/>
          </a:bodyPr>
          <a:lstStyle/>
          <a:p>
            <a:r>
              <a:rPr lang="en-US" dirty="0">
                <a:solidFill>
                  <a:srgbClr val="FFFFFF"/>
                </a:solidFill>
              </a:rPr>
              <a:t>Statistics of knife crime</a:t>
            </a:r>
          </a:p>
        </p:txBody>
      </p:sp>
      <p:cxnSp>
        <p:nvCxnSpPr>
          <p:cNvPr id="19" name="Straight Connector 18">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2" name="Picture 1">
            <a:extLst>
              <a:ext uri="{FF2B5EF4-FFF2-40B4-BE49-F238E27FC236}">
                <a16:creationId xmlns:a16="http://schemas.microsoft.com/office/drawing/2014/main" id="{3E28D0F3-1BE3-24D7-6F64-C75BC291CD9F}"/>
              </a:ext>
            </a:extLst>
          </p:cNvPr>
          <p:cNvPicPr>
            <a:picLocks noChangeAspect="1"/>
          </p:cNvPicPr>
          <p:nvPr/>
        </p:nvPicPr>
        <p:blipFill>
          <a:blip r:embed="rId4"/>
          <a:stretch>
            <a:fillRect/>
          </a:stretch>
        </p:blipFill>
        <p:spPr>
          <a:xfrm>
            <a:off x="59059" y="72021"/>
            <a:ext cx="5853095" cy="3480818"/>
          </a:xfrm>
          <a:prstGeom prst="rect">
            <a:avLst/>
          </a:prstGeom>
        </p:spPr>
      </p:pic>
      <p:pic>
        <p:nvPicPr>
          <p:cNvPr id="6" name="Picture 5">
            <a:extLst>
              <a:ext uri="{FF2B5EF4-FFF2-40B4-BE49-F238E27FC236}">
                <a16:creationId xmlns:a16="http://schemas.microsoft.com/office/drawing/2014/main" id="{1D16B1A0-5016-8D5D-B75D-EBAED5270752}"/>
              </a:ext>
            </a:extLst>
          </p:cNvPr>
          <p:cNvPicPr>
            <a:picLocks noChangeAspect="1"/>
          </p:cNvPicPr>
          <p:nvPr/>
        </p:nvPicPr>
        <p:blipFill rotWithShape="1">
          <a:blip r:embed="rId5"/>
          <a:srcRect l="2109" r="1865"/>
          <a:stretch/>
        </p:blipFill>
        <p:spPr>
          <a:xfrm>
            <a:off x="6631018" y="1707762"/>
            <a:ext cx="5440198" cy="3702118"/>
          </a:xfrm>
          <a:prstGeom prst="rect">
            <a:avLst/>
          </a:prstGeom>
        </p:spPr>
      </p:pic>
      <p:sp>
        <p:nvSpPr>
          <p:cNvPr id="10" name="TextBox 9">
            <a:extLst>
              <a:ext uri="{FF2B5EF4-FFF2-40B4-BE49-F238E27FC236}">
                <a16:creationId xmlns:a16="http://schemas.microsoft.com/office/drawing/2014/main" id="{D5298C90-9C1D-00ED-0841-D42C93ACE3C2}"/>
              </a:ext>
            </a:extLst>
          </p:cNvPr>
          <p:cNvSpPr txBox="1"/>
          <p:nvPr/>
        </p:nvSpPr>
        <p:spPr>
          <a:xfrm>
            <a:off x="7483343" y="6181331"/>
            <a:ext cx="3705720" cy="369332"/>
          </a:xfrm>
          <a:prstGeom prst="rect">
            <a:avLst/>
          </a:prstGeom>
          <a:noFill/>
        </p:spPr>
        <p:txBody>
          <a:bodyPr wrap="square" rtlCol="0">
            <a:spAutoFit/>
          </a:bodyPr>
          <a:lstStyle/>
          <a:p>
            <a:r>
              <a:rPr lang="en-GB" dirty="0"/>
              <a:t>(Allen, Carthew and Zayed 2023)</a:t>
            </a:r>
          </a:p>
        </p:txBody>
      </p:sp>
      <p:pic>
        <p:nvPicPr>
          <p:cNvPr id="3" name="Picture 2">
            <a:extLst>
              <a:ext uri="{FF2B5EF4-FFF2-40B4-BE49-F238E27FC236}">
                <a16:creationId xmlns:a16="http://schemas.microsoft.com/office/drawing/2014/main" id="{A2B760A6-A911-40CA-A821-193C966FFFD0}"/>
              </a:ext>
            </a:extLst>
          </p:cNvPr>
          <p:cNvPicPr>
            <a:picLocks noChangeAspect="1"/>
          </p:cNvPicPr>
          <p:nvPr/>
        </p:nvPicPr>
        <p:blipFill>
          <a:blip r:embed="rId6"/>
          <a:stretch>
            <a:fillRect/>
          </a:stretch>
        </p:blipFill>
        <p:spPr>
          <a:xfrm>
            <a:off x="595579" y="3636384"/>
            <a:ext cx="5989802" cy="3221606"/>
          </a:xfrm>
          <a:prstGeom prst="rect">
            <a:avLst/>
          </a:prstGeom>
        </p:spPr>
      </p:pic>
    </p:spTree>
    <p:extLst>
      <p:ext uri="{BB962C8B-B14F-4D97-AF65-F5344CB8AC3E}">
        <p14:creationId xmlns:p14="http://schemas.microsoft.com/office/powerpoint/2010/main" val="26685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9" name="Straight Connector 28">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Chicken wire close-up">
            <a:extLst>
              <a:ext uri="{FF2B5EF4-FFF2-40B4-BE49-F238E27FC236}">
                <a16:creationId xmlns:a16="http://schemas.microsoft.com/office/drawing/2014/main" id="{210FD569-85ED-ED0B-A19F-D99DAAD83B03}"/>
              </a:ext>
            </a:extLst>
          </p:cNvPr>
          <p:cNvPicPr>
            <a:picLocks noChangeAspect="1"/>
          </p:cNvPicPr>
          <p:nvPr/>
        </p:nvPicPr>
        <p:blipFill rotWithShape="1">
          <a:blip r:embed="rId3">
            <a:alphaModFix amt="33000"/>
          </a:blip>
          <a:srcRect t="14235" b="1496"/>
          <a:stretch/>
        </p:blipFill>
        <p:spPr>
          <a:xfrm>
            <a:off x="20" y="10"/>
            <a:ext cx="12191980" cy="6857990"/>
          </a:xfrm>
          <a:prstGeom prst="rect">
            <a:avLst/>
          </a:prstGeom>
        </p:spPr>
      </p:pic>
      <p:sp>
        <p:nvSpPr>
          <p:cNvPr id="4" name="Title 3">
            <a:extLst>
              <a:ext uri="{FF2B5EF4-FFF2-40B4-BE49-F238E27FC236}">
                <a16:creationId xmlns:a16="http://schemas.microsoft.com/office/drawing/2014/main" id="{E90B749B-07A7-3CB2-7A30-46020A91E9F0}"/>
              </a:ext>
            </a:extLst>
          </p:cNvPr>
          <p:cNvSpPr>
            <a:spLocks noGrp="1"/>
          </p:cNvSpPr>
          <p:nvPr>
            <p:ph type="title"/>
          </p:nvPr>
        </p:nvSpPr>
        <p:spPr>
          <a:xfrm>
            <a:off x="875022" y="73998"/>
            <a:ext cx="11112983" cy="1422293"/>
          </a:xfrm>
        </p:spPr>
        <p:txBody>
          <a:bodyPr vert="horz" lIns="91440" tIns="45720" rIns="91440" bIns="45720" rtlCol="0" anchor="t">
            <a:normAutofit/>
          </a:bodyPr>
          <a:lstStyle/>
          <a:p>
            <a:r>
              <a:rPr lang="en-US" sz="7200" dirty="0"/>
              <a:t>Exploitation of the vulnerable</a:t>
            </a:r>
          </a:p>
        </p:txBody>
      </p:sp>
      <p:sp>
        <p:nvSpPr>
          <p:cNvPr id="5" name="Text Placeholder 4">
            <a:extLst>
              <a:ext uri="{FF2B5EF4-FFF2-40B4-BE49-F238E27FC236}">
                <a16:creationId xmlns:a16="http://schemas.microsoft.com/office/drawing/2014/main" id="{0D72372C-E6D0-F937-FF4C-42ABB0D2F65A}"/>
              </a:ext>
            </a:extLst>
          </p:cNvPr>
          <p:cNvSpPr>
            <a:spLocks noGrp="1"/>
          </p:cNvSpPr>
          <p:nvPr>
            <p:ph type="body" idx="1"/>
          </p:nvPr>
        </p:nvSpPr>
        <p:spPr>
          <a:xfrm>
            <a:off x="875020" y="1377323"/>
            <a:ext cx="10908983" cy="5106604"/>
          </a:xfrm>
        </p:spPr>
        <p:txBody>
          <a:bodyPr vert="horz" lIns="91440" tIns="45720" rIns="91440" bIns="45720" rtlCol="0">
            <a:normAutofit/>
          </a:bodyPr>
          <a:lstStyle/>
          <a:p>
            <a:pPr>
              <a:lnSpc>
                <a:spcPct val="100000"/>
              </a:lnSpc>
            </a:pPr>
            <a:r>
              <a:rPr lang="en-US" sz="2200" b="1" u="sng" dirty="0"/>
              <a:t>The dangers of criminal exploitation:</a:t>
            </a:r>
          </a:p>
          <a:p>
            <a:pPr marL="342900" indent="-342900">
              <a:lnSpc>
                <a:spcPct val="100000"/>
              </a:lnSpc>
              <a:buFont typeface="Arial" panose="020B0604020202020204" pitchFamily="34" charset="0"/>
              <a:buChar char="•"/>
            </a:pPr>
            <a:r>
              <a:rPr lang="en-US" sz="2200" b="1" dirty="0"/>
              <a:t>Threats, blackmail and violence</a:t>
            </a:r>
          </a:p>
          <a:p>
            <a:pPr marL="342900" indent="-342900">
              <a:lnSpc>
                <a:spcPct val="100000"/>
              </a:lnSpc>
              <a:buFont typeface="Arial" panose="020B0604020202020204" pitchFamily="34" charset="0"/>
              <a:buChar char="•"/>
            </a:pPr>
            <a:r>
              <a:rPr lang="en-US" sz="2200" b="1" dirty="0"/>
              <a:t>Incarceration</a:t>
            </a:r>
          </a:p>
          <a:p>
            <a:pPr marL="342900" indent="-342900">
              <a:lnSpc>
                <a:spcPct val="100000"/>
              </a:lnSpc>
              <a:buFont typeface="Arial" panose="020B0604020202020204" pitchFamily="34" charset="0"/>
              <a:buChar char="•"/>
            </a:pPr>
            <a:r>
              <a:rPr lang="en-US" sz="2200" b="1" dirty="0"/>
              <a:t> emotional abuse</a:t>
            </a:r>
          </a:p>
          <a:p>
            <a:pPr marL="342900" indent="-342900">
              <a:lnSpc>
                <a:spcPct val="100000"/>
              </a:lnSpc>
              <a:buFont typeface="Arial" panose="020B0604020202020204" pitchFamily="34" charset="0"/>
              <a:buChar char="•"/>
            </a:pPr>
            <a:r>
              <a:rPr lang="en-US" sz="2200" b="1" dirty="0"/>
              <a:t>Substances misuse</a:t>
            </a:r>
          </a:p>
          <a:p>
            <a:pPr marL="342900" indent="-342900">
              <a:lnSpc>
                <a:spcPct val="100000"/>
              </a:lnSpc>
              <a:buFont typeface="Arial" panose="020B0604020202020204" pitchFamily="34" charset="0"/>
              <a:buChar char="•"/>
            </a:pPr>
            <a:r>
              <a:rPr lang="en-US" sz="2200" b="1" dirty="0"/>
              <a:t>Forced to commit crimes</a:t>
            </a:r>
          </a:p>
          <a:p>
            <a:pPr marL="342900" indent="-342900">
              <a:lnSpc>
                <a:spcPct val="100000"/>
              </a:lnSpc>
              <a:buFont typeface="Arial" panose="020B0604020202020204" pitchFamily="34" charset="0"/>
              <a:buChar char="•"/>
            </a:pPr>
            <a:r>
              <a:rPr lang="en-US" sz="2200" b="1" dirty="0"/>
              <a:t>Unable to leave</a:t>
            </a:r>
          </a:p>
          <a:p>
            <a:pPr marL="342900" indent="-342900">
              <a:lnSpc>
                <a:spcPct val="100000"/>
              </a:lnSpc>
              <a:buFont typeface="Arial" panose="020B0604020202020204" pitchFamily="34" charset="0"/>
              <a:buChar char="•"/>
            </a:pPr>
            <a:r>
              <a:rPr lang="en-US" sz="2200" b="1" dirty="0"/>
              <a:t>Physical harm, sexual abuse</a:t>
            </a:r>
          </a:p>
          <a:p>
            <a:pPr marL="342900" indent="-342900">
              <a:lnSpc>
                <a:spcPct val="100000"/>
              </a:lnSpc>
              <a:buFont typeface="Arial" panose="020B0604020202020204" pitchFamily="34" charset="0"/>
              <a:buChar char="•"/>
            </a:pPr>
            <a:r>
              <a:rPr lang="en-US" sz="2200" b="1" dirty="0"/>
              <a:t>Injury or death</a:t>
            </a:r>
          </a:p>
          <a:p>
            <a:pPr marL="342900" indent="-342900">
              <a:lnSpc>
                <a:spcPct val="100000"/>
              </a:lnSpc>
              <a:buFont typeface="Arial" panose="020B0604020202020204" pitchFamily="34" charset="0"/>
              <a:buChar char="•"/>
            </a:pPr>
            <a:r>
              <a:rPr lang="en-US" sz="2200" b="1" dirty="0"/>
              <a:t>Impacts on education and employment</a:t>
            </a:r>
          </a:p>
          <a:p>
            <a:pPr>
              <a:lnSpc>
                <a:spcPct val="100000"/>
              </a:lnSpc>
            </a:pPr>
            <a:r>
              <a:rPr lang="en-US" sz="2200" dirty="0"/>
              <a:t>(NSPCC 2019)</a:t>
            </a:r>
          </a:p>
        </p:txBody>
      </p:sp>
      <p:cxnSp>
        <p:nvCxnSpPr>
          <p:cNvPr id="33" name="Straight Connector 3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390780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1C5FF-88C9-42A4-C9C1-C79215F02F4A}"/>
              </a:ext>
            </a:extLst>
          </p:cNvPr>
          <p:cNvSpPr>
            <a:spLocks noGrp="1"/>
          </p:cNvSpPr>
          <p:nvPr>
            <p:ph type="title"/>
          </p:nvPr>
        </p:nvSpPr>
        <p:spPr>
          <a:xfrm>
            <a:off x="758950" y="60451"/>
            <a:ext cx="11025053" cy="1708191"/>
          </a:xfrm>
        </p:spPr>
        <p:txBody>
          <a:bodyPr vert="horz" lIns="91440" tIns="45720" rIns="91440" bIns="45720" rtlCol="0" anchor="t">
            <a:normAutofit/>
          </a:bodyPr>
          <a:lstStyle/>
          <a:p>
            <a:r>
              <a:rPr lang="en-US" sz="5400" dirty="0"/>
              <a:t>The harm caused to the UK economy, institutions and infrastructure</a:t>
            </a:r>
          </a:p>
        </p:txBody>
      </p:sp>
      <p:cxnSp>
        <p:nvCxnSpPr>
          <p:cNvPr id="14" name="Straight Connector 13">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5" name="Picture 4">
            <a:extLst>
              <a:ext uri="{FF2B5EF4-FFF2-40B4-BE49-F238E27FC236}">
                <a16:creationId xmlns:a16="http://schemas.microsoft.com/office/drawing/2014/main" id="{8068EA3F-82FC-4560-5910-B1963BF171CF}"/>
              </a:ext>
            </a:extLst>
          </p:cNvPr>
          <p:cNvPicPr>
            <a:picLocks noChangeAspect="1"/>
          </p:cNvPicPr>
          <p:nvPr/>
        </p:nvPicPr>
        <p:blipFill rotWithShape="1">
          <a:blip r:embed="rId3"/>
          <a:srcRect l="1944" t="26758"/>
          <a:stretch/>
        </p:blipFill>
        <p:spPr>
          <a:xfrm>
            <a:off x="1253252" y="1468202"/>
            <a:ext cx="10347665" cy="4839552"/>
          </a:xfrm>
          <a:prstGeom prst="rect">
            <a:avLst/>
          </a:prstGeom>
        </p:spPr>
      </p:pic>
      <p:sp>
        <p:nvSpPr>
          <p:cNvPr id="7" name="TextBox 6">
            <a:extLst>
              <a:ext uri="{FF2B5EF4-FFF2-40B4-BE49-F238E27FC236}">
                <a16:creationId xmlns:a16="http://schemas.microsoft.com/office/drawing/2014/main" id="{5A886005-35F5-1C09-E7AC-29E1DCE5EF32}"/>
              </a:ext>
            </a:extLst>
          </p:cNvPr>
          <p:cNvSpPr txBox="1"/>
          <p:nvPr/>
        </p:nvSpPr>
        <p:spPr>
          <a:xfrm>
            <a:off x="672640" y="6143113"/>
            <a:ext cx="3674767" cy="369332"/>
          </a:xfrm>
          <a:prstGeom prst="rect">
            <a:avLst/>
          </a:prstGeom>
          <a:noFill/>
        </p:spPr>
        <p:txBody>
          <a:bodyPr wrap="square">
            <a:spAutoFit/>
          </a:bodyPr>
          <a:lstStyle/>
          <a:p>
            <a:r>
              <a:rPr lang="en-GB" sz="1800" dirty="0"/>
              <a:t>(Crimestoppers 2020)</a:t>
            </a:r>
          </a:p>
        </p:txBody>
      </p:sp>
    </p:spTree>
    <p:extLst>
      <p:ext uri="{BB962C8B-B14F-4D97-AF65-F5344CB8AC3E}">
        <p14:creationId xmlns:p14="http://schemas.microsoft.com/office/powerpoint/2010/main" val="1093595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2" name="Straight Connector 21">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17E2B367-CEFB-86CB-B0D1-BF0AABBC9FB3}"/>
              </a:ext>
            </a:extLst>
          </p:cNvPr>
          <p:cNvPicPr>
            <a:picLocks noChangeAspect="1"/>
          </p:cNvPicPr>
          <p:nvPr/>
        </p:nvPicPr>
        <p:blipFill rotWithShape="1">
          <a:blip r:embed="rId3"/>
          <a:srcRect t="3932" b="11799"/>
          <a:stretch/>
        </p:blipFill>
        <p:spPr>
          <a:xfrm>
            <a:off x="1" y="10"/>
            <a:ext cx="12191999" cy="6857990"/>
          </a:xfrm>
          <a:prstGeom prst="rect">
            <a:avLst/>
          </a:prstGeom>
        </p:spPr>
      </p:pic>
      <p:sp>
        <p:nvSpPr>
          <p:cNvPr id="25" name="Rectangle 24">
            <a:extLst>
              <a:ext uri="{FF2B5EF4-FFF2-40B4-BE49-F238E27FC236}">
                <a16:creationId xmlns:a16="http://schemas.microsoft.com/office/drawing/2014/main" id="{E00BAC37-2349-41A4-84EA-E79BF409D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5063319"/>
          </a:xfrm>
          <a:prstGeom prst="rect">
            <a:avLst/>
          </a:prstGeom>
          <a:gradFill>
            <a:gsLst>
              <a:gs pos="100000">
                <a:srgbClr val="000000">
                  <a:alpha val="0"/>
                </a:srgbClr>
              </a:gs>
              <a:gs pos="0">
                <a:schemeClr val="tx1"/>
              </a:gs>
              <a:gs pos="0">
                <a:srgbClr val="000000">
                  <a:alpha val="8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5989A-6439-A74A-168D-9A5481F07A06}"/>
              </a:ext>
            </a:extLst>
          </p:cNvPr>
          <p:cNvSpPr>
            <a:spLocks noGrp="1"/>
          </p:cNvSpPr>
          <p:nvPr>
            <p:ph type="title"/>
          </p:nvPr>
        </p:nvSpPr>
        <p:spPr>
          <a:xfrm>
            <a:off x="250856" y="232049"/>
            <a:ext cx="3941581" cy="964879"/>
          </a:xfrm>
        </p:spPr>
        <p:txBody>
          <a:bodyPr vert="horz" lIns="91440" tIns="45720" rIns="91440" bIns="45720" rtlCol="0" anchor="b">
            <a:normAutofit/>
          </a:bodyPr>
          <a:lstStyle/>
          <a:p>
            <a:r>
              <a:rPr lang="en-US" dirty="0">
                <a:solidFill>
                  <a:srgbClr val="FFFFFF"/>
                </a:solidFill>
              </a:rPr>
              <a:t>Corruption</a:t>
            </a:r>
          </a:p>
        </p:txBody>
      </p:sp>
      <p:cxnSp>
        <p:nvCxnSpPr>
          <p:cNvPr id="26" name="Straight Connector 25">
            <a:extLst>
              <a:ext uri="{FF2B5EF4-FFF2-40B4-BE49-F238E27FC236}">
                <a16:creationId xmlns:a16="http://schemas.microsoft.com/office/drawing/2014/main" id="{0171B0E8-564E-4AB0-9F02-631F8186CD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78992" y="2138405"/>
            <a:ext cx="720768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7"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6" name="Diagram 5">
            <a:extLst>
              <a:ext uri="{FF2B5EF4-FFF2-40B4-BE49-F238E27FC236}">
                <a16:creationId xmlns:a16="http://schemas.microsoft.com/office/drawing/2014/main" id="{EF111A36-579E-8BAE-4103-C00B39C32562}"/>
              </a:ext>
            </a:extLst>
          </p:cNvPr>
          <p:cNvGraphicFramePr/>
          <p:nvPr>
            <p:extLst>
              <p:ext uri="{D42A27DB-BD31-4B8C-83A1-F6EECF244321}">
                <p14:modId xmlns:p14="http://schemas.microsoft.com/office/powerpoint/2010/main" val="1734064982"/>
              </p:ext>
            </p:extLst>
          </p:nvPr>
        </p:nvGraphicFramePr>
        <p:xfrm>
          <a:off x="365194" y="1359746"/>
          <a:ext cx="11418817"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6D778F25-E14D-80DE-BA72-F6F637D27044}"/>
              </a:ext>
            </a:extLst>
          </p:cNvPr>
          <p:cNvSpPr txBox="1"/>
          <p:nvPr/>
        </p:nvSpPr>
        <p:spPr>
          <a:xfrm>
            <a:off x="513349" y="6510429"/>
            <a:ext cx="4369201" cy="307777"/>
          </a:xfrm>
          <a:prstGeom prst="rect">
            <a:avLst/>
          </a:prstGeom>
          <a:noFill/>
        </p:spPr>
        <p:txBody>
          <a:bodyPr wrap="square" rtlCol="0">
            <a:spAutoFit/>
          </a:bodyPr>
          <a:lstStyle/>
          <a:p>
            <a:r>
              <a:rPr lang="en-GB" sz="1400" dirty="0"/>
              <a:t>(National Crime Agency, 2020, page 15) </a:t>
            </a:r>
          </a:p>
        </p:txBody>
      </p:sp>
    </p:spTree>
    <p:extLst>
      <p:ext uri="{BB962C8B-B14F-4D97-AF65-F5344CB8AC3E}">
        <p14:creationId xmlns:p14="http://schemas.microsoft.com/office/powerpoint/2010/main" val="649475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0773AD0-BEC8-2C25-A178-6AE76341094D}"/>
              </a:ext>
            </a:extLst>
          </p:cNvPr>
          <p:cNvPicPr>
            <a:picLocks noChangeAspect="1"/>
          </p:cNvPicPr>
          <p:nvPr/>
        </p:nvPicPr>
        <p:blipFill rotWithShape="1">
          <a:blip r:embed="rId3">
            <a:alphaModFix amt="33000"/>
          </a:blip>
          <a:srcRect t="11409" b="4321"/>
          <a:stretch/>
        </p:blipFill>
        <p:spPr>
          <a:xfrm>
            <a:off x="20" y="10"/>
            <a:ext cx="12191980" cy="6857990"/>
          </a:xfrm>
          <a:prstGeom prst="rect">
            <a:avLst/>
          </a:prstGeom>
        </p:spPr>
      </p:pic>
      <p:sp>
        <p:nvSpPr>
          <p:cNvPr id="2" name="Title 1">
            <a:extLst>
              <a:ext uri="{FF2B5EF4-FFF2-40B4-BE49-F238E27FC236}">
                <a16:creationId xmlns:a16="http://schemas.microsoft.com/office/drawing/2014/main" id="{4B05989A-6439-A74A-168D-9A5481F07A06}"/>
              </a:ext>
            </a:extLst>
          </p:cNvPr>
          <p:cNvSpPr>
            <a:spLocks noGrp="1"/>
          </p:cNvSpPr>
          <p:nvPr>
            <p:ph type="title"/>
          </p:nvPr>
        </p:nvSpPr>
        <p:spPr>
          <a:xfrm>
            <a:off x="1180925" y="189353"/>
            <a:ext cx="9052560" cy="3546179"/>
          </a:xfrm>
        </p:spPr>
        <p:txBody>
          <a:bodyPr vert="horz" lIns="91440" tIns="45720" rIns="91440" bIns="45720" rtlCol="0" anchor="t">
            <a:normAutofit/>
          </a:bodyPr>
          <a:lstStyle/>
          <a:p>
            <a:r>
              <a:rPr lang="en-US" sz="7200"/>
              <a:t>Advances in technology</a:t>
            </a:r>
          </a:p>
        </p:txBody>
      </p:sp>
      <p:cxnSp>
        <p:nvCxnSpPr>
          <p:cNvPr id="15" name="Straight Connector 14">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4" name="Diagram 3">
            <a:extLst>
              <a:ext uri="{FF2B5EF4-FFF2-40B4-BE49-F238E27FC236}">
                <a16:creationId xmlns:a16="http://schemas.microsoft.com/office/drawing/2014/main" id="{31013FB3-A87C-114B-B2D1-40D8E6FDA76C}"/>
              </a:ext>
            </a:extLst>
          </p:cNvPr>
          <p:cNvGraphicFramePr/>
          <p:nvPr>
            <p:extLst>
              <p:ext uri="{D42A27DB-BD31-4B8C-83A1-F6EECF244321}">
                <p14:modId xmlns:p14="http://schemas.microsoft.com/office/powerpoint/2010/main" val="2928574955"/>
              </p:ext>
            </p:extLst>
          </p:nvPr>
        </p:nvGraphicFramePr>
        <p:xfrm>
          <a:off x="2207482" y="1143293"/>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5971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418922" y="2320413"/>
            <a:ext cx="3307504" cy="1246237"/>
          </a:xfrm>
        </p:spPr>
        <p:txBody>
          <a:bodyPr>
            <a:normAutofit/>
            <a:scene3d>
              <a:camera prst="orthographicFront"/>
              <a:lightRig rig="soft" dir="t">
                <a:rot lat="0" lon="0" rev="15600000"/>
              </a:lightRig>
            </a:scene3d>
            <a:sp3d extrusionH="57150" prstMaterial="softEdge">
              <a:bevelT w="25400" h="38100"/>
            </a:sp3d>
          </a:bodyPr>
          <a:lstStyle/>
          <a:p>
            <a:r>
              <a:rPr lang="en-GB" sz="6000" b="1" dirty="0">
                <a:ln/>
                <a:solidFill>
                  <a:schemeClr val="bg1"/>
                </a:solidFill>
                <a:latin typeface="+mj-lt"/>
              </a:rPr>
              <a:t>The 4 P’s</a:t>
            </a:r>
          </a:p>
        </p:txBody>
      </p:sp>
      <p:graphicFrame>
        <p:nvGraphicFramePr>
          <p:cNvPr id="2" name="Diagram 1">
            <a:extLst>
              <a:ext uri="{FF2B5EF4-FFF2-40B4-BE49-F238E27FC236}">
                <a16:creationId xmlns:a16="http://schemas.microsoft.com/office/drawing/2014/main" id="{4F3F7E95-33B3-10BA-90E7-DCB6F7F453D7}"/>
              </a:ext>
            </a:extLst>
          </p:cNvPr>
          <p:cNvGraphicFramePr/>
          <p:nvPr>
            <p:extLst>
              <p:ext uri="{D42A27DB-BD31-4B8C-83A1-F6EECF244321}">
                <p14:modId xmlns:p14="http://schemas.microsoft.com/office/powerpoint/2010/main" val="1393918758"/>
              </p:ext>
            </p:extLst>
          </p:nvPr>
        </p:nvGraphicFramePr>
        <p:xfrm>
          <a:off x="3383820" y="399031"/>
          <a:ext cx="8546922" cy="5847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1B82DB0-8FBC-91E1-882A-820ADC6689E8}"/>
              </a:ext>
            </a:extLst>
          </p:cNvPr>
          <p:cNvSpPr txBox="1"/>
          <p:nvPr/>
        </p:nvSpPr>
        <p:spPr>
          <a:xfrm>
            <a:off x="8075221" y="6458969"/>
            <a:ext cx="4880758" cy="369332"/>
          </a:xfrm>
          <a:prstGeom prst="rect">
            <a:avLst/>
          </a:prstGeom>
          <a:noFill/>
        </p:spPr>
        <p:txBody>
          <a:bodyPr wrap="square" rtlCol="0">
            <a:spAutoFit/>
          </a:bodyPr>
          <a:lstStyle/>
          <a:p>
            <a:r>
              <a:rPr lang="en-GB" dirty="0">
                <a:solidFill>
                  <a:schemeClr val="bg1"/>
                </a:solidFill>
              </a:rPr>
              <a:t>(National Audit Office, 2019, page 5)</a:t>
            </a:r>
          </a:p>
        </p:txBody>
      </p:sp>
    </p:spTree>
    <p:extLst>
      <p:ext uri="{BB962C8B-B14F-4D97-AF65-F5344CB8AC3E}">
        <p14:creationId xmlns:p14="http://schemas.microsoft.com/office/powerpoint/2010/main" val="3683705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2596549" y="152248"/>
            <a:ext cx="6998901" cy="1246237"/>
          </a:xfrm>
        </p:spPr>
        <p:txBody>
          <a:bodyPr>
            <a:normAutofit fontScale="70000" lnSpcReduction="20000"/>
            <a:scene3d>
              <a:camera prst="orthographicFront"/>
              <a:lightRig rig="soft" dir="t">
                <a:rot lat="0" lon="0" rev="15600000"/>
              </a:lightRig>
            </a:scene3d>
            <a:sp3d extrusionH="57150" prstMaterial="softEdge">
              <a:bevelT w="25400" h="38100"/>
            </a:sp3d>
          </a:bodyPr>
          <a:lstStyle/>
          <a:p>
            <a:r>
              <a:rPr lang="en-GB" sz="6000" b="1" dirty="0">
                <a:ln/>
                <a:solidFill>
                  <a:schemeClr val="bg1"/>
                </a:solidFill>
                <a:latin typeface="+mj-lt"/>
              </a:rPr>
              <a:t>What can be done to tackle soc?</a:t>
            </a:r>
          </a:p>
        </p:txBody>
      </p:sp>
      <p:graphicFrame>
        <p:nvGraphicFramePr>
          <p:cNvPr id="4" name="Diagram 3">
            <a:extLst>
              <a:ext uri="{FF2B5EF4-FFF2-40B4-BE49-F238E27FC236}">
                <a16:creationId xmlns:a16="http://schemas.microsoft.com/office/drawing/2014/main" id="{8FABF7B9-CA3E-B148-C8E1-5F0503BA6CDD}"/>
              </a:ext>
            </a:extLst>
          </p:cNvPr>
          <p:cNvGraphicFramePr/>
          <p:nvPr>
            <p:extLst>
              <p:ext uri="{D42A27DB-BD31-4B8C-83A1-F6EECF244321}">
                <p14:modId xmlns:p14="http://schemas.microsoft.com/office/powerpoint/2010/main" val="3060292253"/>
              </p:ext>
            </p:extLst>
          </p:nvPr>
        </p:nvGraphicFramePr>
        <p:xfrm>
          <a:off x="631596" y="1187778"/>
          <a:ext cx="10661714" cy="5115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7208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760476" y="96254"/>
            <a:ext cx="10671048" cy="822960"/>
          </a:xfrm>
        </p:spPr>
        <p:txBody>
          <a:bodyPr>
            <a:normAutofit/>
            <a:scene3d>
              <a:camera prst="orthographicFront"/>
              <a:lightRig rig="soft" dir="t">
                <a:rot lat="0" lon="0" rev="15600000"/>
              </a:lightRig>
            </a:scene3d>
            <a:sp3d extrusionH="57150" prstMaterial="softEdge">
              <a:bevelT w="25400" h="38100"/>
            </a:sp3d>
          </a:bodyPr>
          <a:lstStyle/>
          <a:p>
            <a:r>
              <a:rPr lang="en-GB" sz="3200" b="1" dirty="0">
                <a:ln/>
                <a:solidFill>
                  <a:schemeClr val="bg1"/>
                </a:solidFill>
              </a:rPr>
              <a:t>‘No place to hide’ strategy 2023-2028</a:t>
            </a:r>
          </a:p>
        </p:txBody>
      </p:sp>
      <p:pic>
        <p:nvPicPr>
          <p:cNvPr id="5" name="Picture 4">
            <a:extLst>
              <a:ext uri="{FF2B5EF4-FFF2-40B4-BE49-F238E27FC236}">
                <a16:creationId xmlns:a16="http://schemas.microsoft.com/office/drawing/2014/main" id="{FFF8F849-A0EE-C375-B07B-A74620C6E305}"/>
              </a:ext>
            </a:extLst>
          </p:cNvPr>
          <p:cNvPicPr>
            <a:picLocks noChangeAspect="1"/>
          </p:cNvPicPr>
          <p:nvPr/>
        </p:nvPicPr>
        <p:blipFill rotWithShape="1">
          <a:blip r:embed="rId3"/>
          <a:srcRect t="447" r="1176" b="3520"/>
          <a:stretch/>
        </p:blipFill>
        <p:spPr>
          <a:xfrm>
            <a:off x="625642" y="919214"/>
            <a:ext cx="10940716" cy="5722378"/>
          </a:xfrm>
          <a:prstGeom prst="rect">
            <a:avLst/>
          </a:prstGeom>
        </p:spPr>
      </p:pic>
    </p:spTree>
    <p:extLst>
      <p:ext uri="{BB962C8B-B14F-4D97-AF65-F5344CB8AC3E}">
        <p14:creationId xmlns:p14="http://schemas.microsoft.com/office/powerpoint/2010/main" val="4027858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50F33-D4BF-5BA5-36B4-FB4398C263F7}"/>
              </a:ext>
            </a:extLst>
          </p:cNvPr>
          <p:cNvSpPr>
            <a:spLocks noGrp="1"/>
          </p:cNvSpPr>
          <p:nvPr>
            <p:ph type="title"/>
          </p:nvPr>
        </p:nvSpPr>
        <p:spPr>
          <a:xfrm>
            <a:off x="1462016" y="788533"/>
            <a:ext cx="9267968" cy="2732687"/>
          </a:xfrm>
        </p:spPr>
        <p:txBody>
          <a:bodyPr vert="horz" lIns="91440" tIns="45720" rIns="91440" bIns="45720" rtlCol="0" anchor="b">
            <a:normAutofit/>
          </a:bodyPr>
          <a:lstStyle/>
          <a:p>
            <a:pPr algn="ctr"/>
            <a:r>
              <a:rPr lang="en-US" sz="7200"/>
              <a:t>Conclusion</a:t>
            </a:r>
          </a:p>
        </p:txBody>
      </p:sp>
      <p:cxnSp>
        <p:nvCxnSpPr>
          <p:cNvPr id="14" name="Straight Connector 13">
            <a:extLst>
              <a:ext uri="{FF2B5EF4-FFF2-40B4-BE49-F238E27FC236}">
                <a16:creationId xmlns:a16="http://schemas.microsoft.com/office/drawing/2014/main" id="{DE3FB7FD-3883-4AFF-8349-2E3BBDA71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3842963"/>
            <a:ext cx="7772400" cy="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B3BE00DD-5F52-49B1-A83B-F2E555AC5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99623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FF01-6E81-A859-0E3B-56D2CBCDE6FA}"/>
              </a:ext>
            </a:extLst>
          </p:cNvPr>
          <p:cNvSpPr>
            <a:spLocks noGrp="1"/>
          </p:cNvSpPr>
          <p:nvPr>
            <p:ph type="ctrTitle"/>
          </p:nvPr>
        </p:nvSpPr>
        <p:spPr>
          <a:xfrm>
            <a:off x="1047095" y="590107"/>
            <a:ext cx="6720840" cy="3730752"/>
          </a:xfrm>
        </p:spPr>
        <p:txBody>
          <a:bodyPr/>
          <a:lstStyle/>
          <a:p>
            <a:r>
              <a:rPr lang="en-GB" dirty="0"/>
              <a:t>References</a:t>
            </a:r>
          </a:p>
        </p:txBody>
      </p:sp>
      <p:sp>
        <p:nvSpPr>
          <p:cNvPr id="3" name="Subtitle 2">
            <a:extLst>
              <a:ext uri="{FF2B5EF4-FFF2-40B4-BE49-F238E27FC236}">
                <a16:creationId xmlns:a16="http://schemas.microsoft.com/office/drawing/2014/main" id="{8F13360F-8710-BBAA-55C4-15E02B70BB26}"/>
              </a:ext>
            </a:extLst>
          </p:cNvPr>
          <p:cNvSpPr>
            <a:spLocks noGrp="1"/>
          </p:cNvSpPr>
          <p:nvPr>
            <p:ph type="subTitle" idx="1"/>
          </p:nvPr>
        </p:nvSpPr>
        <p:spPr>
          <a:xfrm>
            <a:off x="872649" y="1751395"/>
            <a:ext cx="10446702" cy="704088"/>
          </a:xfrm>
        </p:spPr>
        <p:txBody>
          <a:bodyPr>
            <a:noAutofit/>
          </a:bodyPr>
          <a:lstStyle/>
          <a:p>
            <a:pPr lvl="0">
              <a:lnSpc>
                <a:spcPct val="107000"/>
              </a:lnSpc>
              <a:spcAft>
                <a:spcPts val="800"/>
              </a:spcAft>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Allen, G.,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Carthew</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H. and Zayed, Y. (2023).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Knife Crime in England and Wales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https://researchbriefings.files.parliament.uk/documents/SN04304/SN04304.pdf</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27 /04/ 2024).</a:t>
            </a:r>
          </a:p>
          <a:p>
            <a:pPr lvl="0">
              <a:lnSpc>
                <a:spcPct val="107000"/>
              </a:lnSpc>
              <a:spcAft>
                <a:spcPts val="800"/>
              </a:spcAft>
              <a:tabLst>
                <a:tab pos="457200" algn="l"/>
              </a:tabLs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Arsenal Football Club (2024).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Arsenal and Adidas relaunch No More Red for 2024</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https://www.arsenal.com/news/arsenal-and-adidas-relaunch-no-more-red-2024</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(Accessed 2 /05/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spcAft>
                <a:spcPts val="800"/>
              </a:spcAft>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Bedford, T. (2024).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Pictured: Hero teacher who bravely disarmed girl with a knife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https://www.dailymail.co.uk/news/article-13346201/ammanford-school-stabbing-hero-teacher-armlock-knife-girl.html</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Childline (2019).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Gangs | Childline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https://www.childline.org.uk/info-advice/bullying-abuse-safety/crime-law/gangs/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25 /04/ 2024).</a:t>
            </a:r>
          </a:p>
          <a:p>
            <a:pPr lvl="0">
              <a:lnSpc>
                <a:spcPct val="107000"/>
              </a:lnSpc>
              <a:spcAft>
                <a:spcPts val="800"/>
              </a:spcAft>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Coker, R. (2017).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Why do young people carry knives?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https://www.combat-academy.co.uk/young-people-carry-knives/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College of Policing (2013).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Weapons and Equipment</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https://www.college.police.uk/app/armed-policing/weapons-and-equipment</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(Accessed 1 /05/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spcAft>
                <a:spcPts val="800"/>
              </a:spcAft>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College of Policing (2021).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Defining knife crime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https://www.college.police.uk/guidance/knife-crime-problem-solving-guide/defining-knife-crime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CrimeStoppers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(2020).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Serious and Organised Crime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https://crimestoppers-uk.org/keeping-safe/community-family/serious-and-organised-crime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25 /04/ 2024).</a:t>
            </a:r>
          </a:p>
          <a:p>
            <a:pPr lvl="0">
              <a:lnSpc>
                <a:spcPct val="107000"/>
              </a:lnSpc>
              <a:spcAft>
                <a:spcPts val="800"/>
              </a:spcAft>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Crown Prosecution Service (2021).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Gang-related offences - Decision making in | The Crown Prosecution Service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https://www.cps.gov.uk/legal-guidance/gang-related-offences-decision-making</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Higgins, D. (2023).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‘I was scared for my life’ says teen who stabbed Alfie Lewis through the heart with a kitchen knife near school in Yorkshire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https://www.msn.com/en-gb/news/uknews/i-was-scared-for-my-life-says-teen-who-stabbed-alfie-lewis-through-the-heart-with-a-kitchen-knife-near-school-in-yorkshire/ar-AA1nRIlF</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29 /04/ 2024).</a:t>
            </a:r>
          </a:p>
          <a:p>
            <a:endParaRPr lang="en-GB" sz="1200" dirty="0"/>
          </a:p>
        </p:txBody>
      </p:sp>
    </p:spTree>
    <p:extLst>
      <p:ext uri="{BB962C8B-B14F-4D97-AF65-F5344CB8AC3E}">
        <p14:creationId xmlns:p14="http://schemas.microsoft.com/office/powerpoint/2010/main" val="981185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13360F-8710-BBAA-55C4-15E02B70BB26}"/>
              </a:ext>
            </a:extLst>
          </p:cNvPr>
          <p:cNvSpPr>
            <a:spLocks noGrp="1"/>
          </p:cNvSpPr>
          <p:nvPr>
            <p:ph type="subTitle" idx="1"/>
          </p:nvPr>
        </p:nvSpPr>
        <p:spPr>
          <a:xfrm>
            <a:off x="872649" y="220306"/>
            <a:ext cx="10446702" cy="704088"/>
          </a:xfrm>
        </p:spPr>
        <p:txBody>
          <a:bodyPr>
            <a:noAutofit/>
          </a:bodyPr>
          <a:lstStyle/>
          <a:p>
            <a:pPr lvl="0">
              <a:lnSpc>
                <a:spcPct val="107000"/>
              </a:lnSpc>
              <a:spcAft>
                <a:spcPts val="800"/>
              </a:spcAft>
              <a:tabLst>
                <a:tab pos="4572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HMICFRS (2022).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Digital crime and policing</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https://hmicfrs.justiceinspectorates.gov.uk/our-work/article/digital-crime-and-policing/#:~:text=Electronic%20evidence%20is%20a%20component%20of%20almost%20all</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(Accessed 1 /05/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spcAft>
                <a:spcPts val="800"/>
              </a:spcAft>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Home Office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Statutory guidance: Offensive Weapons Act 2019 (accessible version)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https://www.gov.uk/government/publications/the-offensive-weapons-act-2019/statutory-guidance-offensive-weapons-act-2019-accessible-version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Liberty (2022).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Stop and search</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https://www.libertyhumanrights.org.uk/advice_information/stop-and-search/</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(Accessed 2 /05/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spcAft>
                <a:spcPts val="800"/>
              </a:spcAft>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Mayor of London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Review of the Metropolitan Police Service Gangs Violence Matrix – Second Annual Review</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https://www.london.gov.uk/sites/default/files/2022-10/GVM%20Update%20-%20EI%20review%20-%202022.pdf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McNeill, A. and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Wheller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Understanding the causes of knife crime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https://www.college.police.uk/guidance/knife-crime-evidence-briefing/understanding-causes-knife-crime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Moule, R.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Criminal Use of Technology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https://www.oxfordbibliographies.com/display/document/obo-9780195396607/obo-9780195396607-0211.xml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Audit Office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Tackling serious and organised crime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https://www.nao.org.uk/wp-content/uploads/2019/03/Tackling-serious-and-organised-crime-Summary.pdf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25 /04/ 2024).</a:t>
            </a:r>
          </a:p>
          <a:p>
            <a:pPr lvl="0">
              <a:lnSpc>
                <a:spcPct val="107000"/>
              </a:lnSpc>
              <a:spcAft>
                <a:spcPts val="800"/>
              </a:spcAft>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Crime Agency (2018).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National Strategic Assessment of Serious and Organised Crime 2018</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https://nationalcrimeagency.gov.uk/who-we-are/publications/173-national-strategic-assessment-of-serious-and-organised-crime-2018/file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25 /04/ 2024).</a:t>
            </a:r>
          </a:p>
          <a:p>
            <a:pPr lvl="0">
              <a:lnSpc>
                <a:spcPct val="107000"/>
              </a:lnSpc>
              <a:spcAft>
                <a:spcPts val="800"/>
              </a:spcAft>
              <a:tabLst>
                <a:tab pos="4572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National Crime Agency (2019).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ANNUAL PLAN 2020-2021</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https://www.nationalcrimeagency.gov.uk/who-we-are/publications/439-national-crime-agency-annual-plan-2020-2021-1/file#:~:text=There%20are%204%2C772%20known%20Organised%20Crime%20Groups%20%28OCGs%29,communicate%20and%20to%20commit%20and%20hide%20their%20crimes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(Accessed 1 /05/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spcAft>
                <a:spcPts val="800"/>
              </a:spcAft>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Crime Agency (2020).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National Strategic Assessment of Serious and Organised Crime 2020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https://nationalcrimeagency.gov.uk/who-we-are/publications/437-national-strategic-assessment-of-serious-and-organised-crime-2020/file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endParaRPr lang="en-GB" sz="1000" dirty="0"/>
          </a:p>
        </p:txBody>
      </p:sp>
    </p:spTree>
    <p:extLst>
      <p:ext uri="{BB962C8B-B14F-4D97-AF65-F5344CB8AC3E}">
        <p14:creationId xmlns:p14="http://schemas.microsoft.com/office/powerpoint/2010/main" val="641819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13360F-8710-BBAA-55C4-15E02B70BB26}"/>
              </a:ext>
            </a:extLst>
          </p:cNvPr>
          <p:cNvSpPr>
            <a:spLocks noGrp="1"/>
          </p:cNvSpPr>
          <p:nvPr>
            <p:ph type="subTitle" idx="1"/>
          </p:nvPr>
        </p:nvSpPr>
        <p:spPr>
          <a:xfrm>
            <a:off x="872649" y="571181"/>
            <a:ext cx="10446702" cy="704088"/>
          </a:xfrm>
        </p:spPr>
        <p:txBody>
          <a:bodyPr>
            <a:noAutofit/>
          </a:bodyPr>
          <a:lstStyle/>
          <a:p>
            <a:pPr lvl="0">
              <a:lnSpc>
                <a:spcPct val="107000"/>
              </a:lnSpc>
              <a:spcAft>
                <a:spcPts val="800"/>
              </a:spcAft>
              <a:tabLst>
                <a:tab pos="457200" algn="l"/>
              </a:tabLs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National Crime Agency (2023).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war in Ukraine and cost of living pressures have created new opportunities for organised crime groups to exploit</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https://nationalcrimeagency.gov.uk/nsa-overview-of-soc#</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Neal, w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Grooming gang sentenced to nearly 350 years for the rape of eight young girls.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https://www.msn.com/en-gb/news/world/grooming-gang-sentenced-to-nearly-350-years-for-rape-of-eight-young-girls/ar-AA1nMfu9</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NSPCC (2019).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Criminal Exploitation and Gangs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https://www.nspcc.org.uk/what-is-child-abuse/types-of-abuse/gangs-criminal-exploitation/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25 /04/ 2024).</a:t>
            </a:r>
          </a:p>
          <a:p>
            <a:pPr lvl="0">
              <a:lnSpc>
                <a:spcPct val="107000"/>
              </a:lnSpc>
              <a:spcAft>
                <a:spcPts val="800"/>
              </a:spcAft>
              <a:tabLst>
                <a:tab pos="457200" algn="l"/>
              </a:tabLst>
            </a:pPr>
            <a:r>
              <a:rPr lang="en-US" sz="1400" kern="100" dirty="0">
                <a:effectLst/>
                <a:latin typeface="Aptos" panose="020B0004020202020204" pitchFamily="34" charset="0"/>
                <a:ea typeface="Aptos" panose="020B0004020202020204" pitchFamily="34" charset="0"/>
                <a:cs typeface="Times New Roman" panose="02020603050405020304" pitchFamily="18" charset="0"/>
              </a:rPr>
              <a:t>Suffolk Police (2024). </a:t>
            </a:r>
            <a:r>
              <a:rPr lang="en-US" sz="1400" i="1" kern="100" dirty="0">
                <a:effectLst/>
                <a:latin typeface="Aptos" panose="020B0004020202020204" pitchFamily="34" charset="0"/>
                <a:ea typeface="Aptos" panose="020B0004020202020204" pitchFamily="34" charset="0"/>
                <a:cs typeface="Times New Roman" panose="02020603050405020304" pitchFamily="18" charset="0"/>
              </a:rPr>
              <a:t>Bin a blade</a:t>
            </a:r>
            <a:r>
              <a:rPr lang="en-US" sz="1400" kern="1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US"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https://www.suffolk.police.uk/police-forces/suffolk-constabulary/areas/campaigns/campaigns/bin-a-blade/</a:t>
            </a:r>
            <a:r>
              <a:rPr lang="en-US" sz="1400" kern="100" dirty="0">
                <a:effectLst/>
                <a:latin typeface="Aptos" panose="020B0004020202020204" pitchFamily="34" charset="0"/>
                <a:ea typeface="Aptos" panose="020B0004020202020204" pitchFamily="34" charset="0"/>
                <a:cs typeface="Times New Roman" panose="02020603050405020304" pitchFamily="18" charset="0"/>
              </a:rPr>
              <a:t>  (Accessed 1 /05/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spcAft>
                <a:spcPts val="800"/>
              </a:spcAft>
              <a:tabLst>
                <a:tab pos="457200" algn="l"/>
              </a:tabLs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Thurrock Council (2019).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What attracts young people | Gangs and gang crime | Thurrock Council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https://www.thurrock.gov.uk/gangs-and-gang-crime/what-attracts-young-people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Wales Safer Communities Network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Gang Violence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https://safercommunities.wales/serious-violence-organised-crime/gang-violence/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 /05/ 2024).</a:t>
            </a:r>
          </a:p>
          <a:p>
            <a:pPr lvl="0">
              <a:lnSpc>
                <a:spcPct val="107000"/>
              </a:lnSpc>
              <a:spcAft>
                <a:spcPts val="800"/>
              </a:spcAft>
              <a:tabLst>
                <a:tab pos="457200" algn="l"/>
              </a:tabLs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Williams, E.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Gangs and street violence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https://www.victimsupport.org.uk/you-co/types-crime/violent-crime/gangs-and-street-violence/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28 /04/ 2024).</a:t>
            </a:r>
          </a:p>
          <a:p>
            <a:pPr lvl="0">
              <a:lnSpc>
                <a:spcPct val="107000"/>
              </a:lnSpc>
              <a:spcAft>
                <a:spcPts val="800"/>
              </a:spcAft>
              <a:tabLst>
                <a:tab pos="457200" algn="l"/>
              </a:tabLs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Winchester, N. (2021).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Policing in the UK: Serious and Organised Crime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https://lordslibrary.parliament.uk/research-briefings/lln-2020-0016/</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25 /04/ 2024).</a:t>
            </a:r>
          </a:p>
          <a:p>
            <a:endParaRPr lang="en-GB" sz="800" dirty="0"/>
          </a:p>
        </p:txBody>
      </p:sp>
    </p:spTree>
    <p:extLst>
      <p:ext uri="{BB962C8B-B14F-4D97-AF65-F5344CB8AC3E}">
        <p14:creationId xmlns:p14="http://schemas.microsoft.com/office/powerpoint/2010/main" val="1054492928"/>
      </p:ext>
    </p:extLst>
  </p:cSld>
  <p:clrMapOvr>
    <a:masterClrMapping/>
  </p:clrMapOvr>
</p:sld>
</file>

<file path=ppt/theme/theme1.xml><?xml version="1.0" encoding="utf-8"?>
<a:theme xmlns:a="http://schemas.openxmlformats.org/drawingml/2006/main" name="HeadlinesVTI">
  <a:themeElements>
    <a:clrScheme name="AnalogousFromRegularSeedLeftStep">
      <a:dk1>
        <a:srgbClr val="000000"/>
      </a:dk1>
      <a:lt1>
        <a:srgbClr val="FFFFFF"/>
      </a:lt1>
      <a:dk2>
        <a:srgbClr val="311C20"/>
      </a:dk2>
      <a:lt2>
        <a:srgbClr val="F0F1F3"/>
      </a:lt2>
      <a:accent1>
        <a:srgbClr val="CF972C"/>
      </a:accent1>
      <a:accent2>
        <a:srgbClr val="CE481E"/>
      </a:accent2>
      <a:accent3>
        <a:srgbClr val="E0304F"/>
      </a:accent3>
      <a:accent4>
        <a:srgbClr val="CE1E87"/>
      </a:accent4>
      <a:accent5>
        <a:srgbClr val="DE30E0"/>
      </a:accent5>
      <a:accent6>
        <a:srgbClr val="831ECE"/>
      </a:accent6>
      <a:hlink>
        <a:srgbClr val="436EC0"/>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5" ma:contentTypeDescription="Create a new document." ma:contentTypeScope="" ma:versionID="e969521106c7a35cf2538b4c726476b3">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250a9d465567f0d49c5279558732bf5e"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DC2D2E03-9D76-4B8A-824F-928B70E61269}">
  <ds:schemaRefs>
    <ds:schemaRef ds:uri="http://schemas.microsoft.com/sharepoint/v3/contenttype/forms"/>
  </ds:schemaRefs>
</ds:datastoreItem>
</file>

<file path=customXml/itemProps2.xml><?xml version="1.0" encoding="utf-8"?>
<ds:datastoreItem xmlns:ds="http://schemas.openxmlformats.org/officeDocument/2006/customXml" ds:itemID="{C92299B9-74BB-49C6-916C-0E5343E1F2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DCD4D48-B53C-4516-A2A0-507CE269302A}">
  <ds:schemaRefs>
    <ds:schemaRef ds:uri="http://purl.org/dc/elements/1.1/"/>
    <ds:schemaRef ds:uri="9823f8e4-81f3-4a59-a026-c1a9717271fd"/>
    <ds:schemaRef ds:uri="http://schemas.microsoft.com/office/2006/documentManagement/types"/>
    <ds:schemaRef ds:uri="http://schemas.microsoft.com/office/2006/metadata/properties"/>
    <ds:schemaRef ds:uri="http://www.w3.org/XML/1998/namespace"/>
    <ds:schemaRef ds:uri="http://purl.org/dc/terms/"/>
    <ds:schemaRef ds:uri="http://purl.org/dc/dcmitype/"/>
    <ds:schemaRef ds:uri="http://schemas.microsoft.com/office/infopath/2007/PartnerControls"/>
    <ds:schemaRef ds:uri="http://schemas.openxmlformats.org/package/2006/metadata/core-properties"/>
    <ds:schemaRef ds:uri="95817cb9-f0eb-4f4d-892c-47ab9f8957c0"/>
  </ds:schemaRefs>
</ds:datastoreItem>
</file>

<file path=docProps/app.xml><?xml version="1.0" encoding="utf-8"?>
<Properties xmlns="http://schemas.openxmlformats.org/officeDocument/2006/extended-properties" xmlns:vt="http://schemas.openxmlformats.org/officeDocument/2006/docPropsVTypes">
  <TotalTime>1037</TotalTime>
  <Words>6330</Words>
  <Application>Microsoft Office PowerPoint</Application>
  <PresentationFormat>Widescreen</PresentationFormat>
  <Paragraphs>302</Paragraphs>
  <Slides>24</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Arial</vt:lpstr>
      <vt:lpstr>Avenir Next LT Pro</vt:lpstr>
      <vt:lpstr>Sitka Banner</vt:lpstr>
      <vt:lpstr>HeadlinesVTI</vt:lpstr>
      <vt:lpstr>Serious and organised crime</vt:lpstr>
      <vt:lpstr>Serious and organized crime refers to criminal activity that can be conducted by a single person or a group, it is often planned and coordinated. Organized crime groups (OCGs) will often try to hide their activities through violence, corruption, and intimidation. There reason for committing these crimes for the following: Money  Influence Power Sexual gratification  (Winchester 2020)</vt:lpstr>
      <vt:lpstr>PowerPoint Presentation</vt:lpstr>
      <vt:lpstr>PowerPoint Presentation</vt:lpstr>
      <vt:lpstr>PowerPoint Presentation</vt:lpstr>
      <vt:lpstr>Gang Violence and Knife crime</vt:lpstr>
      <vt:lpstr>Gangs?</vt:lpstr>
      <vt:lpstr>Gang violence refers to the criminal activity or violence and intimidation that a gang uses to get what they want. This violence can include:  homicide weapon offences assault and exploitation stealing  carrying a weapon drug offences  (Wales Safer Communities Network 2024)   </vt:lpstr>
      <vt:lpstr>PowerPoint Presentation</vt:lpstr>
      <vt:lpstr>Statistics of gang violence</vt:lpstr>
      <vt:lpstr>Knife crime? Knife crime refers to crimes that have knives or other blades being used to conduct violence or threat as well as selling them(e.g. swords, broken glass bottles, axes, or other modified objects with a sharp point). It is also an offense to be in possession of a knife in a public place. (College of Policing 2021)  Why do people carry knives? Self-protection and fear Self-presentation  Utility  (McNeill and Wheller 2019)  </vt:lpstr>
      <vt:lpstr> </vt:lpstr>
      <vt:lpstr>Statistics of knife crime</vt:lpstr>
      <vt:lpstr>Exploitation of the vulnerable</vt:lpstr>
      <vt:lpstr>The harm caused to the UK economy, institutions and infrastructure</vt:lpstr>
      <vt:lpstr>Corruption</vt:lpstr>
      <vt:lpstr>Advances in technology</vt:lpstr>
      <vt:lpstr>PowerPoint Presentation</vt:lpstr>
      <vt:lpstr>PowerPoint Presentation</vt:lpstr>
      <vt:lpstr>PowerPoint Presentation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Tammy Morris</dc:creator>
  <cp:lastModifiedBy>Tammy Morris</cp:lastModifiedBy>
  <cp:revision>7</cp:revision>
  <dcterms:created xsi:type="dcterms:W3CDTF">2024-04-23T13:13:51Z</dcterms:created>
  <dcterms:modified xsi:type="dcterms:W3CDTF">2024-05-02T00:26:02Z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