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2"/>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9AB04FB4-D4C0-4838-B98D-BA2FFB31CD00}">
          <p14:sldIdLst>
            <p14:sldId id="256"/>
            <p14:sldId id="257"/>
            <p14:sldId id="258"/>
            <p14:sldId id="259"/>
            <p14:sldId id="260"/>
            <p14:sldId id="261"/>
            <p14:sldId id="262"/>
            <p14:sldId id="263"/>
            <p14:sldId id="264"/>
            <p14:sldId id="265"/>
            <p14:sldId id="266"/>
            <p14:sldId id="267"/>
            <p14:sldId id="268"/>
            <p14:sldId id="269"/>
            <p14:sldId id="270"/>
            <p14:sldId id="271"/>
            <p14:sldId id="272"/>
            <p14:sldId id="273"/>
            <p14:sldId id="274"/>
            <p14:sldId id="275"/>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2017" autoAdjust="0"/>
    <p:restoredTop sz="94660"/>
  </p:normalViewPr>
  <p:slideViewPr>
    <p:cSldViewPr snapToGrid="0">
      <p:cViewPr varScale="1">
        <p:scale>
          <a:sx n="60" d="100"/>
          <a:sy n="60" d="100"/>
        </p:scale>
        <p:origin x="1024" y="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8032FB6-639F-40D4-AAD2-CADC77F67916}" type="datetimeFigureOut">
              <a:rPr lang="en-GB" smtClean="0"/>
              <a:t>15/02/2026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F27007-971B-48F1-988D-50BD14F162C5}" type="slidenum">
              <a:rPr lang="en-GB" smtClean="0"/>
              <a:t>‹#›</a:t>
            </a:fld>
            <a:endParaRPr lang="en-GB"/>
          </a:p>
        </p:txBody>
      </p:sp>
    </p:spTree>
    <p:extLst>
      <p:ext uri="{BB962C8B-B14F-4D97-AF65-F5344CB8AC3E}">
        <p14:creationId xmlns:p14="http://schemas.microsoft.com/office/powerpoint/2010/main" val="39136037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F27007-971B-48F1-988D-50BD14F162C5}" type="slidenum">
              <a:rPr lang="en-GB" smtClean="0"/>
              <a:t>9</a:t>
            </a:fld>
            <a:endParaRPr lang="en-GB"/>
          </a:p>
        </p:txBody>
      </p:sp>
    </p:spTree>
    <p:extLst>
      <p:ext uri="{BB962C8B-B14F-4D97-AF65-F5344CB8AC3E}">
        <p14:creationId xmlns:p14="http://schemas.microsoft.com/office/powerpoint/2010/main" val="26024522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3CEFEB-76E5-F417-891C-FFA07D3D7FB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276368B-B9E2-9D26-F7E7-BD75530A44B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327ADCC-2B91-4D71-1D9B-16271A0CAC31}"/>
              </a:ext>
            </a:extLst>
          </p:cNvPr>
          <p:cNvSpPr>
            <a:spLocks noGrp="1"/>
          </p:cNvSpPr>
          <p:nvPr>
            <p:ph type="dt" sz="half" idx="10"/>
          </p:nvPr>
        </p:nvSpPr>
        <p:spPr/>
        <p:txBody>
          <a:bodyPr/>
          <a:lstStyle/>
          <a:p>
            <a:fld id="{3100A651-27EC-4A3C-B93F-BF7040FA2397}" type="datetimeFigureOut">
              <a:rPr lang="en-GB" smtClean="0"/>
              <a:t>15/02/2026</a:t>
            </a:fld>
            <a:endParaRPr lang="en-GB"/>
          </a:p>
        </p:txBody>
      </p:sp>
      <p:sp>
        <p:nvSpPr>
          <p:cNvPr id="5" name="Footer Placeholder 4">
            <a:extLst>
              <a:ext uri="{FF2B5EF4-FFF2-40B4-BE49-F238E27FC236}">
                <a16:creationId xmlns:a16="http://schemas.microsoft.com/office/drawing/2014/main" id="{114FAB1C-2AA6-CC24-C926-5172F53DAEC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C7A40A9-F9ED-34E5-01A1-4695974E34FD}"/>
              </a:ext>
            </a:extLst>
          </p:cNvPr>
          <p:cNvSpPr>
            <a:spLocks noGrp="1"/>
          </p:cNvSpPr>
          <p:nvPr>
            <p:ph type="sldNum" sz="quarter" idx="12"/>
          </p:nvPr>
        </p:nvSpPr>
        <p:spPr/>
        <p:txBody>
          <a:bodyPr/>
          <a:lstStyle/>
          <a:p>
            <a:fld id="{B41F8578-0E88-455F-ADF5-8E10C9E79434}" type="slidenum">
              <a:rPr lang="en-GB" smtClean="0"/>
              <a:t>‹#›</a:t>
            </a:fld>
            <a:endParaRPr lang="en-GB"/>
          </a:p>
        </p:txBody>
      </p:sp>
    </p:spTree>
    <p:extLst>
      <p:ext uri="{BB962C8B-B14F-4D97-AF65-F5344CB8AC3E}">
        <p14:creationId xmlns:p14="http://schemas.microsoft.com/office/powerpoint/2010/main" val="34607312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995C1A-13DF-24A9-2695-6752A3800A1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D55A108-CC22-971C-BAD9-A7600E5A686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409987F-E012-86A4-D792-DE2EB03DB33F}"/>
              </a:ext>
            </a:extLst>
          </p:cNvPr>
          <p:cNvSpPr>
            <a:spLocks noGrp="1"/>
          </p:cNvSpPr>
          <p:nvPr>
            <p:ph type="dt" sz="half" idx="10"/>
          </p:nvPr>
        </p:nvSpPr>
        <p:spPr/>
        <p:txBody>
          <a:bodyPr/>
          <a:lstStyle/>
          <a:p>
            <a:fld id="{3100A651-27EC-4A3C-B93F-BF7040FA2397}" type="datetimeFigureOut">
              <a:rPr lang="en-GB" smtClean="0"/>
              <a:t>15/02/2026</a:t>
            </a:fld>
            <a:endParaRPr lang="en-GB"/>
          </a:p>
        </p:txBody>
      </p:sp>
      <p:sp>
        <p:nvSpPr>
          <p:cNvPr id="5" name="Footer Placeholder 4">
            <a:extLst>
              <a:ext uri="{FF2B5EF4-FFF2-40B4-BE49-F238E27FC236}">
                <a16:creationId xmlns:a16="http://schemas.microsoft.com/office/drawing/2014/main" id="{76290083-B1B3-608E-3448-EAF5EF9A664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FD689BE-B632-056C-EB1F-0C15A575E5C1}"/>
              </a:ext>
            </a:extLst>
          </p:cNvPr>
          <p:cNvSpPr>
            <a:spLocks noGrp="1"/>
          </p:cNvSpPr>
          <p:nvPr>
            <p:ph type="sldNum" sz="quarter" idx="12"/>
          </p:nvPr>
        </p:nvSpPr>
        <p:spPr/>
        <p:txBody>
          <a:bodyPr/>
          <a:lstStyle/>
          <a:p>
            <a:fld id="{B41F8578-0E88-455F-ADF5-8E10C9E79434}" type="slidenum">
              <a:rPr lang="en-GB" smtClean="0"/>
              <a:t>‹#›</a:t>
            </a:fld>
            <a:endParaRPr lang="en-GB"/>
          </a:p>
        </p:txBody>
      </p:sp>
    </p:spTree>
    <p:extLst>
      <p:ext uri="{BB962C8B-B14F-4D97-AF65-F5344CB8AC3E}">
        <p14:creationId xmlns:p14="http://schemas.microsoft.com/office/powerpoint/2010/main" val="41780282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184F7B-7276-9610-BBBC-E46F3FF53DC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8786D0E-97EB-FC4A-E546-AB643C92727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B43E534-869A-FE62-5136-DD5C4F7DD943}"/>
              </a:ext>
            </a:extLst>
          </p:cNvPr>
          <p:cNvSpPr>
            <a:spLocks noGrp="1"/>
          </p:cNvSpPr>
          <p:nvPr>
            <p:ph type="dt" sz="half" idx="10"/>
          </p:nvPr>
        </p:nvSpPr>
        <p:spPr/>
        <p:txBody>
          <a:bodyPr/>
          <a:lstStyle/>
          <a:p>
            <a:fld id="{3100A651-27EC-4A3C-B93F-BF7040FA2397}" type="datetimeFigureOut">
              <a:rPr lang="en-GB" smtClean="0"/>
              <a:t>15/02/2026</a:t>
            </a:fld>
            <a:endParaRPr lang="en-GB"/>
          </a:p>
        </p:txBody>
      </p:sp>
      <p:sp>
        <p:nvSpPr>
          <p:cNvPr id="5" name="Footer Placeholder 4">
            <a:extLst>
              <a:ext uri="{FF2B5EF4-FFF2-40B4-BE49-F238E27FC236}">
                <a16:creationId xmlns:a16="http://schemas.microsoft.com/office/drawing/2014/main" id="{00170907-47CB-0E57-400F-0557931A664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FDD99F-AA69-E340-C2AB-381ED0DEC5DB}"/>
              </a:ext>
            </a:extLst>
          </p:cNvPr>
          <p:cNvSpPr>
            <a:spLocks noGrp="1"/>
          </p:cNvSpPr>
          <p:nvPr>
            <p:ph type="sldNum" sz="quarter" idx="12"/>
          </p:nvPr>
        </p:nvSpPr>
        <p:spPr/>
        <p:txBody>
          <a:bodyPr/>
          <a:lstStyle/>
          <a:p>
            <a:fld id="{B41F8578-0E88-455F-ADF5-8E10C9E79434}" type="slidenum">
              <a:rPr lang="en-GB" smtClean="0"/>
              <a:t>‹#›</a:t>
            </a:fld>
            <a:endParaRPr lang="en-GB"/>
          </a:p>
        </p:txBody>
      </p:sp>
    </p:spTree>
    <p:extLst>
      <p:ext uri="{BB962C8B-B14F-4D97-AF65-F5344CB8AC3E}">
        <p14:creationId xmlns:p14="http://schemas.microsoft.com/office/powerpoint/2010/main" val="30207986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471D5D-AF94-0CBD-4ECA-6CE06F82400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F884CE1-2544-F348-2B99-9EC173865B5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2D8D07-596E-9851-93ED-1B722CF32C0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364A47E-6386-DBBC-FE0D-8A44597F01A2}"/>
              </a:ext>
            </a:extLst>
          </p:cNvPr>
          <p:cNvSpPr>
            <a:spLocks noGrp="1"/>
          </p:cNvSpPr>
          <p:nvPr>
            <p:ph type="dt" sz="half" idx="10"/>
          </p:nvPr>
        </p:nvSpPr>
        <p:spPr/>
        <p:txBody>
          <a:bodyPr/>
          <a:lstStyle/>
          <a:p>
            <a:fld id="{3100A651-27EC-4A3C-B93F-BF7040FA2397}" type="datetimeFigureOut">
              <a:rPr lang="en-GB" smtClean="0"/>
              <a:t>15/02/2026</a:t>
            </a:fld>
            <a:endParaRPr lang="en-GB"/>
          </a:p>
        </p:txBody>
      </p:sp>
      <p:sp>
        <p:nvSpPr>
          <p:cNvPr id="6" name="Footer Placeholder 5">
            <a:extLst>
              <a:ext uri="{FF2B5EF4-FFF2-40B4-BE49-F238E27FC236}">
                <a16:creationId xmlns:a16="http://schemas.microsoft.com/office/drawing/2014/main" id="{90424944-2186-8AED-3E0F-2859D7464C9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2DF08BD-B4F8-032F-8F59-7E3FF4FEAA45}"/>
              </a:ext>
            </a:extLst>
          </p:cNvPr>
          <p:cNvSpPr>
            <a:spLocks noGrp="1"/>
          </p:cNvSpPr>
          <p:nvPr>
            <p:ph type="sldNum" sz="quarter" idx="12"/>
          </p:nvPr>
        </p:nvSpPr>
        <p:spPr/>
        <p:txBody>
          <a:bodyPr/>
          <a:lstStyle/>
          <a:p>
            <a:fld id="{B41F8578-0E88-455F-ADF5-8E10C9E79434}" type="slidenum">
              <a:rPr lang="en-GB" smtClean="0"/>
              <a:t>‹#›</a:t>
            </a:fld>
            <a:endParaRPr lang="en-GB"/>
          </a:p>
        </p:txBody>
      </p:sp>
    </p:spTree>
    <p:extLst>
      <p:ext uri="{BB962C8B-B14F-4D97-AF65-F5344CB8AC3E}">
        <p14:creationId xmlns:p14="http://schemas.microsoft.com/office/powerpoint/2010/main" val="34559528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578315-E84B-1AD5-D522-C96E06E8528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03AD531-A262-0C31-3F20-8315C0E3271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1877A2C-C52B-B8A2-0B08-AC0E340966E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1E8847F-F2BA-58F1-2658-967BFECE259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80D1DFF-C75F-9E51-8AE7-0479987FB5F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A2CF328-5D95-8AA2-17D6-60E95F184188}"/>
              </a:ext>
            </a:extLst>
          </p:cNvPr>
          <p:cNvSpPr>
            <a:spLocks noGrp="1"/>
          </p:cNvSpPr>
          <p:nvPr>
            <p:ph type="dt" sz="half" idx="10"/>
          </p:nvPr>
        </p:nvSpPr>
        <p:spPr/>
        <p:txBody>
          <a:bodyPr/>
          <a:lstStyle/>
          <a:p>
            <a:fld id="{3100A651-27EC-4A3C-B93F-BF7040FA2397}" type="datetimeFigureOut">
              <a:rPr lang="en-GB" smtClean="0"/>
              <a:t>15/02/2026</a:t>
            </a:fld>
            <a:endParaRPr lang="en-GB"/>
          </a:p>
        </p:txBody>
      </p:sp>
      <p:sp>
        <p:nvSpPr>
          <p:cNvPr id="8" name="Footer Placeholder 7">
            <a:extLst>
              <a:ext uri="{FF2B5EF4-FFF2-40B4-BE49-F238E27FC236}">
                <a16:creationId xmlns:a16="http://schemas.microsoft.com/office/drawing/2014/main" id="{0F016C03-F301-6482-40B3-131E8F607AF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65444D6-5435-0FAF-FDBD-3BEE6F7860EA}"/>
              </a:ext>
            </a:extLst>
          </p:cNvPr>
          <p:cNvSpPr>
            <a:spLocks noGrp="1"/>
          </p:cNvSpPr>
          <p:nvPr>
            <p:ph type="sldNum" sz="quarter" idx="12"/>
          </p:nvPr>
        </p:nvSpPr>
        <p:spPr/>
        <p:txBody>
          <a:bodyPr/>
          <a:lstStyle/>
          <a:p>
            <a:fld id="{B41F8578-0E88-455F-ADF5-8E10C9E79434}" type="slidenum">
              <a:rPr lang="en-GB" smtClean="0"/>
              <a:t>‹#›</a:t>
            </a:fld>
            <a:endParaRPr lang="en-GB"/>
          </a:p>
        </p:txBody>
      </p:sp>
    </p:spTree>
    <p:extLst>
      <p:ext uri="{BB962C8B-B14F-4D97-AF65-F5344CB8AC3E}">
        <p14:creationId xmlns:p14="http://schemas.microsoft.com/office/powerpoint/2010/main" val="11673239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A84BE5-E79D-0325-BE0E-2391C0F7083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135899B-624E-248E-659A-09A3060BDD55}"/>
              </a:ext>
            </a:extLst>
          </p:cNvPr>
          <p:cNvSpPr>
            <a:spLocks noGrp="1"/>
          </p:cNvSpPr>
          <p:nvPr>
            <p:ph type="dt" sz="half" idx="10"/>
          </p:nvPr>
        </p:nvSpPr>
        <p:spPr/>
        <p:txBody>
          <a:bodyPr/>
          <a:lstStyle/>
          <a:p>
            <a:fld id="{3100A651-27EC-4A3C-B93F-BF7040FA2397}" type="datetimeFigureOut">
              <a:rPr lang="en-GB" smtClean="0"/>
              <a:t>15/02/2026</a:t>
            </a:fld>
            <a:endParaRPr lang="en-GB"/>
          </a:p>
        </p:txBody>
      </p:sp>
      <p:sp>
        <p:nvSpPr>
          <p:cNvPr id="4" name="Footer Placeholder 3">
            <a:extLst>
              <a:ext uri="{FF2B5EF4-FFF2-40B4-BE49-F238E27FC236}">
                <a16:creationId xmlns:a16="http://schemas.microsoft.com/office/drawing/2014/main" id="{0484369D-970B-7FD5-8ECE-8C76876082B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877F083-83BA-9259-E892-BC012F4CBDAD}"/>
              </a:ext>
            </a:extLst>
          </p:cNvPr>
          <p:cNvSpPr>
            <a:spLocks noGrp="1"/>
          </p:cNvSpPr>
          <p:nvPr>
            <p:ph type="sldNum" sz="quarter" idx="12"/>
          </p:nvPr>
        </p:nvSpPr>
        <p:spPr/>
        <p:txBody>
          <a:bodyPr/>
          <a:lstStyle/>
          <a:p>
            <a:fld id="{B41F8578-0E88-455F-ADF5-8E10C9E79434}" type="slidenum">
              <a:rPr lang="en-GB" smtClean="0"/>
              <a:t>‹#›</a:t>
            </a:fld>
            <a:endParaRPr lang="en-GB"/>
          </a:p>
        </p:txBody>
      </p:sp>
    </p:spTree>
    <p:extLst>
      <p:ext uri="{BB962C8B-B14F-4D97-AF65-F5344CB8AC3E}">
        <p14:creationId xmlns:p14="http://schemas.microsoft.com/office/powerpoint/2010/main" val="33868139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D77F4A2-0BA3-FC75-B4B4-D241FDCD9215}"/>
              </a:ext>
            </a:extLst>
          </p:cNvPr>
          <p:cNvSpPr>
            <a:spLocks noGrp="1"/>
          </p:cNvSpPr>
          <p:nvPr>
            <p:ph type="dt" sz="half" idx="10"/>
          </p:nvPr>
        </p:nvSpPr>
        <p:spPr/>
        <p:txBody>
          <a:bodyPr/>
          <a:lstStyle/>
          <a:p>
            <a:fld id="{3100A651-27EC-4A3C-B93F-BF7040FA2397}" type="datetimeFigureOut">
              <a:rPr lang="en-GB" smtClean="0"/>
              <a:t>15/02/2026</a:t>
            </a:fld>
            <a:endParaRPr lang="en-GB"/>
          </a:p>
        </p:txBody>
      </p:sp>
      <p:sp>
        <p:nvSpPr>
          <p:cNvPr id="3" name="Footer Placeholder 2">
            <a:extLst>
              <a:ext uri="{FF2B5EF4-FFF2-40B4-BE49-F238E27FC236}">
                <a16:creationId xmlns:a16="http://schemas.microsoft.com/office/drawing/2014/main" id="{C6E537D7-448F-C30F-C1F1-2B9F56BF320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0197B40-8A8F-1420-322F-3B1E9C7D911B}"/>
              </a:ext>
            </a:extLst>
          </p:cNvPr>
          <p:cNvSpPr>
            <a:spLocks noGrp="1"/>
          </p:cNvSpPr>
          <p:nvPr>
            <p:ph type="sldNum" sz="quarter" idx="12"/>
          </p:nvPr>
        </p:nvSpPr>
        <p:spPr/>
        <p:txBody>
          <a:bodyPr/>
          <a:lstStyle/>
          <a:p>
            <a:fld id="{B41F8578-0E88-455F-ADF5-8E10C9E79434}" type="slidenum">
              <a:rPr lang="en-GB" smtClean="0"/>
              <a:t>‹#›</a:t>
            </a:fld>
            <a:endParaRPr lang="en-GB"/>
          </a:p>
        </p:txBody>
      </p:sp>
    </p:spTree>
    <p:extLst>
      <p:ext uri="{BB962C8B-B14F-4D97-AF65-F5344CB8AC3E}">
        <p14:creationId xmlns:p14="http://schemas.microsoft.com/office/powerpoint/2010/main" val="604904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187491-5294-142F-E55B-6B7037C80CD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CFAA7BC-FAC7-1F0D-D508-0F89ACBF627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4A28E14-B941-8B9B-181A-60CFC248813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FF6FD46-E7CB-12B8-CFAB-CF261C5127E5}"/>
              </a:ext>
            </a:extLst>
          </p:cNvPr>
          <p:cNvSpPr>
            <a:spLocks noGrp="1"/>
          </p:cNvSpPr>
          <p:nvPr>
            <p:ph type="dt" sz="half" idx="10"/>
          </p:nvPr>
        </p:nvSpPr>
        <p:spPr/>
        <p:txBody>
          <a:bodyPr/>
          <a:lstStyle/>
          <a:p>
            <a:fld id="{3100A651-27EC-4A3C-B93F-BF7040FA2397}" type="datetimeFigureOut">
              <a:rPr lang="en-GB" smtClean="0"/>
              <a:t>15/02/2026</a:t>
            </a:fld>
            <a:endParaRPr lang="en-GB"/>
          </a:p>
        </p:txBody>
      </p:sp>
      <p:sp>
        <p:nvSpPr>
          <p:cNvPr id="6" name="Footer Placeholder 5">
            <a:extLst>
              <a:ext uri="{FF2B5EF4-FFF2-40B4-BE49-F238E27FC236}">
                <a16:creationId xmlns:a16="http://schemas.microsoft.com/office/drawing/2014/main" id="{0F28C56F-8317-D4C2-D2BF-7103D6A2548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8C146F2-9160-233E-6E11-7A7326194BF2}"/>
              </a:ext>
            </a:extLst>
          </p:cNvPr>
          <p:cNvSpPr>
            <a:spLocks noGrp="1"/>
          </p:cNvSpPr>
          <p:nvPr>
            <p:ph type="sldNum" sz="quarter" idx="12"/>
          </p:nvPr>
        </p:nvSpPr>
        <p:spPr/>
        <p:txBody>
          <a:bodyPr/>
          <a:lstStyle/>
          <a:p>
            <a:fld id="{B41F8578-0E88-455F-ADF5-8E10C9E79434}" type="slidenum">
              <a:rPr lang="en-GB" smtClean="0"/>
              <a:t>‹#›</a:t>
            </a:fld>
            <a:endParaRPr lang="en-GB"/>
          </a:p>
        </p:txBody>
      </p:sp>
    </p:spTree>
    <p:extLst>
      <p:ext uri="{BB962C8B-B14F-4D97-AF65-F5344CB8AC3E}">
        <p14:creationId xmlns:p14="http://schemas.microsoft.com/office/powerpoint/2010/main" val="22183453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16C60A-E52E-436D-B1F8-13E4CFF3DFB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ACBE598-443B-1B79-53DF-A9E008AC8DE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540DBD6-3989-2F27-7104-CA5145C3248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C8BCD9A-DAF8-22D9-CA92-FD98BD557F7B}"/>
              </a:ext>
            </a:extLst>
          </p:cNvPr>
          <p:cNvSpPr>
            <a:spLocks noGrp="1"/>
          </p:cNvSpPr>
          <p:nvPr>
            <p:ph type="dt" sz="half" idx="10"/>
          </p:nvPr>
        </p:nvSpPr>
        <p:spPr/>
        <p:txBody>
          <a:bodyPr/>
          <a:lstStyle/>
          <a:p>
            <a:fld id="{3100A651-27EC-4A3C-B93F-BF7040FA2397}" type="datetimeFigureOut">
              <a:rPr lang="en-GB" smtClean="0"/>
              <a:t>15/02/2026</a:t>
            </a:fld>
            <a:endParaRPr lang="en-GB"/>
          </a:p>
        </p:txBody>
      </p:sp>
      <p:sp>
        <p:nvSpPr>
          <p:cNvPr id="6" name="Footer Placeholder 5">
            <a:extLst>
              <a:ext uri="{FF2B5EF4-FFF2-40B4-BE49-F238E27FC236}">
                <a16:creationId xmlns:a16="http://schemas.microsoft.com/office/drawing/2014/main" id="{7F5CED95-F354-627E-8C17-E8BB4AAE57F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9D12DC1-AA2D-6C58-3A71-8D9869C3B791}"/>
              </a:ext>
            </a:extLst>
          </p:cNvPr>
          <p:cNvSpPr>
            <a:spLocks noGrp="1"/>
          </p:cNvSpPr>
          <p:nvPr>
            <p:ph type="sldNum" sz="quarter" idx="12"/>
          </p:nvPr>
        </p:nvSpPr>
        <p:spPr/>
        <p:txBody>
          <a:bodyPr/>
          <a:lstStyle/>
          <a:p>
            <a:fld id="{B41F8578-0E88-455F-ADF5-8E10C9E79434}" type="slidenum">
              <a:rPr lang="en-GB" smtClean="0"/>
              <a:t>‹#›</a:t>
            </a:fld>
            <a:endParaRPr lang="en-GB"/>
          </a:p>
        </p:txBody>
      </p:sp>
    </p:spTree>
    <p:extLst>
      <p:ext uri="{BB962C8B-B14F-4D97-AF65-F5344CB8AC3E}">
        <p14:creationId xmlns:p14="http://schemas.microsoft.com/office/powerpoint/2010/main" val="16949238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1F45C-3F61-B00D-820B-190FD560EA8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4D7295A-0A03-01D6-076A-5311221B401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FA48326-11AD-9045-9F21-246187BE6E2D}"/>
              </a:ext>
            </a:extLst>
          </p:cNvPr>
          <p:cNvSpPr>
            <a:spLocks noGrp="1"/>
          </p:cNvSpPr>
          <p:nvPr>
            <p:ph type="dt" sz="half" idx="10"/>
          </p:nvPr>
        </p:nvSpPr>
        <p:spPr/>
        <p:txBody>
          <a:bodyPr/>
          <a:lstStyle/>
          <a:p>
            <a:fld id="{3100A651-27EC-4A3C-B93F-BF7040FA2397}" type="datetimeFigureOut">
              <a:rPr lang="en-GB" smtClean="0"/>
              <a:t>15/02/2026</a:t>
            </a:fld>
            <a:endParaRPr lang="en-GB"/>
          </a:p>
        </p:txBody>
      </p:sp>
      <p:sp>
        <p:nvSpPr>
          <p:cNvPr id="5" name="Footer Placeholder 4">
            <a:extLst>
              <a:ext uri="{FF2B5EF4-FFF2-40B4-BE49-F238E27FC236}">
                <a16:creationId xmlns:a16="http://schemas.microsoft.com/office/drawing/2014/main" id="{48AA25C2-51CF-C9D7-D605-8E26D3C33C6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772181E-4943-2935-4639-932804DDF123}"/>
              </a:ext>
            </a:extLst>
          </p:cNvPr>
          <p:cNvSpPr>
            <a:spLocks noGrp="1"/>
          </p:cNvSpPr>
          <p:nvPr>
            <p:ph type="sldNum" sz="quarter" idx="12"/>
          </p:nvPr>
        </p:nvSpPr>
        <p:spPr/>
        <p:txBody>
          <a:bodyPr/>
          <a:lstStyle/>
          <a:p>
            <a:fld id="{B41F8578-0E88-455F-ADF5-8E10C9E79434}" type="slidenum">
              <a:rPr lang="en-GB" smtClean="0"/>
              <a:t>‹#›</a:t>
            </a:fld>
            <a:endParaRPr lang="en-GB"/>
          </a:p>
        </p:txBody>
      </p:sp>
    </p:spTree>
    <p:extLst>
      <p:ext uri="{BB962C8B-B14F-4D97-AF65-F5344CB8AC3E}">
        <p14:creationId xmlns:p14="http://schemas.microsoft.com/office/powerpoint/2010/main" val="32225364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5FDB807-C363-C283-035C-295F6FBCC93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804EE00-3C4C-910D-FF8E-CAFFC0C24BC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C2F119-AD62-280F-98F6-EBE6CC18B7C7}"/>
              </a:ext>
            </a:extLst>
          </p:cNvPr>
          <p:cNvSpPr>
            <a:spLocks noGrp="1"/>
          </p:cNvSpPr>
          <p:nvPr>
            <p:ph type="dt" sz="half" idx="10"/>
          </p:nvPr>
        </p:nvSpPr>
        <p:spPr/>
        <p:txBody>
          <a:bodyPr/>
          <a:lstStyle/>
          <a:p>
            <a:fld id="{3100A651-27EC-4A3C-B93F-BF7040FA2397}" type="datetimeFigureOut">
              <a:rPr lang="en-GB" smtClean="0"/>
              <a:t>15/02/2026</a:t>
            </a:fld>
            <a:endParaRPr lang="en-GB"/>
          </a:p>
        </p:txBody>
      </p:sp>
      <p:sp>
        <p:nvSpPr>
          <p:cNvPr id="5" name="Footer Placeholder 4">
            <a:extLst>
              <a:ext uri="{FF2B5EF4-FFF2-40B4-BE49-F238E27FC236}">
                <a16:creationId xmlns:a16="http://schemas.microsoft.com/office/drawing/2014/main" id="{8D767DE8-50BF-C0CA-BD26-8E6D95D5E7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E028E66-37FE-3DEB-6485-913431F40B01}"/>
              </a:ext>
            </a:extLst>
          </p:cNvPr>
          <p:cNvSpPr>
            <a:spLocks noGrp="1"/>
          </p:cNvSpPr>
          <p:nvPr>
            <p:ph type="sldNum" sz="quarter" idx="12"/>
          </p:nvPr>
        </p:nvSpPr>
        <p:spPr/>
        <p:txBody>
          <a:bodyPr/>
          <a:lstStyle/>
          <a:p>
            <a:fld id="{B41F8578-0E88-455F-ADF5-8E10C9E79434}" type="slidenum">
              <a:rPr lang="en-GB" smtClean="0"/>
              <a:t>‹#›</a:t>
            </a:fld>
            <a:endParaRPr lang="en-GB"/>
          </a:p>
        </p:txBody>
      </p:sp>
    </p:spTree>
    <p:extLst>
      <p:ext uri="{BB962C8B-B14F-4D97-AF65-F5344CB8AC3E}">
        <p14:creationId xmlns:p14="http://schemas.microsoft.com/office/powerpoint/2010/main" val="23803458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D1B2BFF-DC95-0ED8-24EF-C1FCCD409F0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BFA4D48-0349-E2AA-F611-71D01590365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82D27AE-9271-A153-7310-CAFFFF491DD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100A651-27EC-4A3C-B93F-BF7040FA2397}" type="datetimeFigureOut">
              <a:rPr lang="en-GB" smtClean="0"/>
              <a:t>15/02/2026</a:t>
            </a:fld>
            <a:endParaRPr lang="en-GB"/>
          </a:p>
        </p:txBody>
      </p:sp>
      <p:sp>
        <p:nvSpPr>
          <p:cNvPr id="5" name="Footer Placeholder 4">
            <a:extLst>
              <a:ext uri="{FF2B5EF4-FFF2-40B4-BE49-F238E27FC236}">
                <a16:creationId xmlns:a16="http://schemas.microsoft.com/office/drawing/2014/main" id="{6B1E7D35-8740-CFF6-293D-D596C473C90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DD8DE72-B9CD-61E6-10E3-B54A6A1EAD8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41F8578-0E88-455F-ADF5-8E10C9E79434}" type="slidenum">
              <a:rPr lang="en-GB" smtClean="0"/>
              <a:t>‹#›</a:t>
            </a:fld>
            <a:endParaRPr lang="en-GB"/>
          </a:p>
        </p:txBody>
      </p:sp>
    </p:spTree>
    <p:extLst>
      <p:ext uri="{BB962C8B-B14F-4D97-AF65-F5344CB8AC3E}">
        <p14:creationId xmlns:p14="http://schemas.microsoft.com/office/powerpoint/2010/main" val="151424922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8" Type="http://schemas.openxmlformats.org/officeDocument/2006/relationships/hyperlink" Target="https://www.longtermplan.nhs.uk/" TargetMode="External"/><Relationship Id="rId3" Type="http://schemas.openxmlformats.org/officeDocument/2006/relationships/hyperlink" Target="https://science.sciencemag.org/" TargetMode="External"/><Relationship Id="rId7" Type="http://schemas.openxmlformats.org/officeDocument/2006/relationships/hyperlink" Target="https://digital.nhs.uk/data-and-information/publications/statistical/statistics-on-smoking" TargetMode="External"/><Relationship Id="rId2" Type="http://schemas.openxmlformats.org/officeDocument/2006/relationships/hyperlink" Target="https://www.internationaljournalofwellbeing.org/" TargetMode="External"/><Relationship Id="rId1" Type="http://schemas.openxmlformats.org/officeDocument/2006/relationships/slideLayout" Target="../slideLayouts/slideLayout2.xml"/><Relationship Id="rId6" Type="http://schemas.openxmlformats.org/officeDocument/2006/relationships/hyperlink" Target="https://www.nice.org.uk/" TargetMode="External"/><Relationship Id="rId5" Type="http://schemas.openxmlformats.org/officeDocument/2006/relationships/hyperlink" Target="https://www.health.org.uk/publications/reports/the-marmot-review-10-years-on" TargetMode="External"/><Relationship Id="rId4" Type="http://schemas.openxmlformats.org/officeDocument/2006/relationships/hyperlink" Target="https://www.kingsfund.org.uk/" TargetMode="External"/></Relationships>
</file>

<file path=ppt/slides/_rels/slide20.xml.rels><?xml version="1.0" encoding="UTF-8" standalone="yes"?>
<Relationships xmlns="http://schemas.openxmlformats.org/package/2006/relationships"><Relationship Id="rId8" Type="http://schemas.openxmlformats.org/officeDocument/2006/relationships/hyperlink" Target="https://www.who.int/data/gho/publications/world-health-statistics" TargetMode="External"/><Relationship Id="rId3" Type="http://schemas.openxmlformats.org/officeDocument/2006/relationships/hyperlink" Target="https://www.ons.gov.uk/" TargetMode="External"/><Relationship Id="rId7" Type="http://schemas.openxmlformats.org/officeDocument/2006/relationships/hyperlink" Target="https://www.who.int/about/governance/constitution" TargetMode="External"/><Relationship Id="rId2" Type="http://schemas.openxmlformats.org/officeDocument/2006/relationships/hyperlink" Target="https://www.england.nhs.uk/greenernhs" TargetMode="External"/><Relationship Id="rId1" Type="http://schemas.openxmlformats.org/officeDocument/2006/relationships/slideLayout" Target="../slideLayouts/slideLayout2.xml"/><Relationship Id="rId6" Type="http://schemas.openxmlformats.org/officeDocument/2006/relationships/hyperlink" Target="https://sdgs.un.org/2030agenda" TargetMode="External"/><Relationship Id="rId5" Type="http://schemas.openxmlformats.org/officeDocument/2006/relationships/hyperlink" Target="https://www.thelancet.com/" TargetMode="External"/><Relationship Id="rId4" Type="http://schemas.openxmlformats.org/officeDocument/2006/relationships/hyperlink" Target="https://www.gov.uk/government/organisations/public-health-englan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AF946CFF-4906-812A-7A33-4C6755FADDF6}"/>
              </a:ext>
            </a:extLst>
          </p:cNvPr>
          <p:cNvSpPr>
            <a:spLocks noGrp="1"/>
          </p:cNvSpPr>
          <p:nvPr>
            <p:ph type="subTitle" idx="1"/>
          </p:nvPr>
        </p:nvSpPr>
        <p:spPr>
          <a:xfrm>
            <a:off x="1249325" y="1943358"/>
            <a:ext cx="9702210" cy="5701451"/>
          </a:xfrm>
        </p:spPr>
        <p:txBody>
          <a:bodyPr>
            <a:normAutofit/>
          </a:bodyPr>
          <a:lstStyle/>
          <a:p>
            <a:r>
              <a:rPr lang="en-GB" sz="3200" b="1" dirty="0"/>
              <a:t>Name: Tariq Mehmood Warraich</a:t>
            </a:r>
          </a:p>
          <a:p>
            <a:r>
              <a:rPr lang="en-GB" sz="3200" b="1" dirty="0"/>
              <a:t>Student ID: 2244964</a:t>
            </a:r>
          </a:p>
          <a:p>
            <a:r>
              <a:rPr lang="en-GB" sz="3200" b="1" dirty="0"/>
              <a:t>Module: BMHP6030 </a:t>
            </a:r>
          </a:p>
          <a:p>
            <a:r>
              <a:rPr lang="en-GB" sz="3200" b="1" dirty="0"/>
              <a:t>Assignment: Component 1: Presentation</a:t>
            </a:r>
          </a:p>
        </p:txBody>
      </p:sp>
    </p:spTree>
    <p:extLst>
      <p:ext uri="{BB962C8B-B14F-4D97-AF65-F5344CB8AC3E}">
        <p14:creationId xmlns:p14="http://schemas.microsoft.com/office/powerpoint/2010/main" val="25242091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DE2A5C-170B-B949-5FB6-AF8A292D7AD5}"/>
              </a:ext>
            </a:extLst>
          </p:cNvPr>
          <p:cNvSpPr>
            <a:spLocks noGrp="1"/>
          </p:cNvSpPr>
          <p:nvPr>
            <p:ph type="title"/>
          </p:nvPr>
        </p:nvSpPr>
        <p:spPr>
          <a:xfrm>
            <a:off x="372140" y="365125"/>
            <a:ext cx="10515600" cy="1325563"/>
          </a:xfrm>
        </p:spPr>
        <p:txBody>
          <a:bodyPr/>
          <a:lstStyle/>
          <a:p>
            <a:r>
              <a:rPr lang="en-GB" b="1" dirty="0"/>
              <a:t>Introduction</a:t>
            </a:r>
            <a:r>
              <a:rPr lang="en-GB" dirty="0"/>
              <a:t> </a:t>
            </a:r>
          </a:p>
        </p:txBody>
      </p:sp>
      <p:sp>
        <p:nvSpPr>
          <p:cNvPr id="3" name="Content Placeholder 2">
            <a:extLst>
              <a:ext uri="{FF2B5EF4-FFF2-40B4-BE49-F238E27FC236}">
                <a16:creationId xmlns:a16="http://schemas.microsoft.com/office/drawing/2014/main" id="{A8A4C2FE-0517-5971-C02E-AFF62FF23FCE}"/>
              </a:ext>
            </a:extLst>
          </p:cNvPr>
          <p:cNvSpPr>
            <a:spLocks noGrp="1"/>
          </p:cNvSpPr>
          <p:nvPr>
            <p:ph idx="1"/>
          </p:nvPr>
        </p:nvSpPr>
        <p:spPr>
          <a:xfrm>
            <a:off x="372140" y="1690688"/>
            <a:ext cx="5723860" cy="4351338"/>
          </a:xfrm>
          <a:solidFill>
            <a:schemeClr val="tx2">
              <a:lumMod val="10000"/>
              <a:lumOff val="90000"/>
            </a:schemeClr>
          </a:solidFill>
          <a:ln w="38100">
            <a:solidFill>
              <a:schemeClr val="tx2">
                <a:lumMod val="25000"/>
                <a:lumOff val="75000"/>
              </a:schemeClr>
            </a:solidFill>
          </a:ln>
        </p:spPr>
        <p:txBody>
          <a:bodyPr>
            <a:normAutofit/>
          </a:bodyPr>
          <a:lstStyle/>
          <a:p>
            <a:pPr marL="0" indent="0">
              <a:buNone/>
            </a:pPr>
            <a:r>
              <a:rPr lang="en-GB" dirty="0"/>
              <a:t>Health and social care systems are facing increasing pressure due to rising chronic illnesses, mental health conditions, ageing populations, and widening health inequalities. These challenges require healthcare services to move beyond a narrow focus on disease treatment towards approaches that promote overall wellbeing and long-term sustainability (WHO, 2023).</a:t>
            </a:r>
          </a:p>
          <a:p>
            <a:endParaRPr lang="en-GB" dirty="0"/>
          </a:p>
        </p:txBody>
      </p:sp>
      <p:sp>
        <p:nvSpPr>
          <p:cNvPr id="4" name="TextBox 3">
            <a:extLst>
              <a:ext uri="{FF2B5EF4-FFF2-40B4-BE49-F238E27FC236}">
                <a16:creationId xmlns:a16="http://schemas.microsoft.com/office/drawing/2014/main" id="{9529876E-A2A9-08B2-4B51-E954F277E3E0}"/>
              </a:ext>
            </a:extLst>
          </p:cNvPr>
          <p:cNvSpPr txBox="1"/>
          <p:nvPr/>
        </p:nvSpPr>
        <p:spPr>
          <a:xfrm>
            <a:off x="6624084" y="1690688"/>
            <a:ext cx="4944139" cy="4431983"/>
          </a:xfrm>
          <a:prstGeom prst="rect">
            <a:avLst/>
          </a:prstGeom>
          <a:solidFill>
            <a:schemeClr val="tx2">
              <a:lumMod val="10000"/>
              <a:lumOff val="90000"/>
            </a:schemeClr>
          </a:solidFill>
          <a:ln w="38100">
            <a:solidFill>
              <a:schemeClr val="tx2">
                <a:lumMod val="25000"/>
                <a:lumOff val="75000"/>
              </a:schemeClr>
            </a:solidFill>
          </a:ln>
        </p:spPr>
        <p:txBody>
          <a:bodyPr wrap="square" rtlCol="0">
            <a:spAutoFit/>
          </a:bodyPr>
          <a:lstStyle/>
          <a:p>
            <a:r>
              <a:rPr lang="en-GB" sz="2400" dirty="0"/>
              <a:t>Sustainable development has become particularly important as healthcare systems must ensure that resources, workforce capacity, and environmental considerations are managed responsibly. Integrating health, wellbeing, and sustainability is therefore essential for delivering resilient, equitable, and effective services (United Nations, 2015).</a:t>
            </a:r>
          </a:p>
          <a:p>
            <a:endParaRPr lang="en-GB" dirty="0"/>
          </a:p>
        </p:txBody>
      </p:sp>
    </p:spTree>
    <p:extLst>
      <p:ext uri="{BB962C8B-B14F-4D97-AF65-F5344CB8AC3E}">
        <p14:creationId xmlns:p14="http://schemas.microsoft.com/office/powerpoint/2010/main" val="6393627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5FA3A8-EE02-7F44-D2B8-E68D7D36623B}"/>
              </a:ext>
            </a:extLst>
          </p:cNvPr>
          <p:cNvSpPr>
            <a:spLocks noGrp="1"/>
          </p:cNvSpPr>
          <p:nvPr>
            <p:ph type="title"/>
          </p:nvPr>
        </p:nvSpPr>
        <p:spPr>
          <a:xfrm>
            <a:off x="349103" y="397023"/>
            <a:ext cx="10515600" cy="1325563"/>
          </a:xfrm>
        </p:spPr>
        <p:txBody>
          <a:bodyPr/>
          <a:lstStyle/>
          <a:p>
            <a:r>
              <a:rPr lang="en-GB" b="1" dirty="0"/>
              <a:t>Health</a:t>
            </a:r>
          </a:p>
        </p:txBody>
      </p:sp>
      <p:sp>
        <p:nvSpPr>
          <p:cNvPr id="3" name="Content Placeholder 2">
            <a:extLst>
              <a:ext uri="{FF2B5EF4-FFF2-40B4-BE49-F238E27FC236}">
                <a16:creationId xmlns:a16="http://schemas.microsoft.com/office/drawing/2014/main" id="{8478CCF3-4699-969D-9B97-A10E57A605E3}"/>
              </a:ext>
            </a:extLst>
          </p:cNvPr>
          <p:cNvSpPr>
            <a:spLocks noGrp="1"/>
          </p:cNvSpPr>
          <p:nvPr>
            <p:ph idx="1"/>
          </p:nvPr>
        </p:nvSpPr>
        <p:spPr>
          <a:xfrm>
            <a:off x="7366590" y="1998920"/>
            <a:ext cx="3872024" cy="4062651"/>
          </a:xfrm>
          <a:solidFill>
            <a:schemeClr val="tx2">
              <a:lumMod val="10000"/>
              <a:lumOff val="90000"/>
            </a:schemeClr>
          </a:solidFill>
          <a:ln w="38100">
            <a:solidFill>
              <a:schemeClr val="tx2">
                <a:lumMod val="25000"/>
                <a:lumOff val="75000"/>
              </a:schemeClr>
            </a:solidFill>
          </a:ln>
        </p:spPr>
        <p:txBody>
          <a:bodyPr>
            <a:normAutofit/>
          </a:bodyPr>
          <a:lstStyle/>
          <a:p>
            <a:r>
              <a:rPr lang="en-GB" dirty="0"/>
              <a:t>Physical, mental, and social wellbeing</a:t>
            </a:r>
          </a:p>
          <a:p>
            <a:r>
              <a:rPr lang="en-GB" dirty="0"/>
              <a:t>Not merely absence of disease</a:t>
            </a:r>
          </a:p>
          <a:p>
            <a:r>
              <a:rPr lang="en-GB" dirty="0"/>
              <a:t>Influenced by wider determinants</a:t>
            </a:r>
          </a:p>
          <a:p>
            <a:r>
              <a:rPr lang="en-GB" dirty="0"/>
              <a:t>Dynamic and multidimensional</a:t>
            </a:r>
          </a:p>
          <a:p>
            <a:endParaRPr lang="en-GB" dirty="0"/>
          </a:p>
        </p:txBody>
      </p:sp>
      <p:sp>
        <p:nvSpPr>
          <p:cNvPr id="4" name="TextBox 3">
            <a:extLst>
              <a:ext uri="{FF2B5EF4-FFF2-40B4-BE49-F238E27FC236}">
                <a16:creationId xmlns:a16="http://schemas.microsoft.com/office/drawing/2014/main" id="{3C03F7AC-B60B-89B1-8869-7611B6FCE05F}"/>
              </a:ext>
            </a:extLst>
          </p:cNvPr>
          <p:cNvSpPr txBox="1"/>
          <p:nvPr/>
        </p:nvSpPr>
        <p:spPr>
          <a:xfrm>
            <a:off x="255182" y="1998920"/>
            <a:ext cx="6177516" cy="4062651"/>
          </a:xfrm>
          <a:prstGeom prst="rect">
            <a:avLst/>
          </a:prstGeom>
          <a:solidFill>
            <a:schemeClr val="tx2">
              <a:lumMod val="10000"/>
              <a:lumOff val="90000"/>
            </a:schemeClr>
          </a:solidFill>
          <a:ln w="38100">
            <a:solidFill>
              <a:schemeClr val="tx2">
                <a:lumMod val="25000"/>
                <a:lumOff val="75000"/>
              </a:schemeClr>
            </a:solidFill>
          </a:ln>
        </p:spPr>
        <p:txBody>
          <a:bodyPr wrap="square" rtlCol="0">
            <a:spAutoFit/>
          </a:bodyPr>
          <a:lstStyle/>
          <a:p>
            <a:r>
              <a:rPr lang="en-GB" sz="2400" dirty="0"/>
              <a:t>The World Health Organization defines health as a state of complete physical, mental, and social wellbeing (WHO, 1946). This definition recognises that health involves overall functioning and quality of life rather than simply the absence of illness.</a:t>
            </a:r>
          </a:p>
          <a:p>
            <a:r>
              <a:rPr lang="en-GB" sz="2400" dirty="0"/>
              <a:t>Health outcomes are strongly shaped by social determinants including income, education, housing, employment, and access to care (Marmot, 2020).</a:t>
            </a:r>
          </a:p>
          <a:p>
            <a:endParaRPr lang="en-GB" dirty="0"/>
          </a:p>
        </p:txBody>
      </p:sp>
    </p:spTree>
    <p:extLst>
      <p:ext uri="{BB962C8B-B14F-4D97-AF65-F5344CB8AC3E}">
        <p14:creationId xmlns:p14="http://schemas.microsoft.com/office/powerpoint/2010/main" val="2178801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954B15-EED5-2A50-228D-80E0F18E26CB}"/>
              </a:ext>
            </a:extLst>
          </p:cNvPr>
          <p:cNvSpPr>
            <a:spLocks noGrp="1"/>
          </p:cNvSpPr>
          <p:nvPr>
            <p:ph type="title"/>
          </p:nvPr>
        </p:nvSpPr>
        <p:spPr>
          <a:xfrm>
            <a:off x="508590" y="641572"/>
            <a:ext cx="10515600" cy="1325563"/>
          </a:xfrm>
        </p:spPr>
        <p:txBody>
          <a:bodyPr/>
          <a:lstStyle/>
          <a:p>
            <a:r>
              <a:rPr lang="en-GB" b="1" dirty="0"/>
              <a:t>Wellbeing</a:t>
            </a:r>
            <a:br>
              <a:rPr lang="en-GB" b="1" dirty="0"/>
            </a:br>
            <a:endParaRPr lang="en-GB" dirty="0"/>
          </a:p>
        </p:txBody>
      </p:sp>
      <p:sp>
        <p:nvSpPr>
          <p:cNvPr id="3" name="Content Placeholder 2">
            <a:extLst>
              <a:ext uri="{FF2B5EF4-FFF2-40B4-BE49-F238E27FC236}">
                <a16:creationId xmlns:a16="http://schemas.microsoft.com/office/drawing/2014/main" id="{DE954750-0148-0576-AB7F-A64C03DA7D1D}"/>
              </a:ext>
            </a:extLst>
          </p:cNvPr>
          <p:cNvSpPr>
            <a:spLocks noGrp="1"/>
          </p:cNvSpPr>
          <p:nvPr>
            <p:ph idx="1"/>
          </p:nvPr>
        </p:nvSpPr>
        <p:spPr>
          <a:xfrm>
            <a:off x="508590" y="4288428"/>
            <a:ext cx="9390322" cy="1585950"/>
          </a:xfrm>
          <a:solidFill>
            <a:schemeClr val="tx2">
              <a:lumMod val="10000"/>
              <a:lumOff val="90000"/>
            </a:schemeClr>
          </a:solidFill>
          <a:ln w="38100">
            <a:solidFill>
              <a:schemeClr val="tx2">
                <a:lumMod val="25000"/>
                <a:lumOff val="75000"/>
              </a:schemeClr>
            </a:solidFill>
          </a:ln>
        </p:spPr>
        <p:txBody>
          <a:bodyPr>
            <a:normAutofit fontScale="62500" lnSpcReduction="20000"/>
          </a:bodyPr>
          <a:lstStyle/>
          <a:p>
            <a:r>
              <a:rPr lang="en-GB" sz="3800" dirty="0"/>
              <a:t>Holistic and person-centred concept</a:t>
            </a:r>
          </a:p>
          <a:p>
            <a:r>
              <a:rPr lang="en-GB" sz="3800" dirty="0"/>
              <a:t>Includes emotional and psychological functioning</a:t>
            </a:r>
          </a:p>
          <a:p>
            <a:r>
              <a:rPr lang="en-GB" sz="3800" dirty="0"/>
              <a:t>Linked to resilience and life satisfaction</a:t>
            </a:r>
          </a:p>
          <a:p>
            <a:r>
              <a:rPr lang="en-GB" sz="3800" dirty="0"/>
              <a:t>Influences long-term health outcomes</a:t>
            </a:r>
          </a:p>
          <a:p>
            <a:pPr marL="0" indent="0">
              <a:buNone/>
            </a:pPr>
            <a:endParaRPr lang="en-GB" dirty="0"/>
          </a:p>
        </p:txBody>
      </p:sp>
      <p:sp>
        <p:nvSpPr>
          <p:cNvPr id="4" name="TextBox 3">
            <a:extLst>
              <a:ext uri="{FF2B5EF4-FFF2-40B4-BE49-F238E27FC236}">
                <a16:creationId xmlns:a16="http://schemas.microsoft.com/office/drawing/2014/main" id="{82E6CC04-124A-13B9-D553-7382F416E250}"/>
              </a:ext>
            </a:extLst>
          </p:cNvPr>
          <p:cNvSpPr txBox="1"/>
          <p:nvPr/>
        </p:nvSpPr>
        <p:spPr>
          <a:xfrm>
            <a:off x="508589" y="1967133"/>
            <a:ext cx="9390323" cy="1908215"/>
          </a:xfrm>
          <a:prstGeom prst="rect">
            <a:avLst/>
          </a:prstGeom>
          <a:solidFill>
            <a:schemeClr val="tx2">
              <a:lumMod val="10000"/>
              <a:lumOff val="90000"/>
            </a:schemeClr>
          </a:solidFill>
          <a:ln w="38100">
            <a:solidFill>
              <a:schemeClr val="tx2">
                <a:lumMod val="25000"/>
                <a:lumOff val="75000"/>
              </a:schemeClr>
            </a:solidFill>
          </a:ln>
        </p:spPr>
        <p:txBody>
          <a:bodyPr wrap="square" rtlCol="0">
            <a:spAutoFit/>
          </a:bodyPr>
          <a:lstStyle/>
          <a:p>
            <a:r>
              <a:rPr lang="en-GB" sz="2000" dirty="0"/>
              <a:t>Wellbeing refers to an individual’s overall state of functioning and perceived quality of life (Dodge et al., 2012). It includes emotional stability, social relationships, and the ability to cope with stress.</a:t>
            </a:r>
          </a:p>
          <a:p>
            <a:r>
              <a:rPr lang="en-GB" sz="2000" dirty="0"/>
              <a:t>Higher wellbeing levels are associated with improved physical health, healthier behaviours, and reduced mortality risk (Steptoe, Deaton and Stone, 2015).</a:t>
            </a:r>
          </a:p>
          <a:p>
            <a:endParaRPr lang="en-GB" dirty="0"/>
          </a:p>
        </p:txBody>
      </p:sp>
    </p:spTree>
    <p:extLst>
      <p:ext uri="{BB962C8B-B14F-4D97-AF65-F5344CB8AC3E}">
        <p14:creationId xmlns:p14="http://schemas.microsoft.com/office/powerpoint/2010/main" val="4025736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AB57C2-D356-7840-20B0-56051F4859FF}"/>
              </a:ext>
            </a:extLst>
          </p:cNvPr>
          <p:cNvSpPr>
            <a:spLocks noGrp="1"/>
          </p:cNvSpPr>
          <p:nvPr>
            <p:ph type="title"/>
          </p:nvPr>
        </p:nvSpPr>
        <p:spPr>
          <a:xfrm>
            <a:off x="398721" y="673469"/>
            <a:ext cx="10515600" cy="1325563"/>
          </a:xfrm>
        </p:spPr>
        <p:txBody>
          <a:bodyPr/>
          <a:lstStyle/>
          <a:p>
            <a:r>
              <a:rPr lang="en-GB" b="1" dirty="0"/>
              <a:t>Sustainable Development</a:t>
            </a:r>
            <a:br>
              <a:rPr lang="en-GB" b="1" dirty="0"/>
            </a:br>
            <a:endParaRPr lang="en-GB" dirty="0"/>
          </a:p>
        </p:txBody>
      </p:sp>
      <p:sp>
        <p:nvSpPr>
          <p:cNvPr id="3" name="Content Placeholder 2">
            <a:extLst>
              <a:ext uri="{FF2B5EF4-FFF2-40B4-BE49-F238E27FC236}">
                <a16:creationId xmlns:a16="http://schemas.microsoft.com/office/drawing/2014/main" id="{BFD9590A-5150-5A7E-07C3-5EE97C0AE2DE}"/>
              </a:ext>
            </a:extLst>
          </p:cNvPr>
          <p:cNvSpPr>
            <a:spLocks noGrp="1"/>
          </p:cNvSpPr>
          <p:nvPr>
            <p:ph idx="1"/>
          </p:nvPr>
        </p:nvSpPr>
        <p:spPr>
          <a:xfrm>
            <a:off x="7349755" y="2089407"/>
            <a:ext cx="3112682" cy="3902039"/>
          </a:xfrm>
          <a:solidFill>
            <a:schemeClr val="tx2">
              <a:lumMod val="10000"/>
              <a:lumOff val="90000"/>
              <a:alpha val="81000"/>
            </a:schemeClr>
          </a:solidFill>
          <a:ln w="38100">
            <a:solidFill>
              <a:schemeClr val="tx2">
                <a:lumMod val="25000"/>
                <a:lumOff val="75000"/>
              </a:schemeClr>
            </a:solidFill>
          </a:ln>
        </p:spPr>
        <p:txBody>
          <a:bodyPr>
            <a:normAutofit fontScale="92500" lnSpcReduction="10000"/>
          </a:bodyPr>
          <a:lstStyle/>
          <a:p>
            <a:r>
              <a:rPr lang="en-GB" dirty="0"/>
              <a:t>Meeting present needs responsibly</a:t>
            </a:r>
          </a:p>
          <a:p>
            <a:r>
              <a:rPr lang="en-GB" dirty="0"/>
              <a:t>Protecting future generations</a:t>
            </a:r>
          </a:p>
          <a:p>
            <a:r>
              <a:rPr lang="en-GB" dirty="0"/>
              <a:t>Environmental, economic, and social dimensions</a:t>
            </a:r>
          </a:p>
          <a:p>
            <a:r>
              <a:rPr lang="en-GB" dirty="0"/>
              <a:t>Critical for healthcare resilience</a:t>
            </a:r>
          </a:p>
          <a:p>
            <a:endParaRPr lang="en-GB" dirty="0"/>
          </a:p>
        </p:txBody>
      </p:sp>
      <p:sp>
        <p:nvSpPr>
          <p:cNvPr id="4" name="TextBox 3">
            <a:extLst>
              <a:ext uri="{FF2B5EF4-FFF2-40B4-BE49-F238E27FC236}">
                <a16:creationId xmlns:a16="http://schemas.microsoft.com/office/drawing/2014/main" id="{DD86A28A-6276-D896-C983-CF6D64399CB6}"/>
              </a:ext>
            </a:extLst>
          </p:cNvPr>
          <p:cNvSpPr txBox="1"/>
          <p:nvPr/>
        </p:nvSpPr>
        <p:spPr>
          <a:xfrm>
            <a:off x="398722" y="1999032"/>
            <a:ext cx="5697278" cy="4082791"/>
          </a:xfrm>
          <a:prstGeom prst="rect">
            <a:avLst/>
          </a:prstGeom>
          <a:solidFill>
            <a:schemeClr val="tx2">
              <a:lumMod val="10000"/>
              <a:lumOff val="90000"/>
            </a:schemeClr>
          </a:solidFill>
          <a:ln w="38100">
            <a:solidFill>
              <a:schemeClr val="tx2">
                <a:lumMod val="25000"/>
                <a:lumOff val="75000"/>
              </a:schemeClr>
            </a:solidFill>
          </a:ln>
        </p:spPr>
        <p:txBody>
          <a:bodyPr wrap="square" rtlCol="0">
            <a:spAutoFit/>
          </a:bodyPr>
          <a:lstStyle/>
          <a:p>
            <a:r>
              <a:rPr lang="en-GB" sz="2400" dirty="0"/>
              <a:t>Sustainable development involves balancing current demands with responsible resource use to protect future capacity (United Nations, 2015).</a:t>
            </a:r>
          </a:p>
          <a:p>
            <a:r>
              <a:rPr lang="en-GB" sz="2400" dirty="0"/>
              <a:t>Within healthcare, sustainability includes financial stability, workforce wellbeing, and reducing environmental impact. Unsustainable systems risk reduced quality and inequitable access (NHS England, 2022).</a:t>
            </a:r>
          </a:p>
          <a:p>
            <a:endParaRPr lang="en-GB" dirty="0"/>
          </a:p>
        </p:txBody>
      </p:sp>
    </p:spTree>
    <p:extLst>
      <p:ext uri="{BB962C8B-B14F-4D97-AF65-F5344CB8AC3E}">
        <p14:creationId xmlns:p14="http://schemas.microsoft.com/office/powerpoint/2010/main" val="1458922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701EC4-4B6B-20A2-C5D2-2B09D3B41DA5}"/>
              </a:ext>
            </a:extLst>
          </p:cNvPr>
          <p:cNvSpPr>
            <a:spLocks noGrp="1"/>
          </p:cNvSpPr>
          <p:nvPr>
            <p:ph type="title"/>
          </p:nvPr>
        </p:nvSpPr>
        <p:spPr>
          <a:xfrm>
            <a:off x="466060" y="397023"/>
            <a:ext cx="10515600" cy="1325563"/>
          </a:xfrm>
        </p:spPr>
        <p:txBody>
          <a:bodyPr/>
          <a:lstStyle/>
          <a:p>
            <a:r>
              <a:rPr lang="en-GB" b="1" dirty="0"/>
              <a:t>Sustainable Development Goals (SDGs)</a:t>
            </a:r>
            <a:br>
              <a:rPr lang="en-GB" b="1" dirty="0"/>
            </a:br>
            <a:endParaRPr lang="en-GB" dirty="0"/>
          </a:p>
        </p:txBody>
      </p:sp>
      <p:sp>
        <p:nvSpPr>
          <p:cNvPr id="3" name="Content Placeholder 2">
            <a:extLst>
              <a:ext uri="{FF2B5EF4-FFF2-40B4-BE49-F238E27FC236}">
                <a16:creationId xmlns:a16="http://schemas.microsoft.com/office/drawing/2014/main" id="{C629667E-388B-C598-91E4-2E4251C1D6AC}"/>
              </a:ext>
            </a:extLst>
          </p:cNvPr>
          <p:cNvSpPr>
            <a:spLocks noGrp="1"/>
          </p:cNvSpPr>
          <p:nvPr>
            <p:ph idx="1"/>
          </p:nvPr>
        </p:nvSpPr>
        <p:spPr>
          <a:xfrm>
            <a:off x="349103" y="1275907"/>
            <a:ext cx="6168656" cy="5263116"/>
          </a:xfrm>
          <a:solidFill>
            <a:schemeClr val="tx2">
              <a:lumMod val="10000"/>
              <a:lumOff val="90000"/>
            </a:schemeClr>
          </a:solidFill>
          <a:ln w="38100">
            <a:solidFill>
              <a:schemeClr val="tx2">
                <a:lumMod val="25000"/>
                <a:lumOff val="75000"/>
              </a:schemeClr>
            </a:solidFill>
          </a:ln>
        </p:spPr>
        <p:txBody>
          <a:bodyPr>
            <a:normAutofit fontScale="77500" lnSpcReduction="20000"/>
          </a:bodyPr>
          <a:lstStyle/>
          <a:p>
            <a:r>
              <a:rPr lang="en-GB" dirty="0"/>
              <a:t>The Sustainable Development Goals (United Nations, 2015) provide a global framework for addressing major social, economic, and environmental challenges. </a:t>
            </a:r>
            <a:r>
              <a:rPr lang="en-GB" b="1" dirty="0"/>
              <a:t>SDG 3 (Good Health and Wellbeing)</a:t>
            </a:r>
            <a:r>
              <a:rPr lang="en-GB" dirty="0"/>
              <a:t> specifically aims to ensure healthy lives and promote wellbeing for all at all ages.</a:t>
            </a:r>
          </a:p>
          <a:p>
            <a:r>
              <a:rPr lang="en-GB" dirty="0"/>
              <a:t>This goal emphasises prevention, early intervention, mental health promotion, and equitable access to healthcare services. Importantly, SDG 3 recognises that health outcomes are closely linked to wider determinants such as poverty, education, housing, and environmental conditions (WHO, 2023).</a:t>
            </a:r>
          </a:p>
          <a:p>
            <a:r>
              <a:rPr lang="en-GB" dirty="0"/>
              <a:t>In the UK context, SDG principles align with national strategies including the </a:t>
            </a:r>
            <a:r>
              <a:rPr lang="en-GB" b="1" dirty="0"/>
              <a:t>NHS Long Term Plan</a:t>
            </a:r>
            <a:r>
              <a:rPr lang="en-GB" dirty="0"/>
              <a:t>, which prioritises prevention, personalised care, and reducing inequalities (NHS England, 2019).</a:t>
            </a:r>
          </a:p>
          <a:p>
            <a:endParaRPr lang="en-GB" dirty="0"/>
          </a:p>
        </p:txBody>
      </p:sp>
      <p:sp>
        <p:nvSpPr>
          <p:cNvPr id="4" name="TextBox 3">
            <a:extLst>
              <a:ext uri="{FF2B5EF4-FFF2-40B4-BE49-F238E27FC236}">
                <a16:creationId xmlns:a16="http://schemas.microsoft.com/office/drawing/2014/main" id="{71673CB8-1447-05F9-C755-FD723D07C36A}"/>
              </a:ext>
            </a:extLst>
          </p:cNvPr>
          <p:cNvSpPr txBox="1"/>
          <p:nvPr/>
        </p:nvSpPr>
        <p:spPr>
          <a:xfrm>
            <a:off x="7878726" y="2285999"/>
            <a:ext cx="2923954" cy="3447098"/>
          </a:xfrm>
          <a:prstGeom prst="rect">
            <a:avLst/>
          </a:prstGeom>
          <a:solidFill>
            <a:schemeClr val="tx2">
              <a:lumMod val="10000"/>
              <a:lumOff val="90000"/>
            </a:schemeClr>
          </a:solidFill>
          <a:ln w="38100">
            <a:solidFill>
              <a:schemeClr val="tx2">
                <a:lumMod val="25000"/>
                <a:lumOff val="75000"/>
              </a:schemeClr>
            </a:solidFill>
          </a:ln>
        </p:spPr>
        <p:txBody>
          <a:bodyPr wrap="square" rtlCol="0">
            <a:spAutoFit/>
          </a:bodyPr>
          <a:lstStyle/>
          <a:p>
            <a:pPr marL="285750" indent="-285750">
              <a:buFont typeface="Arial" panose="020B0604020202020204" pitchFamily="34" charset="0"/>
              <a:buChar char="•"/>
            </a:pPr>
            <a:r>
              <a:rPr lang="en-GB" sz="2000" dirty="0"/>
              <a:t>SDG 3: Good Health and Wellbeing</a:t>
            </a:r>
          </a:p>
          <a:p>
            <a:pPr marL="285750" indent="-285750">
              <a:buFont typeface="Arial" panose="020B0604020202020204" pitchFamily="34" charset="0"/>
              <a:buChar char="•"/>
            </a:pPr>
            <a:r>
              <a:rPr lang="en-GB" sz="2000" dirty="0"/>
              <a:t>Focus on prevention and health promotion</a:t>
            </a:r>
          </a:p>
          <a:p>
            <a:pPr marL="285750" indent="-285750">
              <a:buFont typeface="Arial" panose="020B0604020202020204" pitchFamily="34" charset="0"/>
              <a:buChar char="•"/>
            </a:pPr>
            <a:r>
              <a:rPr lang="en-GB" sz="2000" dirty="0"/>
              <a:t>Universal health coverage</a:t>
            </a:r>
          </a:p>
          <a:p>
            <a:pPr marL="285750" indent="-285750">
              <a:buFont typeface="Arial" panose="020B0604020202020204" pitchFamily="34" charset="0"/>
              <a:buChar char="•"/>
            </a:pPr>
            <a:r>
              <a:rPr lang="en-GB" sz="2000" dirty="0"/>
              <a:t>Reducing health inequalities</a:t>
            </a:r>
          </a:p>
          <a:p>
            <a:pPr marL="285750" indent="-285750">
              <a:buFont typeface="Arial" panose="020B0604020202020204" pitchFamily="34" charset="0"/>
              <a:buChar char="•"/>
            </a:pPr>
            <a:r>
              <a:rPr lang="en-GB" sz="2000" dirty="0"/>
              <a:t>Interconnection with wider determinants</a:t>
            </a:r>
          </a:p>
          <a:p>
            <a:endParaRPr lang="en-GB" dirty="0"/>
          </a:p>
        </p:txBody>
      </p:sp>
    </p:spTree>
    <p:extLst>
      <p:ext uri="{BB962C8B-B14F-4D97-AF65-F5344CB8AC3E}">
        <p14:creationId xmlns:p14="http://schemas.microsoft.com/office/powerpoint/2010/main" val="16578440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A80555-229A-5C65-9982-1EFA3E7BB4C9}"/>
              </a:ext>
            </a:extLst>
          </p:cNvPr>
          <p:cNvSpPr>
            <a:spLocks noGrp="1"/>
          </p:cNvSpPr>
          <p:nvPr>
            <p:ph type="title"/>
          </p:nvPr>
        </p:nvSpPr>
        <p:spPr>
          <a:xfrm>
            <a:off x="710609" y="620307"/>
            <a:ext cx="10515600" cy="1325563"/>
          </a:xfrm>
        </p:spPr>
        <p:txBody>
          <a:bodyPr/>
          <a:lstStyle/>
          <a:p>
            <a:r>
              <a:rPr lang="en-GB" b="1" dirty="0"/>
              <a:t>Integration in UK Healthcare</a:t>
            </a:r>
            <a:br>
              <a:rPr lang="en-GB" b="1" dirty="0"/>
            </a:br>
            <a:endParaRPr lang="en-GB" dirty="0"/>
          </a:p>
        </p:txBody>
      </p:sp>
      <p:sp>
        <p:nvSpPr>
          <p:cNvPr id="3" name="Content Placeholder 2">
            <a:extLst>
              <a:ext uri="{FF2B5EF4-FFF2-40B4-BE49-F238E27FC236}">
                <a16:creationId xmlns:a16="http://schemas.microsoft.com/office/drawing/2014/main" id="{23051A41-C3C3-ACD8-0553-8618E93F7D65}"/>
              </a:ext>
            </a:extLst>
          </p:cNvPr>
          <p:cNvSpPr>
            <a:spLocks noGrp="1"/>
          </p:cNvSpPr>
          <p:nvPr>
            <p:ph idx="1"/>
          </p:nvPr>
        </p:nvSpPr>
        <p:spPr>
          <a:xfrm>
            <a:off x="710609" y="1669312"/>
            <a:ext cx="6243084" cy="4997301"/>
          </a:xfrm>
          <a:solidFill>
            <a:schemeClr val="tx2">
              <a:lumMod val="10000"/>
              <a:lumOff val="90000"/>
            </a:schemeClr>
          </a:solidFill>
          <a:ln w="38100">
            <a:solidFill>
              <a:schemeClr val="tx2">
                <a:lumMod val="25000"/>
                <a:lumOff val="75000"/>
              </a:schemeClr>
            </a:solidFill>
          </a:ln>
        </p:spPr>
        <p:txBody>
          <a:bodyPr>
            <a:normAutofit fontScale="62500" lnSpcReduction="20000"/>
          </a:bodyPr>
          <a:lstStyle/>
          <a:p>
            <a:pPr marL="0" indent="0">
              <a:buNone/>
            </a:pPr>
            <a:r>
              <a:rPr lang="en-GB" sz="3000" dirty="0"/>
              <a:t>Integration within UK healthcare focuses on improving coordination between services to deliver more holistic and efficient care. </a:t>
            </a:r>
            <a:r>
              <a:rPr lang="en-GB" sz="3000" b="1" dirty="0"/>
              <a:t>Person-centred care</a:t>
            </a:r>
            <a:r>
              <a:rPr lang="en-GB" sz="3000" dirty="0"/>
              <a:t> places emphasis on tailoring treatment and support to individual needs, preferences, and circumstances (NICE, 2021).</a:t>
            </a:r>
          </a:p>
          <a:p>
            <a:pPr marL="0" indent="0">
              <a:buNone/>
            </a:pPr>
            <a:r>
              <a:rPr lang="en-GB" sz="3000" b="1" dirty="0"/>
              <a:t>Social prescribing</a:t>
            </a:r>
            <a:r>
              <a:rPr lang="en-GB" sz="3000" dirty="0"/>
              <a:t> allows healthcare professionals to refer patients to community-based services addressing non-medical factors such as loneliness, physical inactivity, and mental wellbeing. This approach recognises the importance of social determinants of health (NHS England, 2019).</a:t>
            </a:r>
          </a:p>
          <a:p>
            <a:pPr marL="0" indent="0">
              <a:buNone/>
            </a:pPr>
            <a:r>
              <a:rPr lang="en-GB" sz="3000" b="1" dirty="0"/>
              <a:t>Integrated Care Systems (ICSs)</a:t>
            </a:r>
            <a:r>
              <a:rPr lang="en-GB" sz="3000" dirty="0"/>
              <a:t> were introduced to strengthen collaboration between NHS organisations, local authorities, and social care providers. These systems aim to reduce fragmentation, improve patient outcomes, and enhance service efficiency (NHS England, 2022).</a:t>
            </a:r>
          </a:p>
          <a:p>
            <a:pPr marL="0" indent="0">
              <a:buNone/>
            </a:pPr>
            <a:r>
              <a:rPr lang="en-GB" sz="3000" dirty="0"/>
              <a:t>Additionally, integration promotes closer alignment between </a:t>
            </a:r>
            <a:r>
              <a:rPr lang="en-GB" sz="3000" b="1" dirty="0"/>
              <a:t>mental and physical healthcare</a:t>
            </a:r>
            <a:r>
              <a:rPr lang="en-GB" sz="3000" dirty="0"/>
              <a:t>, reflecting evidence that these aspects of health are strongly interconnected (Ham, 2018).</a:t>
            </a:r>
          </a:p>
          <a:p>
            <a:endParaRPr lang="en-GB" dirty="0"/>
          </a:p>
        </p:txBody>
      </p:sp>
      <p:sp>
        <p:nvSpPr>
          <p:cNvPr id="7" name="Rectangle 2">
            <a:extLst>
              <a:ext uri="{FF2B5EF4-FFF2-40B4-BE49-F238E27FC236}">
                <a16:creationId xmlns:a16="http://schemas.microsoft.com/office/drawing/2014/main" id="{DA32D334-C0AF-E650-A72B-887D4C61DD14}"/>
              </a:ext>
            </a:extLst>
          </p:cNvPr>
          <p:cNvSpPr>
            <a:spLocks noChangeArrowheads="1"/>
          </p:cNvSpPr>
          <p:nvPr/>
        </p:nvSpPr>
        <p:spPr bwMode="auto">
          <a:xfrm rot="10800000" flipV="1">
            <a:off x="7368363" y="2712476"/>
            <a:ext cx="4082902" cy="2031325"/>
          </a:xfrm>
          <a:prstGeom prst="rect">
            <a:avLst/>
          </a:prstGeom>
          <a:solidFill>
            <a:schemeClr val="tx2">
              <a:lumMod val="10000"/>
              <a:lumOff val="90000"/>
            </a:schemeClr>
          </a:solidFill>
          <a:ln w="38100">
            <a:solidFill>
              <a:schemeClr val="tx2">
                <a:lumMod val="25000"/>
                <a:lumOff val="75000"/>
              </a:schemeClr>
            </a:solidFill>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Person-</a:t>
            </a:r>
            <a:r>
              <a:rPr kumimoji="0" lang="en-US" altLang="en-US" sz="1800" b="0" i="0" u="none" strike="noStrike" cap="none" normalizeH="0" baseline="0" dirty="0" err="1">
                <a:ln>
                  <a:noFill/>
                </a:ln>
                <a:solidFill>
                  <a:schemeClr val="tx1"/>
                </a:solidFill>
                <a:effectLst/>
                <a:latin typeface="Arial" panose="020B0604020202020204" pitchFamily="34" charset="0"/>
              </a:rPr>
              <a:t>centred</a:t>
            </a:r>
            <a:r>
              <a:rPr kumimoji="0" lang="en-US" altLang="en-US" sz="1800" b="0" i="0" u="none" strike="noStrike" cap="none" normalizeH="0" baseline="0" dirty="0">
                <a:ln>
                  <a:noFill/>
                </a:ln>
                <a:solidFill>
                  <a:schemeClr val="tx1"/>
                </a:solidFill>
                <a:effectLst/>
                <a:latin typeface="Arial" panose="020B0604020202020204" pitchFamily="34" charset="0"/>
              </a:rPr>
              <a:t> care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Social prescribing</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Integrated Care Systems (ICSs)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Mental and physical health integration</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Preventive and coordinated approaches</a:t>
            </a:r>
          </a:p>
        </p:txBody>
      </p:sp>
    </p:spTree>
    <p:extLst>
      <p:ext uri="{BB962C8B-B14F-4D97-AF65-F5344CB8AC3E}">
        <p14:creationId xmlns:p14="http://schemas.microsoft.com/office/powerpoint/2010/main" val="882952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378C72-C3B0-B317-1823-7CA3CBD9713B}"/>
              </a:ext>
            </a:extLst>
          </p:cNvPr>
          <p:cNvSpPr>
            <a:spLocks noGrp="1"/>
          </p:cNvSpPr>
          <p:nvPr>
            <p:ph type="title"/>
          </p:nvPr>
        </p:nvSpPr>
        <p:spPr/>
        <p:txBody>
          <a:bodyPr/>
          <a:lstStyle/>
          <a:p>
            <a:r>
              <a:rPr lang="en-GB" b="1" dirty="0"/>
              <a:t>Health in All Policies (HiAP)</a:t>
            </a:r>
            <a:br>
              <a:rPr lang="en-GB" b="1" dirty="0"/>
            </a:br>
            <a:endParaRPr lang="en-GB" dirty="0"/>
          </a:p>
        </p:txBody>
      </p:sp>
      <p:sp>
        <p:nvSpPr>
          <p:cNvPr id="3" name="Content Placeholder 2">
            <a:extLst>
              <a:ext uri="{FF2B5EF4-FFF2-40B4-BE49-F238E27FC236}">
                <a16:creationId xmlns:a16="http://schemas.microsoft.com/office/drawing/2014/main" id="{F3715656-1F14-B446-249B-922C0A94BCEA}"/>
              </a:ext>
            </a:extLst>
          </p:cNvPr>
          <p:cNvSpPr>
            <a:spLocks noGrp="1"/>
          </p:cNvSpPr>
          <p:nvPr>
            <p:ph idx="1"/>
          </p:nvPr>
        </p:nvSpPr>
        <p:spPr>
          <a:xfrm>
            <a:off x="838200" y="1825625"/>
            <a:ext cx="5966637" cy="4277463"/>
          </a:xfrm>
          <a:solidFill>
            <a:schemeClr val="tx2">
              <a:lumMod val="10000"/>
              <a:lumOff val="90000"/>
            </a:schemeClr>
          </a:solidFill>
          <a:ln w="38100">
            <a:solidFill>
              <a:schemeClr val="tx2">
                <a:lumMod val="25000"/>
                <a:lumOff val="75000"/>
              </a:schemeClr>
            </a:solidFill>
          </a:ln>
        </p:spPr>
        <p:txBody>
          <a:bodyPr>
            <a:normAutofit fontScale="70000" lnSpcReduction="20000"/>
          </a:bodyPr>
          <a:lstStyle/>
          <a:p>
            <a:pPr marL="0" indent="0">
              <a:buNone/>
            </a:pPr>
            <a:r>
              <a:rPr lang="en-GB" dirty="0"/>
              <a:t>Health in All Policies (HiAP) is an approach that recognises that health outcomes are influenced by policies beyond the healthcare sector. Factors such as housing, education, employment, transport, and environmental planning significantly shape population health and wellbeing (WHO, 2014).</a:t>
            </a:r>
          </a:p>
          <a:p>
            <a:pPr marL="0" indent="0">
              <a:buNone/>
            </a:pPr>
            <a:r>
              <a:rPr lang="en-GB" dirty="0"/>
              <a:t>HiAP promotes collaboration across government departments and organisations to ensure that health considerations are integrated into broader policymaking. This approach is particularly important for addressing social determinants of health, which are major contributors to health inequalities (Marmot, 2020).</a:t>
            </a:r>
          </a:p>
          <a:p>
            <a:pPr marL="0" indent="0">
              <a:buNone/>
            </a:pPr>
            <a:r>
              <a:rPr lang="en-GB" dirty="0"/>
              <a:t>In the UK, HiAP principles are reflected in public health and prevention strategies that encourage multi-agency working to improve wellbeing and reduce avoidable disease burden.</a:t>
            </a:r>
          </a:p>
          <a:p>
            <a:endParaRPr lang="en-GB" dirty="0"/>
          </a:p>
        </p:txBody>
      </p:sp>
      <p:sp>
        <p:nvSpPr>
          <p:cNvPr id="4" name="TextBox 3">
            <a:extLst>
              <a:ext uri="{FF2B5EF4-FFF2-40B4-BE49-F238E27FC236}">
                <a16:creationId xmlns:a16="http://schemas.microsoft.com/office/drawing/2014/main" id="{77C73041-3886-D31F-6294-E819D4C22AA4}"/>
              </a:ext>
            </a:extLst>
          </p:cNvPr>
          <p:cNvSpPr txBox="1"/>
          <p:nvPr/>
        </p:nvSpPr>
        <p:spPr>
          <a:xfrm>
            <a:off x="7400260" y="2041451"/>
            <a:ext cx="3051545" cy="3139321"/>
          </a:xfrm>
          <a:prstGeom prst="rect">
            <a:avLst/>
          </a:prstGeom>
          <a:solidFill>
            <a:schemeClr val="tx2">
              <a:lumMod val="10000"/>
              <a:lumOff val="90000"/>
            </a:schemeClr>
          </a:solidFill>
          <a:ln>
            <a:solidFill>
              <a:schemeClr val="tx2">
                <a:lumMod val="25000"/>
                <a:lumOff val="75000"/>
              </a:schemeClr>
            </a:solidFill>
          </a:ln>
        </p:spPr>
        <p:txBody>
          <a:bodyPr wrap="square" rtlCol="0">
            <a:spAutoFit/>
          </a:bodyPr>
          <a:lstStyle/>
          <a:p>
            <a:pPr marL="285750" indent="-285750">
              <a:buFont typeface="Arial" panose="020B0604020202020204" pitchFamily="34" charset="0"/>
              <a:buChar char="•"/>
            </a:pPr>
            <a:r>
              <a:rPr lang="en-GB" dirty="0"/>
              <a:t>Cross-sectoral policy approach</a:t>
            </a:r>
          </a:p>
          <a:p>
            <a:pPr marL="285750" indent="-285750">
              <a:buFont typeface="Arial" panose="020B0604020202020204" pitchFamily="34" charset="0"/>
              <a:buChar char="•"/>
            </a:pPr>
            <a:r>
              <a:rPr lang="en-GB" dirty="0"/>
              <a:t>Addresses social determinants of health</a:t>
            </a:r>
          </a:p>
          <a:p>
            <a:pPr marL="285750" indent="-285750">
              <a:buFont typeface="Arial" panose="020B0604020202020204" pitchFamily="34" charset="0"/>
              <a:buChar char="•"/>
            </a:pPr>
            <a:r>
              <a:rPr lang="en-GB" dirty="0"/>
              <a:t>Promotes interagency collaboration</a:t>
            </a:r>
          </a:p>
          <a:p>
            <a:pPr marL="285750" indent="-285750">
              <a:buFont typeface="Arial" panose="020B0604020202020204" pitchFamily="34" charset="0"/>
              <a:buChar char="•"/>
            </a:pPr>
            <a:r>
              <a:rPr lang="en-GB" dirty="0"/>
              <a:t>Supports prevention and long-term wellbeing</a:t>
            </a:r>
          </a:p>
          <a:p>
            <a:pPr marL="285750" indent="-285750">
              <a:buFont typeface="Arial" panose="020B0604020202020204" pitchFamily="34" charset="0"/>
              <a:buChar char="•"/>
            </a:pPr>
            <a:r>
              <a:rPr lang="en-GB" dirty="0"/>
              <a:t>Relevant to UK public health strategies</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23497193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60A107-0555-2F13-BA24-1C2E4827589E}"/>
              </a:ext>
            </a:extLst>
          </p:cNvPr>
          <p:cNvSpPr>
            <a:spLocks noGrp="1"/>
          </p:cNvSpPr>
          <p:nvPr>
            <p:ph type="title"/>
          </p:nvPr>
        </p:nvSpPr>
        <p:spPr/>
        <p:txBody>
          <a:bodyPr/>
          <a:lstStyle/>
          <a:p>
            <a:r>
              <a:rPr lang="en-GB" b="1" dirty="0"/>
              <a:t>Theoretical</a:t>
            </a:r>
            <a:br>
              <a:rPr lang="en-GB" b="1" dirty="0"/>
            </a:br>
            <a:endParaRPr lang="en-GB" dirty="0"/>
          </a:p>
        </p:txBody>
      </p:sp>
      <p:sp>
        <p:nvSpPr>
          <p:cNvPr id="3" name="Content Placeholder 2">
            <a:extLst>
              <a:ext uri="{FF2B5EF4-FFF2-40B4-BE49-F238E27FC236}">
                <a16:creationId xmlns:a16="http://schemas.microsoft.com/office/drawing/2014/main" id="{58B76E63-92DC-A058-6487-BEC0523BB91F}"/>
              </a:ext>
            </a:extLst>
          </p:cNvPr>
          <p:cNvSpPr>
            <a:spLocks noGrp="1"/>
          </p:cNvSpPr>
          <p:nvPr>
            <p:ph idx="1"/>
          </p:nvPr>
        </p:nvSpPr>
        <p:spPr>
          <a:xfrm>
            <a:off x="6712689" y="2686862"/>
            <a:ext cx="4850219" cy="2544357"/>
          </a:xfrm>
          <a:solidFill>
            <a:schemeClr val="tx2">
              <a:lumMod val="10000"/>
              <a:lumOff val="90000"/>
            </a:schemeClr>
          </a:solidFill>
          <a:ln w="38100">
            <a:solidFill>
              <a:schemeClr val="tx2">
                <a:lumMod val="25000"/>
                <a:lumOff val="75000"/>
              </a:schemeClr>
            </a:solidFill>
          </a:ln>
        </p:spPr>
        <p:txBody>
          <a:bodyPr>
            <a:normAutofit fontScale="77500" lnSpcReduction="20000"/>
          </a:bodyPr>
          <a:lstStyle/>
          <a:p>
            <a:r>
              <a:rPr lang="en-GB" dirty="0"/>
              <a:t>Biopsychosocial Model (Engel, 1977)</a:t>
            </a:r>
          </a:p>
          <a:p>
            <a:r>
              <a:rPr lang="en-GB" dirty="0"/>
              <a:t>Integration of biological factors</a:t>
            </a:r>
          </a:p>
          <a:p>
            <a:r>
              <a:rPr lang="en-GB" dirty="0"/>
              <a:t>Influence of psychological processes</a:t>
            </a:r>
          </a:p>
          <a:p>
            <a:r>
              <a:rPr lang="en-GB" dirty="0"/>
              <a:t>Role of social determinants</a:t>
            </a:r>
          </a:p>
          <a:p>
            <a:r>
              <a:rPr lang="en-GB" dirty="0"/>
              <a:t>Supports holistic healthcare approaches</a:t>
            </a:r>
          </a:p>
        </p:txBody>
      </p:sp>
      <p:sp>
        <p:nvSpPr>
          <p:cNvPr id="4" name="TextBox 3">
            <a:extLst>
              <a:ext uri="{FF2B5EF4-FFF2-40B4-BE49-F238E27FC236}">
                <a16:creationId xmlns:a16="http://schemas.microsoft.com/office/drawing/2014/main" id="{BAF4E43C-F8A4-3541-3571-DF3746B92C38}"/>
              </a:ext>
            </a:extLst>
          </p:cNvPr>
          <p:cNvSpPr txBox="1"/>
          <p:nvPr/>
        </p:nvSpPr>
        <p:spPr>
          <a:xfrm>
            <a:off x="629092" y="1205529"/>
            <a:ext cx="5466907" cy="6217087"/>
          </a:xfrm>
          <a:prstGeom prst="rect">
            <a:avLst/>
          </a:prstGeom>
          <a:solidFill>
            <a:schemeClr val="tx2">
              <a:lumMod val="10000"/>
              <a:lumOff val="90000"/>
            </a:schemeClr>
          </a:solidFill>
          <a:ln w="38100">
            <a:solidFill>
              <a:schemeClr val="tx2">
                <a:lumMod val="25000"/>
                <a:lumOff val="75000"/>
              </a:schemeClr>
            </a:solidFill>
          </a:ln>
        </p:spPr>
        <p:txBody>
          <a:bodyPr wrap="square" rtlCol="0">
            <a:spAutoFit/>
          </a:bodyPr>
          <a:lstStyle/>
          <a:p>
            <a:r>
              <a:rPr lang="en-GB" sz="2000" dirty="0"/>
              <a:t>The </a:t>
            </a:r>
            <a:r>
              <a:rPr lang="en-GB" sz="2000" b="1" dirty="0"/>
              <a:t>biopsychosocial model</a:t>
            </a:r>
            <a:r>
              <a:rPr lang="en-GB" sz="2000" dirty="0"/>
              <a:t>, introduced by Engel (1977), proposes that health and illness result from the interaction of biological, psychological, and social factors. This framework challenges the traditional biomedical model, which focuses primarily on physical pathology.</a:t>
            </a:r>
          </a:p>
          <a:p>
            <a:r>
              <a:rPr lang="en-GB" sz="2000" dirty="0"/>
              <a:t>Biological influences include genetics, disease processes, and physiological functioning. Psychological factors involve emotions, behaviours, stress, and coping mechanisms. Social factors encompass relationships, socioeconomic status, culture, and environment.</a:t>
            </a:r>
          </a:p>
          <a:p>
            <a:r>
              <a:rPr lang="en-GB" sz="2000" dirty="0"/>
              <a:t>This model provides a foundation for holistic and person-centred care, supporting integrated approaches that address the full complexity of patient needs.</a:t>
            </a:r>
            <a:br>
              <a:rPr lang="en-GB" sz="2000" dirty="0"/>
            </a:br>
            <a:endParaRPr lang="en-GB" sz="2000" dirty="0"/>
          </a:p>
          <a:p>
            <a:endParaRPr lang="en-GB" dirty="0"/>
          </a:p>
        </p:txBody>
      </p:sp>
    </p:spTree>
    <p:extLst>
      <p:ext uri="{BB962C8B-B14F-4D97-AF65-F5344CB8AC3E}">
        <p14:creationId xmlns:p14="http://schemas.microsoft.com/office/powerpoint/2010/main" val="21201071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B84FD8-9767-6143-EC47-55B02AFE14D5}"/>
              </a:ext>
            </a:extLst>
          </p:cNvPr>
          <p:cNvSpPr>
            <a:spLocks noGrp="1"/>
          </p:cNvSpPr>
          <p:nvPr>
            <p:ph type="title"/>
          </p:nvPr>
        </p:nvSpPr>
        <p:spPr>
          <a:xfrm>
            <a:off x="838200" y="681037"/>
            <a:ext cx="10515600" cy="1325563"/>
          </a:xfrm>
        </p:spPr>
        <p:txBody>
          <a:bodyPr/>
          <a:lstStyle/>
          <a:p>
            <a:r>
              <a:rPr lang="en-GB" b="1" dirty="0"/>
              <a:t>UK Policy</a:t>
            </a:r>
            <a:br>
              <a:rPr lang="en-GB" b="1" dirty="0"/>
            </a:br>
            <a:endParaRPr lang="en-GB" dirty="0"/>
          </a:p>
        </p:txBody>
      </p:sp>
      <p:sp>
        <p:nvSpPr>
          <p:cNvPr id="3" name="Content Placeholder 2">
            <a:extLst>
              <a:ext uri="{FF2B5EF4-FFF2-40B4-BE49-F238E27FC236}">
                <a16:creationId xmlns:a16="http://schemas.microsoft.com/office/drawing/2014/main" id="{DC107BA5-8E6D-0AC9-2AF8-5B63542E1DD5}"/>
              </a:ext>
            </a:extLst>
          </p:cNvPr>
          <p:cNvSpPr>
            <a:spLocks noGrp="1"/>
          </p:cNvSpPr>
          <p:nvPr>
            <p:ph idx="1"/>
          </p:nvPr>
        </p:nvSpPr>
        <p:spPr>
          <a:solidFill>
            <a:schemeClr val="tx2">
              <a:lumMod val="10000"/>
              <a:lumOff val="90000"/>
            </a:schemeClr>
          </a:solidFill>
          <a:ln w="38100">
            <a:solidFill>
              <a:schemeClr val="tx2">
                <a:lumMod val="25000"/>
                <a:lumOff val="75000"/>
              </a:schemeClr>
            </a:solidFill>
          </a:ln>
        </p:spPr>
        <p:txBody>
          <a:bodyPr/>
          <a:lstStyle/>
          <a:p>
            <a:pPr marL="0" indent="0">
              <a:buNone/>
            </a:pPr>
            <a:r>
              <a:rPr lang="en-GB" dirty="0"/>
              <a:t>The NHS Long Term Plan prioritises prevention, early intervention, and integrated care (NHS England, 2019).</a:t>
            </a:r>
          </a:p>
          <a:p>
            <a:pPr marL="0" indent="0">
              <a:buNone/>
            </a:pPr>
            <a:r>
              <a:rPr lang="en-GB" dirty="0"/>
              <a:t>The Prevention Green Paper emphasises reducing avoidable illness through proactive public health strategies (DHSC, 2019).</a:t>
            </a:r>
          </a:p>
          <a:p>
            <a:r>
              <a:rPr lang="en-GB" dirty="0"/>
              <a:t>NHS Long Term Plan (2019)</a:t>
            </a:r>
          </a:p>
          <a:p>
            <a:r>
              <a:rPr lang="en-GB" dirty="0"/>
              <a:t>Prevention Green Paper (2019)</a:t>
            </a:r>
          </a:p>
          <a:p>
            <a:r>
              <a:rPr lang="en-GB" dirty="0"/>
              <a:t>Mental health initiatives</a:t>
            </a:r>
          </a:p>
          <a:p>
            <a:r>
              <a:rPr lang="en-GB" dirty="0"/>
              <a:t>Net Zero NHS strategy</a:t>
            </a:r>
          </a:p>
          <a:p>
            <a:endParaRPr lang="en-GB" dirty="0"/>
          </a:p>
        </p:txBody>
      </p:sp>
    </p:spTree>
    <p:extLst>
      <p:ext uri="{BB962C8B-B14F-4D97-AF65-F5344CB8AC3E}">
        <p14:creationId xmlns:p14="http://schemas.microsoft.com/office/powerpoint/2010/main" val="20502978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6C59AE-7759-D44E-BE6E-86E2291649C0}"/>
              </a:ext>
            </a:extLst>
          </p:cNvPr>
          <p:cNvSpPr>
            <a:spLocks noGrp="1"/>
          </p:cNvSpPr>
          <p:nvPr>
            <p:ph type="title"/>
          </p:nvPr>
        </p:nvSpPr>
        <p:spPr/>
        <p:txBody>
          <a:bodyPr/>
          <a:lstStyle/>
          <a:p>
            <a:r>
              <a:rPr lang="en-GB" b="1" dirty="0"/>
              <a:t> Governance Challenges</a:t>
            </a:r>
            <a:br>
              <a:rPr lang="en-GB" b="1" dirty="0"/>
            </a:br>
            <a:endParaRPr lang="en-GB" dirty="0"/>
          </a:p>
        </p:txBody>
      </p:sp>
      <p:sp>
        <p:nvSpPr>
          <p:cNvPr id="3" name="Content Placeholder 2">
            <a:extLst>
              <a:ext uri="{FF2B5EF4-FFF2-40B4-BE49-F238E27FC236}">
                <a16:creationId xmlns:a16="http://schemas.microsoft.com/office/drawing/2014/main" id="{418914DB-F2CE-53FF-CF91-22D480786104}"/>
              </a:ext>
            </a:extLst>
          </p:cNvPr>
          <p:cNvSpPr>
            <a:spLocks noGrp="1"/>
          </p:cNvSpPr>
          <p:nvPr>
            <p:ph idx="1"/>
          </p:nvPr>
        </p:nvSpPr>
        <p:spPr>
          <a:solidFill>
            <a:schemeClr val="tx2">
              <a:lumMod val="10000"/>
              <a:lumOff val="90000"/>
            </a:schemeClr>
          </a:solidFill>
          <a:ln w="38100">
            <a:solidFill>
              <a:schemeClr val="tx2">
                <a:lumMod val="25000"/>
                <a:lumOff val="75000"/>
              </a:schemeClr>
            </a:solidFill>
          </a:ln>
        </p:spPr>
        <p:txBody>
          <a:bodyPr>
            <a:normAutofit/>
          </a:bodyPr>
          <a:lstStyle/>
          <a:p>
            <a:pPr marL="0" indent="0">
              <a:buNone/>
            </a:pPr>
            <a:r>
              <a:rPr lang="en-GB" dirty="0"/>
              <a:t>Financial constraints and staffing shortages remain key barriers to healthcare integration (The King’s Fund, 2023).</a:t>
            </a:r>
          </a:p>
          <a:p>
            <a:pPr marL="0" indent="0">
              <a:buNone/>
            </a:pPr>
            <a:r>
              <a:rPr lang="en-GB" dirty="0"/>
              <a:t>Underfunding in social care contributes to delayed discharges and reduced continuity of care.</a:t>
            </a:r>
          </a:p>
          <a:p>
            <a:r>
              <a:rPr lang="en-GB" dirty="0"/>
              <a:t>Funding pressures</a:t>
            </a:r>
          </a:p>
          <a:p>
            <a:r>
              <a:rPr lang="en-GB" dirty="0"/>
              <a:t>Workforce shortages</a:t>
            </a:r>
          </a:p>
          <a:p>
            <a:r>
              <a:rPr lang="en-GB" dirty="0"/>
              <a:t>Social care underfunding</a:t>
            </a:r>
          </a:p>
          <a:p>
            <a:r>
              <a:rPr lang="en-GB" dirty="0"/>
              <a:t>Organisational fragmentation</a:t>
            </a:r>
          </a:p>
          <a:p>
            <a:pPr marL="0" indent="0">
              <a:buNone/>
            </a:pPr>
            <a:endParaRPr lang="en-GB" dirty="0"/>
          </a:p>
          <a:p>
            <a:endParaRPr lang="en-GB" dirty="0"/>
          </a:p>
        </p:txBody>
      </p:sp>
    </p:spTree>
    <p:extLst>
      <p:ext uri="{BB962C8B-B14F-4D97-AF65-F5344CB8AC3E}">
        <p14:creationId xmlns:p14="http://schemas.microsoft.com/office/powerpoint/2010/main" val="21967757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ECA1E-77B2-A1CE-3DCC-E633175C5ABC}"/>
              </a:ext>
            </a:extLst>
          </p:cNvPr>
          <p:cNvSpPr>
            <a:spLocks noGrp="1"/>
          </p:cNvSpPr>
          <p:nvPr>
            <p:ph type="title"/>
          </p:nvPr>
        </p:nvSpPr>
        <p:spPr>
          <a:xfrm>
            <a:off x="838200" y="681037"/>
            <a:ext cx="10515600" cy="1325563"/>
          </a:xfrm>
        </p:spPr>
        <p:txBody>
          <a:bodyPr/>
          <a:lstStyle/>
          <a:p>
            <a:r>
              <a:rPr lang="en-GB" b="1" dirty="0"/>
              <a:t>Service Delivery Integration</a:t>
            </a:r>
            <a:br>
              <a:rPr lang="en-GB" b="1" dirty="0"/>
            </a:br>
            <a:endParaRPr lang="en-GB" dirty="0"/>
          </a:p>
        </p:txBody>
      </p:sp>
      <p:sp>
        <p:nvSpPr>
          <p:cNvPr id="3" name="Content Placeholder 2">
            <a:extLst>
              <a:ext uri="{FF2B5EF4-FFF2-40B4-BE49-F238E27FC236}">
                <a16:creationId xmlns:a16="http://schemas.microsoft.com/office/drawing/2014/main" id="{C25F63A5-72C9-A675-04A0-C5A1A8990871}"/>
              </a:ext>
            </a:extLst>
          </p:cNvPr>
          <p:cNvSpPr>
            <a:spLocks noGrp="1"/>
          </p:cNvSpPr>
          <p:nvPr>
            <p:ph idx="1"/>
          </p:nvPr>
        </p:nvSpPr>
        <p:spPr>
          <a:solidFill>
            <a:schemeClr val="tx2">
              <a:lumMod val="10000"/>
              <a:lumOff val="90000"/>
            </a:schemeClr>
          </a:solidFill>
          <a:ln w="38100">
            <a:solidFill>
              <a:schemeClr val="tx2">
                <a:lumMod val="25000"/>
                <a:lumOff val="75000"/>
              </a:schemeClr>
            </a:solidFill>
          </a:ln>
        </p:spPr>
        <p:txBody>
          <a:bodyPr>
            <a:normAutofit fontScale="77500" lnSpcReduction="20000"/>
          </a:bodyPr>
          <a:lstStyle/>
          <a:p>
            <a:pPr marL="0" indent="0">
              <a:buNone/>
            </a:pPr>
            <a:r>
              <a:rPr lang="en-GB" dirty="0"/>
              <a:t>Service delivery within the UK healthcare system has evolved to improve accessibility, efficiency, and continuity of care. The COVID-19 pandemic accelerated the adoption of digital healthcare, particularly telehealth and remote consultations (NHS England, 2022). Alongside technological changes, greater emphasis has been placed on community-based services and wellness-focused interventions designed to support prevention and long-term condition management.</a:t>
            </a:r>
          </a:p>
          <a:p>
            <a:pPr marL="0" indent="0">
              <a:buNone/>
            </a:pPr>
            <a:r>
              <a:rPr lang="en-GB" dirty="0"/>
              <a:t>Despite these advancements, challenges such as digital exclusion remain significant, particularly among older adults and disadvantaged populations (ONS, 2023).</a:t>
            </a:r>
          </a:p>
          <a:p>
            <a:pPr marL="0" indent="0">
              <a:buNone/>
            </a:pPr>
            <a:r>
              <a:rPr lang="en-GB" b="1" dirty="0"/>
              <a:t>Key components include:</a:t>
            </a:r>
            <a:endParaRPr lang="en-GB" dirty="0"/>
          </a:p>
          <a:p>
            <a:r>
              <a:rPr lang="en-GB" dirty="0"/>
              <a:t>Telehealth and remote consultations</a:t>
            </a:r>
          </a:p>
          <a:p>
            <a:r>
              <a:rPr lang="en-GB" dirty="0"/>
              <a:t>Community-based care</a:t>
            </a:r>
          </a:p>
          <a:p>
            <a:r>
              <a:rPr lang="en-GB" dirty="0"/>
              <a:t>Wellness programmes</a:t>
            </a:r>
          </a:p>
          <a:p>
            <a:r>
              <a:rPr lang="en-GB" dirty="0"/>
              <a:t>Digital transformation</a:t>
            </a:r>
          </a:p>
          <a:p>
            <a:r>
              <a:rPr lang="en-GB" dirty="0"/>
              <a:t>Digital healthcare expanded significantly following COVID-19 (NHS England, 2022).</a:t>
            </a:r>
          </a:p>
          <a:p>
            <a:endParaRPr lang="en-GB" dirty="0"/>
          </a:p>
        </p:txBody>
      </p:sp>
    </p:spTree>
    <p:extLst>
      <p:ext uri="{BB962C8B-B14F-4D97-AF65-F5344CB8AC3E}">
        <p14:creationId xmlns:p14="http://schemas.microsoft.com/office/powerpoint/2010/main" val="42368394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BA0DB4-B611-AE1F-2DD8-DC6541436669}"/>
              </a:ext>
            </a:extLst>
          </p:cNvPr>
          <p:cNvSpPr>
            <a:spLocks noGrp="1"/>
          </p:cNvSpPr>
          <p:nvPr>
            <p:ph type="title"/>
          </p:nvPr>
        </p:nvSpPr>
        <p:spPr>
          <a:xfrm>
            <a:off x="838200" y="500062"/>
            <a:ext cx="10515600" cy="1325563"/>
          </a:xfrm>
        </p:spPr>
        <p:txBody>
          <a:bodyPr/>
          <a:lstStyle/>
          <a:p>
            <a:r>
              <a:rPr lang="en-GB" b="1" dirty="0"/>
              <a:t>Holistic care being applied </a:t>
            </a:r>
          </a:p>
        </p:txBody>
      </p:sp>
      <p:sp>
        <p:nvSpPr>
          <p:cNvPr id="3" name="Content Placeholder 2">
            <a:extLst>
              <a:ext uri="{FF2B5EF4-FFF2-40B4-BE49-F238E27FC236}">
                <a16:creationId xmlns:a16="http://schemas.microsoft.com/office/drawing/2014/main" id="{422FF651-3B00-1560-A1B2-723B3373F50A}"/>
              </a:ext>
            </a:extLst>
          </p:cNvPr>
          <p:cNvSpPr>
            <a:spLocks noGrp="1"/>
          </p:cNvSpPr>
          <p:nvPr>
            <p:ph idx="1"/>
          </p:nvPr>
        </p:nvSpPr>
        <p:spPr>
          <a:xfrm>
            <a:off x="701749" y="1825624"/>
            <a:ext cx="10834577" cy="4766561"/>
          </a:xfrm>
          <a:solidFill>
            <a:schemeClr val="tx2">
              <a:lumMod val="10000"/>
              <a:lumOff val="90000"/>
            </a:schemeClr>
          </a:solidFill>
          <a:ln w="38100">
            <a:solidFill>
              <a:schemeClr val="tx2">
                <a:lumMod val="25000"/>
                <a:lumOff val="75000"/>
              </a:schemeClr>
            </a:solidFill>
          </a:ln>
        </p:spPr>
        <p:txBody>
          <a:bodyPr>
            <a:normAutofit fontScale="85000" lnSpcReduction="20000"/>
          </a:bodyPr>
          <a:lstStyle/>
          <a:p>
            <a:pPr marL="0" indent="0">
              <a:buNone/>
            </a:pPr>
            <a:r>
              <a:rPr lang="en-GB" dirty="0"/>
              <a:t>Holistic and integrated care models focus on treating the individual as a whole rather than addressing isolated conditions. These approaches recognise that physical health, mental wellbeing, lifestyle behaviours, and social circumstances are closely interconnected (NICE, 2021).</a:t>
            </a:r>
          </a:p>
          <a:p>
            <a:r>
              <a:rPr lang="en-GB" dirty="0"/>
              <a:t>Such models rely on multidisciplinary teamwork, where professionals from different disciplines collaborate to deliver coordinated care. This improves communication, reduces fragmentation, and supports more comprehensive patient management (Ham, 2018).</a:t>
            </a:r>
          </a:p>
          <a:p>
            <a:r>
              <a:rPr lang="en-GB" dirty="0"/>
              <a:t>Integration between mental and physical healthcare is particularly important, as many patients with long-term physical conditions experience psychological challenges that influence recovery and quality of life.</a:t>
            </a:r>
          </a:p>
          <a:p>
            <a:r>
              <a:rPr lang="en-GB" dirty="0"/>
              <a:t>Lifestyle interventions and person-centred planning further support prevention, self-management, and improved health outcomes. Evidence from integrated care pilots indicates improvements in patient satisfaction and overall care effectiveness (NICE, 2021).</a:t>
            </a:r>
          </a:p>
          <a:p>
            <a:endParaRPr lang="en-GB" dirty="0"/>
          </a:p>
        </p:txBody>
      </p:sp>
    </p:spTree>
    <p:extLst>
      <p:ext uri="{BB962C8B-B14F-4D97-AF65-F5344CB8AC3E}">
        <p14:creationId xmlns:p14="http://schemas.microsoft.com/office/powerpoint/2010/main" val="16210396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F67048-860B-9F36-7613-6BC021EF56C7}"/>
              </a:ext>
            </a:extLst>
          </p:cNvPr>
          <p:cNvSpPr>
            <a:spLocks noGrp="1"/>
          </p:cNvSpPr>
          <p:nvPr>
            <p:ph type="title"/>
          </p:nvPr>
        </p:nvSpPr>
        <p:spPr>
          <a:xfrm>
            <a:off x="838200" y="681037"/>
            <a:ext cx="10515600" cy="1325563"/>
          </a:xfrm>
        </p:spPr>
        <p:txBody>
          <a:bodyPr/>
          <a:lstStyle/>
          <a:p>
            <a:r>
              <a:rPr lang="en-GB" b="1" dirty="0"/>
              <a:t>Public Health Initiatives (UK)</a:t>
            </a:r>
            <a:br>
              <a:rPr lang="en-GB" b="1" dirty="0"/>
            </a:br>
            <a:endParaRPr lang="en-GB" dirty="0"/>
          </a:p>
        </p:txBody>
      </p:sp>
      <p:sp>
        <p:nvSpPr>
          <p:cNvPr id="3" name="Content Placeholder 2">
            <a:extLst>
              <a:ext uri="{FF2B5EF4-FFF2-40B4-BE49-F238E27FC236}">
                <a16:creationId xmlns:a16="http://schemas.microsoft.com/office/drawing/2014/main" id="{4371D321-49DD-9D03-EC09-BB763C3D7C03}"/>
              </a:ext>
            </a:extLst>
          </p:cNvPr>
          <p:cNvSpPr>
            <a:spLocks noGrp="1"/>
          </p:cNvSpPr>
          <p:nvPr>
            <p:ph idx="1"/>
          </p:nvPr>
        </p:nvSpPr>
        <p:spPr>
          <a:solidFill>
            <a:schemeClr val="tx2">
              <a:lumMod val="10000"/>
              <a:lumOff val="90000"/>
            </a:schemeClr>
          </a:solidFill>
          <a:ln w="38100">
            <a:solidFill>
              <a:schemeClr val="tx2">
                <a:lumMod val="25000"/>
                <a:lumOff val="75000"/>
              </a:schemeClr>
            </a:solidFill>
          </a:ln>
        </p:spPr>
        <p:txBody>
          <a:bodyPr>
            <a:normAutofit fontScale="85000" lnSpcReduction="20000"/>
          </a:bodyPr>
          <a:lstStyle/>
          <a:p>
            <a:pPr marL="0" indent="0">
              <a:buNone/>
            </a:pPr>
            <a:r>
              <a:rPr lang="en-GB" dirty="0"/>
              <a:t>Public health initiatives aim to promote healthier lifestyles, prevent disease, and improve population wellbeing. UK strategies focus on addressing modifiable risk factors such as smoking, poor diet, and physical inactivity (Public Health England, 2020).</a:t>
            </a:r>
          </a:p>
          <a:p>
            <a:pPr marL="0" indent="0">
              <a:buNone/>
            </a:pPr>
            <a:r>
              <a:rPr lang="en-GB" dirty="0"/>
              <a:t>Smoking cessation programmes significantly reduce preventable mortality and morbidity (NHS Digital, 2022).</a:t>
            </a:r>
          </a:p>
          <a:p>
            <a:r>
              <a:rPr lang="en-GB" b="1" dirty="0"/>
              <a:t>Examples include:</a:t>
            </a:r>
            <a:endParaRPr lang="en-GB" dirty="0"/>
          </a:p>
          <a:p>
            <a:r>
              <a:rPr lang="en-GB" dirty="0"/>
              <a:t>Change4Life campaign</a:t>
            </a:r>
          </a:p>
          <a:p>
            <a:r>
              <a:rPr lang="en-GB" dirty="0"/>
              <a:t>Smoking cessation programmes</a:t>
            </a:r>
          </a:p>
          <a:p>
            <a:r>
              <a:rPr lang="en-GB" dirty="0"/>
              <a:t>Obesity strategies</a:t>
            </a:r>
          </a:p>
          <a:p>
            <a:r>
              <a:rPr lang="en-GB" dirty="0"/>
              <a:t>Mental health awareness</a:t>
            </a:r>
          </a:p>
          <a:p>
            <a:r>
              <a:rPr lang="en-GB" dirty="0"/>
              <a:t>Public health campaigns promote prevention (PHE, 2020).</a:t>
            </a:r>
          </a:p>
          <a:p>
            <a:endParaRPr lang="en-GB" dirty="0"/>
          </a:p>
        </p:txBody>
      </p:sp>
    </p:spTree>
    <p:extLst>
      <p:ext uri="{BB962C8B-B14F-4D97-AF65-F5344CB8AC3E}">
        <p14:creationId xmlns:p14="http://schemas.microsoft.com/office/powerpoint/2010/main" val="2716400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D4FEF1-F3E0-9BBE-9AB5-F397CE7BA7C2}"/>
              </a:ext>
            </a:extLst>
          </p:cNvPr>
          <p:cNvSpPr>
            <a:spLocks noGrp="1"/>
          </p:cNvSpPr>
          <p:nvPr>
            <p:ph type="title"/>
          </p:nvPr>
        </p:nvSpPr>
        <p:spPr>
          <a:xfrm>
            <a:off x="838200" y="681037"/>
            <a:ext cx="10515600" cy="1325563"/>
          </a:xfrm>
        </p:spPr>
        <p:txBody>
          <a:bodyPr/>
          <a:lstStyle/>
          <a:p>
            <a:r>
              <a:rPr lang="en-GB" b="1" dirty="0"/>
              <a:t>Inequalities</a:t>
            </a:r>
            <a:br>
              <a:rPr lang="en-GB" b="1" dirty="0"/>
            </a:br>
            <a:endParaRPr lang="en-GB" dirty="0"/>
          </a:p>
        </p:txBody>
      </p:sp>
      <p:sp>
        <p:nvSpPr>
          <p:cNvPr id="3" name="Content Placeholder 2">
            <a:extLst>
              <a:ext uri="{FF2B5EF4-FFF2-40B4-BE49-F238E27FC236}">
                <a16:creationId xmlns:a16="http://schemas.microsoft.com/office/drawing/2014/main" id="{6D135103-9019-8058-3DCC-4A3AD9F65249}"/>
              </a:ext>
            </a:extLst>
          </p:cNvPr>
          <p:cNvSpPr>
            <a:spLocks noGrp="1"/>
          </p:cNvSpPr>
          <p:nvPr>
            <p:ph idx="1"/>
          </p:nvPr>
        </p:nvSpPr>
        <p:spPr>
          <a:solidFill>
            <a:schemeClr val="tx2">
              <a:lumMod val="10000"/>
              <a:lumOff val="90000"/>
            </a:schemeClr>
          </a:solidFill>
          <a:ln w="38100">
            <a:solidFill>
              <a:schemeClr val="tx2">
                <a:lumMod val="25000"/>
                <a:lumOff val="75000"/>
              </a:schemeClr>
            </a:solidFill>
          </a:ln>
        </p:spPr>
        <p:txBody>
          <a:bodyPr>
            <a:normAutofit fontScale="85000" lnSpcReduction="20000"/>
          </a:bodyPr>
          <a:lstStyle/>
          <a:p>
            <a:pPr marL="0" indent="0">
              <a:buNone/>
            </a:pPr>
            <a:r>
              <a:rPr lang="en-GB" dirty="0"/>
              <a:t>Health inequalities remain a major challenge within the UK, with systematic differences observed across socioeconomic, regional, and ethnic groups. Individuals living in deprived areas experience poorer health outcomes and reduced access to preventative services (Marmot, 2020).</a:t>
            </a:r>
          </a:p>
          <a:p>
            <a:pPr marL="0" indent="0">
              <a:buNone/>
            </a:pPr>
            <a:r>
              <a:rPr lang="en-GB" dirty="0"/>
              <a:t>Inequitable healthcare access contributes to increased long-term system demand.</a:t>
            </a:r>
          </a:p>
          <a:p>
            <a:r>
              <a:rPr lang="en-GB" b="1" dirty="0"/>
              <a:t>Key issues include:</a:t>
            </a:r>
            <a:endParaRPr lang="en-GB" dirty="0"/>
          </a:p>
          <a:p>
            <a:r>
              <a:rPr lang="en-GB" dirty="0"/>
              <a:t>Socioeconomic inequalities</a:t>
            </a:r>
          </a:p>
          <a:p>
            <a:r>
              <a:rPr lang="en-GB" dirty="0"/>
              <a:t>Regional disparities</a:t>
            </a:r>
          </a:p>
          <a:p>
            <a:r>
              <a:rPr lang="en-GB" dirty="0"/>
              <a:t>Ethnic inequalities</a:t>
            </a:r>
          </a:p>
          <a:p>
            <a:r>
              <a:rPr lang="en-GB" dirty="0"/>
              <a:t>Barriers to preventive care</a:t>
            </a:r>
          </a:p>
          <a:p>
            <a:r>
              <a:rPr lang="en-GB" dirty="0"/>
              <a:t>Health inequalities follow a socioeconomic gradient (Marmot, 2020).</a:t>
            </a:r>
          </a:p>
          <a:p>
            <a:endParaRPr lang="en-GB" dirty="0"/>
          </a:p>
        </p:txBody>
      </p:sp>
    </p:spTree>
    <p:extLst>
      <p:ext uri="{BB962C8B-B14F-4D97-AF65-F5344CB8AC3E}">
        <p14:creationId xmlns:p14="http://schemas.microsoft.com/office/powerpoint/2010/main" val="6757808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0A2258-BD62-4C71-2BBB-91EB6DA30C50}"/>
              </a:ext>
            </a:extLst>
          </p:cNvPr>
          <p:cNvSpPr>
            <a:spLocks noGrp="1"/>
          </p:cNvSpPr>
          <p:nvPr>
            <p:ph type="title"/>
          </p:nvPr>
        </p:nvSpPr>
        <p:spPr>
          <a:xfrm>
            <a:off x="838200" y="758530"/>
            <a:ext cx="10515600" cy="1325563"/>
          </a:xfrm>
        </p:spPr>
        <p:txBody>
          <a:bodyPr/>
          <a:lstStyle/>
          <a:p>
            <a:r>
              <a:rPr lang="en-GB" b="1" dirty="0"/>
              <a:t>Reducing Inequalities</a:t>
            </a:r>
            <a:br>
              <a:rPr lang="en-GB" b="1" dirty="0"/>
            </a:br>
            <a:endParaRPr lang="en-GB" dirty="0"/>
          </a:p>
        </p:txBody>
      </p:sp>
      <p:sp>
        <p:nvSpPr>
          <p:cNvPr id="3" name="Content Placeholder 2">
            <a:extLst>
              <a:ext uri="{FF2B5EF4-FFF2-40B4-BE49-F238E27FC236}">
                <a16:creationId xmlns:a16="http://schemas.microsoft.com/office/drawing/2014/main" id="{FF211AB2-4FC2-2146-6882-E7BF61A0E129}"/>
              </a:ext>
            </a:extLst>
          </p:cNvPr>
          <p:cNvSpPr>
            <a:spLocks noGrp="1"/>
          </p:cNvSpPr>
          <p:nvPr>
            <p:ph idx="1"/>
          </p:nvPr>
        </p:nvSpPr>
        <p:spPr>
          <a:solidFill>
            <a:schemeClr val="tx2">
              <a:lumMod val="10000"/>
              <a:lumOff val="90000"/>
            </a:schemeClr>
          </a:solidFill>
          <a:ln w="38100">
            <a:solidFill>
              <a:schemeClr val="tx2">
                <a:lumMod val="25000"/>
                <a:lumOff val="75000"/>
              </a:schemeClr>
            </a:solidFill>
          </a:ln>
        </p:spPr>
        <p:txBody>
          <a:bodyPr>
            <a:normAutofit fontScale="85000" lnSpcReduction="20000"/>
          </a:bodyPr>
          <a:lstStyle/>
          <a:p>
            <a:pPr marL="0" indent="0">
              <a:buNone/>
            </a:pPr>
            <a:r>
              <a:rPr lang="en-GB" dirty="0"/>
              <a:t>Reducing inequalities is central to both UK health policy and global health priorities. Strategies focus on targeted prevention, resource allocation, and improving service accessibility for vulnerable populations (United Nations, 2015).</a:t>
            </a:r>
          </a:p>
          <a:p>
            <a:pPr marL="0" indent="0">
              <a:buNone/>
            </a:pPr>
            <a:r>
              <a:rPr lang="en-GB" dirty="0"/>
              <a:t>The NHS England Core20PLUS5 framework targets the most deprived groups to improve clinical outcomes (NHS England, 2021).</a:t>
            </a:r>
          </a:p>
          <a:p>
            <a:pPr marL="0" indent="0">
              <a:buNone/>
            </a:pPr>
            <a:r>
              <a:rPr lang="en-GB" b="1" dirty="0"/>
              <a:t>Approaches include:</a:t>
            </a:r>
            <a:endParaRPr lang="en-GB" dirty="0"/>
          </a:p>
          <a:p>
            <a:r>
              <a:rPr lang="en-GB" dirty="0"/>
              <a:t>Core20PLUS5 strategy</a:t>
            </a:r>
          </a:p>
          <a:p>
            <a:r>
              <a:rPr lang="en-GB" dirty="0"/>
              <a:t>Targeted prevention</a:t>
            </a:r>
          </a:p>
          <a:p>
            <a:r>
              <a:rPr lang="en-GB" dirty="0"/>
              <a:t>Community outreach</a:t>
            </a:r>
          </a:p>
          <a:p>
            <a:r>
              <a:rPr lang="en-GB" dirty="0"/>
              <a:t>Universal healthcare principles</a:t>
            </a:r>
          </a:p>
          <a:p>
            <a:r>
              <a:rPr lang="en-GB" dirty="0"/>
              <a:t>Reducing inequalities supports SDG 3 (UN, 2015).</a:t>
            </a:r>
          </a:p>
          <a:p>
            <a:endParaRPr lang="en-GB" dirty="0"/>
          </a:p>
        </p:txBody>
      </p:sp>
    </p:spTree>
    <p:extLst>
      <p:ext uri="{BB962C8B-B14F-4D97-AF65-F5344CB8AC3E}">
        <p14:creationId xmlns:p14="http://schemas.microsoft.com/office/powerpoint/2010/main" val="25688983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7F8A60-F913-FD76-F60F-1F7CCA335193}"/>
              </a:ext>
            </a:extLst>
          </p:cNvPr>
          <p:cNvSpPr>
            <a:spLocks noGrp="1"/>
          </p:cNvSpPr>
          <p:nvPr>
            <p:ph type="title"/>
          </p:nvPr>
        </p:nvSpPr>
        <p:spPr>
          <a:xfrm>
            <a:off x="455429" y="542814"/>
            <a:ext cx="10515600" cy="1325563"/>
          </a:xfrm>
        </p:spPr>
        <p:txBody>
          <a:bodyPr/>
          <a:lstStyle/>
          <a:p>
            <a:r>
              <a:rPr lang="en-GB" b="1" dirty="0"/>
              <a:t>Key Points</a:t>
            </a:r>
            <a:br>
              <a:rPr lang="en-GB" b="1" dirty="0"/>
            </a:br>
            <a:endParaRPr lang="en-GB" dirty="0"/>
          </a:p>
        </p:txBody>
      </p:sp>
      <p:sp>
        <p:nvSpPr>
          <p:cNvPr id="3" name="Content Placeholder 2">
            <a:extLst>
              <a:ext uri="{FF2B5EF4-FFF2-40B4-BE49-F238E27FC236}">
                <a16:creationId xmlns:a16="http://schemas.microsoft.com/office/drawing/2014/main" id="{6BD4D19B-FFA9-E2D1-AB38-C4CB15B3E50A}"/>
              </a:ext>
            </a:extLst>
          </p:cNvPr>
          <p:cNvSpPr>
            <a:spLocks noGrp="1"/>
          </p:cNvSpPr>
          <p:nvPr>
            <p:ph idx="1"/>
          </p:nvPr>
        </p:nvSpPr>
        <p:spPr>
          <a:xfrm>
            <a:off x="455429" y="1456659"/>
            <a:ext cx="10898371" cy="5284383"/>
          </a:xfrm>
          <a:solidFill>
            <a:schemeClr val="tx2">
              <a:lumMod val="10000"/>
              <a:lumOff val="90000"/>
            </a:schemeClr>
          </a:solidFill>
          <a:ln w="38100">
            <a:solidFill>
              <a:schemeClr val="tx2">
                <a:lumMod val="25000"/>
                <a:lumOff val="75000"/>
              </a:schemeClr>
            </a:solidFill>
          </a:ln>
        </p:spPr>
        <p:txBody>
          <a:bodyPr>
            <a:normAutofit fontScale="47500" lnSpcReduction="20000"/>
          </a:bodyPr>
          <a:lstStyle/>
          <a:p>
            <a:r>
              <a:rPr lang="en-GB" sz="4200" b="1" dirty="0"/>
              <a:t>Health is multidimensional (WHO, 1946)</a:t>
            </a:r>
            <a:br>
              <a:rPr lang="en-GB" sz="4200" dirty="0"/>
            </a:br>
            <a:r>
              <a:rPr lang="en-GB" sz="4200" dirty="0"/>
              <a:t>Health extends beyond the absence of disease and includes physical, mental, and social wellbeing. This broader definition highlights the influence of biological, psychological, and social determinants.</a:t>
            </a:r>
          </a:p>
          <a:p>
            <a:r>
              <a:rPr lang="en-GB" sz="4200" b="1" dirty="0"/>
              <a:t>Wellbeing influences outcomes (Steptoe et al., 2015)</a:t>
            </a:r>
            <a:br>
              <a:rPr lang="en-GB" sz="4200" dirty="0"/>
            </a:br>
            <a:r>
              <a:rPr lang="en-GB" sz="4200" dirty="0"/>
              <a:t>Wellbeing plays a significant role in shaping long-term physical and mental health outcomes. Higher wellbeing is associated with improved resilience, healthier behaviours, and reduced mortality risk.</a:t>
            </a:r>
          </a:p>
          <a:p>
            <a:r>
              <a:rPr lang="en-GB" sz="4200" b="1" dirty="0"/>
              <a:t>Sustainability ensures resilience (United Nations, 2015)</a:t>
            </a:r>
            <a:br>
              <a:rPr lang="en-GB" sz="4200" dirty="0"/>
            </a:br>
            <a:r>
              <a:rPr lang="en-GB" sz="4200" dirty="0"/>
              <a:t>Sustainable development supports the long-term stability of healthcare systems by balancing present demands with responsible resource management, workforce sustainability, and environmental considerations.</a:t>
            </a:r>
          </a:p>
          <a:p>
            <a:r>
              <a:rPr lang="en-GB" sz="4200" b="1" dirty="0"/>
              <a:t>Integration improves delivery (Ham, 2018)</a:t>
            </a:r>
            <a:br>
              <a:rPr lang="en-GB" sz="4200" dirty="0"/>
            </a:br>
            <a:r>
              <a:rPr lang="en-GB" sz="4200" dirty="0"/>
              <a:t>Integrated and person-centred care models enhance service coordination, patient experience, and efficiency by addressing interconnected physical, mental, and social needs.</a:t>
            </a:r>
          </a:p>
          <a:p>
            <a:r>
              <a:rPr lang="en-GB" sz="4200" b="1" dirty="0"/>
              <a:t>Inequalities remain significant (Marmot, 2020)</a:t>
            </a:r>
            <a:br>
              <a:rPr lang="en-GB" sz="4200" dirty="0"/>
            </a:br>
            <a:r>
              <a:rPr lang="en-GB" sz="4200" dirty="0"/>
              <a:t>Health inequalities persist across socioeconomic, regional, and demographic groups. Addressing disparities remains essential for improving population health and achieving equitable care.</a:t>
            </a:r>
          </a:p>
          <a:p>
            <a:endParaRPr lang="en-GB" dirty="0"/>
          </a:p>
        </p:txBody>
      </p:sp>
    </p:spTree>
    <p:extLst>
      <p:ext uri="{BB962C8B-B14F-4D97-AF65-F5344CB8AC3E}">
        <p14:creationId xmlns:p14="http://schemas.microsoft.com/office/powerpoint/2010/main" val="36933300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2876E2-1D79-247F-3AFD-A9E3837FF70A}"/>
              </a:ext>
            </a:extLst>
          </p:cNvPr>
          <p:cNvSpPr>
            <a:spLocks noGrp="1"/>
          </p:cNvSpPr>
          <p:nvPr>
            <p:ph type="title"/>
          </p:nvPr>
        </p:nvSpPr>
        <p:spPr>
          <a:xfrm>
            <a:off x="838200" y="864856"/>
            <a:ext cx="10515600" cy="1325563"/>
          </a:xfrm>
        </p:spPr>
        <p:txBody>
          <a:bodyPr/>
          <a:lstStyle/>
          <a:p>
            <a:r>
              <a:rPr lang="en-GB" b="1" dirty="0"/>
              <a:t>Conclusion</a:t>
            </a:r>
            <a:br>
              <a:rPr lang="en-GB" b="1" dirty="0"/>
            </a:br>
            <a:endParaRPr lang="en-GB" dirty="0"/>
          </a:p>
        </p:txBody>
      </p:sp>
      <p:sp>
        <p:nvSpPr>
          <p:cNvPr id="3" name="Content Placeholder 2">
            <a:extLst>
              <a:ext uri="{FF2B5EF4-FFF2-40B4-BE49-F238E27FC236}">
                <a16:creationId xmlns:a16="http://schemas.microsoft.com/office/drawing/2014/main" id="{DE52B9CB-3802-8CCF-3B31-F9AC5DDA58DD}"/>
              </a:ext>
            </a:extLst>
          </p:cNvPr>
          <p:cNvSpPr>
            <a:spLocks noGrp="1"/>
          </p:cNvSpPr>
          <p:nvPr>
            <p:ph idx="1"/>
          </p:nvPr>
        </p:nvSpPr>
        <p:spPr>
          <a:solidFill>
            <a:schemeClr val="tx2">
              <a:lumMod val="10000"/>
              <a:lumOff val="90000"/>
            </a:schemeClr>
          </a:solidFill>
          <a:ln w="38100">
            <a:solidFill>
              <a:schemeClr val="tx2">
                <a:lumMod val="25000"/>
                <a:lumOff val="75000"/>
              </a:schemeClr>
            </a:solidFill>
          </a:ln>
        </p:spPr>
        <p:txBody>
          <a:bodyPr>
            <a:normAutofit/>
          </a:bodyPr>
          <a:lstStyle/>
          <a:p>
            <a:pPr marL="0" indent="0">
              <a:buNone/>
            </a:pPr>
            <a:r>
              <a:rPr lang="en-GB" dirty="0"/>
              <a:t>Health extends beyond the absence of disease to include physical, mental, and social wellbeing. Wellbeing influences long-term outcomes, while sustainable development supports healthcare resilience.</a:t>
            </a:r>
          </a:p>
          <a:p>
            <a:pPr marL="0" indent="0">
              <a:buNone/>
            </a:pPr>
            <a:r>
              <a:rPr lang="en-GB" dirty="0"/>
              <a:t>The Sustainable Development Goals, particularly </a:t>
            </a:r>
            <a:r>
              <a:rPr lang="en-GB" b="1" dirty="0"/>
              <a:t>SDG 3 (Good Health and Wellbeing)</a:t>
            </a:r>
            <a:r>
              <a:rPr lang="en-GB" dirty="0"/>
              <a:t>, provide a vital framework guiding prevention, equity, and universal access. Their importance lies in shaping policy, reducing inequalities, and supporting integrated, sustainable healthcare systems (United Nations, 2015; WHO, 2023).</a:t>
            </a:r>
          </a:p>
          <a:p>
            <a:endParaRPr lang="en-GB" dirty="0"/>
          </a:p>
        </p:txBody>
      </p:sp>
    </p:spTree>
    <p:extLst>
      <p:ext uri="{BB962C8B-B14F-4D97-AF65-F5344CB8AC3E}">
        <p14:creationId xmlns:p14="http://schemas.microsoft.com/office/powerpoint/2010/main" val="106403419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958FD8-FAFD-3671-FEFA-D82F3A0D30F7}"/>
              </a:ext>
            </a:extLst>
          </p:cNvPr>
          <p:cNvSpPr>
            <a:spLocks noGrp="1"/>
          </p:cNvSpPr>
          <p:nvPr>
            <p:ph type="title"/>
          </p:nvPr>
        </p:nvSpPr>
        <p:spPr>
          <a:xfrm>
            <a:off x="359735" y="450185"/>
            <a:ext cx="10515600" cy="1325563"/>
          </a:xfrm>
        </p:spPr>
        <p:txBody>
          <a:bodyPr/>
          <a:lstStyle/>
          <a:p>
            <a:r>
              <a:rPr lang="en-GB" b="1" dirty="0"/>
              <a:t>References </a:t>
            </a:r>
          </a:p>
        </p:txBody>
      </p:sp>
      <p:sp>
        <p:nvSpPr>
          <p:cNvPr id="3" name="Content Placeholder 2">
            <a:extLst>
              <a:ext uri="{FF2B5EF4-FFF2-40B4-BE49-F238E27FC236}">
                <a16:creationId xmlns:a16="http://schemas.microsoft.com/office/drawing/2014/main" id="{6EC6573A-69D0-F991-0747-0E5D2EE62FC7}"/>
              </a:ext>
            </a:extLst>
          </p:cNvPr>
          <p:cNvSpPr>
            <a:spLocks noGrp="1"/>
          </p:cNvSpPr>
          <p:nvPr>
            <p:ph idx="1"/>
          </p:nvPr>
        </p:nvSpPr>
        <p:spPr>
          <a:xfrm>
            <a:off x="359735" y="1690688"/>
            <a:ext cx="13164879" cy="5358698"/>
          </a:xfrm>
        </p:spPr>
        <p:txBody>
          <a:bodyPr>
            <a:normAutofit fontScale="32500" lnSpcReduction="20000"/>
          </a:bodyPr>
          <a:lstStyle/>
          <a:p>
            <a:r>
              <a:rPr lang="en-GB" sz="4200" dirty="0"/>
              <a:t>Department of Health and Social Care (2019) </a:t>
            </a:r>
            <a:r>
              <a:rPr lang="en-GB" sz="4200" i="1" dirty="0"/>
              <a:t>Advancing our health: prevention in the 2020s</a:t>
            </a:r>
            <a:r>
              <a:rPr lang="en-GB" sz="4200" dirty="0"/>
              <a:t>. London: DHSC.</a:t>
            </a:r>
            <a:br>
              <a:rPr lang="en-GB" sz="4200" dirty="0"/>
            </a:br>
            <a:r>
              <a:rPr lang="en-GB" sz="4200" dirty="0"/>
              <a:t>Available at: https://www.gov.uk/government/publications/advancing-our-health-prevention-in-the-2020s</a:t>
            </a:r>
            <a:br>
              <a:rPr lang="en-GB" sz="4200" dirty="0"/>
            </a:br>
            <a:r>
              <a:rPr lang="en-GB" sz="4200" dirty="0"/>
              <a:t>Accessed: 15 February 2026.</a:t>
            </a:r>
          </a:p>
          <a:p>
            <a:r>
              <a:rPr lang="en-GB" sz="4200" dirty="0"/>
              <a:t>Dodge, R., Daly, A.P., Huyton, J. and Sanders, L.D. (2012) ‘The challenge of defining wellbeing’, </a:t>
            </a:r>
            <a:r>
              <a:rPr lang="en-GB" sz="4200" i="1" dirty="0"/>
              <a:t>International Journal of Wellbeing</a:t>
            </a:r>
            <a:r>
              <a:rPr lang="en-GB" sz="4200" dirty="0"/>
              <a:t>, 2(3), pp. 222–235.</a:t>
            </a:r>
            <a:br>
              <a:rPr lang="en-GB" sz="4200" dirty="0"/>
            </a:br>
            <a:r>
              <a:rPr lang="en-GB" sz="4200" dirty="0"/>
              <a:t>Available at: </a:t>
            </a:r>
            <a:r>
              <a:rPr lang="en-GB" sz="4200" dirty="0">
                <a:hlinkClick r:id="rId2"/>
              </a:rPr>
              <a:t>https://www.internationaljournalofwellbeing.org</a:t>
            </a:r>
            <a:br>
              <a:rPr lang="en-GB" sz="4200" dirty="0"/>
            </a:br>
            <a:r>
              <a:rPr lang="en-GB" sz="4200" dirty="0"/>
              <a:t>Accessed: 15 February 2026.</a:t>
            </a:r>
          </a:p>
          <a:p>
            <a:r>
              <a:rPr lang="en-GB" sz="4200" dirty="0"/>
              <a:t>Engel, G.L. (1977) ‘The need for a new medical model: A challenge for biomedicine’, </a:t>
            </a:r>
            <a:r>
              <a:rPr lang="en-GB" sz="4200" i="1" dirty="0"/>
              <a:t>Science</a:t>
            </a:r>
            <a:r>
              <a:rPr lang="en-GB" sz="4200" dirty="0"/>
              <a:t>, 196(4286), pp. 129–136.</a:t>
            </a:r>
            <a:br>
              <a:rPr lang="en-GB" sz="4200" dirty="0"/>
            </a:br>
            <a:r>
              <a:rPr lang="en-GB" sz="4200" dirty="0"/>
              <a:t>Available at: </a:t>
            </a:r>
            <a:r>
              <a:rPr lang="en-GB" sz="4200" dirty="0">
                <a:hlinkClick r:id="rId3"/>
              </a:rPr>
              <a:t>https://science.sciencemag.org</a:t>
            </a:r>
            <a:br>
              <a:rPr lang="en-GB" sz="4200" dirty="0"/>
            </a:br>
            <a:r>
              <a:rPr lang="en-GB" sz="4200" dirty="0"/>
              <a:t>Accessed: 13 February 2026.</a:t>
            </a:r>
          </a:p>
          <a:p>
            <a:r>
              <a:rPr lang="en-GB" sz="4200" dirty="0"/>
              <a:t>Ham, C. (2018) </a:t>
            </a:r>
            <a:r>
              <a:rPr lang="en-GB" sz="4200" i="1" dirty="0"/>
              <a:t>Integrated care systems explained</a:t>
            </a:r>
            <a:r>
              <a:rPr lang="en-GB" sz="4200" dirty="0"/>
              <a:t>. London: The King’s Fund.</a:t>
            </a:r>
            <a:br>
              <a:rPr lang="en-GB" sz="4200" dirty="0"/>
            </a:br>
            <a:r>
              <a:rPr lang="en-GB" sz="4200" dirty="0"/>
              <a:t>Available at: </a:t>
            </a:r>
            <a:r>
              <a:rPr lang="en-GB" sz="4200" dirty="0">
                <a:hlinkClick r:id="rId4"/>
              </a:rPr>
              <a:t>https://www.kingsfund.org.uk</a:t>
            </a:r>
            <a:br>
              <a:rPr lang="en-GB" sz="4200" dirty="0"/>
            </a:br>
            <a:r>
              <a:rPr lang="en-GB" sz="4200" dirty="0"/>
              <a:t>Accessed: 10 February 2026.</a:t>
            </a:r>
          </a:p>
          <a:p>
            <a:r>
              <a:rPr lang="en-GB" sz="4200" dirty="0"/>
              <a:t>Marmot, M. (2020) </a:t>
            </a:r>
            <a:r>
              <a:rPr lang="en-GB" sz="4200" i="1" dirty="0"/>
              <a:t>Health equity in England: The Marmot Review 10 years on</a:t>
            </a:r>
            <a:r>
              <a:rPr lang="en-GB" sz="4200" dirty="0"/>
              <a:t>. London: Institute of Health Equity.</a:t>
            </a:r>
            <a:br>
              <a:rPr lang="en-GB" sz="4200" dirty="0"/>
            </a:br>
            <a:r>
              <a:rPr lang="en-GB" sz="4200" dirty="0"/>
              <a:t>Available at: </a:t>
            </a:r>
            <a:r>
              <a:rPr lang="en-GB" sz="4200" dirty="0">
                <a:hlinkClick r:id="rId5"/>
              </a:rPr>
              <a:t>https://www.health.org.uk/publications/reports/the-marmot-review-10-years-on</a:t>
            </a:r>
            <a:br>
              <a:rPr lang="en-GB" sz="4200" dirty="0"/>
            </a:br>
            <a:r>
              <a:rPr lang="en-GB" sz="4200" dirty="0"/>
              <a:t>Accessed: 15 February 2026.</a:t>
            </a:r>
          </a:p>
          <a:p>
            <a:r>
              <a:rPr lang="en-GB" sz="4200" dirty="0"/>
              <a:t>National Institute for Health and Care Excellence (NICE) (2021) </a:t>
            </a:r>
            <a:r>
              <a:rPr lang="en-GB" sz="4200" i="1" dirty="0"/>
              <a:t>Principles for integrated care</a:t>
            </a:r>
            <a:r>
              <a:rPr lang="en-GB" sz="4200" dirty="0"/>
              <a:t>. London: NICE.</a:t>
            </a:r>
            <a:br>
              <a:rPr lang="en-GB" sz="4200" dirty="0"/>
            </a:br>
            <a:r>
              <a:rPr lang="en-GB" sz="4200" dirty="0"/>
              <a:t>Available at: </a:t>
            </a:r>
            <a:r>
              <a:rPr lang="en-GB" sz="4200" dirty="0">
                <a:hlinkClick r:id="rId6"/>
              </a:rPr>
              <a:t>https://www.nice.org.uk</a:t>
            </a:r>
            <a:br>
              <a:rPr lang="en-GB" sz="4200" dirty="0"/>
            </a:br>
            <a:r>
              <a:rPr lang="en-GB" sz="4200" dirty="0"/>
              <a:t>Accessed: 12 February 2026.</a:t>
            </a:r>
          </a:p>
          <a:p>
            <a:r>
              <a:rPr lang="en-GB" sz="4200" dirty="0"/>
              <a:t>NHS Digital (2022) </a:t>
            </a:r>
            <a:r>
              <a:rPr lang="en-GB" sz="4200" i="1" dirty="0"/>
              <a:t>Statistics on smoking, England</a:t>
            </a:r>
            <a:r>
              <a:rPr lang="en-GB" sz="4200" dirty="0"/>
              <a:t>. Leeds: NHS Digital.</a:t>
            </a:r>
            <a:br>
              <a:rPr lang="en-GB" sz="4200" dirty="0"/>
            </a:br>
            <a:r>
              <a:rPr lang="en-GB" sz="4200" dirty="0"/>
              <a:t>Available at: </a:t>
            </a:r>
            <a:r>
              <a:rPr lang="en-GB" sz="4200" dirty="0">
                <a:hlinkClick r:id="rId7"/>
              </a:rPr>
              <a:t>https://digital.nhs.uk/data-and-information/publications/statistical/statistics-on-smoking</a:t>
            </a:r>
            <a:br>
              <a:rPr lang="en-GB" sz="4200" dirty="0"/>
            </a:br>
            <a:r>
              <a:rPr lang="en-GB" sz="4200" dirty="0"/>
              <a:t>Accessed: 14 February 2026.</a:t>
            </a:r>
          </a:p>
          <a:p>
            <a:r>
              <a:rPr lang="en-GB" sz="4200" dirty="0"/>
              <a:t>NHS England (2019) </a:t>
            </a:r>
            <a:r>
              <a:rPr lang="en-GB" sz="4200" i="1" dirty="0"/>
              <a:t>The NHS Long Term Plan</a:t>
            </a:r>
            <a:r>
              <a:rPr lang="en-GB" sz="4200" dirty="0"/>
              <a:t>. London: NHS England.</a:t>
            </a:r>
            <a:br>
              <a:rPr lang="en-GB" sz="4200" dirty="0"/>
            </a:br>
            <a:r>
              <a:rPr lang="en-GB" sz="4200" dirty="0"/>
              <a:t>Available at: </a:t>
            </a:r>
            <a:r>
              <a:rPr lang="en-GB" sz="4200" dirty="0">
                <a:hlinkClick r:id="rId8"/>
              </a:rPr>
              <a:t>https://www.longtermplan.nhs.uk</a:t>
            </a:r>
            <a:br>
              <a:rPr lang="en-GB" sz="4200" dirty="0"/>
            </a:br>
            <a:r>
              <a:rPr lang="en-GB" sz="4200" dirty="0"/>
              <a:t>Accessed: 9 February 2026.</a:t>
            </a:r>
          </a:p>
          <a:p>
            <a:br>
              <a:rPr lang="en-GB" sz="200" dirty="0"/>
            </a:br>
            <a:endParaRPr lang="en-GB" sz="200" dirty="0"/>
          </a:p>
        </p:txBody>
      </p:sp>
    </p:spTree>
    <p:extLst>
      <p:ext uri="{BB962C8B-B14F-4D97-AF65-F5344CB8AC3E}">
        <p14:creationId xmlns:p14="http://schemas.microsoft.com/office/powerpoint/2010/main" val="331143408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9E014BD-FA6C-9253-3F5C-CBAF3A87539B}"/>
              </a:ext>
            </a:extLst>
          </p:cNvPr>
          <p:cNvSpPr>
            <a:spLocks noGrp="1"/>
          </p:cNvSpPr>
          <p:nvPr>
            <p:ph idx="1"/>
          </p:nvPr>
        </p:nvSpPr>
        <p:spPr>
          <a:xfrm>
            <a:off x="189613" y="283903"/>
            <a:ext cx="12675781" cy="6669789"/>
          </a:xfrm>
        </p:spPr>
        <p:txBody>
          <a:bodyPr>
            <a:normAutofit lnSpcReduction="10000"/>
          </a:bodyPr>
          <a:lstStyle/>
          <a:p>
            <a:r>
              <a:rPr lang="en-GB" sz="1600" dirty="0"/>
              <a:t>NHS England (2021) </a:t>
            </a:r>
            <a:r>
              <a:rPr lang="en-GB" sz="1600" i="1" dirty="0"/>
              <a:t>Core20PLUS5 – An approach to reducing healthcare inequalities</a:t>
            </a:r>
            <a:r>
              <a:rPr lang="en-GB" sz="1600" dirty="0"/>
              <a:t>. London: NHS England.</a:t>
            </a:r>
            <a:br>
              <a:rPr lang="en-GB" sz="1600" dirty="0"/>
            </a:br>
            <a:r>
              <a:rPr lang="en-GB" sz="1600" dirty="0"/>
              <a:t>Available at: https://www.england.nhs.uk/about/equality/core20plus5</a:t>
            </a:r>
            <a:br>
              <a:rPr lang="en-GB" sz="1600" dirty="0"/>
            </a:br>
            <a:r>
              <a:rPr lang="en-GB" sz="1600" dirty="0"/>
              <a:t>Accessed: 5 February 2026.</a:t>
            </a:r>
          </a:p>
          <a:p>
            <a:r>
              <a:rPr lang="en-GB" sz="1600" dirty="0"/>
              <a:t>NHS England (2022) </a:t>
            </a:r>
            <a:r>
              <a:rPr lang="en-GB" sz="1600" i="1" dirty="0"/>
              <a:t>Delivering a Net Zero National Health Service</a:t>
            </a:r>
            <a:r>
              <a:rPr lang="en-GB" sz="1600" dirty="0"/>
              <a:t>. London: NHS England.</a:t>
            </a:r>
            <a:br>
              <a:rPr lang="en-GB" sz="1600" dirty="0"/>
            </a:br>
            <a:r>
              <a:rPr lang="en-GB" sz="1600" dirty="0"/>
              <a:t>Available at: </a:t>
            </a:r>
            <a:r>
              <a:rPr lang="en-GB" sz="1600" dirty="0">
                <a:hlinkClick r:id="rId2"/>
              </a:rPr>
              <a:t>https://www.england.nhs.uk/greenernhs</a:t>
            </a:r>
            <a:br>
              <a:rPr lang="en-GB" sz="1600" dirty="0"/>
            </a:br>
            <a:r>
              <a:rPr lang="en-GB" sz="1600" dirty="0"/>
              <a:t>Accessed: 5 February 2026.</a:t>
            </a:r>
          </a:p>
          <a:p>
            <a:r>
              <a:rPr lang="en-GB" sz="1600" dirty="0"/>
              <a:t>Office for National Statistics (ONS) (2023) </a:t>
            </a:r>
            <a:r>
              <a:rPr lang="en-GB" sz="1600" i="1" dirty="0"/>
              <a:t>Exploring the UK’s digital divide</a:t>
            </a:r>
            <a:r>
              <a:rPr lang="en-GB" sz="1600" dirty="0"/>
              <a:t>. London: ONS.</a:t>
            </a:r>
            <a:br>
              <a:rPr lang="en-GB" sz="1600" dirty="0"/>
            </a:br>
            <a:r>
              <a:rPr lang="en-GB" sz="1600" dirty="0"/>
              <a:t>Available at: </a:t>
            </a:r>
            <a:r>
              <a:rPr lang="en-GB" sz="1600" dirty="0">
                <a:hlinkClick r:id="rId3"/>
              </a:rPr>
              <a:t>https://www.ons.gov.uk</a:t>
            </a:r>
            <a:br>
              <a:rPr lang="en-GB" sz="1600" dirty="0"/>
            </a:br>
            <a:r>
              <a:rPr lang="en-GB" sz="1600" dirty="0"/>
              <a:t>Accessed: 7 February 2026.</a:t>
            </a:r>
          </a:p>
          <a:p>
            <a:r>
              <a:rPr lang="en-GB" sz="1600" dirty="0"/>
              <a:t>Public Health England (2020) </a:t>
            </a:r>
            <a:r>
              <a:rPr lang="en-GB" sz="1600" i="1" dirty="0"/>
              <a:t>Change4Life campaign overview</a:t>
            </a:r>
            <a:r>
              <a:rPr lang="en-GB" sz="1600" dirty="0"/>
              <a:t>. London: PHE.</a:t>
            </a:r>
            <a:br>
              <a:rPr lang="en-GB" sz="1600" dirty="0"/>
            </a:br>
            <a:r>
              <a:rPr lang="en-GB" sz="1600" dirty="0"/>
              <a:t>Available at: </a:t>
            </a:r>
            <a:r>
              <a:rPr lang="en-GB" sz="1600" dirty="0">
                <a:hlinkClick r:id="rId4"/>
              </a:rPr>
              <a:t>https://www.gov.uk/government/organisations/public-health-england</a:t>
            </a:r>
            <a:br>
              <a:rPr lang="en-GB" sz="1600" dirty="0"/>
            </a:br>
            <a:r>
              <a:rPr lang="en-GB" sz="1600" dirty="0"/>
              <a:t>Accessed: 5 February 2026.</a:t>
            </a:r>
          </a:p>
          <a:p>
            <a:r>
              <a:rPr lang="en-GB" sz="1600" dirty="0"/>
              <a:t>Steptoe, A., Deaton, A. and Stone, A.A. (2015) ‘Subjective wellbeing, health, and ageing’, </a:t>
            </a:r>
            <a:r>
              <a:rPr lang="en-GB" sz="1600" i="1" dirty="0"/>
              <a:t>The Lancet</a:t>
            </a:r>
            <a:r>
              <a:rPr lang="en-GB" sz="1600" dirty="0"/>
              <a:t>, 385(9968), pp. 640–648.</a:t>
            </a:r>
            <a:br>
              <a:rPr lang="en-GB" sz="1600" dirty="0"/>
            </a:br>
            <a:r>
              <a:rPr lang="en-GB" sz="1600" dirty="0"/>
              <a:t>Available at: </a:t>
            </a:r>
            <a:r>
              <a:rPr lang="en-GB" sz="1600" dirty="0">
                <a:hlinkClick r:id="rId5"/>
              </a:rPr>
              <a:t>https://www.thelancet.com</a:t>
            </a:r>
            <a:br>
              <a:rPr lang="en-GB" sz="1600" dirty="0"/>
            </a:br>
            <a:r>
              <a:rPr lang="en-GB" sz="1600" dirty="0"/>
              <a:t>Accessed: 5 February 2026.</a:t>
            </a:r>
          </a:p>
          <a:p>
            <a:r>
              <a:rPr lang="en-GB" sz="1600" dirty="0"/>
              <a:t>United Nations (2015) </a:t>
            </a:r>
            <a:r>
              <a:rPr lang="en-GB" sz="1600" i="1" dirty="0"/>
              <a:t>Transforming our world: The 2030 Agenda for Sustainable Development</a:t>
            </a:r>
            <a:r>
              <a:rPr lang="en-GB" sz="1600" dirty="0"/>
              <a:t>. New York: United Nations.</a:t>
            </a:r>
            <a:br>
              <a:rPr lang="en-GB" sz="1600" dirty="0"/>
            </a:br>
            <a:r>
              <a:rPr lang="en-GB" sz="1600" dirty="0"/>
              <a:t>Available at: </a:t>
            </a:r>
            <a:r>
              <a:rPr lang="en-GB" sz="1600" dirty="0">
                <a:hlinkClick r:id="rId6"/>
              </a:rPr>
              <a:t>https://sdgs.un.org/2030agenda</a:t>
            </a:r>
            <a:br>
              <a:rPr lang="en-GB" sz="1600" dirty="0"/>
            </a:br>
            <a:r>
              <a:rPr lang="en-GB" sz="1600" dirty="0"/>
              <a:t>Accessed: 10 February 2026.</a:t>
            </a:r>
          </a:p>
          <a:p>
            <a:r>
              <a:rPr lang="en-GB" sz="1600" dirty="0"/>
              <a:t>World Health Organization (WHO) (1946) </a:t>
            </a:r>
            <a:r>
              <a:rPr lang="en-GB" sz="1600" i="1" dirty="0"/>
              <a:t>Constitution of the World Health Organization</a:t>
            </a:r>
            <a:r>
              <a:rPr lang="en-GB" sz="1600" dirty="0"/>
              <a:t>. Geneva: WHO.</a:t>
            </a:r>
            <a:br>
              <a:rPr lang="en-GB" sz="1600" dirty="0"/>
            </a:br>
            <a:r>
              <a:rPr lang="en-GB" sz="1600" dirty="0"/>
              <a:t>Available at: </a:t>
            </a:r>
            <a:r>
              <a:rPr lang="en-GB" sz="1600" dirty="0">
                <a:hlinkClick r:id="rId7"/>
              </a:rPr>
              <a:t>https://www.who.int/about/governance/constitution</a:t>
            </a:r>
            <a:br>
              <a:rPr lang="en-GB" sz="1600" dirty="0"/>
            </a:br>
            <a:r>
              <a:rPr lang="en-GB" sz="1600" dirty="0"/>
              <a:t>Accessed: 10 February 2026.</a:t>
            </a:r>
          </a:p>
          <a:p>
            <a:r>
              <a:rPr lang="en-GB" sz="1600" dirty="0"/>
              <a:t>World Health Organization (WHO) (2014) </a:t>
            </a:r>
            <a:r>
              <a:rPr lang="en-GB" sz="1600" i="1" dirty="0"/>
              <a:t>Health in All Policies (HiAP) Framework for Country Action</a:t>
            </a:r>
            <a:r>
              <a:rPr lang="en-GB" sz="1600" dirty="0"/>
              <a:t>. Geneva: WHO.</a:t>
            </a:r>
            <a:br>
              <a:rPr lang="en-GB" sz="1600" dirty="0"/>
            </a:br>
            <a:r>
              <a:rPr lang="en-GB" sz="1600" dirty="0"/>
              <a:t>Available at: https://www.who.int/publications/i/item/health-in-all-policies-framework</a:t>
            </a:r>
            <a:br>
              <a:rPr lang="en-GB" sz="1600" dirty="0"/>
            </a:br>
            <a:r>
              <a:rPr lang="en-GB" sz="1600" dirty="0"/>
              <a:t>Accessed: 10 February 2026.</a:t>
            </a:r>
          </a:p>
          <a:p>
            <a:r>
              <a:rPr lang="en-GB" sz="1600" dirty="0"/>
              <a:t>World Health Organization (WHO) (2023) </a:t>
            </a:r>
            <a:r>
              <a:rPr lang="en-GB" sz="1600" i="1" dirty="0"/>
              <a:t>World Health Statistics 2023</a:t>
            </a:r>
            <a:r>
              <a:rPr lang="en-GB" sz="1600" dirty="0"/>
              <a:t>. Geneva: WHO.</a:t>
            </a:r>
            <a:br>
              <a:rPr lang="en-GB" sz="1600" dirty="0"/>
            </a:br>
            <a:r>
              <a:rPr lang="en-GB" sz="1600" dirty="0"/>
              <a:t>Available at: </a:t>
            </a:r>
            <a:r>
              <a:rPr lang="en-GB" sz="1600" dirty="0">
                <a:hlinkClick r:id="rId8"/>
              </a:rPr>
              <a:t>https://www.who.int/data/gho/publications/world-health-statistics</a:t>
            </a:r>
            <a:br>
              <a:rPr lang="en-GB" sz="800" dirty="0"/>
            </a:br>
            <a:r>
              <a:rPr lang="en-GB" sz="800" dirty="0"/>
              <a:t>Accessed: 10 February 2026.</a:t>
            </a:r>
          </a:p>
          <a:p>
            <a:endParaRPr lang="en-GB" dirty="0"/>
          </a:p>
        </p:txBody>
      </p:sp>
    </p:spTree>
    <p:extLst>
      <p:ext uri="{BB962C8B-B14F-4D97-AF65-F5344CB8AC3E}">
        <p14:creationId xmlns:p14="http://schemas.microsoft.com/office/powerpoint/2010/main" val="367160063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txDef>
      <a:spPr>
        <a:solidFill>
          <a:schemeClr val="tx2">
            <a:lumMod val="10000"/>
            <a:lumOff val="90000"/>
          </a:schemeClr>
        </a:solidFill>
        <a:ln w="38100">
          <a:solidFill>
            <a:schemeClr val="tx2">
              <a:lumMod val="25000"/>
              <a:lumOff val="75000"/>
            </a:schemeClr>
          </a:solidFill>
        </a:ln>
      </a:spPr>
      <a:bodyPr wrap="square" rtlCol="0">
        <a:spAutoFit/>
      </a:bodyPr>
      <a:lstStyle>
        <a:defPPr algn="l">
          <a:defRPr dirty="0" smtClean="0"/>
        </a:defPPr>
      </a:lstStyle>
    </a:tx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1199</TotalTime>
  <Words>2641</Words>
  <Application>Microsoft Office PowerPoint</Application>
  <PresentationFormat>Widescreen</PresentationFormat>
  <Paragraphs>149</Paragraphs>
  <Slides>20</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Aptos</vt:lpstr>
      <vt:lpstr>Aptos Display</vt:lpstr>
      <vt:lpstr>Arial</vt:lpstr>
      <vt:lpstr>Office Theme</vt:lpstr>
      <vt:lpstr>PowerPoint Presentation</vt:lpstr>
      <vt:lpstr>Introduction </vt:lpstr>
      <vt:lpstr>Health</vt:lpstr>
      <vt:lpstr>Wellbeing </vt:lpstr>
      <vt:lpstr>Sustainable Development </vt:lpstr>
      <vt:lpstr>Sustainable Development Goals (SDGs) </vt:lpstr>
      <vt:lpstr>Integration in UK Healthcare </vt:lpstr>
      <vt:lpstr>Health in All Policies (HiAP) </vt:lpstr>
      <vt:lpstr>Theoretical </vt:lpstr>
      <vt:lpstr>UK Policy </vt:lpstr>
      <vt:lpstr> Governance Challenges </vt:lpstr>
      <vt:lpstr>Service Delivery Integration </vt:lpstr>
      <vt:lpstr>Holistic care being applied </vt:lpstr>
      <vt:lpstr>Public Health Initiatives (UK) </vt:lpstr>
      <vt:lpstr>Inequalities </vt:lpstr>
      <vt:lpstr>Reducing Inequalities </vt:lpstr>
      <vt:lpstr>Key Points </vt:lpstr>
      <vt:lpstr>Conclusion </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Tariq Mehmood Warraich (2244964)</dc:creator>
  <cp:lastModifiedBy>Tariq Mehmood Warraich (2244964)</cp:lastModifiedBy>
  <cp:revision>2</cp:revision>
  <dcterms:created xsi:type="dcterms:W3CDTF">2026-02-14T16:06:44Z</dcterms:created>
  <dcterms:modified xsi:type="dcterms:W3CDTF">2026-02-15T12:30:09Z</dcterms:modified>
</cp:coreProperties>
</file>