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74290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670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514357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20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3/14/26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314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75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3/14/26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206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5102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30897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766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56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20194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backing-your-business-our-plan-for-small-and-medium-sized-businesses" TargetMode="External"/><Relationship Id="rId2" Type="http://schemas.openxmlformats.org/officeDocument/2006/relationships/hyperlink" Target="https://www.birmingham.gov.uk/info/20150/markets_and_street_trading/274/street_trading/5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6C8CBD-4F74-FC1A-1DF5-40A77138CE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73" b="2187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Subtitle 9">
            <a:extLst>
              <a:ext uri="{FF2B5EF4-FFF2-40B4-BE49-F238E27FC236}">
                <a16:creationId xmlns:a16="http://schemas.microsoft.com/office/drawing/2014/main" id="{D7E44A09-D874-E20E-9B48-6322F0C0F0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4164" y="1227665"/>
            <a:ext cx="6831673" cy="344995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Programme: </a:t>
            </a:r>
            <a:r>
              <a:rPr lang="en-GB" sz="2400" i="0" dirty="0">
                <a:effectLst/>
                <a:latin typeface="+mj-lt"/>
              </a:rPr>
              <a:t>Certificate in Higher Education Business Skills for the Workplace</a:t>
            </a:r>
          </a:p>
          <a:p>
            <a:r>
              <a:rPr lang="en-GB" sz="2400" dirty="0">
                <a:latin typeface="+mj-lt"/>
              </a:rPr>
              <a:t>Module: </a:t>
            </a:r>
            <a:r>
              <a:rPr lang="en-GB" sz="2400" i="0" u="none" strike="noStrike" dirty="0">
                <a:solidFill>
                  <a:schemeClr val="tx1"/>
                </a:solidFill>
                <a:effectLst/>
                <a:latin typeface="+mj-lt"/>
              </a:rPr>
              <a:t>Enterprise and Entrepreneurship - LCLM4006</a:t>
            </a:r>
            <a:endParaRPr lang="en-GB" sz="2400" dirty="0">
              <a:solidFill>
                <a:schemeClr val="tx1"/>
              </a:solidFill>
              <a:effectLst/>
              <a:latin typeface="+mj-lt"/>
            </a:endParaRPr>
          </a:p>
          <a:p>
            <a:r>
              <a:rPr lang="en-GB" sz="2400" dirty="0">
                <a:latin typeface="+mj-lt"/>
              </a:rPr>
              <a:t>Assignment title: </a:t>
            </a:r>
            <a:r>
              <a:rPr lang="en-GB" sz="2400" i="0" dirty="0">
                <a:solidFill>
                  <a:schemeClr val="tx1"/>
                </a:solidFill>
                <a:effectLst/>
                <a:latin typeface="+mj-lt"/>
              </a:rPr>
              <a:t>Part 2</a:t>
            </a:r>
          </a:p>
          <a:p>
            <a:r>
              <a:rPr lang="en-GB" sz="2400" i="0" dirty="0">
                <a:solidFill>
                  <a:schemeClr val="tx1"/>
                </a:solidFill>
                <a:effectLst/>
                <a:latin typeface="+mj-lt"/>
              </a:rPr>
              <a:t>Individual Presentation Pitch</a:t>
            </a:r>
          </a:p>
          <a:p>
            <a:r>
              <a:rPr lang="en-GB" dirty="0"/>
              <a:t>Lecture: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 </a:t>
            </a:r>
            <a:r>
              <a:rPr lang="en-GB" i="0" dirty="0">
                <a:solidFill>
                  <a:schemeClr val="tx1"/>
                </a:solidFill>
                <a:effectLst/>
                <a:latin typeface="+mj-lt"/>
              </a:rPr>
              <a:t>Dr Chung Lai Johnny Wan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Student Number:</a:t>
            </a:r>
            <a:r>
              <a:rPr lang="en-GB" b="0" i="0" dirty="0">
                <a:effectLst/>
                <a:latin typeface="Helvetica" pitchFamily="2" charset="0"/>
              </a:rPr>
              <a:t> 2431934</a:t>
            </a:r>
            <a:endParaRPr lang="en-GB" dirty="0">
              <a:effectLst/>
              <a:latin typeface="Helvetica" pitchFamily="2" charset="0"/>
            </a:endParaRPr>
          </a:p>
          <a:p>
            <a:endParaRPr lang="en-GB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083158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EDEF8-1604-8103-41AE-ACB2FB11A8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8532" y="425989"/>
            <a:ext cx="5607908" cy="3254321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What is Sahara Street Kitchen Ltd?</a:t>
            </a:r>
            <a:endParaRPr lang="en-US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42CA59-3A49-C8FE-8319-FBD7222011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0380" y="4176137"/>
            <a:ext cx="5607906" cy="1086237"/>
          </a:xfrm>
        </p:spPr>
        <p:txBody>
          <a:bodyPr>
            <a:normAutofit/>
          </a:bodyPr>
          <a:lstStyle/>
          <a:p>
            <a:pPr algn="l">
              <a:lnSpc>
                <a:spcPct val="102000"/>
              </a:lnSpc>
              <a:spcAft>
                <a:spcPts val="600"/>
              </a:spcAft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Sahara Street Kitchen Ltd is a mobile Moroccan street food business operating in Birmingham, United Kingdom. The company will provide authentic, freshly prepared Moroccan dishes served in a modern street-food format from a fully equipped food truck.</a:t>
            </a:r>
            <a:r>
              <a:rPr lang="en-GB" sz="1400" dirty="0">
                <a:effectLst/>
              </a:rPr>
              <a:t> </a:t>
            </a:r>
          </a:p>
          <a:p>
            <a:pPr algn="l">
              <a:lnSpc>
                <a:spcPct val="102000"/>
              </a:lnSpc>
              <a:spcAft>
                <a:spcPts val="600"/>
              </a:spcAft>
            </a:pPr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6C8CBD-4F74-FC1A-1DF5-40A77138CE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5" r="7289" b="4"/>
          <a:stretch>
            <a:fillRect/>
          </a:stretch>
        </p:blipFill>
        <p:spPr>
          <a:xfrm>
            <a:off x="1155560" y="1129353"/>
            <a:ext cx="3914583" cy="4582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917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38A8F-C598-6309-0D3F-C4D6A6FF4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494" y="-681316"/>
            <a:ext cx="10777453" cy="2956887"/>
          </a:xfrm>
        </p:spPr>
        <p:txBody>
          <a:bodyPr/>
          <a:lstStyle/>
          <a:p>
            <a:r>
              <a:rPr lang="en-GB" sz="4800" dirty="0"/>
              <a:t>PESTEL – Key External Factors</a:t>
            </a:r>
            <a:endParaRPr lang="en-US" sz="4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67D559-FFE8-C515-31ED-63ACDBA697B5}"/>
              </a:ext>
            </a:extLst>
          </p:cNvPr>
          <p:cNvSpPr txBox="1"/>
          <p:nvPr/>
        </p:nvSpPr>
        <p:spPr>
          <a:xfrm>
            <a:off x="1262147" y="2275571"/>
            <a:ext cx="334606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Political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UK maintains strict food safety regulations.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Compliance with hygiene standards is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Licensing through Birmingham City Council is mandatory.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Street trading restrictions may limit operational locations but help maintain quality standards.</a:t>
            </a: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0FEDE2-2AF5-6FFF-7468-1031F251962F}"/>
              </a:ext>
            </a:extLst>
          </p:cNvPr>
          <p:cNvSpPr txBox="1"/>
          <p:nvPr/>
        </p:nvSpPr>
        <p:spPr>
          <a:xfrm>
            <a:off x="4608214" y="2275571"/>
            <a:ext cx="29755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Rising living costs may reduce discretionary spending.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Street food remains more affordable than restaurant dining.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and young professionals often look for affordable but high-quality food options.</a:t>
            </a:r>
          </a:p>
          <a:p>
            <a:pPr algn="l"/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C4AA72-681B-5677-701A-49DDD5633473}"/>
              </a:ext>
            </a:extLst>
          </p:cNvPr>
          <p:cNvSpPr txBox="1"/>
          <p:nvPr/>
        </p:nvSpPr>
        <p:spPr>
          <a:xfrm>
            <a:off x="7622858" y="2275201"/>
            <a:ext cx="348791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Instagram food culture” encourages customers to share visually appealing meals online.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media sharing can provide free digital word-of-mouth promotion.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+mj-lt"/>
              </a:rPr>
              <a:t>Halal food consumption is increasing due to religious needs and perceptions of quality.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03746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8782EBC-2FE0-735B-C30C-1F1CB6BD4827}"/>
              </a:ext>
            </a:extLst>
          </p:cNvPr>
          <p:cNvSpPr txBox="1"/>
          <p:nvPr/>
        </p:nvSpPr>
        <p:spPr>
          <a:xfrm>
            <a:off x="1245550" y="1368112"/>
            <a:ext cx="2934133" cy="36933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 dirty="0"/>
              <a:t>Technological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media platforms such as Instagram and TikTok enable cost-effective marketing.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Mobile payment systems such as Apple Pay and contactless payments improve transaction speed.</a:t>
            </a:r>
          </a:p>
          <a:p>
            <a:pPr algn="l"/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ACFA39F-29D1-299D-D29D-7D6FE0A5322F}"/>
              </a:ext>
            </a:extLst>
          </p:cNvPr>
          <p:cNvSpPr txBox="1"/>
          <p:nvPr/>
        </p:nvSpPr>
        <p:spPr>
          <a:xfrm>
            <a:off x="4179683" y="1368112"/>
            <a:ext cx="33196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Environmental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Consumers increasingly expect sustainable business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Compostable packaging helps reduce environmental impact.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Sustainable packaging can improve brand image.</a:t>
            </a:r>
          </a:p>
          <a:p>
            <a:pPr algn="l"/>
            <a:endParaRPr lang="en-US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D9F36A-D55F-6E9A-70C2-E16E8DFC1397}"/>
              </a:ext>
            </a:extLst>
          </p:cNvPr>
          <p:cNvSpPr txBox="1"/>
          <p:nvPr/>
        </p:nvSpPr>
        <p:spPr>
          <a:xfrm>
            <a:off x="7499375" y="1368112"/>
            <a:ext cx="35987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Legal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Businesses must comply with: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Food Safety Act 1990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and Safety at Work etc. Act 1974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UK employment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Allergen labelling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Compliance is essential to avoid legal penalties and maintain operating licences.</a:t>
            </a:r>
          </a:p>
          <a:p>
            <a:pPr algn="l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265979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BEEF0-364F-18DE-793C-3FD528FFAA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674" y="1271608"/>
            <a:ext cx="10071980" cy="842475"/>
          </a:xfrm>
        </p:spPr>
        <p:txBody>
          <a:bodyPr/>
          <a:lstStyle/>
          <a:p>
            <a:r>
              <a:rPr lang="en-GB" sz="4400" dirty="0"/>
              <a:t>Marketing Strategy 1</a:t>
            </a:r>
            <a:endParaRPr lang="en-US" sz="4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608ED4-64AD-444E-4D84-2A681AFB9C18}"/>
              </a:ext>
            </a:extLst>
          </p:cNvPr>
          <p:cNvSpPr txBox="1"/>
          <p:nvPr/>
        </p:nvSpPr>
        <p:spPr>
          <a:xfrm>
            <a:off x="1728959" y="2204016"/>
            <a:ext cx="869509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+mj-lt"/>
              </a:rPr>
              <a:t>Digital Marketing Strategy</a:t>
            </a:r>
            <a:endParaRPr lang="en-GB" b="1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 Instagram and TikTok to post visually appealing food photos and short videos.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 behind-the-scenes food preparation and Moroccan culture content.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Post customer reviews and daily truck location updates via stories and posts.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Collaborate with local Birmingham food bloggers and student influencers to increase brand awareness.</a:t>
            </a: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CF9BC1-49BF-008B-D04C-EAA9324FC4E4}"/>
              </a:ext>
            </a:extLst>
          </p:cNvPr>
          <p:cNvSpPr txBox="1"/>
          <p:nvPr/>
        </p:nvSpPr>
        <p:spPr>
          <a:xfrm>
            <a:off x="3049258" y="3248106"/>
            <a:ext cx="6098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24067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BEEF0-364F-18DE-793C-3FD528FFAA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770057" cy="939815"/>
          </a:xfrm>
        </p:spPr>
        <p:txBody>
          <a:bodyPr/>
          <a:lstStyle/>
          <a:p>
            <a:r>
              <a:rPr lang="en-GB" sz="4400" dirty="0"/>
              <a:t>Marketing Strategy 2 </a:t>
            </a:r>
            <a:endParaRPr lang="en-US" sz="4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83B57B-2DF4-F0B1-CC37-7B4E8E689BB4}"/>
              </a:ext>
            </a:extLst>
          </p:cNvPr>
          <p:cNvSpPr txBox="1"/>
          <p:nvPr/>
        </p:nvSpPr>
        <p:spPr>
          <a:xfrm>
            <a:off x="1345446" y="2403046"/>
            <a:ext cx="9006940" cy="3228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Community Engagement Strategy</a:t>
            </a:r>
          </a:p>
          <a:p>
            <a:endParaRPr lang="en-GB" b="0" i="0" dirty="0">
              <a:solidFill>
                <a:srgbClr val="00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Introduce loyalty cards to encourage repeat purchases (e.g., free meal or discount after several visits).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Participate in local food festivals and organised street food markets.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Partner with university societies to cater student events.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Build strong connections with the local community and student market.</a:t>
            </a:r>
          </a:p>
          <a:p>
            <a:pPr>
              <a:lnSpc>
                <a:spcPct val="150000"/>
              </a:lnSpc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0894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3A7DDF2-03BD-C933-2CE8-227CAC873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227" y="1710464"/>
            <a:ext cx="9405545" cy="6102529"/>
          </a:xfrm>
        </p:spPr>
        <p:txBody>
          <a:bodyPr>
            <a:normAutofit/>
          </a:bodyPr>
          <a:lstStyle/>
          <a:p>
            <a:pPr algn="l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</a:rPr>
              <a:t>Total Funding Required: £35,000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</a:rPr>
              <a:t>Funding Sources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Personal savings –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£15,000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UK Government Start Up Loan –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£20,000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This funding structure allows the business to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start operations without giving up ownership equity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while ensuring sufficient capital to cover start-up expenses and early operating costs.</a:t>
            </a:r>
          </a:p>
          <a:p>
            <a:pPr algn="l"/>
            <a:endParaRPr lang="en-GB" b="1" i="0" dirty="0">
              <a:solidFill>
                <a:srgbClr val="000000"/>
              </a:solidFill>
              <a:effectLst/>
            </a:endParaRPr>
          </a:p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3B5786-AB86-9E88-DBA5-D7E1CE7A8C3B}"/>
              </a:ext>
            </a:extLst>
          </p:cNvPr>
          <p:cNvSpPr txBox="1"/>
          <p:nvPr/>
        </p:nvSpPr>
        <p:spPr>
          <a:xfrm>
            <a:off x="4382130" y="1248799"/>
            <a:ext cx="60985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Funding Requirements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33349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42D7063-BDC7-EE22-FACE-B9B309091C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8837" y="1863857"/>
            <a:ext cx="7588155" cy="3944322"/>
          </a:xfrm>
        </p:spPr>
        <p:txBody>
          <a:bodyPr>
            <a:noAutofit/>
          </a:bodyPr>
          <a:lstStyle/>
          <a:p>
            <a:pPr algn="l"/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Food truck purchase and conversion – 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£20,000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Kitchen equipment – 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£5,000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Licences and permits – 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£1,000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Insurance – 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£1,000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Initial stock – 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£2,000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Branding and marketing – 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£2,000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000000"/>
                </a:solidFill>
                <a:effectLst/>
              </a:rPr>
              <a:t>Working capital reserve – 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£4,000</a:t>
            </a:r>
            <a:endParaRPr lang="en-GB" sz="2000" b="0" i="0" dirty="0">
              <a:solidFill>
                <a:srgbClr val="000000"/>
              </a:solidFill>
              <a:effectLst/>
            </a:endParaRPr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84D08D-21E9-6D43-3397-8637DD90CE52}"/>
              </a:ext>
            </a:extLst>
          </p:cNvPr>
          <p:cNvSpPr txBox="1"/>
          <p:nvPr/>
        </p:nvSpPr>
        <p:spPr>
          <a:xfrm>
            <a:off x="3967179" y="1276449"/>
            <a:ext cx="609851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00000"/>
                </a:solidFill>
                <a:effectLst/>
              </a:rPr>
              <a:t>Start-Up Cost Allocation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744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56FCD-B1F8-DBB4-4734-36C5CCCA9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23111"/>
          </a:xfrm>
        </p:spPr>
        <p:txBody>
          <a:bodyPr/>
          <a:lstStyle/>
          <a:p>
            <a:r>
              <a:rPr lang="en-GB" sz="2400" b="1" dirty="0"/>
              <a:t>Reference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DDE61-49D9-5683-FDD0-7639A892C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08178"/>
            <a:ext cx="9601200" cy="3581400"/>
          </a:xfrm>
        </p:spPr>
        <p:txBody>
          <a:bodyPr>
            <a:normAutofit/>
          </a:bodyPr>
          <a:lstStyle/>
          <a:p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Birmingham City Council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(2026)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Street trading guidance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 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https://www.birmingham.gov.uk/info/20150/markets_and_street_trading/274/street_trading/5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UK Government (2026)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Backing your business: our plan for small and medium-sized businesses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8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https://www.gov.uk/government/publications/backing-your-business-our-plan-for-small-and-medium-sized-businesses</a:t>
            </a:r>
            <a:r>
              <a:rPr lang="en-GB" sz="18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28 February 2026).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A38 Last Exit</a:t>
            </a:r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(2024) </a:t>
            </a:r>
            <a:r>
              <a:rPr lang="en-GB" sz="1800" b="1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A38 Last Exit – Birmingham halal multi‑vendor drive‑in food court</a:t>
            </a:r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 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</a:t>
            </a:r>
            <a:r>
              <a:rPr lang="en-GB" sz="1800" b="1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www.a38lastexit.co.uk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72741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Crop</vt:lpstr>
      <vt:lpstr>PowerPoint Presentation</vt:lpstr>
      <vt:lpstr>What is Sahara Street Kitchen Ltd?</vt:lpstr>
      <vt:lpstr>PESTEL – Key External Factors</vt:lpstr>
      <vt:lpstr>PowerPoint Presentation</vt:lpstr>
      <vt:lpstr>Marketing Strategy 1</vt:lpstr>
      <vt:lpstr>Marketing Strategy 2 </vt:lpstr>
      <vt:lpstr>PowerPoint Presentation</vt:lpstr>
      <vt:lpstr>PowerPoint Presentation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Alaeddine Sahib (2431934)</dc:creator>
  <cp:lastModifiedBy>Alaeddine Sahib (2431934)</cp:lastModifiedBy>
  <cp:revision>4</cp:revision>
  <dcterms:created xsi:type="dcterms:W3CDTF">2026-03-14T15:15:43Z</dcterms:created>
  <dcterms:modified xsi:type="dcterms:W3CDTF">2026-03-14T18:54:01Z</dcterms:modified>
</cp:coreProperties>
</file>