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31"/>
  </p:notesMasterIdLst>
  <p:sldIdLst>
    <p:sldId id="257" r:id="rId5"/>
    <p:sldId id="256" r:id="rId6"/>
    <p:sldId id="259" r:id="rId7"/>
    <p:sldId id="258" r:id="rId8"/>
    <p:sldId id="261" r:id="rId9"/>
    <p:sldId id="260" r:id="rId10"/>
    <p:sldId id="262" r:id="rId11"/>
    <p:sldId id="263" r:id="rId12"/>
    <p:sldId id="264" r:id="rId13"/>
    <p:sldId id="265" r:id="rId14"/>
    <p:sldId id="266" r:id="rId15"/>
    <p:sldId id="267" r:id="rId16"/>
    <p:sldId id="268" r:id="rId17"/>
    <p:sldId id="269" r:id="rId18"/>
    <p:sldId id="270" r:id="rId19"/>
    <p:sldId id="271" r:id="rId20"/>
    <p:sldId id="274" r:id="rId21"/>
    <p:sldId id="272" r:id="rId22"/>
    <p:sldId id="273" r:id="rId23"/>
    <p:sldId id="276" r:id="rId24"/>
    <p:sldId id="275" r:id="rId25"/>
    <p:sldId id="277" r:id="rId26"/>
    <p:sldId id="278" r:id="rId27"/>
    <p:sldId id="279" r:id="rId28"/>
    <p:sldId id="280" r:id="rId29"/>
    <p:sldId id="281"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66E302-901B-4EC5-8063-F4475DEAA8C8}" type="datetimeFigureOut">
              <a:rPr lang="en-US" smtClean="0"/>
              <a:t>3/7/2021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6B3765-1535-41FB-A927-AAD2D1E85382}" type="slidenum">
              <a:rPr lang="en-US" smtClean="0"/>
              <a:t>‹#›</a:t>
            </a:fld>
            <a:endParaRPr lang="en-US" dirty="0"/>
          </a:p>
        </p:txBody>
      </p:sp>
    </p:spTree>
    <p:extLst>
      <p:ext uri="{BB962C8B-B14F-4D97-AF65-F5344CB8AC3E}">
        <p14:creationId xmlns:p14="http://schemas.microsoft.com/office/powerpoint/2010/main" val="3170152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1CAFE9EF-BFD3-43EA-A868-783EE64D3026}" type="datetime1">
              <a:rPr lang="en-US" smtClean="0"/>
              <a:t>3/7/2021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D466FB9-D28B-49B1-96AA-2DC4A0B82672}" type="datetime1">
              <a:rPr lang="en-US" smtClean="0"/>
              <a:t>3/7/2021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36763742-95DB-4727-9E2D-E67133874C57}" type="datetime1">
              <a:rPr lang="en-US" smtClean="0"/>
              <a:t>3/7/2021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8F4C757-AC18-4BD4-B58D-C09C7F56266E}" type="datetime1">
              <a:rPr lang="en-US" smtClean="0"/>
              <a:t>3/7/2021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5A06CBA-D419-41FA-8B3E-D17E24A5F335}" type="datetime1">
              <a:rPr lang="en-US" smtClean="0"/>
              <a:t>3/7/2021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624B8EF-695A-4D91-86E6-BD3ABF986DC6}" type="datetime1">
              <a:rPr lang="en-US" smtClean="0"/>
              <a:t>3/7/2021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49A1DA-1075-4AB6-9AFC-9045E23C9F15}" type="datetime1">
              <a:rPr lang="en-US" smtClean="0"/>
              <a:t>3/7/2021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423360-0F07-4AD4-AAF8-61579BDE5A02}" type="datetime1">
              <a:rPr lang="en-US" smtClean="0"/>
              <a:t>3/7/2021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35D3E4-AEF6-4C0D-955F-4975ADE12833}" type="datetime1">
              <a:rPr lang="en-US" smtClean="0"/>
              <a:t>3/7/2021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715DF4-6503-424C-B89D-B31483AF0BFD}" type="datetime1">
              <a:rPr lang="en-US" smtClean="0"/>
              <a:t>3/7/2021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9BEE408-CEE3-4069-B613-CB32C19D6587}" type="datetime1">
              <a:rPr lang="en-US" smtClean="0"/>
              <a:t>3/7/2021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4680C5-3949-48B3-AAD0-C6AC4D6634A8}" type="datetime1">
              <a:rPr lang="en-US" smtClean="0"/>
              <a:t>3/7/2021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451F9A-4BC0-4BDC-9C0A-439930D3F628}" type="datetime1">
              <a:rPr lang="en-US" smtClean="0"/>
              <a:t>3/7/2021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C190EB-8738-400A-AFF7-6D1DEC6B76AF}" type="datetime1">
              <a:rPr lang="en-US" smtClean="0"/>
              <a:t>3/7/2021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4A0F0B9-B198-4467-8481-337D4552AC07}" type="datetime1">
              <a:rPr lang="en-US" smtClean="0"/>
              <a:t>3/7/2021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A7E8C0-DCD6-4618-824E-E5B47E37F774}" type="datetime1">
              <a:rPr lang="en-US" smtClean="0"/>
              <a:t>3/7/2021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2C6133B-A04A-40C7-999B-6B964B69F57E}" type="datetime1">
              <a:rPr lang="en-US" smtClean="0"/>
              <a:t>3/7/2021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F096B060-2D6F-430E-A017-FCCC5AF2AC19}" type="datetime1">
              <a:rPr lang="en-US" smtClean="0"/>
              <a:t>3/7/2021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png"/></Relationships>
</file>

<file path=ppt/slides/_rels/slide1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1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1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1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1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 Id="rId5" Type="http://schemas.openxmlformats.org/officeDocument/2006/relationships/image" Target="../media/image53.png"/><Relationship Id="rId4" Type="http://schemas.openxmlformats.org/officeDocument/2006/relationships/image" Target="../media/image52.png"/></Relationships>
</file>

<file path=ppt/slides/_rels/slide2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2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2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2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26.xml.rels><?xml version="1.0" encoding="UTF-8" standalone="yes"?>
<Relationships xmlns="http://schemas.openxmlformats.org/package/2006/relationships"><Relationship Id="rId8" Type="http://schemas.openxmlformats.org/officeDocument/2006/relationships/hyperlink" Target="https://wikieducator.org/Effective_Communication" TargetMode="External"/><Relationship Id="rId3" Type="http://schemas.openxmlformats.org/officeDocument/2006/relationships/hyperlink" Target="https://en.wikipedia.org/wiki/Models_of_communication" TargetMode="External"/><Relationship Id="rId7" Type="http://schemas.openxmlformats.org/officeDocument/2006/relationships/hyperlink" Target="https://en.wikipedia.org/wiki/Communication_skill" TargetMode="External"/><Relationship Id="rId2" Type="http://schemas.openxmlformats.org/officeDocument/2006/relationships/hyperlink" Target="https://en.wikipedia.org/wiki/Teamwork" TargetMode="External"/><Relationship Id="rId1" Type="http://schemas.openxmlformats.org/officeDocument/2006/relationships/slideLayout" Target="../slideLayouts/slideLayout2.xml"/><Relationship Id="rId6" Type="http://schemas.openxmlformats.org/officeDocument/2006/relationships/hyperlink" Target="https://en.wikipedia.org/wiki/Workplace_communication" TargetMode="External"/><Relationship Id="rId5" Type="http://schemas.openxmlformats.org/officeDocument/2006/relationships/hyperlink" Target="https://en.wikipedia.org/wiki/Communication" TargetMode="External"/><Relationship Id="rId4" Type="http://schemas.openxmlformats.org/officeDocument/2006/relationships/hyperlink" Target="https://en.wikipedia.org/wiki/Shannon%E2%80%93Weaver_mod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988EF-50B2-4E04-A794-BFD13DD109DA}"/>
              </a:ext>
            </a:extLst>
          </p:cNvPr>
          <p:cNvSpPr>
            <a:spLocks noGrp="1"/>
          </p:cNvSpPr>
          <p:nvPr>
            <p:ph type="title"/>
          </p:nvPr>
        </p:nvSpPr>
        <p:spPr>
          <a:xfrm>
            <a:off x="980440" y="2401254"/>
            <a:ext cx="10515600" cy="1325563"/>
          </a:xfrm>
        </p:spPr>
        <p:txBody>
          <a:bodyPr>
            <a:normAutofit/>
          </a:bodyPr>
          <a:lstStyle/>
          <a:p>
            <a:r>
              <a:rPr lang="en-GB" sz="2800" dirty="0">
                <a:latin typeface="Arial Black" panose="020B0A04020102020204" pitchFamily="34" charset="0"/>
              </a:rPr>
              <a:t>Effective Team Working and Communication (BMSW4002_LON)</a:t>
            </a:r>
          </a:p>
        </p:txBody>
      </p:sp>
      <p:pic>
        <p:nvPicPr>
          <p:cNvPr id="4" name="Picture 3">
            <a:extLst>
              <a:ext uri="{FF2B5EF4-FFF2-40B4-BE49-F238E27FC236}">
                <a16:creationId xmlns:a16="http://schemas.microsoft.com/office/drawing/2014/main" id="{A30533EF-ACEE-4F4D-8A4D-9EE69C97BFE0}"/>
              </a:ext>
            </a:extLst>
          </p:cNvPr>
          <p:cNvPicPr>
            <a:picLocks noChangeAspect="1"/>
          </p:cNvPicPr>
          <p:nvPr/>
        </p:nvPicPr>
        <p:blipFill>
          <a:blip r:embed="rId2"/>
          <a:stretch>
            <a:fillRect/>
          </a:stretch>
        </p:blipFill>
        <p:spPr>
          <a:xfrm>
            <a:off x="471805" y="434975"/>
            <a:ext cx="2800350" cy="1638300"/>
          </a:xfrm>
          <a:prstGeom prst="rect">
            <a:avLst/>
          </a:prstGeom>
          <a:ln>
            <a:noFill/>
          </a:ln>
          <a:effectLst>
            <a:softEdge rad="112500"/>
          </a:effectLst>
        </p:spPr>
      </p:pic>
      <p:pic>
        <p:nvPicPr>
          <p:cNvPr id="5" name="Picture 4">
            <a:extLst>
              <a:ext uri="{FF2B5EF4-FFF2-40B4-BE49-F238E27FC236}">
                <a16:creationId xmlns:a16="http://schemas.microsoft.com/office/drawing/2014/main" id="{B002C268-A3C7-4B45-9F69-EC2DADF1A11E}"/>
              </a:ext>
            </a:extLst>
          </p:cNvPr>
          <p:cNvPicPr>
            <a:picLocks noChangeAspect="1"/>
          </p:cNvPicPr>
          <p:nvPr/>
        </p:nvPicPr>
        <p:blipFill>
          <a:blip r:embed="rId3"/>
          <a:stretch>
            <a:fillRect/>
          </a:stretch>
        </p:blipFill>
        <p:spPr>
          <a:xfrm>
            <a:off x="661670" y="4535804"/>
            <a:ext cx="2171700" cy="2105025"/>
          </a:xfrm>
          <a:prstGeom prst="rect">
            <a:avLst/>
          </a:prstGeom>
          <a:ln>
            <a:noFill/>
          </a:ln>
          <a:effectLst>
            <a:softEdge rad="112500"/>
          </a:effectLst>
        </p:spPr>
      </p:pic>
      <p:pic>
        <p:nvPicPr>
          <p:cNvPr id="6" name="Picture 5">
            <a:extLst>
              <a:ext uri="{FF2B5EF4-FFF2-40B4-BE49-F238E27FC236}">
                <a16:creationId xmlns:a16="http://schemas.microsoft.com/office/drawing/2014/main" id="{5A19F1E7-87A1-4D95-9370-3CD553276769}"/>
              </a:ext>
            </a:extLst>
          </p:cNvPr>
          <p:cNvPicPr>
            <a:picLocks noChangeAspect="1"/>
          </p:cNvPicPr>
          <p:nvPr/>
        </p:nvPicPr>
        <p:blipFill>
          <a:blip r:embed="rId4"/>
          <a:stretch>
            <a:fillRect/>
          </a:stretch>
        </p:blipFill>
        <p:spPr>
          <a:xfrm>
            <a:off x="9205595" y="263207"/>
            <a:ext cx="2514600" cy="1819275"/>
          </a:xfrm>
          <a:prstGeom prst="rect">
            <a:avLst/>
          </a:prstGeom>
          <a:ln>
            <a:noFill/>
          </a:ln>
          <a:effectLst>
            <a:softEdge rad="112500"/>
          </a:effectLst>
        </p:spPr>
      </p:pic>
      <p:pic>
        <p:nvPicPr>
          <p:cNvPr id="7" name="Picture 6">
            <a:extLst>
              <a:ext uri="{FF2B5EF4-FFF2-40B4-BE49-F238E27FC236}">
                <a16:creationId xmlns:a16="http://schemas.microsoft.com/office/drawing/2014/main" id="{5D8A450F-3C19-4EEF-BDB2-8DBCA166ECA4}"/>
              </a:ext>
            </a:extLst>
          </p:cNvPr>
          <p:cNvPicPr>
            <a:picLocks noChangeAspect="1"/>
          </p:cNvPicPr>
          <p:nvPr/>
        </p:nvPicPr>
        <p:blipFill>
          <a:blip r:embed="rId5"/>
          <a:stretch>
            <a:fillRect/>
          </a:stretch>
        </p:blipFill>
        <p:spPr>
          <a:xfrm>
            <a:off x="8882380" y="4563743"/>
            <a:ext cx="2647950" cy="1724025"/>
          </a:xfrm>
          <a:prstGeom prst="rect">
            <a:avLst/>
          </a:prstGeom>
          <a:ln>
            <a:noFill/>
          </a:ln>
          <a:effectLst>
            <a:softEdge rad="112500"/>
          </a:effectLst>
        </p:spPr>
      </p:pic>
    </p:spTree>
    <p:extLst>
      <p:ext uri="{BB962C8B-B14F-4D97-AF65-F5344CB8AC3E}">
        <p14:creationId xmlns:p14="http://schemas.microsoft.com/office/powerpoint/2010/main" val="30928076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36B6-A233-459A-95E5-DFBD46F360BC}"/>
              </a:ext>
            </a:extLst>
          </p:cNvPr>
          <p:cNvSpPr>
            <a:spLocks noGrp="1"/>
          </p:cNvSpPr>
          <p:nvPr>
            <p:ph type="ctrTitle"/>
          </p:nvPr>
        </p:nvSpPr>
        <p:spPr>
          <a:xfrm>
            <a:off x="2209800" y="4464028"/>
            <a:ext cx="9144000" cy="1641490"/>
          </a:xfrm>
        </p:spPr>
        <p:txBody>
          <a:bodyPr>
            <a:normAutofit fontScale="90000"/>
          </a:bodyPr>
          <a:lstStyle/>
          <a:p>
            <a:br>
              <a:rPr lang="en-US" sz="3100" dirty="0">
                <a:effectLst/>
                <a:latin typeface="Arial Black" panose="020B0A04020102020204" pitchFamily="34" charset="0"/>
                <a:cs typeface="Arial" panose="020B0604020202020204" pitchFamily="34" charset="0"/>
              </a:rPr>
            </a:br>
            <a:br>
              <a:rPr lang="en-US" sz="3100" dirty="0">
                <a:effectLst/>
                <a:latin typeface="Arial Black" panose="020B0A04020102020204" pitchFamily="34" charset="0"/>
                <a:cs typeface="Arial" panose="020B0604020202020204" pitchFamily="34" charset="0"/>
              </a:rPr>
            </a:br>
            <a:r>
              <a:rPr lang="en-US" sz="2800" dirty="0">
                <a:effectLst/>
                <a:latin typeface="Arial Black" panose="020B0A04020102020204" pitchFamily="34" charset="0"/>
                <a:cs typeface="Arial" panose="020B0604020202020204" pitchFamily="34" charset="0"/>
              </a:rPr>
              <a:t>Created by Antonina Stoyanova </a:t>
            </a:r>
            <a:r>
              <a:rPr lang="en-US" sz="2800" dirty="0" err="1">
                <a:effectLst/>
                <a:latin typeface="Arial Black" panose="020B0A04020102020204" pitchFamily="34" charset="0"/>
                <a:cs typeface="Arial" panose="020B0604020202020204" pitchFamily="34" charset="0"/>
              </a:rPr>
              <a:t>Stoyanova</a:t>
            </a:r>
            <a:r>
              <a:rPr lang="en-US" sz="2800" dirty="0">
                <a:effectLst/>
                <a:latin typeface="Arial Black" panose="020B0A04020102020204" pitchFamily="34" charset="0"/>
                <a:cs typeface="Arial" panose="020B0604020202020204" pitchFamily="34" charset="0"/>
              </a:rPr>
              <a:t> </a:t>
            </a:r>
            <a:br>
              <a:rPr lang="en-US" sz="2800" dirty="0">
                <a:effectLst/>
                <a:latin typeface="Arial Black" panose="020B0A04020102020204" pitchFamily="34" charset="0"/>
                <a:cs typeface="Arial" panose="020B0604020202020204" pitchFamily="34" charset="0"/>
              </a:rPr>
            </a:br>
            <a:r>
              <a:rPr lang="en-US" sz="2800" dirty="0">
                <a:effectLst/>
                <a:latin typeface="Arial Black" panose="020B0A04020102020204" pitchFamily="34" charset="0"/>
                <a:cs typeface="Arial" panose="020B0604020202020204" pitchFamily="34" charset="0"/>
              </a:rPr>
              <a:t>(2014044)                                 </a:t>
            </a:r>
          </a:p>
        </p:txBody>
      </p:sp>
      <p:sp>
        <p:nvSpPr>
          <p:cNvPr id="3" name="Subtitle 2">
            <a:extLst>
              <a:ext uri="{FF2B5EF4-FFF2-40B4-BE49-F238E27FC236}">
                <a16:creationId xmlns:a16="http://schemas.microsoft.com/office/drawing/2014/main" id="{516A0C15-5BB2-41A2-BD46-E18F635D59B0}"/>
              </a:ext>
            </a:extLst>
          </p:cNvPr>
          <p:cNvSpPr>
            <a:spLocks noGrp="1"/>
          </p:cNvSpPr>
          <p:nvPr>
            <p:ph type="subTitle" idx="1"/>
          </p:nvPr>
        </p:nvSpPr>
        <p:spPr>
          <a:xfrm>
            <a:off x="2209799" y="3694375"/>
            <a:ext cx="9144000" cy="754025"/>
          </a:xfrm>
        </p:spPr>
        <p:txBody>
          <a:bodyPr>
            <a:normAutofit/>
          </a:bodyPr>
          <a:lstStyle/>
          <a:p>
            <a:r>
              <a:rPr lang="en-US" sz="2800" dirty="0" err="1">
                <a:latin typeface="Arial Black" panose="020B0A04020102020204" pitchFamily="34" charset="0"/>
                <a:cs typeface="Arial" panose="020B0604020202020204" pitchFamily="34" charset="0"/>
              </a:rPr>
              <a:t>Certhe</a:t>
            </a:r>
            <a:r>
              <a:rPr lang="en-US" sz="2800" dirty="0">
                <a:latin typeface="Arial Black" panose="020B0A04020102020204" pitchFamily="34" charset="0"/>
                <a:cs typeface="Arial" panose="020B0604020202020204" pitchFamily="34" charset="0"/>
              </a:rPr>
              <a:t> T2G8 – ETW with Zainab Atta </a:t>
            </a:r>
          </a:p>
        </p:txBody>
      </p:sp>
      <p:pic>
        <p:nvPicPr>
          <p:cNvPr id="5" name="Picture 4" descr="up close image of waves">
            <a:extLst>
              <a:ext uri="{FF2B5EF4-FFF2-40B4-BE49-F238E27FC236}">
                <a16:creationId xmlns:a16="http://schemas.microsoft.com/office/drawing/2014/main" id="{9648A932-5E17-4859-9FE3-70EB96EA5C70}"/>
              </a:ext>
            </a:extLst>
          </p:cNvPr>
          <p:cNvPicPr>
            <a:picLocks noChangeAspect="1"/>
          </p:cNvPicPr>
          <p:nvPr/>
        </p:nvPicPr>
        <p:blipFill rotWithShape="1">
          <a:blip r:embed="rId3"/>
          <a:srcRect t="6954" b="50733"/>
          <a:stretch/>
        </p:blipFill>
        <p:spPr>
          <a:xfrm>
            <a:off x="20" y="10"/>
            <a:ext cx="12191980" cy="3443533"/>
          </a:xfrm>
          <a:prstGeom prst="rect">
            <a:avLst/>
          </a:prstGeom>
        </p:spPr>
      </p:pic>
    </p:spTree>
    <p:extLst>
      <p:ext uri="{BB962C8B-B14F-4D97-AF65-F5344CB8AC3E}">
        <p14:creationId xmlns:p14="http://schemas.microsoft.com/office/powerpoint/2010/main" val="3549750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D86F7-6C57-437A-9079-89345A18EFC4}"/>
              </a:ext>
            </a:extLst>
          </p:cNvPr>
          <p:cNvSpPr>
            <a:spLocks noGrp="1"/>
          </p:cNvSpPr>
          <p:nvPr>
            <p:ph type="title"/>
          </p:nvPr>
        </p:nvSpPr>
        <p:spPr>
          <a:xfrm rot="20305875">
            <a:off x="1241175" y="2435177"/>
            <a:ext cx="3514406" cy="1773551"/>
          </a:xfrm>
        </p:spPr>
        <p:txBody>
          <a:bodyPr vert="horz" wrap="none" lIns="91440" tIns="45720" rIns="91440" bIns="45720" rtlCol="0" anchor="t">
            <a:normAutofit fontScale="90000"/>
          </a:bodyPr>
          <a:lstStyle/>
          <a:p>
            <a:pPr algn="r"/>
            <a:r>
              <a:rPr lang="en-US" sz="9600"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rPr>
              <a:t>                              Report</a:t>
            </a:r>
            <a:br>
              <a:rPr lang="en-US" sz="9600"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rPr>
            </a:br>
            <a:r>
              <a:rPr lang="en-US" sz="9600"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rPr>
              <a:t> </a:t>
            </a:r>
          </a:p>
        </p:txBody>
      </p:sp>
      <p:pic>
        <p:nvPicPr>
          <p:cNvPr id="4" name="Picture 3">
            <a:extLst>
              <a:ext uri="{FF2B5EF4-FFF2-40B4-BE49-F238E27FC236}">
                <a16:creationId xmlns:a16="http://schemas.microsoft.com/office/drawing/2014/main" id="{C45CBBD5-A3E5-4ABD-83AC-9974F7882079}"/>
              </a:ext>
            </a:extLst>
          </p:cNvPr>
          <p:cNvPicPr>
            <a:picLocks noChangeAspect="1"/>
          </p:cNvPicPr>
          <p:nvPr/>
        </p:nvPicPr>
        <p:blipFill rotWithShape="1">
          <a:blip r:embed="rId3"/>
          <a:srcRect l="9885" r="22617" b="-1"/>
          <a:stretch/>
        </p:blipFill>
        <p:spPr>
          <a:xfrm>
            <a:off x="6677594" y="885835"/>
            <a:ext cx="4476182" cy="3481633"/>
          </a:xfrm>
          <a:prstGeom prst="rect">
            <a:avLst/>
          </a:prstGeom>
          <a:effectLst>
            <a:reflection blurRad="38100" stA="52000" endA="300" endPos="30000" dir="5400000" sy="-100000" algn="bl" rotWithShape="0"/>
            <a:softEdge rad="19050"/>
          </a:effectLst>
        </p:spPr>
      </p:pic>
    </p:spTree>
    <p:extLst>
      <p:ext uri="{BB962C8B-B14F-4D97-AF65-F5344CB8AC3E}">
        <p14:creationId xmlns:p14="http://schemas.microsoft.com/office/powerpoint/2010/main" val="1802340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07084-E9F9-47F8-B036-AE3DEEDF00CC}"/>
              </a:ext>
            </a:extLst>
          </p:cNvPr>
          <p:cNvSpPr>
            <a:spLocks noGrp="1"/>
          </p:cNvSpPr>
          <p:nvPr>
            <p:ph type="title"/>
          </p:nvPr>
        </p:nvSpPr>
        <p:spPr>
          <a:xfrm>
            <a:off x="314325" y="266701"/>
            <a:ext cx="11649075" cy="6467474"/>
          </a:xfrm>
        </p:spPr>
        <p:txBody>
          <a:bodyPr>
            <a:normAutofit/>
          </a:bodyPr>
          <a:lstStyle/>
          <a:p>
            <a:r>
              <a:rPr lang="en-GB" sz="2000" dirty="0">
                <a:latin typeface="Arial" panose="020B0604020202020204" pitchFamily="34" charset="0"/>
                <a:cs typeface="Arial" panose="020B0604020202020204" pitchFamily="34" charset="0"/>
              </a:rPr>
              <a:t>	Effective team working and communication are very important.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Communication can be verbal, nonverbal. There are 3 models of communication and they are:  Linear, Interactive, and Transactional. If we don’t have communication, we cant explain, explore and talk to each other. That why communication is important to everyone. </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Communication can be presented as many different things. It can be presented as: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pictures, text, talk, verbal and many more. </a:t>
            </a:r>
          </a:p>
        </p:txBody>
      </p:sp>
      <p:pic>
        <p:nvPicPr>
          <p:cNvPr id="3" name="Picture 2">
            <a:extLst>
              <a:ext uri="{FF2B5EF4-FFF2-40B4-BE49-F238E27FC236}">
                <a16:creationId xmlns:a16="http://schemas.microsoft.com/office/drawing/2014/main" id="{8C704FC7-010F-40B5-A2D9-78822923DF22}"/>
              </a:ext>
            </a:extLst>
          </p:cNvPr>
          <p:cNvPicPr>
            <a:picLocks noChangeAspect="1"/>
          </p:cNvPicPr>
          <p:nvPr/>
        </p:nvPicPr>
        <p:blipFill>
          <a:blip r:embed="rId2"/>
          <a:stretch>
            <a:fillRect/>
          </a:stretch>
        </p:blipFill>
        <p:spPr>
          <a:xfrm>
            <a:off x="9334500" y="4800600"/>
            <a:ext cx="2543175" cy="1800225"/>
          </a:xfrm>
          <a:prstGeom prst="rect">
            <a:avLst/>
          </a:prstGeom>
          <a:ln>
            <a:noFill/>
          </a:ln>
          <a:effectLst>
            <a:softEdge rad="112500"/>
          </a:effectLst>
        </p:spPr>
      </p:pic>
      <p:pic>
        <p:nvPicPr>
          <p:cNvPr id="8" name="Picture 7">
            <a:extLst>
              <a:ext uri="{FF2B5EF4-FFF2-40B4-BE49-F238E27FC236}">
                <a16:creationId xmlns:a16="http://schemas.microsoft.com/office/drawing/2014/main" id="{9D82236F-C03F-49F5-9D44-92FCE8DF7F3E}"/>
              </a:ext>
            </a:extLst>
          </p:cNvPr>
          <p:cNvPicPr>
            <a:picLocks noChangeAspect="1"/>
          </p:cNvPicPr>
          <p:nvPr/>
        </p:nvPicPr>
        <p:blipFill>
          <a:blip r:embed="rId3"/>
          <a:stretch>
            <a:fillRect/>
          </a:stretch>
        </p:blipFill>
        <p:spPr>
          <a:xfrm>
            <a:off x="8791575" y="590551"/>
            <a:ext cx="2857500" cy="1600200"/>
          </a:xfrm>
          <a:prstGeom prst="rect">
            <a:avLst/>
          </a:prstGeom>
          <a:ln>
            <a:noFill/>
          </a:ln>
          <a:effectLst>
            <a:softEdge rad="112500"/>
          </a:effectLst>
        </p:spPr>
      </p:pic>
      <p:pic>
        <p:nvPicPr>
          <p:cNvPr id="9" name="Picture 8">
            <a:extLst>
              <a:ext uri="{FF2B5EF4-FFF2-40B4-BE49-F238E27FC236}">
                <a16:creationId xmlns:a16="http://schemas.microsoft.com/office/drawing/2014/main" id="{E2AF22B8-59C9-47F6-BACC-6C01B36B4A73}"/>
              </a:ext>
            </a:extLst>
          </p:cNvPr>
          <p:cNvPicPr>
            <a:picLocks noChangeAspect="1"/>
          </p:cNvPicPr>
          <p:nvPr/>
        </p:nvPicPr>
        <p:blipFill>
          <a:blip r:embed="rId4"/>
          <a:stretch>
            <a:fillRect/>
          </a:stretch>
        </p:blipFill>
        <p:spPr>
          <a:xfrm>
            <a:off x="800100" y="345282"/>
            <a:ext cx="3067050" cy="1495425"/>
          </a:xfrm>
          <a:prstGeom prst="rect">
            <a:avLst/>
          </a:prstGeom>
          <a:ln>
            <a:noFill/>
          </a:ln>
          <a:effectLst>
            <a:softEdge rad="112500"/>
          </a:effectLst>
        </p:spPr>
      </p:pic>
      <p:pic>
        <p:nvPicPr>
          <p:cNvPr id="10" name="Picture 9">
            <a:extLst>
              <a:ext uri="{FF2B5EF4-FFF2-40B4-BE49-F238E27FC236}">
                <a16:creationId xmlns:a16="http://schemas.microsoft.com/office/drawing/2014/main" id="{8BB54C51-579E-4A09-BB04-5F28099DE0A7}"/>
              </a:ext>
            </a:extLst>
          </p:cNvPr>
          <p:cNvPicPr>
            <a:picLocks noChangeAspect="1"/>
          </p:cNvPicPr>
          <p:nvPr/>
        </p:nvPicPr>
        <p:blipFill>
          <a:blip r:embed="rId5"/>
          <a:stretch>
            <a:fillRect/>
          </a:stretch>
        </p:blipFill>
        <p:spPr>
          <a:xfrm>
            <a:off x="709613" y="4910137"/>
            <a:ext cx="2743200" cy="1666875"/>
          </a:xfrm>
          <a:prstGeom prst="rect">
            <a:avLst/>
          </a:prstGeom>
          <a:ln>
            <a:noFill/>
          </a:ln>
          <a:effectLst>
            <a:softEdge rad="112500"/>
          </a:effectLst>
        </p:spPr>
      </p:pic>
      <p:pic>
        <p:nvPicPr>
          <p:cNvPr id="11" name="Picture 10">
            <a:extLst>
              <a:ext uri="{FF2B5EF4-FFF2-40B4-BE49-F238E27FC236}">
                <a16:creationId xmlns:a16="http://schemas.microsoft.com/office/drawing/2014/main" id="{89135264-1FB3-46AB-AA96-6AB4933C6E59}"/>
              </a:ext>
            </a:extLst>
          </p:cNvPr>
          <p:cNvPicPr>
            <a:picLocks noChangeAspect="1"/>
          </p:cNvPicPr>
          <p:nvPr/>
        </p:nvPicPr>
        <p:blipFill>
          <a:blip r:embed="rId6"/>
          <a:stretch>
            <a:fillRect/>
          </a:stretch>
        </p:blipFill>
        <p:spPr>
          <a:xfrm>
            <a:off x="5210175" y="4800600"/>
            <a:ext cx="2647950" cy="1724025"/>
          </a:xfrm>
          <a:prstGeom prst="rect">
            <a:avLst/>
          </a:prstGeom>
          <a:ln>
            <a:noFill/>
          </a:ln>
          <a:effectLst>
            <a:softEdge rad="112500"/>
          </a:effectLst>
        </p:spPr>
      </p:pic>
      <p:pic>
        <p:nvPicPr>
          <p:cNvPr id="12" name="Picture 11">
            <a:extLst>
              <a:ext uri="{FF2B5EF4-FFF2-40B4-BE49-F238E27FC236}">
                <a16:creationId xmlns:a16="http://schemas.microsoft.com/office/drawing/2014/main" id="{04A5C287-F0DB-4F02-BB9F-97A4E0FF6369}"/>
              </a:ext>
            </a:extLst>
          </p:cNvPr>
          <p:cNvPicPr>
            <a:picLocks noChangeAspect="1"/>
          </p:cNvPicPr>
          <p:nvPr/>
        </p:nvPicPr>
        <p:blipFill>
          <a:blip r:embed="rId7"/>
          <a:stretch>
            <a:fillRect/>
          </a:stretch>
        </p:blipFill>
        <p:spPr>
          <a:xfrm>
            <a:off x="5157787" y="400050"/>
            <a:ext cx="2752725" cy="1657350"/>
          </a:xfrm>
          <a:prstGeom prst="rect">
            <a:avLst/>
          </a:prstGeom>
          <a:ln>
            <a:noFill/>
          </a:ln>
          <a:effectLst>
            <a:softEdge rad="112500"/>
          </a:effectLst>
        </p:spPr>
      </p:pic>
    </p:spTree>
    <p:extLst>
      <p:ext uri="{BB962C8B-B14F-4D97-AF65-F5344CB8AC3E}">
        <p14:creationId xmlns:p14="http://schemas.microsoft.com/office/powerpoint/2010/main" val="3986041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4D43D-24F6-4201-A746-4AA8BEB709E2}"/>
              </a:ext>
            </a:extLst>
          </p:cNvPr>
          <p:cNvSpPr>
            <a:spLocks noGrp="1"/>
          </p:cNvSpPr>
          <p:nvPr>
            <p:ph type="title"/>
          </p:nvPr>
        </p:nvSpPr>
        <p:spPr>
          <a:xfrm>
            <a:off x="2381250" y="2809875"/>
            <a:ext cx="7562850" cy="733425"/>
          </a:xfrm>
        </p:spPr>
        <p:txBody>
          <a:bodyPr>
            <a:normAutofit fontScale="90000"/>
          </a:bodyPr>
          <a:lstStyle/>
          <a:p>
            <a:r>
              <a:rPr lang="en-GB" sz="2800">
                <a:latin typeface="Arial" panose="020B0604020202020204" pitchFamily="34" charset="0"/>
                <a:cs typeface="Arial" panose="020B0604020202020204" pitchFamily="34" charset="0"/>
              </a:rPr>
              <a:t>  Linear Communication/ Communication Model</a:t>
            </a:r>
            <a:endParaRPr lang="en-GB" sz="2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D4428AD-933A-49B5-B42A-51F841146798}"/>
              </a:ext>
            </a:extLst>
          </p:cNvPr>
          <p:cNvPicPr>
            <a:picLocks noChangeAspect="1"/>
          </p:cNvPicPr>
          <p:nvPr/>
        </p:nvPicPr>
        <p:blipFill>
          <a:blip r:embed="rId2"/>
          <a:stretch>
            <a:fillRect/>
          </a:stretch>
        </p:blipFill>
        <p:spPr>
          <a:xfrm>
            <a:off x="714375" y="657225"/>
            <a:ext cx="2609850" cy="1752600"/>
          </a:xfrm>
          <a:prstGeom prst="rect">
            <a:avLst/>
          </a:prstGeom>
          <a:ln>
            <a:noFill/>
          </a:ln>
          <a:effectLst>
            <a:softEdge rad="112500"/>
          </a:effectLst>
        </p:spPr>
      </p:pic>
      <p:pic>
        <p:nvPicPr>
          <p:cNvPr id="5" name="Picture 4">
            <a:extLst>
              <a:ext uri="{FF2B5EF4-FFF2-40B4-BE49-F238E27FC236}">
                <a16:creationId xmlns:a16="http://schemas.microsoft.com/office/drawing/2014/main" id="{3E5B8210-77DA-45CB-BC0E-E8FA48748CEC}"/>
              </a:ext>
            </a:extLst>
          </p:cNvPr>
          <p:cNvPicPr>
            <a:picLocks noChangeAspect="1"/>
          </p:cNvPicPr>
          <p:nvPr/>
        </p:nvPicPr>
        <p:blipFill>
          <a:blip r:embed="rId3"/>
          <a:stretch>
            <a:fillRect/>
          </a:stretch>
        </p:blipFill>
        <p:spPr>
          <a:xfrm>
            <a:off x="6096000" y="847725"/>
            <a:ext cx="3324225" cy="1371600"/>
          </a:xfrm>
          <a:prstGeom prst="rect">
            <a:avLst/>
          </a:prstGeom>
          <a:ln>
            <a:noFill/>
          </a:ln>
          <a:effectLst>
            <a:softEdge rad="112500"/>
          </a:effectLst>
        </p:spPr>
      </p:pic>
      <p:pic>
        <p:nvPicPr>
          <p:cNvPr id="7" name="Picture 6">
            <a:extLst>
              <a:ext uri="{FF2B5EF4-FFF2-40B4-BE49-F238E27FC236}">
                <a16:creationId xmlns:a16="http://schemas.microsoft.com/office/drawing/2014/main" id="{FF5C37CB-B3A9-4410-B2E2-584BA055F0FC}"/>
              </a:ext>
            </a:extLst>
          </p:cNvPr>
          <p:cNvPicPr>
            <a:picLocks noChangeAspect="1"/>
          </p:cNvPicPr>
          <p:nvPr/>
        </p:nvPicPr>
        <p:blipFill>
          <a:blip r:embed="rId4"/>
          <a:stretch>
            <a:fillRect/>
          </a:stretch>
        </p:blipFill>
        <p:spPr>
          <a:xfrm>
            <a:off x="894080" y="4089717"/>
            <a:ext cx="2743200" cy="1666875"/>
          </a:xfrm>
          <a:prstGeom prst="rect">
            <a:avLst/>
          </a:prstGeom>
          <a:ln>
            <a:noFill/>
          </a:ln>
          <a:effectLst>
            <a:softEdge rad="112500"/>
          </a:effectLst>
        </p:spPr>
      </p:pic>
      <p:pic>
        <p:nvPicPr>
          <p:cNvPr id="8" name="Picture 7">
            <a:extLst>
              <a:ext uri="{FF2B5EF4-FFF2-40B4-BE49-F238E27FC236}">
                <a16:creationId xmlns:a16="http://schemas.microsoft.com/office/drawing/2014/main" id="{AF73D88A-49FE-4548-9058-5351B6414E65}"/>
              </a:ext>
            </a:extLst>
          </p:cNvPr>
          <p:cNvPicPr>
            <a:picLocks noChangeAspect="1"/>
          </p:cNvPicPr>
          <p:nvPr/>
        </p:nvPicPr>
        <p:blipFill>
          <a:blip r:embed="rId5"/>
          <a:stretch>
            <a:fillRect/>
          </a:stretch>
        </p:blipFill>
        <p:spPr>
          <a:xfrm>
            <a:off x="6237922" y="4270691"/>
            <a:ext cx="3495675" cy="1304925"/>
          </a:xfrm>
          <a:prstGeom prst="rect">
            <a:avLst/>
          </a:prstGeom>
          <a:ln>
            <a:noFill/>
          </a:ln>
          <a:effectLst>
            <a:softEdge rad="112500"/>
          </a:effectLst>
        </p:spPr>
      </p:pic>
    </p:spTree>
    <p:extLst>
      <p:ext uri="{BB962C8B-B14F-4D97-AF65-F5344CB8AC3E}">
        <p14:creationId xmlns:p14="http://schemas.microsoft.com/office/powerpoint/2010/main" val="2161069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40CA-A2B4-4258-B048-B33C73AC2F18}"/>
              </a:ext>
            </a:extLst>
          </p:cNvPr>
          <p:cNvSpPr>
            <a:spLocks noGrp="1"/>
          </p:cNvSpPr>
          <p:nvPr>
            <p:ph type="title"/>
          </p:nvPr>
        </p:nvSpPr>
        <p:spPr>
          <a:xfrm>
            <a:off x="838200" y="365125"/>
            <a:ext cx="10515600" cy="1325563"/>
          </a:xfrm>
        </p:spPr>
        <p:txBody>
          <a:bodyPr>
            <a:normAutofit/>
          </a:bodyPr>
          <a:lstStyle/>
          <a:p>
            <a:r>
              <a:rPr lang="en-GB" sz="4200">
                <a:latin typeface="Arial" panose="020B0604020202020204" pitchFamily="34" charset="0"/>
                <a:cs typeface="Arial" panose="020B0604020202020204" pitchFamily="34" charset="0"/>
              </a:rPr>
              <a:t>Linear Communication/ Communication Model</a:t>
            </a:r>
          </a:p>
        </p:txBody>
      </p:sp>
      <p:sp>
        <p:nvSpPr>
          <p:cNvPr id="15" name="Rounded Rectangle 17">
            <a:extLst>
              <a:ext uri="{FF2B5EF4-FFF2-40B4-BE49-F238E27FC236}">
                <a16:creationId xmlns:a16="http://schemas.microsoft.com/office/drawing/2014/main" id="{D08F7946-F2EC-4EF3-8CAD-92607FD65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948070"/>
            <a:ext cx="4773166" cy="3896140"/>
          </a:xfrm>
          <a:prstGeom prst="roundRect">
            <a:avLst>
              <a:gd name="adj" fmla="val 2028"/>
            </a:avLst>
          </a:prstGeom>
          <a:solidFill>
            <a:schemeClr val="tx1"/>
          </a:solidFill>
          <a:ln>
            <a:solidFill>
              <a:schemeClr val="accent1">
                <a:shade val="50000"/>
              </a:schemeClr>
            </a:solid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951F156-8C36-4D7A-B2C2-74F938F7A183}"/>
              </a:ext>
            </a:extLst>
          </p:cNvPr>
          <p:cNvPicPr>
            <a:picLocks noChangeAspect="1"/>
          </p:cNvPicPr>
          <p:nvPr/>
        </p:nvPicPr>
        <p:blipFill>
          <a:blip r:embed="rId3"/>
          <a:stretch>
            <a:fillRect/>
          </a:stretch>
        </p:blipFill>
        <p:spPr>
          <a:xfrm>
            <a:off x="1145553" y="3520385"/>
            <a:ext cx="2013177" cy="751512"/>
          </a:xfrm>
          <a:prstGeom prst="rect">
            <a:avLst/>
          </a:prstGeom>
        </p:spPr>
      </p:pic>
      <p:pic>
        <p:nvPicPr>
          <p:cNvPr id="5" name="Picture 4">
            <a:extLst>
              <a:ext uri="{FF2B5EF4-FFF2-40B4-BE49-F238E27FC236}">
                <a16:creationId xmlns:a16="http://schemas.microsoft.com/office/drawing/2014/main" id="{EB8FB2C1-2F07-46A3-9145-D4E73B468156}"/>
              </a:ext>
            </a:extLst>
          </p:cNvPr>
          <p:cNvPicPr>
            <a:picLocks noChangeAspect="1"/>
          </p:cNvPicPr>
          <p:nvPr/>
        </p:nvPicPr>
        <p:blipFill>
          <a:blip r:embed="rId4"/>
          <a:stretch>
            <a:fillRect/>
          </a:stretch>
        </p:blipFill>
        <p:spPr>
          <a:xfrm>
            <a:off x="3319597" y="3142369"/>
            <a:ext cx="1984417" cy="1507541"/>
          </a:xfrm>
          <a:prstGeom prst="rect">
            <a:avLst/>
          </a:prstGeom>
        </p:spPr>
      </p:pic>
      <p:sp>
        <p:nvSpPr>
          <p:cNvPr id="3" name="Content Placeholder 2">
            <a:extLst>
              <a:ext uri="{FF2B5EF4-FFF2-40B4-BE49-F238E27FC236}">
                <a16:creationId xmlns:a16="http://schemas.microsoft.com/office/drawing/2014/main" id="{315D7141-D6AA-4BDD-B2D2-E27C27EFAADA}"/>
              </a:ext>
            </a:extLst>
          </p:cNvPr>
          <p:cNvSpPr>
            <a:spLocks noGrp="1"/>
          </p:cNvSpPr>
          <p:nvPr>
            <p:ph idx="1"/>
          </p:nvPr>
        </p:nvSpPr>
        <p:spPr>
          <a:xfrm>
            <a:off x="6096000" y="1148080"/>
            <a:ext cx="5257799" cy="5496559"/>
          </a:xfrm>
        </p:spPr>
        <p:txBody>
          <a:bodyPr>
            <a:normAutofit fontScale="92500"/>
          </a:bodyPr>
          <a:lstStyle/>
          <a:p>
            <a:pPr marL="0" indent="0">
              <a:buNone/>
            </a:pPr>
            <a:r>
              <a:rPr lang="en-GB" sz="1100" dirty="0">
                <a:latin typeface="Arial" panose="020B0604020202020204" pitchFamily="34" charset="0"/>
                <a:cs typeface="Arial" panose="020B0604020202020204" pitchFamily="34" charset="0"/>
              </a:rPr>
              <a:t>	The Linear Communication is Model of Communication where the communication process does not give / have feedback or the feedback is delayed. </a:t>
            </a:r>
          </a:p>
          <a:p>
            <a:pPr marL="0" indent="0">
              <a:buNone/>
            </a:pPr>
            <a:r>
              <a:rPr lang="en-GB" sz="1100" dirty="0">
                <a:latin typeface="Arial" panose="020B0604020202020204" pitchFamily="34" charset="0"/>
                <a:cs typeface="Arial" panose="020B0604020202020204" pitchFamily="34" charset="0"/>
              </a:rPr>
              <a:t>	To be able to understand well the linear communication, we need to be able to fully understand well the communication process, channel of communication and the others types of communication. </a:t>
            </a:r>
          </a:p>
          <a:p>
            <a:pPr marL="0" indent="0">
              <a:buNone/>
            </a:pPr>
            <a:r>
              <a:rPr lang="en-GB" sz="1100" dirty="0">
                <a:latin typeface="Arial" panose="020B0604020202020204" pitchFamily="34" charset="0"/>
                <a:cs typeface="Arial" panose="020B0604020202020204" pitchFamily="34" charset="0"/>
              </a:rPr>
              <a:t>	It is also good to know how the linear communication can be used in the business and in the workplace as well. </a:t>
            </a:r>
          </a:p>
          <a:p>
            <a:pPr marL="0" indent="0">
              <a:buNone/>
            </a:pPr>
            <a:r>
              <a:rPr lang="en-GB" sz="1100" dirty="0">
                <a:latin typeface="Arial" panose="020B0604020202020204" pitchFamily="34" charset="0"/>
                <a:cs typeface="Arial" panose="020B0604020202020204" pitchFamily="34" charset="0"/>
              </a:rPr>
              <a:t>	When we are communicating, there is always a process to follow for better and successful communication. </a:t>
            </a:r>
          </a:p>
          <a:p>
            <a:pPr marL="0" indent="0">
              <a:buNone/>
            </a:pPr>
            <a:r>
              <a:rPr lang="en-GB" sz="1100" dirty="0">
                <a:latin typeface="Arial" panose="020B0604020202020204" pitchFamily="34" charset="0"/>
                <a:cs typeface="Arial" panose="020B0604020202020204" pitchFamily="34" charset="0"/>
              </a:rPr>
              <a:t>	Example: </a:t>
            </a:r>
          </a:p>
          <a:p>
            <a:pPr>
              <a:buFont typeface="Wingdings" panose="05000000000000000000" pitchFamily="2" charset="2"/>
              <a:buChar char="Ø"/>
            </a:pPr>
            <a:r>
              <a:rPr lang="en-GB" sz="1100" dirty="0">
                <a:latin typeface="Arial" panose="020B0604020202020204" pitchFamily="34" charset="0"/>
                <a:cs typeface="Arial" panose="020B0604020202020204" pitchFamily="34" charset="0"/>
              </a:rPr>
              <a:t>Imagine that you are the sender and you want to communicate for something and it could be anything e.g. it could be idea, subject or event. And knowing what it is that you are communicating about is called Encoding/Encoding Information. </a:t>
            </a:r>
          </a:p>
          <a:p>
            <a:pPr>
              <a:buFont typeface="Wingdings" panose="05000000000000000000" pitchFamily="2" charset="2"/>
              <a:buChar char="Ø"/>
            </a:pPr>
            <a:r>
              <a:rPr lang="en-GB" sz="1100" dirty="0">
                <a:latin typeface="Arial" panose="020B0604020202020204" pitchFamily="34" charset="0"/>
                <a:cs typeface="Arial" panose="020B0604020202020204" pitchFamily="34" charset="0"/>
              </a:rPr>
              <a:t>Now when you know what the communication is all about, whether you want to explore/express, you need to find a way to send it to the recipient. Also you might want to write it down/ say it loud/ give someone a hug and any reason for it – is what we called Channel Communication. </a:t>
            </a:r>
          </a:p>
          <a:p>
            <a:pPr>
              <a:buFont typeface="Wingdings" panose="05000000000000000000" pitchFamily="2" charset="2"/>
              <a:buChar char="Ø"/>
            </a:pPr>
            <a:r>
              <a:rPr lang="en-GB" sz="1100" dirty="0">
                <a:latin typeface="Arial" panose="020B0604020202020204" pitchFamily="34" charset="0"/>
                <a:cs typeface="Arial" panose="020B0604020202020204" pitchFamily="34" charset="0"/>
              </a:rPr>
              <a:t>Now is the Recipient – the senses of lights, touching, exploring, hearing and receiving the information that you send to the Recipient. Example: If you write/draw/did something and the recipient doesn’t have glasses to see what you did/write/draw – the communication process stop here because the information was never received. That is called: Receipt of Information.</a:t>
            </a:r>
          </a:p>
          <a:p>
            <a:pPr>
              <a:buFont typeface="Wingdings" panose="05000000000000000000" pitchFamily="2" charset="2"/>
              <a:buChar char="Ø"/>
            </a:pPr>
            <a:r>
              <a:rPr lang="en-GB" sz="1100" dirty="0">
                <a:latin typeface="Arial" panose="020B0604020202020204" pitchFamily="34" charset="0"/>
                <a:cs typeface="Arial" panose="020B0604020202020204" pitchFamily="34" charset="0"/>
              </a:rPr>
              <a:t>The recipient brain needs time to observe the information the is received. The communication can get really hard because the recipient doesn’t always understand the information the same way as you do and they will decode the information, based on previous experience/environment/culture and many more. That is called: Decoding Information</a:t>
            </a:r>
          </a:p>
          <a:p>
            <a:pPr>
              <a:buFont typeface="Wingdings" panose="05000000000000000000" pitchFamily="2" charset="2"/>
              <a:buChar char="Ø"/>
            </a:pPr>
            <a:r>
              <a:rPr lang="en-GB" sz="1100" dirty="0">
                <a:latin typeface="Arial" panose="020B0604020202020204" pitchFamily="34" charset="0"/>
                <a:cs typeface="Arial" panose="020B0604020202020204" pitchFamily="34" charset="0"/>
              </a:rPr>
              <a:t>There is steps in communication process so then we have good communication. Here the recipient start the communication process again and again from the start- they become the sender of encoding the feedback, they choose the channel of communication and they send it. That is called: Feedback Sender</a:t>
            </a:r>
          </a:p>
          <a:p>
            <a:pPr>
              <a:buFont typeface="Wingdings" panose="05000000000000000000" pitchFamily="2" charset="2"/>
              <a:buChar char="Ø"/>
            </a:pPr>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62823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AB701-670A-42B5-99E9-CE1DC815E2F7}"/>
              </a:ext>
            </a:extLst>
          </p:cNvPr>
          <p:cNvSpPr>
            <a:spLocks noGrp="1"/>
          </p:cNvSpPr>
          <p:nvPr>
            <p:ph type="title"/>
          </p:nvPr>
        </p:nvSpPr>
        <p:spPr>
          <a:xfrm rot="19898269">
            <a:off x="411212" y="1820357"/>
            <a:ext cx="7750980" cy="2670128"/>
          </a:xfrm>
        </p:spPr>
        <p:txBody>
          <a:bodyPr>
            <a:normAutofit/>
          </a:bodyPr>
          <a:lstStyle/>
          <a:p>
            <a:r>
              <a:rPr lang="en-GB" sz="2400" dirty="0">
                <a:latin typeface="Arial" panose="020B0604020202020204" pitchFamily="34" charset="0"/>
                <a:cs typeface="Arial" panose="020B0604020202020204" pitchFamily="34" charset="0"/>
              </a:rPr>
              <a:t>Interactive Communication/Model of Communication </a:t>
            </a:r>
          </a:p>
        </p:txBody>
      </p:sp>
      <p:pic>
        <p:nvPicPr>
          <p:cNvPr id="4" name="Picture 3">
            <a:extLst>
              <a:ext uri="{FF2B5EF4-FFF2-40B4-BE49-F238E27FC236}">
                <a16:creationId xmlns:a16="http://schemas.microsoft.com/office/drawing/2014/main" id="{F8EEA525-C6A1-4DA5-B2D5-BEB38E292C56}"/>
              </a:ext>
            </a:extLst>
          </p:cNvPr>
          <p:cNvPicPr>
            <a:picLocks noChangeAspect="1"/>
          </p:cNvPicPr>
          <p:nvPr/>
        </p:nvPicPr>
        <p:blipFill>
          <a:blip r:embed="rId2"/>
          <a:stretch>
            <a:fillRect/>
          </a:stretch>
        </p:blipFill>
        <p:spPr>
          <a:xfrm>
            <a:off x="9364345" y="4504532"/>
            <a:ext cx="2143125" cy="2143125"/>
          </a:xfrm>
          <a:prstGeom prst="rect">
            <a:avLst/>
          </a:prstGeom>
          <a:ln>
            <a:noFill/>
          </a:ln>
          <a:effectLst>
            <a:softEdge rad="112500"/>
          </a:effectLst>
        </p:spPr>
      </p:pic>
      <p:pic>
        <p:nvPicPr>
          <p:cNvPr id="5" name="Picture 4">
            <a:extLst>
              <a:ext uri="{FF2B5EF4-FFF2-40B4-BE49-F238E27FC236}">
                <a16:creationId xmlns:a16="http://schemas.microsoft.com/office/drawing/2014/main" id="{9273CFCE-FFE8-4B9C-B5BE-AE3F2F3F5D02}"/>
              </a:ext>
            </a:extLst>
          </p:cNvPr>
          <p:cNvPicPr>
            <a:picLocks noChangeAspect="1"/>
          </p:cNvPicPr>
          <p:nvPr/>
        </p:nvPicPr>
        <p:blipFill>
          <a:blip r:embed="rId3"/>
          <a:stretch>
            <a:fillRect/>
          </a:stretch>
        </p:blipFill>
        <p:spPr>
          <a:xfrm>
            <a:off x="9040495" y="129699"/>
            <a:ext cx="2466975" cy="1847850"/>
          </a:xfrm>
          <a:prstGeom prst="rect">
            <a:avLst/>
          </a:prstGeom>
          <a:ln>
            <a:noFill/>
          </a:ln>
          <a:effectLst>
            <a:softEdge rad="112500"/>
          </a:effectLst>
        </p:spPr>
      </p:pic>
      <p:pic>
        <p:nvPicPr>
          <p:cNvPr id="6" name="Picture 5">
            <a:extLst>
              <a:ext uri="{FF2B5EF4-FFF2-40B4-BE49-F238E27FC236}">
                <a16:creationId xmlns:a16="http://schemas.microsoft.com/office/drawing/2014/main" id="{2CEF52A7-C811-48E4-8B15-D8763FBB3E9A}"/>
              </a:ext>
            </a:extLst>
          </p:cNvPr>
          <p:cNvPicPr>
            <a:picLocks noChangeAspect="1"/>
          </p:cNvPicPr>
          <p:nvPr/>
        </p:nvPicPr>
        <p:blipFill>
          <a:blip r:embed="rId4"/>
          <a:stretch>
            <a:fillRect/>
          </a:stretch>
        </p:blipFill>
        <p:spPr>
          <a:xfrm>
            <a:off x="9202419" y="2281238"/>
            <a:ext cx="2143125" cy="2143125"/>
          </a:xfrm>
          <a:prstGeom prst="rect">
            <a:avLst/>
          </a:prstGeom>
          <a:ln>
            <a:noFill/>
          </a:ln>
          <a:effectLst>
            <a:softEdge rad="112500"/>
          </a:effectLst>
        </p:spPr>
      </p:pic>
    </p:spTree>
    <p:extLst>
      <p:ext uri="{BB962C8B-B14F-4D97-AF65-F5344CB8AC3E}">
        <p14:creationId xmlns:p14="http://schemas.microsoft.com/office/powerpoint/2010/main" val="8604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50CD7-E17A-4105-AB3C-443D304E2C08}"/>
              </a:ext>
            </a:extLst>
          </p:cNvPr>
          <p:cNvSpPr>
            <a:spLocks noGrp="1"/>
          </p:cNvSpPr>
          <p:nvPr>
            <p:ph type="title"/>
          </p:nvPr>
        </p:nvSpPr>
        <p:spPr>
          <a:xfrm>
            <a:off x="2143125" y="142876"/>
            <a:ext cx="7343775" cy="538161"/>
          </a:xfrm>
        </p:spPr>
        <p:txBody>
          <a:bodyPr>
            <a:normAutofit/>
          </a:bodyPr>
          <a:lstStyle/>
          <a:p>
            <a:r>
              <a:rPr lang="en-GB" sz="2400" dirty="0">
                <a:latin typeface="Arial" panose="020B0604020202020204" pitchFamily="34" charset="0"/>
                <a:cs typeface="Arial" panose="020B0604020202020204" pitchFamily="34" charset="0"/>
              </a:rPr>
              <a:t>Interactive Communication/Model of Communication </a:t>
            </a:r>
          </a:p>
        </p:txBody>
      </p:sp>
      <p:sp>
        <p:nvSpPr>
          <p:cNvPr id="3" name="Content Placeholder 2">
            <a:extLst>
              <a:ext uri="{FF2B5EF4-FFF2-40B4-BE49-F238E27FC236}">
                <a16:creationId xmlns:a16="http://schemas.microsoft.com/office/drawing/2014/main" id="{2968B2B5-854A-46B8-8CF3-F8012EE60FC7}"/>
              </a:ext>
            </a:extLst>
          </p:cNvPr>
          <p:cNvSpPr>
            <a:spLocks noGrp="1"/>
          </p:cNvSpPr>
          <p:nvPr>
            <p:ph idx="1"/>
          </p:nvPr>
        </p:nvSpPr>
        <p:spPr>
          <a:xfrm>
            <a:off x="200025" y="681036"/>
            <a:ext cx="11830050" cy="6034087"/>
          </a:xfrm>
        </p:spPr>
        <p:txBody>
          <a:bodyPr>
            <a:normAutofit fontScale="92500" lnSpcReduction="20000"/>
          </a:bodyPr>
          <a:lstStyle/>
          <a:p>
            <a:pPr marL="0" indent="0">
              <a:buNone/>
            </a:pPr>
            <a:r>
              <a:rPr lang="en-GB" dirty="0"/>
              <a:t>	Interactive Communication is many ideas where both participants and that could be human, subject or object are very active and have effect on one another. It is very dynamic and is two way flow of information.</a:t>
            </a:r>
          </a:p>
          <a:p>
            <a:pPr marL="0" indent="0">
              <a:buNone/>
            </a:pPr>
            <a:r>
              <a:rPr lang="en-GB" dirty="0"/>
              <a:t>	The sender but here we are talking about the original sender. The original sender is receiving the feedback from the recipient and there is little delay when the feedback is received. </a:t>
            </a:r>
          </a:p>
          <a:p>
            <a:pPr marL="0" indent="0">
              <a:buNone/>
            </a:pPr>
            <a:r>
              <a:rPr lang="en-GB" dirty="0"/>
              <a:t>	The communication style must be two linear conversations happening together and not separate so then this communication can be good understandable. </a:t>
            </a:r>
          </a:p>
          <a:p>
            <a:pPr marL="0" indent="0">
              <a:buNone/>
            </a:pPr>
            <a:r>
              <a:rPr lang="en-GB" dirty="0"/>
              <a:t>	Here are examples for Interactive Communication and they are: </a:t>
            </a:r>
          </a:p>
          <a:p>
            <a:pPr>
              <a:buFont typeface="Wingdings" panose="05000000000000000000" pitchFamily="2" charset="2"/>
              <a:buChar char="v"/>
            </a:pPr>
            <a:r>
              <a:rPr lang="en-GB" dirty="0"/>
              <a:t>Messenger </a:t>
            </a:r>
          </a:p>
          <a:p>
            <a:pPr>
              <a:buFont typeface="Wingdings" panose="05000000000000000000" pitchFamily="2" charset="2"/>
              <a:buChar char="v"/>
            </a:pPr>
            <a:r>
              <a:rPr lang="en-GB" dirty="0"/>
              <a:t>Text conversation/conversation</a:t>
            </a:r>
          </a:p>
          <a:p>
            <a:pPr>
              <a:buFont typeface="Wingdings" panose="05000000000000000000" pitchFamily="2" charset="2"/>
              <a:buChar char="v"/>
            </a:pPr>
            <a:r>
              <a:rPr lang="en-GB" dirty="0"/>
              <a:t>Books </a:t>
            </a:r>
          </a:p>
          <a:p>
            <a:pPr>
              <a:buFont typeface="Wingdings" panose="05000000000000000000" pitchFamily="2" charset="2"/>
              <a:buChar char="v"/>
            </a:pPr>
            <a:r>
              <a:rPr lang="en-GB" dirty="0"/>
              <a:t>Photo </a:t>
            </a:r>
          </a:p>
          <a:p>
            <a:pPr>
              <a:buFont typeface="Wingdings" panose="05000000000000000000" pitchFamily="2" charset="2"/>
              <a:buChar char="v"/>
            </a:pPr>
            <a:r>
              <a:rPr lang="en-GB" dirty="0"/>
              <a:t>Video </a:t>
            </a:r>
          </a:p>
          <a:p>
            <a:pPr>
              <a:buFont typeface="Wingdings" panose="05000000000000000000" pitchFamily="2" charset="2"/>
              <a:buChar char="v"/>
            </a:pPr>
            <a:r>
              <a:rPr lang="en-GB" dirty="0"/>
              <a:t>Social media </a:t>
            </a:r>
          </a:p>
          <a:p>
            <a:pPr marL="0" indent="0">
              <a:buNone/>
            </a:pPr>
            <a:r>
              <a:rPr lang="en-GB" dirty="0"/>
              <a:t>	</a:t>
            </a:r>
          </a:p>
        </p:txBody>
      </p:sp>
      <p:pic>
        <p:nvPicPr>
          <p:cNvPr id="4" name="Picture 3">
            <a:extLst>
              <a:ext uri="{FF2B5EF4-FFF2-40B4-BE49-F238E27FC236}">
                <a16:creationId xmlns:a16="http://schemas.microsoft.com/office/drawing/2014/main" id="{7FA41DAB-52BF-4AEB-8EE9-007719B50718}"/>
              </a:ext>
            </a:extLst>
          </p:cNvPr>
          <p:cNvPicPr>
            <a:picLocks noChangeAspect="1"/>
          </p:cNvPicPr>
          <p:nvPr/>
        </p:nvPicPr>
        <p:blipFill>
          <a:blip r:embed="rId2"/>
          <a:stretch>
            <a:fillRect/>
          </a:stretch>
        </p:blipFill>
        <p:spPr>
          <a:xfrm>
            <a:off x="5395912" y="3829050"/>
            <a:ext cx="2066925" cy="2209800"/>
          </a:xfrm>
          <a:prstGeom prst="rect">
            <a:avLst/>
          </a:prstGeom>
          <a:ln>
            <a:noFill/>
          </a:ln>
          <a:effectLst>
            <a:softEdge rad="112500"/>
          </a:effectLst>
        </p:spPr>
      </p:pic>
      <p:pic>
        <p:nvPicPr>
          <p:cNvPr id="5" name="Picture 4">
            <a:extLst>
              <a:ext uri="{FF2B5EF4-FFF2-40B4-BE49-F238E27FC236}">
                <a16:creationId xmlns:a16="http://schemas.microsoft.com/office/drawing/2014/main" id="{733852B0-909D-4D52-9978-D62CE2F97939}"/>
              </a:ext>
            </a:extLst>
          </p:cNvPr>
          <p:cNvPicPr>
            <a:picLocks noChangeAspect="1"/>
          </p:cNvPicPr>
          <p:nvPr/>
        </p:nvPicPr>
        <p:blipFill>
          <a:blip r:embed="rId3"/>
          <a:stretch>
            <a:fillRect/>
          </a:stretch>
        </p:blipFill>
        <p:spPr>
          <a:xfrm>
            <a:off x="8058150" y="4133850"/>
            <a:ext cx="2857500" cy="1600200"/>
          </a:xfrm>
          <a:prstGeom prst="rect">
            <a:avLst/>
          </a:prstGeom>
          <a:ln>
            <a:noFill/>
          </a:ln>
          <a:effectLst>
            <a:softEdge rad="112500"/>
          </a:effectLst>
        </p:spPr>
      </p:pic>
    </p:spTree>
    <p:extLst>
      <p:ext uri="{BB962C8B-B14F-4D97-AF65-F5344CB8AC3E}">
        <p14:creationId xmlns:p14="http://schemas.microsoft.com/office/powerpoint/2010/main" val="139885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0BA10-33AA-4701-9EE5-77D385F9A076}"/>
              </a:ext>
            </a:extLst>
          </p:cNvPr>
          <p:cNvSpPr>
            <a:spLocks noGrp="1"/>
          </p:cNvSpPr>
          <p:nvPr>
            <p:ph type="title"/>
          </p:nvPr>
        </p:nvSpPr>
        <p:spPr>
          <a:xfrm>
            <a:off x="924232" y="4464028"/>
            <a:ext cx="10429568" cy="1641490"/>
          </a:xfrm>
        </p:spPr>
        <p:txBody>
          <a:bodyPr vert="horz" wrap="square" lIns="91440" tIns="45720" rIns="91440" bIns="45720" rtlCol="0" anchor="t">
            <a:normAutofit/>
          </a:bodyPr>
          <a:lstStyle/>
          <a:p>
            <a:pPr algn="r"/>
            <a:r>
              <a:rPr lang="en-US" sz="5300"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rPr>
              <a:t>Transactional Communication/Model of Communication </a:t>
            </a:r>
          </a:p>
        </p:txBody>
      </p:sp>
      <p:sp>
        <p:nvSpPr>
          <p:cNvPr id="10" name="Rounded Rectangle 12">
            <a:extLst>
              <a:ext uri="{FF2B5EF4-FFF2-40B4-BE49-F238E27FC236}">
                <a16:creationId xmlns:a16="http://schemas.microsoft.com/office/drawing/2014/main" id="{D2A43A77-DE8F-41BD-950B-368CBC55ED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5092" y="645981"/>
            <a:ext cx="7923754" cy="3048394"/>
          </a:xfrm>
          <a:prstGeom prst="roundRect">
            <a:avLst>
              <a:gd name="adj" fmla="val 2028"/>
            </a:avLst>
          </a:prstGeom>
          <a:solidFill>
            <a:schemeClr val="tx1"/>
          </a:solidFill>
          <a:ln>
            <a:solidFill>
              <a:schemeClr val="accent1">
                <a:shade val="50000"/>
              </a:schemeClr>
            </a:solid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165B761-C6D4-442F-8565-E7CAEB19D627}"/>
              </a:ext>
            </a:extLst>
          </p:cNvPr>
          <p:cNvPicPr>
            <a:picLocks noChangeAspect="1"/>
          </p:cNvPicPr>
          <p:nvPr/>
        </p:nvPicPr>
        <p:blipFill>
          <a:blip r:embed="rId3"/>
          <a:stretch>
            <a:fillRect/>
          </a:stretch>
        </p:blipFill>
        <p:spPr>
          <a:xfrm>
            <a:off x="3784067" y="969928"/>
            <a:ext cx="3204791" cy="2400500"/>
          </a:xfrm>
          <a:prstGeom prst="rect">
            <a:avLst/>
          </a:prstGeom>
        </p:spPr>
      </p:pic>
      <p:pic>
        <p:nvPicPr>
          <p:cNvPr id="4" name="Picture 3">
            <a:extLst>
              <a:ext uri="{FF2B5EF4-FFF2-40B4-BE49-F238E27FC236}">
                <a16:creationId xmlns:a16="http://schemas.microsoft.com/office/drawing/2014/main" id="{B5F0F2CF-B966-4364-B17B-2FCC5D6DC5A8}"/>
              </a:ext>
            </a:extLst>
          </p:cNvPr>
          <p:cNvPicPr>
            <a:picLocks noChangeAspect="1"/>
          </p:cNvPicPr>
          <p:nvPr/>
        </p:nvPicPr>
        <p:blipFill>
          <a:blip r:embed="rId4"/>
          <a:stretch>
            <a:fillRect/>
          </a:stretch>
        </p:blipFill>
        <p:spPr>
          <a:xfrm>
            <a:off x="7447835" y="1127625"/>
            <a:ext cx="3507320" cy="2085107"/>
          </a:xfrm>
          <a:prstGeom prst="rect">
            <a:avLst/>
          </a:prstGeom>
        </p:spPr>
      </p:pic>
    </p:spTree>
    <p:extLst>
      <p:ext uri="{BB962C8B-B14F-4D97-AF65-F5344CB8AC3E}">
        <p14:creationId xmlns:p14="http://schemas.microsoft.com/office/powerpoint/2010/main" val="2383712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719A0-4417-4F09-B899-E0654FC80D8B}"/>
              </a:ext>
            </a:extLst>
          </p:cNvPr>
          <p:cNvSpPr>
            <a:spLocks noGrp="1"/>
          </p:cNvSpPr>
          <p:nvPr>
            <p:ph type="title"/>
          </p:nvPr>
        </p:nvSpPr>
        <p:spPr>
          <a:xfrm>
            <a:off x="2381250" y="298451"/>
            <a:ext cx="7639050" cy="482599"/>
          </a:xfrm>
        </p:spPr>
        <p:txBody>
          <a:bodyPr>
            <a:normAutofit fontScale="90000"/>
          </a:bodyPr>
          <a:lstStyle/>
          <a:p>
            <a:r>
              <a:rPr lang="en-GB" sz="2400" dirty="0">
                <a:latin typeface="Arial" panose="020B0604020202020204" pitchFamily="34" charset="0"/>
                <a:cs typeface="Arial" panose="020B0604020202020204" pitchFamily="34" charset="0"/>
              </a:rPr>
              <a:t>Transactional Communication/Model of Communication </a:t>
            </a:r>
          </a:p>
        </p:txBody>
      </p:sp>
      <p:sp>
        <p:nvSpPr>
          <p:cNvPr id="3" name="Content Placeholder 2">
            <a:extLst>
              <a:ext uri="{FF2B5EF4-FFF2-40B4-BE49-F238E27FC236}">
                <a16:creationId xmlns:a16="http://schemas.microsoft.com/office/drawing/2014/main" id="{B0DB1978-6D2D-4FE4-93D4-EBB9D020E78C}"/>
              </a:ext>
            </a:extLst>
          </p:cNvPr>
          <p:cNvSpPr>
            <a:spLocks noGrp="1"/>
          </p:cNvSpPr>
          <p:nvPr>
            <p:ph idx="1"/>
          </p:nvPr>
        </p:nvSpPr>
        <p:spPr>
          <a:xfrm>
            <a:off x="280987" y="1426845"/>
            <a:ext cx="11839575" cy="5829300"/>
          </a:xfrm>
        </p:spPr>
        <p:txBody>
          <a:bodyPr/>
          <a:lstStyle/>
          <a:p>
            <a:pPr marL="0" indent="0">
              <a:buNone/>
            </a:pPr>
            <a:r>
              <a:rPr lang="en-GB" dirty="0"/>
              <a:t>	</a:t>
            </a:r>
            <a:r>
              <a:rPr lang="en-GB" dirty="0">
                <a:latin typeface="Arial" panose="020B0604020202020204" pitchFamily="34" charset="0"/>
                <a:cs typeface="Arial" panose="020B0604020202020204" pitchFamily="34" charset="0"/>
              </a:rPr>
              <a:t>Transactional communication is communication between sender and receiver and here each one of them send/receive messages. </a:t>
            </a:r>
          </a:p>
          <a:p>
            <a:pPr marL="0" indent="0">
              <a:buNone/>
            </a:pPr>
            <a:r>
              <a:rPr lang="en-GB" dirty="0">
                <a:latin typeface="Arial" panose="020B0604020202020204" pitchFamily="34" charset="0"/>
                <a:cs typeface="Arial" panose="020B0604020202020204" pitchFamily="34" charset="0"/>
              </a:rPr>
              <a:t>	Here in this communication, they both also give/receive feedback but this is happening in verbal and non verbal communication.</a:t>
            </a:r>
          </a:p>
          <a:p>
            <a:pPr marL="0" indent="0">
              <a:buNone/>
            </a:pPr>
            <a:r>
              <a:rPr lang="en-GB" dirty="0">
                <a:latin typeface="Arial" panose="020B0604020202020204" pitchFamily="34" charset="0"/>
                <a:cs typeface="Arial" panose="020B0604020202020204" pitchFamily="34" charset="0"/>
              </a:rPr>
              <a:t>	Face to face is another great example for this transactional communication.</a:t>
            </a:r>
          </a:p>
          <a:p>
            <a:pPr marL="0" indent="0">
              <a:buNone/>
            </a:pPr>
            <a:r>
              <a:rPr lang="en-GB" dirty="0">
                <a:latin typeface="Arial" panose="020B0604020202020204" pitchFamily="34" charset="0"/>
                <a:cs typeface="Arial" panose="020B0604020202020204" pitchFamily="34" charset="0"/>
              </a:rPr>
              <a:t>	When you send verbal communication, the recipient send you information through body language and they also can speak over your voice.</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t>	</a:t>
            </a:r>
          </a:p>
        </p:txBody>
      </p:sp>
      <p:pic>
        <p:nvPicPr>
          <p:cNvPr id="4" name="Picture 3">
            <a:extLst>
              <a:ext uri="{FF2B5EF4-FFF2-40B4-BE49-F238E27FC236}">
                <a16:creationId xmlns:a16="http://schemas.microsoft.com/office/drawing/2014/main" id="{55A9BFA4-CBF7-4D94-AEB9-3684D122C5A3}"/>
              </a:ext>
            </a:extLst>
          </p:cNvPr>
          <p:cNvPicPr>
            <a:picLocks noChangeAspect="1"/>
          </p:cNvPicPr>
          <p:nvPr/>
        </p:nvPicPr>
        <p:blipFill>
          <a:blip r:embed="rId2"/>
          <a:stretch>
            <a:fillRect/>
          </a:stretch>
        </p:blipFill>
        <p:spPr>
          <a:xfrm>
            <a:off x="144780" y="187007"/>
            <a:ext cx="2121014" cy="1187768"/>
          </a:xfrm>
          <a:prstGeom prst="rect">
            <a:avLst/>
          </a:prstGeom>
          <a:ln>
            <a:noFill/>
          </a:ln>
          <a:effectLst>
            <a:softEdge rad="112500"/>
          </a:effectLst>
        </p:spPr>
      </p:pic>
      <p:pic>
        <p:nvPicPr>
          <p:cNvPr id="5" name="Picture 4">
            <a:extLst>
              <a:ext uri="{FF2B5EF4-FFF2-40B4-BE49-F238E27FC236}">
                <a16:creationId xmlns:a16="http://schemas.microsoft.com/office/drawing/2014/main" id="{5E731051-909D-4617-887A-3695D54EDB3A}"/>
              </a:ext>
            </a:extLst>
          </p:cNvPr>
          <p:cNvPicPr>
            <a:picLocks noChangeAspect="1"/>
          </p:cNvPicPr>
          <p:nvPr/>
        </p:nvPicPr>
        <p:blipFill>
          <a:blip r:embed="rId3"/>
          <a:stretch>
            <a:fillRect/>
          </a:stretch>
        </p:blipFill>
        <p:spPr>
          <a:xfrm>
            <a:off x="9255760" y="5116524"/>
            <a:ext cx="2576830" cy="1443025"/>
          </a:xfrm>
          <a:prstGeom prst="rect">
            <a:avLst/>
          </a:prstGeom>
          <a:ln>
            <a:noFill/>
          </a:ln>
          <a:effectLst>
            <a:softEdge rad="112500"/>
          </a:effectLst>
        </p:spPr>
      </p:pic>
    </p:spTree>
    <p:extLst>
      <p:ext uri="{BB962C8B-B14F-4D97-AF65-F5344CB8AC3E}">
        <p14:creationId xmlns:p14="http://schemas.microsoft.com/office/powerpoint/2010/main" val="483432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E54F8-B4F0-43A9-946D-4785C840A3C4}"/>
              </a:ext>
            </a:extLst>
          </p:cNvPr>
          <p:cNvSpPr>
            <a:spLocks noGrp="1"/>
          </p:cNvSpPr>
          <p:nvPr>
            <p:ph type="title"/>
          </p:nvPr>
        </p:nvSpPr>
        <p:spPr>
          <a:xfrm>
            <a:off x="2209800" y="4464028"/>
            <a:ext cx="9144000" cy="1641490"/>
          </a:xfrm>
        </p:spPr>
        <p:txBody>
          <a:bodyPr vert="horz" wrap="none" lIns="91440" tIns="45720" rIns="91440" bIns="45720" rtlCol="0" anchor="t">
            <a:normAutofit/>
          </a:bodyPr>
          <a:lstStyle/>
          <a:p>
            <a:pPr algn="r"/>
            <a:r>
              <a:rPr lang="en-US" sz="960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rPr>
              <a:t>Verbal Communication </a:t>
            </a:r>
          </a:p>
        </p:txBody>
      </p:sp>
      <p:pic>
        <p:nvPicPr>
          <p:cNvPr id="4" name="Content Placeholder 3">
            <a:extLst>
              <a:ext uri="{FF2B5EF4-FFF2-40B4-BE49-F238E27FC236}">
                <a16:creationId xmlns:a16="http://schemas.microsoft.com/office/drawing/2014/main" id="{87EFF216-A238-4D94-B185-EB99F646D021}"/>
              </a:ext>
            </a:extLst>
          </p:cNvPr>
          <p:cNvPicPr>
            <a:picLocks noGrp="1" noChangeAspect="1"/>
          </p:cNvPicPr>
          <p:nvPr>
            <p:ph idx="1"/>
          </p:nvPr>
        </p:nvPicPr>
        <p:blipFill rotWithShape="1">
          <a:blip r:embed="rId3"/>
          <a:srcRect l="9890" r="11475"/>
          <a:stretch/>
        </p:blipFill>
        <p:spPr>
          <a:xfrm>
            <a:off x="548637" y="407066"/>
            <a:ext cx="5310253" cy="2468870"/>
          </a:xfrm>
          <a:prstGeom prst="rect">
            <a:avLst/>
          </a:prstGeom>
          <a:ln>
            <a:noFill/>
          </a:ln>
          <a:effectLst>
            <a:softEdge rad="112500"/>
          </a:effectLst>
        </p:spPr>
      </p:pic>
      <p:pic>
        <p:nvPicPr>
          <p:cNvPr id="5" name="Picture 4">
            <a:extLst>
              <a:ext uri="{FF2B5EF4-FFF2-40B4-BE49-F238E27FC236}">
                <a16:creationId xmlns:a16="http://schemas.microsoft.com/office/drawing/2014/main" id="{8B1528AB-0D58-460D-9C46-4F16ED6A17F6}"/>
              </a:ext>
            </a:extLst>
          </p:cNvPr>
          <p:cNvPicPr>
            <a:picLocks noChangeAspect="1"/>
          </p:cNvPicPr>
          <p:nvPr/>
        </p:nvPicPr>
        <p:blipFill rotWithShape="1">
          <a:blip r:embed="rId4"/>
          <a:srcRect r="9817" b="1"/>
          <a:stretch/>
        </p:blipFill>
        <p:spPr>
          <a:xfrm>
            <a:off x="7538720" y="419251"/>
            <a:ext cx="3627122" cy="2700861"/>
          </a:xfrm>
          <a:prstGeom prst="rect">
            <a:avLst/>
          </a:prstGeom>
          <a:ln>
            <a:noFill/>
          </a:ln>
          <a:effectLst>
            <a:softEdge rad="112500"/>
          </a:effectLst>
        </p:spPr>
      </p:pic>
    </p:spTree>
    <p:extLst>
      <p:ext uri="{BB962C8B-B14F-4D97-AF65-F5344CB8AC3E}">
        <p14:creationId xmlns:p14="http://schemas.microsoft.com/office/powerpoint/2010/main" val="1680676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9040D-AC9E-4237-80AE-1D714F6DCF0E}"/>
              </a:ext>
            </a:extLst>
          </p:cNvPr>
          <p:cNvSpPr>
            <a:spLocks noGrp="1"/>
          </p:cNvSpPr>
          <p:nvPr>
            <p:ph type="title"/>
          </p:nvPr>
        </p:nvSpPr>
        <p:spPr>
          <a:xfrm>
            <a:off x="2910840" y="279399"/>
            <a:ext cx="6050280" cy="803275"/>
          </a:xfrm>
        </p:spPr>
        <p:txBody>
          <a:bodyPr>
            <a:normAutofit fontScale="90000"/>
          </a:bodyPr>
          <a:lstStyle/>
          <a:p>
            <a:r>
              <a:rPr lang="en-GB" dirty="0"/>
              <a:t>Verbal communication </a:t>
            </a:r>
          </a:p>
        </p:txBody>
      </p:sp>
      <p:sp>
        <p:nvSpPr>
          <p:cNvPr id="3" name="Content Placeholder 2">
            <a:extLst>
              <a:ext uri="{FF2B5EF4-FFF2-40B4-BE49-F238E27FC236}">
                <a16:creationId xmlns:a16="http://schemas.microsoft.com/office/drawing/2014/main" id="{C558119A-AC5F-4928-97B2-FD26F748CEDE}"/>
              </a:ext>
            </a:extLst>
          </p:cNvPr>
          <p:cNvSpPr>
            <a:spLocks noGrp="1"/>
          </p:cNvSpPr>
          <p:nvPr>
            <p:ph idx="1"/>
          </p:nvPr>
        </p:nvSpPr>
        <p:spPr>
          <a:xfrm>
            <a:off x="355600" y="1397634"/>
            <a:ext cx="11704320" cy="4881246"/>
          </a:xfrm>
        </p:spPr>
        <p:txBody>
          <a:bodyPr/>
          <a:lstStyle/>
          <a:p>
            <a:pPr marL="0" indent="0">
              <a:buNone/>
            </a:pPr>
            <a:r>
              <a:rPr lang="en-GB" dirty="0"/>
              <a:t>	Verbal communication is where we used mainly words to share / provide information with other people. Also it can be spoken and written type of communication. Lots of people describe it as only spoken communication. </a:t>
            </a:r>
          </a:p>
          <a:p>
            <a:pPr marL="0" indent="0">
              <a:buNone/>
            </a:pPr>
            <a:r>
              <a:rPr lang="en-GB" dirty="0"/>
              <a:t>	There is also verbal element of communication and is about the words we choose and how they are heard and interpreted. </a:t>
            </a:r>
          </a:p>
          <a:p>
            <a:pPr marL="0" indent="0">
              <a:buNone/>
            </a:pPr>
            <a:r>
              <a:rPr lang="en-GB" dirty="0"/>
              <a:t>	We have two way process communication:</a:t>
            </a:r>
          </a:p>
          <a:p>
            <a:pPr>
              <a:buFont typeface="Courier New" panose="02070309020205020404" pitchFamily="49" charset="0"/>
              <a:buChar char="o"/>
            </a:pPr>
            <a:r>
              <a:rPr lang="en-GB" dirty="0"/>
              <a:t>Communication is mainly about passing/providing information from one person to another. And this mean that here sending and receiving of the message play very important role.</a:t>
            </a:r>
          </a:p>
          <a:p>
            <a:pPr>
              <a:buFont typeface="Courier New" panose="02070309020205020404" pitchFamily="49" charset="0"/>
              <a:buChar char="o"/>
            </a:pPr>
            <a:r>
              <a:rPr lang="en-GB" dirty="0"/>
              <a:t>Verbal communication requires to have speaker/writer to create the message, listener, reader so then it can make sense of the message.</a:t>
            </a:r>
          </a:p>
          <a:p>
            <a:pPr>
              <a:buFont typeface="Courier New" panose="02070309020205020404" pitchFamily="49" charset="0"/>
              <a:buChar char="o"/>
            </a:pPr>
            <a:endParaRPr lang="en-GB" dirty="0"/>
          </a:p>
        </p:txBody>
      </p:sp>
      <p:pic>
        <p:nvPicPr>
          <p:cNvPr id="4" name="Picture 3">
            <a:extLst>
              <a:ext uri="{FF2B5EF4-FFF2-40B4-BE49-F238E27FC236}">
                <a16:creationId xmlns:a16="http://schemas.microsoft.com/office/drawing/2014/main" id="{B7537691-5AEA-4A66-B34F-2FF152B0C3E9}"/>
              </a:ext>
            </a:extLst>
          </p:cNvPr>
          <p:cNvPicPr>
            <a:picLocks noChangeAspect="1"/>
          </p:cNvPicPr>
          <p:nvPr/>
        </p:nvPicPr>
        <p:blipFill>
          <a:blip r:embed="rId2"/>
          <a:stretch>
            <a:fillRect/>
          </a:stretch>
        </p:blipFill>
        <p:spPr>
          <a:xfrm>
            <a:off x="355600" y="143255"/>
            <a:ext cx="2357120" cy="1254379"/>
          </a:xfrm>
          <a:prstGeom prst="rect">
            <a:avLst/>
          </a:prstGeom>
          <a:ln>
            <a:noFill/>
          </a:ln>
          <a:effectLst>
            <a:softEdge rad="112500"/>
          </a:effectLst>
        </p:spPr>
      </p:pic>
      <p:pic>
        <p:nvPicPr>
          <p:cNvPr id="5" name="Picture 4">
            <a:extLst>
              <a:ext uri="{FF2B5EF4-FFF2-40B4-BE49-F238E27FC236}">
                <a16:creationId xmlns:a16="http://schemas.microsoft.com/office/drawing/2014/main" id="{F4E926D9-0082-4142-8C3C-B2849EE3753E}"/>
              </a:ext>
            </a:extLst>
          </p:cNvPr>
          <p:cNvPicPr>
            <a:picLocks noChangeAspect="1"/>
          </p:cNvPicPr>
          <p:nvPr/>
        </p:nvPicPr>
        <p:blipFill>
          <a:blip r:embed="rId3"/>
          <a:stretch>
            <a:fillRect/>
          </a:stretch>
        </p:blipFill>
        <p:spPr>
          <a:xfrm>
            <a:off x="9159240" y="126999"/>
            <a:ext cx="2621618" cy="970281"/>
          </a:xfrm>
          <a:prstGeom prst="rect">
            <a:avLst/>
          </a:prstGeom>
          <a:ln>
            <a:noFill/>
          </a:ln>
          <a:effectLst>
            <a:softEdge rad="112500"/>
          </a:effectLst>
        </p:spPr>
      </p:pic>
    </p:spTree>
    <p:extLst>
      <p:ext uri="{BB962C8B-B14F-4D97-AF65-F5344CB8AC3E}">
        <p14:creationId xmlns:p14="http://schemas.microsoft.com/office/powerpoint/2010/main" val="28629403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1FE3E-314C-4F88-BCB6-4A3A063FF2E5}"/>
              </a:ext>
            </a:extLst>
          </p:cNvPr>
          <p:cNvSpPr>
            <a:spLocks noGrp="1"/>
          </p:cNvSpPr>
          <p:nvPr>
            <p:ph type="title"/>
          </p:nvPr>
        </p:nvSpPr>
        <p:spPr>
          <a:xfrm>
            <a:off x="4015422" y="2001519"/>
            <a:ext cx="3716338" cy="1320801"/>
          </a:xfrm>
        </p:spPr>
        <p:txBody>
          <a:bodyPr>
            <a:noAutofit/>
          </a:bodyPr>
          <a:lstStyle/>
          <a:p>
            <a:r>
              <a:rPr lang="en-GB" sz="4000" dirty="0">
                <a:latin typeface="Arial" panose="020B0604020202020204" pitchFamily="34" charset="0"/>
                <a:cs typeface="Arial" panose="020B0604020202020204" pitchFamily="34" charset="0"/>
              </a:rPr>
              <a:t>Nonverbal communication </a:t>
            </a:r>
          </a:p>
        </p:txBody>
      </p:sp>
      <p:pic>
        <p:nvPicPr>
          <p:cNvPr id="4" name="Picture 3">
            <a:extLst>
              <a:ext uri="{FF2B5EF4-FFF2-40B4-BE49-F238E27FC236}">
                <a16:creationId xmlns:a16="http://schemas.microsoft.com/office/drawing/2014/main" id="{8E614113-E2DB-47FD-8BB7-E1A8ED304864}"/>
              </a:ext>
            </a:extLst>
          </p:cNvPr>
          <p:cNvPicPr>
            <a:picLocks noChangeAspect="1"/>
          </p:cNvPicPr>
          <p:nvPr/>
        </p:nvPicPr>
        <p:blipFill>
          <a:blip r:embed="rId2"/>
          <a:stretch>
            <a:fillRect/>
          </a:stretch>
        </p:blipFill>
        <p:spPr>
          <a:xfrm>
            <a:off x="589280" y="507365"/>
            <a:ext cx="2466975" cy="1847850"/>
          </a:xfrm>
          <a:prstGeom prst="rect">
            <a:avLst/>
          </a:prstGeom>
          <a:ln>
            <a:noFill/>
          </a:ln>
          <a:effectLst>
            <a:softEdge rad="112500"/>
          </a:effectLst>
        </p:spPr>
      </p:pic>
      <p:pic>
        <p:nvPicPr>
          <p:cNvPr id="5" name="Picture 4">
            <a:extLst>
              <a:ext uri="{FF2B5EF4-FFF2-40B4-BE49-F238E27FC236}">
                <a16:creationId xmlns:a16="http://schemas.microsoft.com/office/drawing/2014/main" id="{AE15DF9D-6317-499A-9E09-2C1B3A935473}"/>
              </a:ext>
            </a:extLst>
          </p:cNvPr>
          <p:cNvPicPr>
            <a:picLocks noChangeAspect="1"/>
          </p:cNvPicPr>
          <p:nvPr/>
        </p:nvPicPr>
        <p:blipFill>
          <a:blip r:embed="rId3"/>
          <a:stretch>
            <a:fillRect/>
          </a:stretch>
        </p:blipFill>
        <p:spPr>
          <a:xfrm>
            <a:off x="8449310" y="803910"/>
            <a:ext cx="3238500" cy="1409700"/>
          </a:xfrm>
          <a:prstGeom prst="rect">
            <a:avLst/>
          </a:prstGeom>
          <a:ln>
            <a:noFill/>
          </a:ln>
          <a:effectLst>
            <a:softEdge rad="112500"/>
          </a:effectLst>
        </p:spPr>
      </p:pic>
      <p:pic>
        <p:nvPicPr>
          <p:cNvPr id="6" name="Picture 5">
            <a:extLst>
              <a:ext uri="{FF2B5EF4-FFF2-40B4-BE49-F238E27FC236}">
                <a16:creationId xmlns:a16="http://schemas.microsoft.com/office/drawing/2014/main" id="{7F7EA529-4257-4DDE-B351-195E01E22118}"/>
              </a:ext>
            </a:extLst>
          </p:cNvPr>
          <p:cNvPicPr>
            <a:picLocks noChangeAspect="1"/>
          </p:cNvPicPr>
          <p:nvPr/>
        </p:nvPicPr>
        <p:blipFill>
          <a:blip r:embed="rId4"/>
          <a:stretch>
            <a:fillRect/>
          </a:stretch>
        </p:blipFill>
        <p:spPr>
          <a:xfrm>
            <a:off x="589280" y="4749166"/>
            <a:ext cx="3124200" cy="1466850"/>
          </a:xfrm>
          <a:prstGeom prst="rect">
            <a:avLst/>
          </a:prstGeom>
          <a:ln>
            <a:noFill/>
          </a:ln>
          <a:effectLst>
            <a:softEdge rad="112500"/>
          </a:effectLst>
        </p:spPr>
      </p:pic>
      <p:pic>
        <p:nvPicPr>
          <p:cNvPr id="7" name="Picture 6">
            <a:extLst>
              <a:ext uri="{FF2B5EF4-FFF2-40B4-BE49-F238E27FC236}">
                <a16:creationId xmlns:a16="http://schemas.microsoft.com/office/drawing/2014/main" id="{30075793-5E57-49B5-957A-445C53DD75DE}"/>
              </a:ext>
            </a:extLst>
          </p:cNvPr>
          <p:cNvPicPr>
            <a:picLocks noChangeAspect="1"/>
          </p:cNvPicPr>
          <p:nvPr/>
        </p:nvPicPr>
        <p:blipFill>
          <a:blip r:embed="rId5"/>
          <a:stretch>
            <a:fillRect/>
          </a:stretch>
        </p:blipFill>
        <p:spPr>
          <a:xfrm>
            <a:off x="8901747" y="4091940"/>
            <a:ext cx="2333625" cy="1962150"/>
          </a:xfrm>
          <a:prstGeom prst="rect">
            <a:avLst/>
          </a:prstGeom>
          <a:ln>
            <a:noFill/>
          </a:ln>
          <a:effectLst>
            <a:softEdge rad="112500"/>
          </a:effectLst>
        </p:spPr>
      </p:pic>
    </p:spTree>
    <p:extLst>
      <p:ext uri="{BB962C8B-B14F-4D97-AF65-F5344CB8AC3E}">
        <p14:creationId xmlns:p14="http://schemas.microsoft.com/office/powerpoint/2010/main" val="35901783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5D745-C03E-44CE-A561-AD81BD74C438}"/>
              </a:ext>
            </a:extLst>
          </p:cNvPr>
          <p:cNvSpPr>
            <a:spLocks noGrp="1"/>
          </p:cNvSpPr>
          <p:nvPr>
            <p:ph type="title"/>
          </p:nvPr>
        </p:nvSpPr>
        <p:spPr>
          <a:xfrm>
            <a:off x="2057400" y="294640"/>
            <a:ext cx="7858760" cy="690880"/>
          </a:xfrm>
        </p:spPr>
        <p:txBody>
          <a:bodyPr>
            <a:normAutofit fontScale="90000"/>
          </a:bodyPr>
          <a:lstStyle/>
          <a:p>
            <a:r>
              <a:rPr lang="en-GB"/>
              <a:t>Nonverbal Communication</a:t>
            </a:r>
            <a:endParaRPr lang="en-GB" dirty="0"/>
          </a:p>
        </p:txBody>
      </p:sp>
      <p:sp>
        <p:nvSpPr>
          <p:cNvPr id="3" name="Content Placeholder 2">
            <a:extLst>
              <a:ext uri="{FF2B5EF4-FFF2-40B4-BE49-F238E27FC236}">
                <a16:creationId xmlns:a16="http://schemas.microsoft.com/office/drawing/2014/main" id="{55A0DC2F-89A9-4A3E-822B-35963CAAF688}"/>
              </a:ext>
            </a:extLst>
          </p:cNvPr>
          <p:cNvSpPr>
            <a:spLocks noGrp="1"/>
          </p:cNvSpPr>
          <p:nvPr>
            <p:ph idx="1"/>
          </p:nvPr>
        </p:nvSpPr>
        <p:spPr>
          <a:xfrm>
            <a:off x="233680" y="1534160"/>
            <a:ext cx="11887200" cy="5029200"/>
          </a:xfrm>
        </p:spPr>
        <p:txBody>
          <a:bodyPr>
            <a:normAutofit fontScale="77500" lnSpcReduction="20000"/>
          </a:bodyPr>
          <a:lstStyle/>
          <a:p>
            <a:pPr marL="0" indent="0">
              <a:buNone/>
            </a:pPr>
            <a:r>
              <a:rPr lang="en-GB"/>
              <a:t>	Nonverbal Communication is when there are no words to it. Nonverbal communication is communication through body language and example for it is: facial expressions, gestures, tone of voice, eye contact and is when the person communicate without using voice/language/talking. </a:t>
            </a:r>
          </a:p>
          <a:p>
            <a:pPr marL="0" indent="0">
              <a:buNone/>
            </a:pPr>
            <a:r>
              <a:rPr lang="en-GB"/>
              <a:t>	Here we are talking about more for body language as in this communication body language is where is used most of the time and is important to understand it so then the communication can be successful and great.</a:t>
            </a:r>
          </a:p>
          <a:p>
            <a:pPr marL="0" indent="0">
              <a:buNone/>
            </a:pPr>
            <a:r>
              <a:rPr lang="en-GB"/>
              <a:t>	Nonverbal communication types include: facial expressions, body movement and posture, gestures, eye contact, touch, space and voice as well.</a:t>
            </a:r>
          </a:p>
          <a:p>
            <a:pPr marL="0" indent="0">
              <a:buNone/>
            </a:pPr>
            <a:r>
              <a:rPr lang="en-GB"/>
              <a:t>	This type of communication is important because it is important in our lives as well as verbal communication.</a:t>
            </a:r>
          </a:p>
          <a:p>
            <a:pPr marL="0" indent="0">
              <a:buNone/>
            </a:pPr>
            <a:r>
              <a:rPr lang="en-GB"/>
              <a:t>	Nonverbal communication is important when is good presented so when you communicate to the person effectively, you build trust, confidence, caring, understandble and supportive, so that is why is very important to communicate good to the person who you are communicating with.</a:t>
            </a:r>
          </a:p>
          <a:p>
            <a:pPr marL="0" indent="0">
              <a:buNone/>
            </a:pPr>
            <a:r>
              <a:rPr lang="en-GB"/>
              <a:t>	If the communication is not presented well, that can cause to the person that you are communicating with – misunderstanding, loosing trust/confidence, depression, anxiety and stress as well. </a:t>
            </a:r>
          </a:p>
          <a:p>
            <a:pPr marL="0" indent="0">
              <a:buNone/>
            </a:pPr>
            <a:r>
              <a:rPr lang="en-GB"/>
              <a:t>	This communication need to be presented well.</a:t>
            </a:r>
            <a:endParaRPr lang="en-GB" dirty="0"/>
          </a:p>
        </p:txBody>
      </p:sp>
      <p:pic>
        <p:nvPicPr>
          <p:cNvPr id="4" name="Picture 3">
            <a:extLst>
              <a:ext uri="{FF2B5EF4-FFF2-40B4-BE49-F238E27FC236}">
                <a16:creationId xmlns:a16="http://schemas.microsoft.com/office/drawing/2014/main" id="{688D06EF-A3DC-4222-9CC0-EC5F108AF2A0}"/>
              </a:ext>
            </a:extLst>
          </p:cNvPr>
          <p:cNvPicPr>
            <a:picLocks noChangeAspect="1"/>
          </p:cNvPicPr>
          <p:nvPr/>
        </p:nvPicPr>
        <p:blipFill>
          <a:blip r:embed="rId2"/>
          <a:stretch>
            <a:fillRect/>
          </a:stretch>
        </p:blipFill>
        <p:spPr>
          <a:xfrm>
            <a:off x="233681" y="121655"/>
            <a:ext cx="1605280" cy="1412505"/>
          </a:xfrm>
          <a:prstGeom prst="rect">
            <a:avLst/>
          </a:prstGeom>
          <a:ln>
            <a:noFill/>
          </a:ln>
          <a:effectLst>
            <a:softEdge rad="112500"/>
          </a:effectLst>
        </p:spPr>
      </p:pic>
      <p:pic>
        <p:nvPicPr>
          <p:cNvPr id="5" name="Picture 4">
            <a:extLst>
              <a:ext uri="{FF2B5EF4-FFF2-40B4-BE49-F238E27FC236}">
                <a16:creationId xmlns:a16="http://schemas.microsoft.com/office/drawing/2014/main" id="{D458CB08-2D27-482A-BA03-C36256F2B426}"/>
              </a:ext>
            </a:extLst>
          </p:cNvPr>
          <p:cNvPicPr>
            <a:picLocks noChangeAspect="1"/>
          </p:cNvPicPr>
          <p:nvPr/>
        </p:nvPicPr>
        <p:blipFill>
          <a:blip r:embed="rId3"/>
          <a:stretch>
            <a:fillRect/>
          </a:stretch>
        </p:blipFill>
        <p:spPr>
          <a:xfrm>
            <a:off x="9712960" y="49093"/>
            <a:ext cx="2245359" cy="1412505"/>
          </a:xfrm>
          <a:prstGeom prst="rect">
            <a:avLst/>
          </a:prstGeom>
          <a:ln>
            <a:noFill/>
          </a:ln>
          <a:effectLst>
            <a:softEdge rad="112500"/>
          </a:effectLst>
        </p:spPr>
      </p:pic>
      <p:pic>
        <p:nvPicPr>
          <p:cNvPr id="6" name="Picture 5">
            <a:extLst>
              <a:ext uri="{FF2B5EF4-FFF2-40B4-BE49-F238E27FC236}">
                <a16:creationId xmlns:a16="http://schemas.microsoft.com/office/drawing/2014/main" id="{D21216D7-583C-4D97-ACA2-59A9985A3EC9}"/>
              </a:ext>
            </a:extLst>
          </p:cNvPr>
          <p:cNvPicPr>
            <a:picLocks noChangeAspect="1"/>
          </p:cNvPicPr>
          <p:nvPr/>
        </p:nvPicPr>
        <p:blipFill>
          <a:blip r:embed="rId4"/>
          <a:stretch>
            <a:fillRect/>
          </a:stretch>
        </p:blipFill>
        <p:spPr>
          <a:xfrm>
            <a:off x="8051330" y="5781040"/>
            <a:ext cx="2047710" cy="953770"/>
          </a:xfrm>
          <a:prstGeom prst="rect">
            <a:avLst/>
          </a:prstGeom>
          <a:ln>
            <a:noFill/>
          </a:ln>
          <a:effectLst>
            <a:softEdge rad="112500"/>
          </a:effectLst>
        </p:spPr>
      </p:pic>
    </p:spTree>
    <p:extLst>
      <p:ext uri="{BB962C8B-B14F-4D97-AF65-F5344CB8AC3E}">
        <p14:creationId xmlns:p14="http://schemas.microsoft.com/office/powerpoint/2010/main" val="2929549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74037BF-C8E4-421B-B3FB-D9062C168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139700" dist="508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8F09A5-8065-4CBF-8198-73E9BD0E72CD}"/>
              </a:ext>
            </a:extLst>
          </p:cNvPr>
          <p:cNvSpPr>
            <a:spLocks noGrp="1"/>
          </p:cNvSpPr>
          <p:nvPr>
            <p:ph type="title"/>
          </p:nvPr>
        </p:nvSpPr>
        <p:spPr>
          <a:xfrm>
            <a:off x="266701" y="1466850"/>
            <a:ext cx="4105274" cy="3333750"/>
          </a:xfrm>
        </p:spPr>
        <p:txBody>
          <a:bodyPr>
            <a:normAutofit/>
          </a:bodyPr>
          <a:lstStyle/>
          <a:p>
            <a:r>
              <a:rPr lang="en-GB" sz="2800" dirty="0">
                <a:latin typeface="Arial" panose="020B0604020202020204" pitchFamily="34" charset="0"/>
                <a:cs typeface="Arial" panose="020B0604020202020204" pitchFamily="34" charset="0"/>
              </a:rPr>
              <a:t>Verbal VS Nonverbal Communication</a:t>
            </a:r>
          </a:p>
        </p:txBody>
      </p:sp>
      <p:sp>
        <p:nvSpPr>
          <p:cNvPr id="15" name="Rectangle 14">
            <a:extLst>
              <a:ext uri="{FF2B5EF4-FFF2-40B4-BE49-F238E27FC236}">
                <a16:creationId xmlns:a16="http://schemas.microsoft.com/office/drawing/2014/main" id="{A2AD3C78-C9E6-41C5-8D05-DADBB0439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1263" y="484632"/>
            <a:ext cx="2876095" cy="2022476"/>
          </a:xfrm>
          <a:prstGeom prst="rect">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21CD21F-E329-4010-88A7-32EC6224FC95}"/>
              </a:ext>
            </a:extLst>
          </p:cNvPr>
          <p:cNvPicPr>
            <a:picLocks noChangeAspect="1"/>
          </p:cNvPicPr>
          <p:nvPr/>
        </p:nvPicPr>
        <p:blipFill rotWithShape="1">
          <a:blip r:embed="rId3"/>
          <a:srcRect l="11872" r="8495" b="4"/>
          <a:stretch/>
        </p:blipFill>
        <p:spPr>
          <a:xfrm>
            <a:off x="8831263" y="484632"/>
            <a:ext cx="2876095" cy="2022476"/>
          </a:xfrm>
          <a:prstGeom prst="rect">
            <a:avLst/>
          </a:prstGeom>
          <a:ln>
            <a:noFill/>
          </a:ln>
          <a:effectLst>
            <a:softEdge rad="112500"/>
          </a:effectLst>
        </p:spPr>
      </p:pic>
      <p:sp>
        <p:nvSpPr>
          <p:cNvPr id="17" name="Rectangle 16">
            <a:extLst>
              <a:ext uri="{FF2B5EF4-FFF2-40B4-BE49-F238E27FC236}">
                <a16:creationId xmlns:a16="http://schemas.microsoft.com/office/drawing/2014/main" id="{3F365939-3C5F-4265-AA65-49722F474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7602" y="4164379"/>
            <a:ext cx="3546267" cy="2208989"/>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767D4C5-2A5F-4E20-9C24-E2A8111E2157}"/>
              </a:ext>
            </a:extLst>
          </p:cNvPr>
          <p:cNvPicPr>
            <a:picLocks noChangeAspect="1"/>
          </p:cNvPicPr>
          <p:nvPr/>
        </p:nvPicPr>
        <p:blipFill rotWithShape="1">
          <a:blip r:embed="rId4"/>
          <a:srcRect l="36334" r="20277" b="1"/>
          <a:stretch/>
        </p:blipFill>
        <p:spPr>
          <a:xfrm>
            <a:off x="8831272" y="2661434"/>
            <a:ext cx="2876096" cy="3711933"/>
          </a:xfrm>
          <a:prstGeom prst="rect">
            <a:avLst/>
          </a:prstGeom>
          <a:ln>
            <a:noFill/>
          </a:ln>
          <a:effectLst>
            <a:softEdge rad="112500"/>
          </a:effectLst>
        </p:spPr>
      </p:pic>
      <p:pic>
        <p:nvPicPr>
          <p:cNvPr id="6" name="Picture 5">
            <a:extLst>
              <a:ext uri="{FF2B5EF4-FFF2-40B4-BE49-F238E27FC236}">
                <a16:creationId xmlns:a16="http://schemas.microsoft.com/office/drawing/2014/main" id="{4D952FE3-C46E-4FA1-ADA7-735C5304BEB8}"/>
              </a:ext>
            </a:extLst>
          </p:cNvPr>
          <p:cNvPicPr>
            <a:picLocks noChangeAspect="1"/>
          </p:cNvPicPr>
          <p:nvPr/>
        </p:nvPicPr>
        <p:blipFill rotWithShape="1">
          <a:blip r:embed="rId5"/>
          <a:srcRect l="7493" r="2607" b="2"/>
          <a:stretch/>
        </p:blipFill>
        <p:spPr>
          <a:xfrm>
            <a:off x="4976456" y="4064001"/>
            <a:ext cx="3707413" cy="2309368"/>
          </a:xfrm>
          <a:prstGeom prst="rect">
            <a:avLst/>
          </a:prstGeom>
          <a:ln>
            <a:noFill/>
          </a:ln>
          <a:effectLst>
            <a:softEdge rad="112500"/>
          </a:effectLst>
        </p:spPr>
      </p:pic>
      <p:pic>
        <p:nvPicPr>
          <p:cNvPr id="7" name="Picture 6">
            <a:extLst>
              <a:ext uri="{FF2B5EF4-FFF2-40B4-BE49-F238E27FC236}">
                <a16:creationId xmlns:a16="http://schemas.microsoft.com/office/drawing/2014/main" id="{95005D35-E07E-4C1F-AC47-FC1231FBB9B9}"/>
              </a:ext>
            </a:extLst>
          </p:cNvPr>
          <p:cNvPicPr>
            <a:picLocks noChangeAspect="1"/>
          </p:cNvPicPr>
          <p:nvPr/>
        </p:nvPicPr>
        <p:blipFill>
          <a:blip r:embed="rId6"/>
          <a:stretch>
            <a:fillRect/>
          </a:stretch>
        </p:blipFill>
        <p:spPr>
          <a:xfrm>
            <a:off x="5137602" y="1084975"/>
            <a:ext cx="3371877" cy="1888251"/>
          </a:xfrm>
          <a:prstGeom prst="rect">
            <a:avLst/>
          </a:prstGeom>
          <a:ln>
            <a:noFill/>
          </a:ln>
          <a:effectLst>
            <a:softEdge rad="112500"/>
          </a:effectLst>
        </p:spPr>
      </p:pic>
    </p:spTree>
    <p:extLst>
      <p:ext uri="{BB962C8B-B14F-4D97-AF65-F5344CB8AC3E}">
        <p14:creationId xmlns:p14="http://schemas.microsoft.com/office/powerpoint/2010/main" val="10142710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E55111A-0680-48C0-A0E4-A06B143231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2226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924F2EC-AC99-4A9E-A287-FA0795BAB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ln>
            <a:noFill/>
          </a:ln>
          <a:effectLst>
            <a:outerShdw blurRad="139700" dist="508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1A27A9-E649-485C-B726-B2D514703E81}"/>
              </a:ext>
            </a:extLst>
          </p:cNvPr>
          <p:cNvSpPr>
            <a:spLocks noGrp="1"/>
          </p:cNvSpPr>
          <p:nvPr>
            <p:ph type="title"/>
          </p:nvPr>
        </p:nvSpPr>
        <p:spPr>
          <a:xfrm>
            <a:off x="838201" y="365125"/>
            <a:ext cx="4854676" cy="1325563"/>
          </a:xfrm>
        </p:spPr>
        <p:txBody>
          <a:bodyPr>
            <a:normAutofit/>
          </a:bodyPr>
          <a:lstStyle/>
          <a:p>
            <a:r>
              <a:rPr lang="en-GB" sz="3800">
                <a:latin typeface="Arial" panose="020B0604020202020204" pitchFamily="34" charset="0"/>
                <a:cs typeface="Arial" panose="020B0604020202020204" pitchFamily="34" charset="0"/>
              </a:rPr>
              <a:t>Verbal VS Nonverbal Communication</a:t>
            </a:r>
          </a:p>
        </p:txBody>
      </p:sp>
      <p:sp>
        <p:nvSpPr>
          <p:cNvPr id="3" name="Content Placeholder 2">
            <a:extLst>
              <a:ext uri="{FF2B5EF4-FFF2-40B4-BE49-F238E27FC236}">
                <a16:creationId xmlns:a16="http://schemas.microsoft.com/office/drawing/2014/main" id="{E2DB113A-97A5-48C1-828C-28AB1D654F5A}"/>
              </a:ext>
            </a:extLst>
          </p:cNvPr>
          <p:cNvSpPr>
            <a:spLocks noGrp="1"/>
          </p:cNvSpPr>
          <p:nvPr>
            <p:ph idx="1"/>
          </p:nvPr>
        </p:nvSpPr>
        <p:spPr>
          <a:xfrm>
            <a:off x="1120000" y="1825624"/>
            <a:ext cx="4572877" cy="4920615"/>
          </a:xfrm>
        </p:spPr>
        <p:txBody>
          <a:bodyPr>
            <a:normAutofit/>
          </a:bodyPr>
          <a:lstStyle/>
          <a:p>
            <a:pPr marL="0" indent="0">
              <a:buNone/>
            </a:pPr>
            <a:r>
              <a:rPr lang="en-GB" sz="15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The difference between Verbal and Nonverbal Communication is:</a:t>
            </a:r>
          </a:p>
          <a:p>
            <a:pPr marL="0" indent="0">
              <a:buNone/>
            </a:pP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	Verbal Communication is where the use of words is the message to the person that you are communicating with. It could be written communication.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	Nonverbal Communication is when the message to the person that you are communicating with doesn’t have use of words/voice/language and talking.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	Nonverbal Communication have body language which is the main form that is used in this communication</a:t>
            </a:r>
          </a:p>
          <a:p>
            <a:pPr marL="0" indent="0">
              <a:buNone/>
            </a:pPr>
            <a:r>
              <a:rPr lang="en-GB" sz="1800" dirty="0">
                <a:latin typeface="Arial" panose="020B0604020202020204" pitchFamily="34" charset="0"/>
                <a:cs typeface="Arial" panose="020B0604020202020204" pitchFamily="34" charset="0"/>
              </a:rPr>
              <a:t>	</a:t>
            </a:r>
          </a:p>
        </p:txBody>
      </p:sp>
      <p:sp>
        <p:nvSpPr>
          <p:cNvPr id="14" name="Rounded Rectangle 15">
            <a:extLst>
              <a:ext uri="{FF2B5EF4-FFF2-40B4-BE49-F238E27FC236}">
                <a16:creationId xmlns:a16="http://schemas.microsoft.com/office/drawing/2014/main" id="{9A5D5A91-4E03-4F27-A398-F3B63F929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6820" y="484632"/>
            <a:ext cx="2685229" cy="3518880"/>
          </a:xfrm>
          <a:prstGeom prst="roundRect">
            <a:avLst>
              <a:gd name="adj" fmla="val 2028"/>
            </a:avLst>
          </a:prstGeom>
          <a:solidFill>
            <a:schemeClr val="tx1"/>
          </a:solidFill>
          <a:ln>
            <a:solidFill>
              <a:schemeClr val="accent1">
                <a:shade val="50000"/>
              </a:schemeClr>
            </a:solidFill>
          </a:ln>
          <a:effectLst>
            <a:innerShdw blurRad="127000" dist="127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C02C794-8658-40ED-AA72-B381C8EAA488}"/>
              </a:ext>
            </a:extLst>
          </p:cNvPr>
          <p:cNvPicPr>
            <a:picLocks noChangeAspect="1"/>
          </p:cNvPicPr>
          <p:nvPr/>
        </p:nvPicPr>
        <p:blipFill>
          <a:blip r:embed="rId3"/>
          <a:stretch>
            <a:fillRect/>
          </a:stretch>
        </p:blipFill>
        <p:spPr>
          <a:xfrm>
            <a:off x="6743315" y="1109444"/>
            <a:ext cx="2367866" cy="2254620"/>
          </a:xfrm>
          <a:prstGeom prst="rect">
            <a:avLst/>
          </a:prstGeom>
        </p:spPr>
      </p:pic>
      <p:sp>
        <p:nvSpPr>
          <p:cNvPr id="16" name="Rectangle 15">
            <a:extLst>
              <a:ext uri="{FF2B5EF4-FFF2-40B4-BE49-F238E27FC236}">
                <a16:creationId xmlns:a16="http://schemas.microsoft.com/office/drawing/2014/main" id="{C6DE84D5-7432-44EC-B66F-D5AC6F9BE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700" y="484632"/>
            <a:ext cx="2241661" cy="2672306"/>
          </a:xfrm>
          <a:prstGeom prst="rect">
            <a:avLst/>
          </a:prstGeom>
          <a:solidFill>
            <a:schemeClr val="tx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59B817C-BA4D-4D55-B286-6D96C565B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6819" y="4164380"/>
            <a:ext cx="2713700" cy="2191970"/>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7">
            <a:extLst>
              <a:ext uri="{FF2B5EF4-FFF2-40B4-BE49-F238E27FC236}">
                <a16:creationId xmlns:a16="http://schemas.microsoft.com/office/drawing/2014/main" id="{297F5417-97D2-40E1-B666-2FCF279EA8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2913" y="3336324"/>
            <a:ext cx="2244448" cy="3020025"/>
          </a:xfrm>
          <a:prstGeom prst="roundRect">
            <a:avLst>
              <a:gd name="adj" fmla="val 2028"/>
            </a:avLst>
          </a:prstGeom>
          <a:solidFill>
            <a:schemeClr val="tx1"/>
          </a:solidFill>
          <a:ln>
            <a:solidFill>
              <a:schemeClr val="accent1">
                <a:shade val="50000"/>
              </a:schemeClr>
            </a:solidFill>
          </a:ln>
          <a:effectLst>
            <a:innerShdw blurRad="127000" dist="127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DA6057E-B2A4-4DD4-8470-E940CB4E83F9}"/>
              </a:ext>
            </a:extLst>
          </p:cNvPr>
          <p:cNvPicPr>
            <a:picLocks noChangeAspect="1"/>
          </p:cNvPicPr>
          <p:nvPr/>
        </p:nvPicPr>
        <p:blipFill>
          <a:blip r:embed="rId4"/>
          <a:stretch>
            <a:fillRect/>
          </a:stretch>
        </p:blipFill>
        <p:spPr>
          <a:xfrm>
            <a:off x="9619515" y="3872462"/>
            <a:ext cx="1926978" cy="1935580"/>
          </a:xfrm>
          <a:prstGeom prst="rect">
            <a:avLst/>
          </a:prstGeom>
          <a:ln>
            <a:noFill/>
          </a:ln>
          <a:effectLst>
            <a:softEdge rad="112500"/>
          </a:effectLst>
        </p:spPr>
      </p:pic>
    </p:spTree>
    <p:extLst>
      <p:ext uri="{BB962C8B-B14F-4D97-AF65-F5344CB8AC3E}">
        <p14:creationId xmlns:p14="http://schemas.microsoft.com/office/powerpoint/2010/main" val="7840709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51E7C6-1961-4199-B95E-D0993B9FB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6616" y="0"/>
            <a:ext cx="463600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97F1EF-0AED-4298-89CA-8BA44F71D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53400" cy="6858000"/>
          </a:xfrm>
          <a:prstGeom prst="rect">
            <a:avLst/>
          </a:prstGeom>
          <a:ln>
            <a:noFill/>
          </a:ln>
          <a:effectLst>
            <a:outerShdw blurRad="139700" dist="508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38F2D9-0CE7-4150-8E11-60F8D5763195}"/>
              </a:ext>
            </a:extLst>
          </p:cNvPr>
          <p:cNvSpPr>
            <a:spLocks noGrp="1"/>
          </p:cNvSpPr>
          <p:nvPr>
            <p:ph type="title"/>
          </p:nvPr>
        </p:nvSpPr>
        <p:spPr>
          <a:xfrm>
            <a:off x="658366" y="3430199"/>
            <a:ext cx="7052937" cy="2511111"/>
          </a:xfrm>
        </p:spPr>
        <p:txBody>
          <a:bodyPr vert="horz" wrap="square" lIns="91440" tIns="45720" rIns="91440" bIns="45720" rtlCol="0" anchor="t">
            <a:normAutofit/>
          </a:bodyPr>
          <a:lstStyle/>
          <a:p>
            <a:pPr algn="r"/>
            <a:r>
              <a:rPr lang="en-US" sz="720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rPr>
              <a:t>Communication Skills </a:t>
            </a:r>
          </a:p>
        </p:txBody>
      </p:sp>
      <p:sp>
        <p:nvSpPr>
          <p:cNvPr id="14" name="Title 1">
            <a:extLst>
              <a:ext uri="{FF2B5EF4-FFF2-40B4-BE49-F238E27FC236}">
                <a16:creationId xmlns:a16="http://schemas.microsoft.com/office/drawing/2014/main" id="{091782EE-F77E-4722-85F0-C1E5F079003E}"/>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7678" y="2627791"/>
            <a:ext cx="6235148" cy="3592034"/>
          </a:xfrm>
          <a:prstGeom prst="rect">
            <a:avLst/>
          </a:prstGeom>
        </p:spPr>
        <p:txBody>
          <a:bodyPr vert="horz" wrap="none" lIns="91440" tIns="45720" rIns="91440" bIns="45720" rtlCol="0" anchor="t">
            <a:normAutofit/>
          </a:bodyPr>
          <a:lstStyle>
            <a:lvl1pPr algn="r" defTabSz="914400" rtl="0" eaLnBrk="1" latinLnBrk="0" hangingPunct="1">
              <a:lnSpc>
                <a:spcPct val="90000"/>
              </a:lnSpc>
              <a:spcBef>
                <a:spcPct val="0"/>
              </a:spcBef>
              <a:buNone/>
              <a:defRPr sz="9600" b="0" kern="120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ea typeface="+mj-ea"/>
                <a:cs typeface="+mj-cs"/>
              </a:defRPr>
            </a:lvl1pPr>
          </a:lstStyle>
          <a:p>
            <a:endParaRPr lang="en-US" dirty="0">
              <a:effectLst>
                <a:outerShdw blurRad="469900" dist="342900" dir="5400000" sy="-20000" rotWithShape="0">
                  <a:schemeClr val="bg1"/>
                </a:outerShdw>
              </a:effectLst>
            </a:endParaRPr>
          </a:p>
        </p:txBody>
      </p:sp>
      <p:pic>
        <p:nvPicPr>
          <p:cNvPr id="4" name="Picture 3">
            <a:extLst>
              <a:ext uri="{FF2B5EF4-FFF2-40B4-BE49-F238E27FC236}">
                <a16:creationId xmlns:a16="http://schemas.microsoft.com/office/drawing/2014/main" id="{CD2DEEB3-835B-442B-A5BE-E9A78664ADB5}"/>
              </a:ext>
            </a:extLst>
          </p:cNvPr>
          <p:cNvPicPr>
            <a:picLocks noChangeAspect="1"/>
          </p:cNvPicPr>
          <p:nvPr/>
        </p:nvPicPr>
        <p:blipFill>
          <a:blip r:embed="rId3"/>
          <a:stretch>
            <a:fillRect/>
          </a:stretch>
        </p:blipFill>
        <p:spPr>
          <a:xfrm>
            <a:off x="8788526" y="1320851"/>
            <a:ext cx="2800500" cy="1269896"/>
          </a:xfrm>
          <a:prstGeom prst="rect">
            <a:avLst/>
          </a:prstGeom>
        </p:spPr>
      </p:pic>
      <p:pic>
        <p:nvPicPr>
          <p:cNvPr id="5" name="Picture 4">
            <a:extLst>
              <a:ext uri="{FF2B5EF4-FFF2-40B4-BE49-F238E27FC236}">
                <a16:creationId xmlns:a16="http://schemas.microsoft.com/office/drawing/2014/main" id="{F197F175-3FB4-46D5-95F4-51184B0063B1}"/>
              </a:ext>
            </a:extLst>
          </p:cNvPr>
          <p:cNvPicPr>
            <a:picLocks noChangeAspect="1"/>
          </p:cNvPicPr>
          <p:nvPr/>
        </p:nvPicPr>
        <p:blipFill>
          <a:blip r:embed="rId4"/>
          <a:stretch>
            <a:fillRect/>
          </a:stretch>
        </p:blipFill>
        <p:spPr>
          <a:xfrm>
            <a:off x="8950296" y="3589866"/>
            <a:ext cx="2476960" cy="2624669"/>
          </a:xfrm>
          <a:prstGeom prst="rect">
            <a:avLst/>
          </a:prstGeom>
          <a:ln>
            <a:noFill/>
          </a:ln>
          <a:effectLst>
            <a:softEdge rad="112500"/>
          </a:effectLst>
        </p:spPr>
      </p:pic>
    </p:spTree>
    <p:extLst>
      <p:ext uri="{BB962C8B-B14F-4D97-AF65-F5344CB8AC3E}">
        <p14:creationId xmlns:p14="http://schemas.microsoft.com/office/powerpoint/2010/main" val="13577504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A4948A0-8CB4-422D-9E82-789682F8EDE0}"/>
              </a:ext>
            </a:extLst>
          </p:cNvPr>
          <p:cNvPicPr>
            <a:picLocks noChangeAspect="1"/>
          </p:cNvPicPr>
          <p:nvPr/>
        </p:nvPicPr>
        <p:blipFill rotWithShape="1">
          <a:blip r:embed="rId3"/>
          <a:srcRect t="3050" r="-1" b="2988"/>
          <a:stretch/>
        </p:blipFill>
        <p:spPr>
          <a:xfrm>
            <a:off x="20" y="1"/>
            <a:ext cx="4343380" cy="2926080"/>
          </a:xfrm>
          <a:prstGeom prst="rect">
            <a:avLst/>
          </a:prstGeom>
        </p:spPr>
      </p:pic>
      <p:pic>
        <p:nvPicPr>
          <p:cNvPr id="5" name="Picture 4">
            <a:extLst>
              <a:ext uri="{FF2B5EF4-FFF2-40B4-BE49-F238E27FC236}">
                <a16:creationId xmlns:a16="http://schemas.microsoft.com/office/drawing/2014/main" id="{9B663449-7D40-42DD-A5F3-142A057DFA08}"/>
              </a:ext>
            </a:extLst>
          </p:cNvPr>
          <p:cNvPicPr>
            <a:picLocks noChangeAspect="1"/>
          </p:cNvPicPr>
          <p:nvPr/>
        </p:nvPicPr>
        <p:blipFill rotWithShape="1">
          <a:blip r:embed="rId4"/>
          <a:srcRect l="11760" r="13109" b="2"/>
          <a:stretch/>
        </p:blipFill>
        <p:spPr>
          <a:xfrm>
            <a:off x="20" y="2926080"/>
            <a:ext cx="4343380" cy="3931920"/>
          </a:xfrm>
          <a:prstGeom prst="rect">
            <a:avLst/>
          </a:prstGeom>
        </p:spPr>
      </p:pic>
      <p:sp useBgFill="1">
        <p:nvSpPr>
          <p:cNvPr id="10" name="Rectangle 9">
            <a:extLst>
              <a:ext uri="{FF2B5EF4-FFF2-40B4-BE49-F238E27FC236}">
                <a16:creationId xmlns:a16="http://schemas.microsoft.com/office/drawing/2014/main" id="{9B0AFE09-C432-44D9-ADEF-CA287E692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3400" y="1"/>
            <a:ext cx="7848600" cy="6858000"/>
          </a:xfrm>
          <a:prstGeom prst="rect">
            <a:avLst/>
          </a:prstGeom>
          <a:ln>
            <a:noFill/>
          </a:ln>
          <a:effectLst>
            <a:outerShdw blurRad="139700" dist="50800" dir="10800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EBA674-23BB-421D-8800-3C718D11447A}"/>
              </a:ext>
            </a:extLst>
          </p:cNvPr>
          <p:cNvSpPr>
            <a:spLocks noGrp="1"/>
          </p:cNvSpPr>
          <p:nvPr>
            <p:ph type="title"/>
          </p:nvPr>
        </p:nvSpPr>
        <p:spPr>
          <a:xfrm>
            <a:off x="4702628" y="365125"/>
            <a:ext cx="6651171" cy="1325563"/>
          </a:xfrm>
        </p:spPr>
        <p:txBody>
          <a:bodyPr>
            <a:normAutofit/>
          </a:bodyPr>
          <a:lstStyle/>
          <a:p>
            <a:r>
              <a:rPr lang="en-GB" dirty="0"/>
              <a:t>Communication Skills </a:t>
            </a:r>
          </a:p>
        </p:txBody>
      </p:sp>
      <p:sp>
        <p:nvSpPr>
          <p:cNvPr id="3" name="Content Placeholder 2">
            <a:extLst>
              <a:ext uri="{FF2B5EF4-FFF2-40B4-BE49-F238E27FC236}">
                <a16:creationId xmlns:a16="http://schemas.microsoft.com/office/drawing/2014/main" id="{A19A12EB-9692-4BE7-8CC3-916E4EE32B41}"/>
              </a:ext>
            </a:extLst>
          </p:cNvPr>
          <p:cNvSpPr>
            <a:spLocks noGrp="1"/>
          </p:cNvSpPr>
          <p:nvPr>
            <p:ph idx="1"/>
          </p:nvPr>
        </p:nvSpPr>
        <p:spPr>
          <a:xfrm>
            <a:off x="4702628" y="1483360"/>
            <a:ext cx="6768738" cy="4693603"/>
          </a:xfrm>
        </p:spPr>
        <p:txBody>
          <a:bodyPr>
            <a:normAutofit/>
          </a:bodyPr>
          <a:lstStyle/>
          <a:p>
            <a:pPr marL="0" indent="0">
              <a:buNone/>
            </a:pPr>
            <a:r>
              <a:rPr lang="en-GB" sz="1800" dirty="0">
                <a:latin typeface="Arial" panose="020B0604020202020204" pitchFamily="34" charset="0"/>
                <a:cs typeface="Arial" panose="020B0604020202020204" pitchFamily="34" charset="0"/>
              </a:rPr>
              <a:t>	Being able to communicate is very important skill in our lives. When you communicate well, this is the way of passing information to other people and the understanding of what it is said to us. </a:t>
            </a:r>
          </a:p>
          <a:p>
            <a:pPr marL="0" indent="0">
              <a:buNone/>
            </a:pPr>
            <a:r>
              <a:rPr lang="en-GB" sz="1800" dirty="0">
                <a:latin typeface="Arial" panose="020B0604020202020204" pitchFamily="34" charset="0"/>
                <a:cs typeface="Arial" panose="020B0604020202020204" pitchFamily="34" charset="0"/>
              </a:rPr>
              <a:t>	The Communication could be presented to the other people as : </a:t>
            </a:r>
          </a:p>
          <a:p>
            <a:pPr>
              <a:buFont typeface="Wingdings" panose="05000000000000000000" pitchFamily="2" charset="2"/>
              <a:buChar char="v"/>
            </a:pPr>
            <a:r>
              <a:rPr lang="en-GB" sz="1800" dirty="0">
                <a:latin typeface="Arial" panose="020B0604020202020204" pitchFamily="34" charset="0"/>
                <a:cs typeface="Arial" panose="020B0604020202020204" pitchFamily="34" charset="0"/>
              </a:rPr>
              <a:t>Written (books/text/message/website/email)</a:t>
            </a:r>
          </a:p>
          <a:p>
            <a:pPr>
              <a:buFont typeface="Wingdings" panose="05000000000000000000" pitchFamily="2" charset="2"/>
              <a:buChar char="v"/>
            </a:pPr>
            <a:r>
              <a:rPr lang="en-GB" sz="1800" dirty="0">
                <a:latin typeface="Arial" panose="020B0604020202020204" pitchFamily="34" charset="0"/>
                <a:cs typeface="Arial" panose="020B0604020202020204" pitchFamily="34" charset="0"/>
              </a:rPr>
              <a:t>Vocal (using our voice)</a:t>
            </a:r>
          </a:p>
          <a:p>
            <a:pPr>
              <a:buFont typeface="Wingdings" panose="05000000000000000000" pitchFamily="2" charset="2"/>
              <a:buChar char="v"/>
            </a:pPr>
            <a:r>
              <a:rPr lang="en-GB" sz="1800" dirty="0">
                <a:latin typeface="Arial" panose="020B0604020202020204" pitchFamily="34" charset="0"/>
                <a:cs typeface="Arial" panose="020B0604020202020204" pitchFamily="34" charset="0"/>
              </a:rPr>
              <a:t>Visually (maps/logos/charts/graphs)</a:t>
            </a:r>
          </a:p>
          <a:p>
            <a:pPr>
              <a:buFont typeface="Wingdings" panose="05000000000000000000" pitchFamily="2" charset="2"/>
              <a:buChar char="v"/>
            </a:pPr>
            <a:r>
              <a:rPr lang="en-GB" sz="1800" dirty="0">
                <a:latin typeface="Arial" panose="020B0604020202020204" pitchFamily="34" charset="0"/>
                <a:cs typeface="Arial" panose="020B0604020202020204" pitchFamily="34" charset="0"/>
              </a:rPr>
              <a:t>Nonverbally (body language/gestures/eye contact/)</a:t>
            </a:r>
          </a:p>
          <a:p>
            <a:pPr marL="0" indent="0">
              <a:buNone/>
            </a:pPr>
            <a:r>
              <a:rPr lang="en-GB" sz="1800" dirty="0">
                <a:latin typeface="Arial" panose="020B0604020202020204" pitchFamily="34" charset="0"/>
                <a:cs typeface="Arial" panose="020B0604020202020204" pitchFamily="34" charset="0"/>
              </a:rPr>
              <a:t>	The Communication Skills are important everywhere you go. </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They are important when you are applying for jobs/interviews/meeting friends/going different places and exploring.</a:t>
            </a:r>
          </a:p>
          <a:p>
            <a:pPr>
              <a:buFont typeface="Wingdings" panose="05000000000000000000" pitchFamily="2" charset="2"/>
              <a:buChar char="v"/>
            </a:pPr>
            <a:endParaRPr lang="en-GB" sz="1500" dirty="0"/>
          </a:p>
        </p:txBody>
      </p:sp>
    </p:spTree>
    <p:extLst>
      <p:ext uri="{BB962C8B-B14F-4D97-AF65-F5344CB8AC3E}">
        <p14:creationId xmlns:p14="http://schemas.microsoft.com/office/powerpoint/2010/main" val="12611911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11036-B5C7-4043-A8A2-7A24631121E9}"/>
              </a:ext>
            </a:extLst>
          </p:cNvPr>
          <p:cNvSpPr>
            <a:spLocks noGrp="1"/>
          </p:cNvSpPr>
          <p:nvPr>
            <p:ph type="title"/>
          </p:nvPr>
        </p:nvSpPr>
        <p:spPr>
          <a:xfrm>
            <a:off x="2012562" y="260351"/>
            <a:ext cx="8448675" cy="977900"/>
          </a:xfrm>
        </p:spPr>
        <p:txBody>
          <a:bodyPr/>
          <a:lstStyle/>
          <a:p>
            <a:r>
              <a:rPr lang="en-GB" dirty="0"/>
              <a:t>Case Study : Maria and Pedro</a:t>
            </a:r>
          </a:p>
        </p:txBody>
      </p:sp>
      <p:sp>
        <p:nvSpPr>
          <p:cNvPr id="3" name="Content Placeholder 2">
            <a:extLst>
              <a:ext uri="{FF2B5EF4-FFF2-40B4-BE49-F238E27FC236}">
                <a16:creationId xmlns:a16="http://schemas.microsoft.com/office/drawing/2014/main" id="{2214A83C-4ECA-4AF6-86F7-5B406CFFC78D}"/>
              </a:ext>
            </a:extLst>
          </p:cNvPr>
          <p:cNvSpPr>
            <a:spLocks noGrp="1"/>
          </p:cNvSpPr>
          <p:nvPr>
            <p:ph idx="1"/>
          </p:nvPr>
        </p:nvSpPr>
        <p:spPr>
          <a:xfrm>
            <a:off x="276225" y="1238251"/>
            <a:ext cx="11649075" cy="5359398"/>
          </a:xfrm>
        </p:spPr>
        <p:txBody>
          <a:bodyPr/>
          <a:lstStyle/>
          <a:p>
            <a:pPr marL="457200" lvl="1" indent="0">
              <a:buNone/>
            </a:pPr>
            <a:r>
              <a:rPr lang="en-GB" dirty="0"/>
              <a:t>In this case study regarding to Maria and Pedro is important to have a look at how the communication was presented.</a:t>
            </a:r>
          </a:p>
          <a:p>
            <a:pPr marL="457200" lvl="1" indent="0">
              <a:buNone/>
            </a:pPr>
            <a:r>
              <a:rPr lang="en-GB" dirty="0"/>
              <a:t>Pedro misunderstood Maria because the communication between them wasn’t focused on talking about same things, it keep jumping on talking about different things.</a:t>
            </a:r>
          </a:p>
          <a:p>
            <a:pPr marL="457200" lvl="1" indent="0">
              <a:buNone/>
            </a:pPr>
            <a:r>
              <a:rPr lang="en-GB" dirty="0"/>
              <a:t>That’s why it is important when we are talking to talk about one theme / talking about one thing and not many as in most if the time, the communication is misunderstood and not understand well.</a:t>
            </a:r>
          </a:p>
          <a:p>
            <a:pPr marL="457200" lvl="1" indent="0">
              <a:buNone/>
            </a:pPr>
            <a:r>
              <a:rPr lang="en-GB" dirty="0"/>
              <a:t>And this case study for Maria and Pedro is example for it.</a:t>
            </a:r>
          </a:p>
          <a:p>
            <a:pPr marL="457200" lvl="1" indent="0">
              <a:buNone/>
            </a:pPr>
            <a:r>
              <a:rPr lang="en-GB" dirty="0"/>
              <a:t>If they both were communicating only about one thing, the communication would of be more successful and great, the communication would of be understand well. But because when they were communicating they talk about so many things- that’s why it was misunderstood and not great presented as communication skill.</a:t>
            </a:r>
          </a:p>
          <a:p>
            <a:pPr marL="457200" lvl="1" indent="0">
              <a:buNone/>
            </a:pPr>
            <a:r>
              <a:rPr lang="en-GB" dirty="0"/>
              <a:t>It is important to present and understand well what we are communicating to each other so then we don’t do same mistakes as them and so then we have great and successful communication with each other.</a:t>
            </a:r>
          </a:p>
          <a:p>
            <a:pPr marL="457200" lvl="1" indent="0">
              <a:buNone/>
            </a:pPr>
            <a:endParaRPr lang="en-GB" dirty="0"/>
          </a:p>
        </p:txBody>
      </p:sp>
    </p:spTree>
    <p:extLst>
      <p:ext uri="{BB962C8B-B14F-4D97-AF65-F5344CB8AC3E}">
        <p14:creationId xmlns:p14="http://schemas.microsoft.com/office/powerpoint/2010/main" val="30213868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D0A3E-F709-4ACB-9333-9A823DDE38D3}"/>
              </a:ext>
            </a:extLst>
          </p:cNvPr>
          <p:cNvSpPr>
            <a:spLocks noGrp="1"/>
          </p:cNvSpPr>
          <p:nvPr>
            <p:ph type="title"/>
          </p:nvPr>
        </p:nvSpPr>
        <p:spPr>
          <a:xfrm rot="20211941">
            <a:off x="752475" y="3241676"/>
            <a:ext cx="10515600" cy="825500"/>
          </a:xfrm>
        </p:spPr>
        <p:txBody>
          <a:bodyPr>
            <a:normAutofit fontScale="90000"/>
          </a:bodyPr>
          <a:lstStyle/>
          <a:p>
            <a:r>
              <a:rPr lang="en-GB" dirty="0"/>
              <a:t>Poor Communication in the Workplace </a:t>
            </a:r>
          </a:p>
        </p:txBody>
      </p:sp>
      <p:pic>
        <p:nvPicPr>
          <p:cNvPr id="4" name="Picture 3">
            <a:extLst>
              <a:ext uri="{FF2B5EF4-FFF2-40B4-BE49-F238E27FC236}">
                <a16:creationId xmlns:a16="http://schemas.microsoft.com/office/drawing/2014/main" id="{6D613CAD-15D6-449E-AE39-07546A8E0F10}"/>
              </a:ext>
            </a:extLst>
          </p:cNvPr>
          <p:cNvPicPr>
            <a:picLocks noChangeAspect="1"/>
          </p:cNvPicPr>
          <p:nvPr/>
        </p:nvPicPr>
        <p:blipFill>
          <a:blip r:embed="rId2"/>
          <a:stretch>
            <a:fillRect/>
          </a:stretch>
        </p:blipFill>
        <p:spPr>
          <a:xfrm>
            <a:off x="625775" y="1971357"/>
            <a:ext cx="2619375" cy="1743075"/>
          </a:xfrm>
          <a:prstGeom prst="rect">
            <a:avLst/>
          </a:prstGeom>
          <a:ln>
            <a:noFill/>
          </a:ln>
          <a:effectLst>
            <a:softEdge rad="112500"/>
          </a:effectLst>
        </p:spPr>
      </p:pic>
      <p:pic>
        <p:nvPicPr>
          <p:cNvPr id="5" name="Picture 4">
            <a:extLst>
              <a:ext uri="{FF2B5EF4-FFF2-40B4-BE49-F238E27FC236}">
                <a16:creationId xmlns:a16="http://schemas.microsoft.com/office/drawing/2014/main" id="{78EFB03A-D3DE-4138-ADAD-1D52FDC93E24}"/>
              </a:ext>
            </a:extLst>
          </p:cNvPr>
          <p:cNvPicPr>
            <a:picLocks noChangeAspect="1"/>
          </p:cNvPicPr>
          <p:nvPr/>
        </p:nvPicPr>
        <p:blipFill>
          <a:blip r:embed="rId3"/>
          <a:stretch>
            <a:fillRect/>
          </a:stretch>
        </p:blipFill>
        <p:spPr>
          <a:xfrm>
            <a:off x="5294312" y="256322"/>
            <a:ext cx="2619375" cy="1743075"/>
          </a:xfrm>
          <a:prstGeom prst="rect">
            <a:avLst/>
          </a:prstGeom>
          <a:ln>
            <a:noFill/>
          </a:ln>
          <a:effectLst>
            <a:softEdge rad="112500"/>
          </a:effectLst>
        </p:spPr>
      </p:pic>
      <p:pic>
        <p:nvPicPr>
          <p:cNvPr id="6" name="Picture 5">
            <a:extLst>
              <a:ext uri="{FF2B5EF4-FFF2-40B4-BE49-F238E27FC236}">
                <a16:creationId xmlns:a16="http://schemas.microsoft.com/office/drawing/2014/main" id="{FE088C4E-8C15-41AF-891F-4D50696E9A97}"/>
              </a:ext>
            </a:extLst>
          </p:cNvPr>
          <p:cNvPicPr>
            <a:picLocks noChangeAspect="1"/>
          </p:cNvPicPr>
          <p:nvPr/>
        </p:nvPicPr>
        <p:blipFill>
          <a:blip r:embed="rId4"/>
          <a:stretch>
            <a:fillRect/>
          </a:stretch>
        </p:blipFill>
        <p:spPr>
          <a:xfrm>
            <a:off x="5513831" y="4522053"/>
            <a:ext cx="2797683" cy="1998345"/>
          </a:xfrm>
          <a:prstGeom prst="rect">
            <a:avLst/>
          </a:prstGeom>
          <a:ln>
            <a:noFill/>
          </a:ln>
          <a:effectLst>
            <a:softEdge rad="112500"/>
          </a:effectLst>
        </p:spPr>
      </p:pic>
      <p:pic>
        <p:nvPicPr>
          <p:cNvPr id="7" name="Picture 6">
            <a:extLst>
              <a:ext uri="{FF2B5EF4-FFF2-40B4-BE49-F238E27FC236}">
                <a16:creationId xmlns:a16="http://schemas.microsoft.com/office/drawing/2014/main" id="{E2033BC5-7270-4D0C-9969-54B98BB528C4}"/>
              </a:ext>
            </a:extLst>
          </p:cNvPr>
          <p:cNvPicPr>
            <a:picLocks noChangeAspect="1"/>
          </p:cNvPicPr>
          <p:nvPr/>
        </p:nvPicPr>
        <p:blipFill>
          <a:blip r:embed="rId5"/>
          <a:stretch>
            <a:fillRect/>
          </a:stretch>
        </p:blipFill>
        <p:spPr>
          <a:xfrm>
            <a:off x="8946852" y="2940051"/>
            <a:ext cx="2857500" cy="1428750"/>
          </a:xfrm>
          <a:prstGeom prst="rect">
            <a:avLst/>
          </a:prstGeom>
          <a:ln>
            <a:noFill/>
          </a:ln>
          <a:effectLst>
            <a:softEdge rad="112500"/>
          </a:effectLst>
        </p:spPr>
      </p:pic>
    </p:spTree>
    <p:extLst>
      <p:ext uri="{BB962C8B-B14F-4D97-AF65-F5344CB8AC3E}">
        <p14:creationId xmlns:p14="http://schemas.microsoft.com/office/powerpoint/2010/main" val="17980864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D4483-CF50-413F-B1C2-A399C1571896}"/>
              </a:ext>
            </a:extLst>
          </p:cNvPr>
          <p:cNvSpPr>
            <a:spLocks noGrp="1"/>
          </p:cNvSpPr>
          <p:nvPr>
            <p:ph type="title"/>
          </p:nvPr>
        </p:nvSpPr>
        <p:spPr>
          <a:xfrm>
            <a:off x="838200" y="247650"/>
            <a:ext cx="10515600" cy="838200"/>
          </a:xfrm>
        </p:spPr>
        <p:txBody>
          <a:bodyPr>
            <a:normAutofit fontScale="90000"/>
          </a:bodyPr>
          <a:lstStyle/>
          <a:p>
            <a:r>
              <a:rPr lang="en-GB" dirty="0"/>
              <a:t>Poor Communication in the Workplace</a:t>
            </a:r>
          </a:p>
        </p:txBody>
      </p:sp>
      <p:sp>
        <p:nvSpPr>
          <p:cNvPr id="3" name="Content Placeholder 2">
            <a:extLst>
              <a:ext uri="{FF2B5EF4-FFF2-40B4-BE49-F238E27FC236}">
                <a16:creationId xmlns:a16="http://schemas.microsoft.com/office/drawing/2014/main" id="{DCB4A058-D1FE-4DCF-90DB-7751A0D1D9FA}"/>
              </a:ext>
            </a:extLst>
          </p:cNvPr>
          <p:cNvSpPr>
            <a:spLocks noGrp="1"/>
          </p:cNvSpPr>
          <p:nvPr>
            <p:ph idx="1"/>
          </p:nvPr>
        </p:nvSpPr>
        <p:spPr>
          <a:xfrm>
            <a:off x="190499" y="1152524"/>
            <a:ext cx="11839575" cy="5553075"/>
          </a:xfrm>
        </p:spPr>
        <p:txBody>
          <a:bodyPr>
            <a:normAutofit/>
          </a:bodyPr>
          <a:lstStyle/>
          <a:p>
            <a:pPr marL="0" indent="0">
              <a:buNone/>
            </a:pPr>
            <a:r>
              <a:rPr lang="en-GB" dirty="0"/>
              <a:t>	The poor communication in the workplace can be caused because of: </a:t>
            </a:r>
          </a:p>
          <a:p>
            <a:pPr>
              <a:buFont typeface="Wingdings" panose="05000000000000000000" pitchFamily="2" charset="2"/>
              <a:buChar char="§"/>
            </a:pPr>
            <a:r>
              <a:rPr lang="en-GB" dirty="0"/>
              <a:t>Frustration</a:t>
            </a:r>
          </a:p>
          <a:p>
            <a:pPr>
              <a:buFont typeface="Wingdings" panose="05000000000000000000" pitchFamily="2" charset="2"/>
              <a:buChar char="§"/>
            </a:pPr>
            <a:r>
              <a:rPr lang="en-GB" dirty="0"/>
              <a:t>Confusion</a:t>
            </a:r>
          </a:p>
          <a:p>
            <a:pPr>
              <a:buFont typeface="Wingdings" panose="05000000000000000000" pitchFamily="2" charset="2"/>
              <a:buChar char="§"/>
            </a:pPr>
            <a:r>
              <a:rPr lang="en-GB" dirty="0"/>
              <a:t>Depression </a:t>
            </a:r>
          </a:p>
          <a:p>
            <a:pPr>
              <a:buFont typeface="Wingdings" panose="05000000000000000000" pitchFamily="2" charset="2"/>
              <a:buChar char="§"/>
            </a:pPr>
            <a:r>
              <a:rPr lang="en-GB" dirty="0"/>
              <a:t>Stress </a:t>
            </a:r>
          </a:p>
          <a:p>
            <a:pPr>
              <a:buFont typeface="Wingdings" panose="05000000000000000000" pitchFamily="2" charset="2"/>
              <a:buChar char="§"/>
            </a:pPr>
            <a:r>
              <a:rPr lang="en-GB" dirty="0"/>
              <a:t>Misunderstanding </a:t>
            </a:r>
          </a:p>
          <a:p>
            <a:pPr marL="0" indent="0">
              <a:buNone/>
            </a:pPr>
            <a:r>
              <a:rPr lang="en-GB" dirty="0"/>
              <a:t>	Poor Communication happens when the person who is communicating misunderstood the communication between you and the person, the communication wasn’t presented well and it caused poor communication to the person that you are communicating with. </a:t>
            </a:r>
          </a:p>
          <a:p>
            <a:pPr marL="0" indent="0">
              <a:buNone/>
            </a:pPr>
            <a:r>
              <a:rPr lang="en-GB" dirty="0"/>
              <a:t>	</a:t>
            </a:r>
          </a:p>
        </p:txBody>
      </p:sp>
      <p:pic>
        <p:nvPicPr>
          <p:cNvPr id="4" name="Picture 3">
            <a:extLst>
              <a:ext uri="{FF2B5EF4-FFF2-40B4-BE49-F238E27FC236}">
                <a16:creationId xmlns:a16="http://schemas.microsoft.com/office/drawing/2014/main" id="{C4EA3D0F-ACE8-41E0-9AF2-03584B3B9402}"/>
              </a:ext>
            </a:extLst>
          </p:cNvPr>
          <p:cNvPicPr>
            <a:picLocks noChangeAspect="1"/>
          </p:cNvPicPr>
          <p:nvPr/>
        </p:nvPicPr>
        <p:blipFill>
          <a:blip r:embed="rId2"/>
          <a:stretch>
            <a:fillRect/>
          </a:stretch>
        </p:blipFill>
        <p:spPr>
          <a:xfrm>
            <a:off x="2857817" y="1885950"/>
            <a:ext cx="2962275" cy="1543050"/>
          </a:xfrm>
          <a:prstGeom prst="rect">
            <a:avLst/>
          </a:prstGeom>
          <a:ln>
            <a:noFill/>
          </a:ln>
          <a:effectLst>
            <a:softEdge rad="112500"/>
          </a:effectLst>
        </p:spPr>
      </p:pic>
      <p:pic>
        <p:nvPicPr>
          <p:cNvPr id="5" name="Picture 4">
            <a:extLst>
              <a:ext uri="{FF2B5EF4-FFF2-40B4-BE49-F238E27FC236}">
                <a16:creationId xmlns:a16="http://schemas.microsoft.com/office/drawing/2014/main" id="{1932E22F-C5BE-43BE-9AE8-A23492E08E3B}"/>
              </a:ext>
            </a:extLst>
          </p:cNvPr>
          <p:cNvPicPr>
            <a:picLocks noChangeAspect="1"/>
          </p:cNvPicPr>
          <p:nvPr/>
        </p:nvPicPr>
        <p:blipFill>
          <a:blip r:embed="rId3"/>
          <a:stretch>
            <a:fillRect/>
          </a:stretch>
        </p:blipFill>
        <p:spPr>
          <a:xfrm>
            <a:off x="6096000" y="2357434"/>
            <a:ext cx="2914650" cy="1571625"/>
          </a:xfrm>
          <a:prstGeom prst="rect">
            <a:avLst/>
          </a:prstGeom>
          <a:ln>
            <a:noFill/>
          </a:ln>
          <a:effectLst>
            <a:softEdge rad="112500"/>
          </a:effectLst>
        </p:spPr>
      </p:pic>
      <p:pic>
        <p:nvPicPr>
          <p:cNvPr id="6" name="Picture 5">
            <a:extLst>
              <a:ext uri="{FF2B5EF4-FFF2-40B4-BE49-F238E27FC236}">
                <a16:creationId xmlns:a16="http://schemas.microsoft.com/office/drawing/2014/main" id="{253FA220-035A-47B2-B103-054EF09FA770}"/>
              </a:ext>
            </a:extLst>
          </p:cNvPr>
          <p:cNvPicPr>
            <a:picLocks noChangeAspect="1"/>
          </p:cNvPicPr>
          <p:nvPr/>
        </p:nvPicPr>
        <p:blipFill>
          <a:blip r:embed="rId4"/>
          <a:stretch>
            <a:fillRect/>
          </a:stretch>
        </p:blipFill>
        <p:spPr>
          <a:xfrm>
            <a:off x="9183212" y="2657475"/>
            <a:ext cx="2882258" cy="1271584"/>
          </a:xfrm>
          <a:prstGeom prst="rect">
            <a:avLst/>
          </a:prstGeom>
          <a:ln>
            <a:noFill/>
          </a:ln>
          <a:effectLst>
            <a:softEdge rad="112500"/>
          </a:effectLst>
        </p:spPr>
      </p:pic>
    </p:spTree>
    <p:extLst>
      <p:ext uri="{BB962C8B-B14F-4D97-AF65-F5344CB8AC3E}">
        <p14:creationId xmlns:p14="http://schemas.microsoft.com/office/powerpoint/2010/main" val="39645052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2B9DC17-CAE4-4370-823A-96E8CB4B3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2226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7E453BC-8D1C-427C-9F9B-2B4912F7F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ln>
            <a:noFill/>
          </a:ln>
          <a:effectLst>
            <a:outerShdw blurRad="139700" dist="508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9AB1AB1A-8A90-4741-A4F3-0A9F40F8CFA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7678" y="2627791"/>
            <a:ext cx="6235148" cy="3592034"/>
          </a:xfrm>
          <a:prstGeom prst="rect">
            <a:avLst/>
          </a:prstGeom>
        </p:spPr>
        <p:txBody>
          <a:bodyPr vert="horz" wrap="none" lIns="91440" tIns="45720" rIns="91440" bIns="45720" rtlCol="0" anchor="t">
            <a:normAutofit/>
          </a:bodyPr>
          <a:lstStyle>
            <a:lvl1pPr algn="r" defTabSz="914400" rtl="0" eaLnBrk="1" latinLnBrk="0" hangingPunct="1">
              <a:lnSpc>
                <a:spcPct val="90000"/>
              </a:lnSpc>
              <a:spcBef>
                <a:spcPct val="0"/>
              </a:spcBef>
              <a:buNone/>
              <a:defRPr sz="9600" b="0" kern="120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ea typeface="+mj-ea"/>
                <a:cs typeface="+mj-cs"/>
              </a:defRPr>
            </a:lvl1pPr>
          </a:lstStyle>
          <a:p>
            <a:endParaRPr lang="en-US" dirty="0">
              <a:effectLst>
                <a:outerShdw blurRad="469900" dist="342900" dir="5400000" sy="-20000" rotWithShape="0">
                  <a:schemeClr val="bg1"/>
                </a:outerShdw>
              </a:effectLst>
            </a:endParaRPr>
          </a:p>
        </p:txBody>
      </p:sp>
      <p:sp>
        <p:nvSpPr>
          <p:cNvPr id="2" name="Title 1">
            <a:extLst>
              <a:ext uri="{FF2B5EF4-FFF2-40B4-BE49-F238E27FC236}">
                <a16:creationId xmlns:a16="http://schemas.microsoft.com/office/drawing/2014/main" id="{85917BE9-D17F-41B0-B217-700C591E70C0}"/>
              </a:ext>
            </a:extLst>
          </p:cNvPr>
          <p:cNvSpPr>
            <a:spLocks noGrp="1"/>
          </p:cNvSpPr>
          <p:nvPr>
            <p:ph type="title"/>
          </p:nvPr>
        </p:nvSpPr>
        <p:spPr>
          <a:xfrm>
            <a:off x="658369" y="2908825"/>
            <a:ext cx="4941762" cy="3122106"/>
          </a:xfrm>
        </p:spPr>
        <p:txBody>
          <a:bodyPr vert="horz" wrap="square" lIns="91440" tIns="45720" rIns="91440" bIns="45720" rtlCol="0" anchor="t">
            <a:normAutofit/>
          </a:bodyPr>
          <a:lstStyle/>
          <a:p>
            <a:pPr algn="r"/>
            <a:r>
              <a:rPr lang="en-US" sz="610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rPr>
              <a:t>Good Communication in the Workplace</a:t>
            </a:r>
          </a:p>
        </p:txBody>
      </p:sp>
      <p:sp>
        <p:nvSpPr>
          <p:cNvPr id="16" name="Rounded Rectangle 15">
            <a:extLst>
              <a:ext uri="{FF2B5EF4-FFF2-40B4-BE49-F238E27FC236}">
                <a16:creationId xmlns:a16="http://schemas.microsoft.com/office/drawing/2014/main" id="{5E92B561-42DB-47DB-9900-2204C376C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6820" y="484632"/>
            <a:ext cx="2685229" cy="3518880"/>
          </a:xfrm>
          <a:prstGeom prst="roundRect">
            <a:avLst>
              <a:gd name="adj" fmla="val 2028"/>
            </a:avLst>
          </a:prstGeom>
          <a:solidFill>
            <a:schemeClr val="tx1"/>
          </a:solidFill>
          <a:ln>
            <a:solidFill>
              <a:schemeClr val="accent1">
                <a:shade val="50000"/>
              </a:schemeClr>
            </a:solidFill>
          </a:ln>
          <a:effectLst>
            <a:innerShdw blurRad="127000" dist="127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B2F1BC9-F1A9-4F5B-8E7E-2B0F3B219444}"/>
              </a:ext>
            </a:extLst>
          </p:cNvPr>
          <p:cNvPicPr>
            <a:picLocks noChangeAspect="1"/>
          </p:cNvPicPr>
          <p:nvPr/>
        </p:nvPicPr>
        <p:blipFill>
          <a:blip r:embed="rId3"/>
          <a:stretch>
            <a:fillRect/>
          </a:stretch>
        </p:blipFill>
        <p:spPr>
          <a:xfrm>
            <a:off x="6743315" y="1498881"/>
            <a:ext cx="2367866" cy="1475747"/>
          </a:xfrm>
          <a:prstGeom prst="rect">
            <a:avLst/>
          </a:prstGeom>
        </p:spPr>
      </p:pic>
      <p:sp>
        <p:nvSpPr>
          <p:cNvPr id="18" name="Rectangle 17">
            <a:extLst>
              <a:ext uri="{FF2B5EF4-FFF2-40B4-BE49-F238E27FC236}">
                <a16:creationId xmlns:a16="http://schemas.microsoft.com/office/drawing/2014/main" id="{A4FA3B15-DA91-4B51-985B-CDD261A26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700" y="484632"/>
            <a:ext cx="2241661" cy="2672306"/>
          </a:xfrm>
          <a:prstGeom prst="rect">
            <a:avLst/>
          </a:prstGeom>
          <a:solidFill>
            <a:schemeClr val="tx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F5CA9C8-5D01-4E32-8297-397A3F7CB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6819" y="4164380"/>
            <a:ext cx="2713700" cy="2191970"/>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17">
            <a:extLst>
              <a:ext uri="{FF2B5EF4-FFF2-40B4-BE49-F238E27FC236}">
                <a16:creationId xmlns:a16="http://schemas.microsoft.com/office/drawing/2014/main" id="{44DD171D-321C-4F7E-8111-6CA1F4D726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2913" y="3336324"/>
            <a:ext cx="2244448" cy="3020025"/>
          </a:xfrm>
          <a:prstGeom prst="roundRect">
            <a:avLst>
              <a:gd name="adj" fmla="val 2028"/>
            </a:avLst>
          </a:prstGeom>
          <a:solidFill>
            <a:schemeClr val="tx1"/>
          </a:solidFill>
          <a:ln>
            <a:solidFill>
              <a:schemeClr val="accent1">
                <a:shade val="50000"/>
              </a:schemeClr>
            </a:solidFill>
          </a:ln>
          <a:effectLst>
            <a:innerShdw blurRad="127000" dist="127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p&#10;&#10;Description automatically generated with low confidence">
            <a:extLst>
              <a:ext uri="{FF2B5EF4-FFF2-40B4-BE49-F238E27FC236}">
                <a16:creationId xmlns:a16="http://schemas.microsoft.com/office/drawing/2014/main" id="{4336136D-FD00-4322-A3D9-4FCBA84EAC68}"/>
              </a:ext>
            </a:extLst>
          </p:cNvPr>
          <p:cNvPicPr>
            <a:picLocks noChangeAspect="1"/>
          </p:cNvPicPr>
          <p:nvPr/>
        </p:nvPicPr>
        <p:blipFill>
          <a:blip r:embed="rId4"/>
          <a:stretch>
            <a:fillRect/>
          </a:stretch>
        </p:blipFill>
        <p:spPr>
          <a:xfrm>
            <a:off x="9619515" y="4037345"/>
            <a:ext cx="1926978" cy="1605815"/>
          </a:xfrm>
          <a:prstGeom prst="rect">
            <a:avLst/>
          </a:prstGeom>
          <a:ln>
            <a:noFill/>
          </a:ln>
          <a:effectLst>
            <a:softEdge rad="112500"/>
          </a:effectLst>
        </p:spPr>
      </p:pic>
    </p:spTree>
    <p:extLst>
      <p:ext uri="{BB962C8B-B14F-4D97-AF65-F5344CB8AC3E}">
        <p14:creationId xmlns:p14="http://schemas.microsoft.com/office/powerpoint/2010/main" val="32274325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5A805-03F8-470A-B7BA-615DEDBC2540}"/>
              </a:ext>
            </a:extLst>
          </p:cNvPr>
          <p:cNvSpPr>
            <a:spLocks noGrp="1"/>
          </p:cNvSpPr>
          <p:nvPr>
            <p:ph type="title"/>
          </p:nvPr>
        </p:nvSpPr>
        <p:spPr>
          <a:xfrm>
            <a:off x="838200" y="365125"/>
            <a:ext cx="10515600" cy="1325563"/>
          </a:xfrm>
        </p:spPr>
        <p:txBody>
          <a:bodyPr>
            <a:normAutofit/>
          </a:bodyPr>
          <a:lstStyle/>
          <a:p>
            <a:r>
              <a:rPr lang="en-GB" sz="5000"/>
              <a:t>Good Communication in the Workplace</a:t>
            </a:r>
          </a:p>
        </p:txBody>
      </p:sp>
      <p:sp>
        <p:nvSpPr>
          <p:cNvPr id="10" name="Rounded Rectangle 17">
            <a:extLst>
              <a:ext uri="{FF2B5EF4-FFF2-40B4-BE49-F238E27FC236}">
                <a16:creationId xmlns:a16="http://schemas.microsoft.com/office/drawing/2014/main" id="{A3D7CE67-7491-4B2E-AD0A-1BD9AB688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948070"/>
            <a:ext cx="3429886" cy="3896139"/>
          </a:xfrm>
          <a:prstGeom prst="roundRect">
            <a:avLst>
              <a:gd name="adj" fmla="val 2028"/>
            </a:avLst>
          </a:prstGeom>
          <a:solidFill>
            <a:schemeClr val="tx1"/>
          </a:solidFill>
          <a:ln>
            <a:solidFill>
              <a:schemeClr val="accent1">
                <a:shade val="50000"/>
              </a:schemeClr>
            </a:solid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ext, whiteboard&#10;&#10;Description automatically generated">
            <a:extLst>
              <a:ext uri="{FF2B5EF4-FFF2-40B4-BE49-F238E27FC236}">
                <a16:creationId xmlns:a16="http://schemas.microsoft.com/office/drawing/2014/main" id="{FC691958-E415-4CE8-8C34-586BDB1AB63D}"/>
              </a:ext>
            </a:extLst>
          </p:cNvPr>
          <p:cNvPicPr>
            <a:picLocks noChangeAspect="1"/>
          </p:cNvPicPr>
          <p:nvPr/>
        </p:nvPicPr>
        <p:blipFill rotWithShape="1">
          <a:blip r:embed="rId3"/>
          <a:srcRect r="9049"/>
          <a:stretch/>
        </p:blipFill>
        <p:spPr>
          <a:xfrm>
            <a:off x="1131173" y="2252257"/>
            <a:ext cx="2843942" cy="1563449"/>
          </a:xfrm>
          <a:prstGeom prst="rect">
            <a:avLst/>
          </a:prstGeom>
        </p:spPr>
      </p:pic>
      <p:pic>
        <p:nvPicPr>
          <p:cNvPr id="5" name="Picture 4">
            <a:extLst>
              <a:ext uri="{FF2B5EF4-FFF2-40B4-BE49-F238E27FC236}">
                <a16:creationId xmlns:a16="http://schemas.microsoft.com/office/drawing/2014/main" id="{EC9B8714-4B83-4DEE-B130-1F4C272C258F}"/>
              </a:ext>
            </a:extLst>
          </p:cNvPr>
          <p:cNvPicPr>
            <a:picLocks noChangeAspect="1"/>
          </p:cNvPicPr>
          <p:nvPr/>
        </p:nvPicPr>
        <p:blipFill rotWithShape="1">
          <a:blip r:embed="rId4"/>
          <a:srcRect t="4931" r="2" b="5515"/>
          <a:stretch/>
        </p:blipFill>
        <p:spPr>
          <a:xfrm>
            <a:off x="1131172" y="3976572"/>
            <a:ext cx="2843942" cy="1547596"/>
          </a:xfrm>
          <a:prstGeom prst="rect">
            <a:avLst/>
          </a:prstGeom>
        </p:spPr>
      </p:pic>
      <p:sp>
        <p:nvSpPr>
          <p:cNvPr id="3" name="Content Placeholder 2">
            <a:extLst>
              <a:ext uri="{FF2B5EF4-FFF2-40B4-BE49-F238E27FC236}">
                <a16:creationId xmlns:a16="http://schemas.microsoft.com/office/drawing/2014/main" id="{76E1C154-C769-4516-A575-E0A396C6F6C3}"/>
              </a:ext>
            </a:extLst>
          </p:cNvPr>
          <p:cNvSpPr>
            <a:spLocks noGrp="1"/>
          </p:cNvSpPr>
          <p:nvPr>
            <p:ph idx="1"/>
          </p:nvPr>
        </p:nvSpPr>
        <p:spPr>
          <a:xfrm>
            <a:off x="4752718" y="1825625"/>
            <a:ext cx="6601081" cy="4351338"/>
          </a:xfrm>
        </p:spPr>
        <p:txBody>
          <a:bodyPr>
            <a:normAutofit/>
          </a:bodyPr>
          <a:lstStyle/>
          <a:p>
            <a:pPr marL="0" indent="0">
              <a:buNone/>
            </a:pPr>
            <a:r>
              <a:rPr lang="en-GB" sz="2200" dirty="0"/>
              <a:t>	Good Communication is the Workplace is Important for everyone who works there which could be in: companies/firms and when the communication is good, that will lead to better presented team work and productive work with the team.</a:t>
            </a:r>
          </a:p>
          <a:p>
            <a:pPr marL="0" indent="0">
              <a:buNone/>
            </a:pPr>
            <a:r>
              <a:rPr lang="en-GB" sz="2200" dirty="0"/>
              <a:t>	When we have good communication in the workplace, that will build: trust/confidence/good team work/productive work and morale in general as well.</a:t>
            </a:r>
          </a:p>
          <a:p>
            <a:pPr marL="0" indent="0">
              <a:buNone/>
            </a:pPr>
            <a:r>
              <a:rPr lang="en-GB" sz="2200" dirty="0"/>
              <a:t>	Good Communication in the workplace is also important to be presented well and to be done well in understandable way that will be effective in the team work and around the people as well. </a:t>
            </a:r>
          </a:p>
        </p:txBody>
      </p:sp>
    </p:spTree>
    <p:extLst>
      <p:ext uri="{BB962C8B-B14F-4D97-AF65-F5344CB8AC3E}">
        <p14:creationId xmlns:p14="http://schemas.microsoft.com/office/powerpoint/2010/main" val="14932509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2B9DC17-CAE4-4370-823A-96E8CB4B3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2226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7E453BC-8D1C-427C-9F9B-2B4912F7F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ln>
            <a:noFill/>
          </a:ln>
          <a:effectLst>
            <a:outerShdw blurRad="139700" dist="508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9AB1AB1A-8A90-4741-A4F3-0A9F40F8CFA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7678" y="2627791"/>
            <a:ext cx="6235148" cy="3592034"/>
          </a:xfrm>
          <a:prstGeom prst="rect">
            <a:avLst/>
          </a:prstGeom>
        </p:spPr>
        <p:txBody>
          <a:bodyPr vert="horz" wrap="none" lIns="91440" tIns="45720" rIns="91440" bIns="45720" rtlCol="0" anchor="t">
            <a:normAutofit/>
          </a:bodyPr>
          <a:lstStyle>
            <a:lvl1pPr algn="r" defTabSz="914400" rtl="0" eaLnBrk="1" latinLnBrk="0" hangingPunct="1">
              <a:lnSpc>
                <a:spcPct val="90000"/>
              </a:lnSpc>
              <a:spcBef>
                <a:spcPct val="0"/>
              </a:spcBef>
              <a:buNone/>
              <a:defRPr sz="9600" b="0" kern="120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ea typeface="+mj-ea"/>
                <a:cs typeface="+mj-cs"/>
              </a:defRPr>
            </a:lvl1pPr>
          </a:lstStyle>
          <a:p>
            <a:endParaRPr lang="en-US" dirty="0">
              <a:effectLst>
                <a:outerShdw blurRad="469900" dist="342900" dir="5400000" sy="-20000" rotWithShape="0">
                  <a:schemeClr val="bg1"/>
                </a:outerShdw>
              </a:effectLst>
            </a:endParaRPr>
          </a:p>
        </p:txBody>
      </p:sp>
      <p:sp>
        <p:nvSpPr>
          <p:cNvPr id="2" name="Title 1">
            <a:extLst>
              <a:ext uri="{FF2B5EF4-FFF2-40B4-BE49-F238E27FC236}">
                <a16:creationId xmlns:a16="http://schemas.microsoft.com/office/drawing/2014/main" id="{510A09CC-3BE2-4A15-82F1-D44421082FF9}"/>
              </a:ext>
            </a:extLst>
          </p:cNvPr>
          <p:cNvSpPr>
            <a:spLocks noGrp="1"/>
          </p:cNvSpPr>
          <p:nvPr>
            <p:ph type="title"/>
          </p:nvPr>
        </p:nvSpPr>
        <p:spPr>
          <a:xfrm>
            <a:off x="658369" y="2908825"/>
            <a:ext cx="4941762" cy="3122106"/>
          </a:xfrm>
        </p:spPr>
        <p:txBody>
          <a:bodyPr vert="horz" wrap="square" lIns="91440" tIns="45720" rIns="91440" bIns="45720" rtlCol="0" anchor="t">
            <a:normAutofit/>
          </a:bodyPr>
          <a:lstStyle/>
          <a:p>
            <a:pPr algn="r"/>
            <a:r>
              <a:rPr lang="en-US" sz="610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rPr>
              <a:t>Good VS Poor Communication in the Workplace </a:t>
            </a:r>
          </a:p>
        </p:txBody>
      </p:sp>
      <p:sp>
        <p:nvSpPr>
          <p:cNvPr id="16" name="Rounded Rectangle 15">
            <a:extLst>
              <a:ext uri="{FF2B5EF4-FFF2-40B4-BE49-F238E27FC236}">
                <a16:creationId xmlns:a16="http://schemas.microsoft.com/office/drawing/2014/main" id="{5E92B561-42DB-47DB-9900-2204C376C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6820" y="484632"/>
            <a:ext cx="2685229" cy="3518880"/>
          </a:xfrm>
          <a:prstGeom prst="roundRect">
            <a:avLst>
              <a:gd name="adj" fmla="val 2028"/>
            </a:avLst>
          </a:prstGeom>
          <a:solidFill>
            <a:schemeClr val="tx1"/>
          </a:solidFill>
          <a:ln>
            <a:solidFill>
              <a:schemeClr val="accent1">
                <a:shade val="50000"/>
              </a:schemeClr>
            </a:solidFill>
          </a:ln>
          <a:effectLst>
            <a:innerShdw blurRad="127000" dist="127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2B6EF25-C327-465B-9888-C14DD68EB418}"/>
              </a:ext>
            </a:extLst>
          </p:cNvPr>
          <p:cNvPicPr>
            <a:picLocks noChangeAspect="1"/>
          </p:cNvPicPr>
          <p:nvPr/>
        </p:nvPicPr>
        <p:blipFill>
          <a:blip r:embed="rId3"/>
          <a:stretch>
            <a:fillRect/>
          </a:stretch>
        </p:blipFill>
        <p:spPr>
          <a:xfrm>
            <a:off x="6743315" y="1644788"/>
            <a:ext cx="2367866" cy="1183933"/>
          </a:xfrm>
          <a:prstGeom prst="rect">
            <a:avLst/>
          </a:prstGeom>
        </p:spPr>
      </p:pic>
      <p:sp>
        <p:nvSpPr>
          <p:cNvPr id="18" name="Rectangle 17">
            <a:extLst>
              <a:ext uri="{FF2B5EF4-FFF2-40B4-BE49-F238E27FC236}">
                <a16:creationId xmlns:a16="http://schemas.microsoft.com/office/drawing/2014/main" id="{A4FA3B15-DA91-4B51-985B-CDD261A26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700" y="484632"/>
            <a:ext cx="2241661" cy="2672306"/>
          </a:xfrm>
          <a:prstGeom prst="rect">
            <a:avLst/>
          </a:prstGeom>
          <a:solidFill>
            <a:schemeClr val="tx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F5CA9C8-5D01-4E32-8297-397A3F7CB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6819" y="4164380"/>
            <a:ext cx="2713700" cy="2191970"/>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17">
            <a:extLst>
              <a:ext uri="{FF2B5EF4-FFF2-40B4-BE49-F238E27FC236}">
                <a16:creationId xmlns:a16="http://schemas.microsoft.com/office/drawing/2014/main" id="{44DD171D-321C-4F7E-8111-6CA1F4D726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2913" y="3336324"/>
            <a:ext cx="2244448" cy="3020025"/>
          </a:xfrm>
          <a:prstGeom prst="roundRect">
            <a:avLst>
              <a:gd name="adj" fmla="val 2028"/>
            </a:avLst>
          </a:prstGeom>
          <a:solidFill>
            <a:schemeClr val="tx1"/>
          </a:solidFill>
          <a:ln>
            <a:solidFill>
              <a:schemeClr val="accent1">
                <a:shade val="50000"/>
              </a:schemeClr>
            </a:solidFill>
          </a:ln>
          <a:effectLst>
            <a:innerShdw blurRad="127000" dist="127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CDCDF6C-8406-4DD0-BF3F-3DE3E6A77DE8}"/>
              </a:ext>
            </a:extLst>
          </p:cNvPr>
          <p:cNvPicPr>
            <a:picLocks noChangeAspect="1"/>
          </p:cNvPicPr>
          <p:nvPr/>
        </p:nvPicPr>
        <p:blipFill>
          <a:blip r:embed="rId4"/>
          <a:stretch>
            <a:fillRect/>
          </a:stretch>
        </p:blipFill>
        <p:spPr>
          <a:xfrm>
            <a:off x="9619515" y="4152046"/>
            <a:ext cx="1926978" cy="1376412"/>
          </a:xfrm>
          <a:prstGeom prst="rect">
            <a:avLst/>
          </a:prstGeom>
        </p:spPr>
      </p:pic>
    </p:spTree>
    <p:extLst>
      <p:ext uri="{BB962C8B-B14F-4D97-AF65-F5344CB8AC3E}">
        <p14:creationId xmlns:p14="http://schemas.microsoft.com/office/powerpoint/2010/main" val="16773905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D2983-D8AF-47ED-8368-A7E9124FD147}"/>
              </a:ext>
            </a:extLst>
          </p:cNvPr>
          <p:cNvSpPr>
            <a:spLocks noGrp="1"/>
          </p:cNvSpPr>
          <p:nvPr>
            <p:ph type="title"/>
          </p:nvPr>
        </p:nvSpPr>
        <p:spPr>
          <a:xfrm>
            <a:off x="838200" y="365125"/>
            <a:ext cx="10515600" cy="1325563"/>
          </a:xfrm>
        </p:spPr>
        <p:txBody>
          <a:bodyPr>
            <a:normAutofit/>
          </a:bodyPr>
          <a:lstStyle/>
          <a:p>
            <a:r>
              <a:rPr lang="en-GB" sz="4200">
                <a:latin typeface="Arial" panose="020B0604020202020204" pitchFamily="34" charset="0"/>
                <a:cs typeface="Arial" panose="020B0604020202020204" pitchFamily="34" charset="0"/>
              </a:rPr>
              <a:t>Good VS Poor Communication in the Workplace</a:t>
            </a:r>
          </a:p>
        </p:txBody>
      </p:sp>
      <p:sp>
        <p:nvSpPr>
          <p:cNvPr id="10" name="Rounded Rectangle 17">
            <a:extLst>
              <a:ext uri="{FF2B5EF4-FFF2-40B4-BE49-F238E27FC236}">
                <a16:creationId xmlns:a16="http://schemas.microsoft.com/office/drawing/2014/main" id="{AD658D06-5EA9-4FD4-A934-A4FC0A0CE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948070"/>
            <a:ext cx="3429886" cy="3896139"/>
          </a:xfrm>
          <a:prstGeom prst="roundRect">
            <a:avLst>
              <a:gd name="adj" fmla="val 2028"/>
            </a:avLst>
          </a:prstGeom>
          <a:solidFill>
            <a:schemeClr val="tx1"/>
          </a:solidFill>
          <a:ln>
            <a:solidFill>
              <a:schemeClr val="accent1">
                <a:shade val="50000"/>
              </a:schemeClr>
            </a:solid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AD026A1-BA88-4702-BCBC-00CB7B1B8886}"/>
              </a:ext>
            </a:extLst>
          </p:cNvPr>
          <p:cNvPicPr>
            <a:picLocks noChangeAspect="1"/>
          </p:cNvPicPr>
          <p:nvPr/>
        </p:nvPicPr>
        <p:blipFill>
          <a:blip r:embed="rId3"/>
          <a:stretch>
            <a:fillRect/>
          </a:stretch>
        </p:blipFill>
        <p:spPr>
          <a:xfrm>
            <a:off x="1157207" y="2252257"/>
            <a:ext cx="2791873" cy="1563449"/>
          </a:xfrm>
          <a:prstGeom prst="rect">
            <a:avLst/>
          </a:prstGeom>
          <a:ln>
            <a:noFill/>
          </a:ln>
          <a:effectLst>
            <a:softEdge rad="112500"/>
          </a:effectLst>
        </p:spPr>
      </p:pic>
      <p:pic>
        <p:nvPicPr>
          <p:cNvPr id="4" name="Picture 3">
            <a:extLst>
              <a:ext uri="{FF2B5EF4-FFF2-40B4-BE49-F238E27FC236}">
                <a16:creationId xmlns:a16="http://schemas.microsoft.com/office/drawing/2014/main" id="{FC912D2E-68F4-4A6B-8CAE-C30638C7FE00}"/>
              </a:ext>
            </a:extLst>
          </p:cNvPr>
          <p:cNvPicPr>
            <a:picLocks noChangeAspect="1"/>
          </p:cNvPicPr>
          <p:nvPr/>
        </p:nvPicPr>
        <p:blipFill>
          <a:blip r:embed="rId4"/>
          <a:stretch>
            <a:fillRect/>
          </a:stretch>
        </p:blipFill>
        <p:spPr>
          <a:xfrm>
            <a:off x="1131172" y="4039384"/>
            <a:ext cx="2843942" cy="1421971"/>
          </a:xfrm>
          <a:prstGeom prst="rect">
            <a:avLst/>
          </a:prstGeom>
        </p:spPr>
      </p:pic>
      <p:sp>
        <p:nvSpPr>
          <p:cNvPr id="3" name="Content Placeholder 2">
            <a:extLst>
              <a:ext uri="{FF2B5EF4-FFF2-40B4-BE49-F238E27FC236}">
                <a16:creationId xmlns:a16="http://schemas.microsoft.com/office/drawing/2014/main" id="{673002AE-049C-44A2-9858-727CB1E99E41}"/>
              </a:ext>
            </a:extLst>
          </p:cNvPr>
          <p:cNvSpPr>
            <a:spLocks noGrp="1"/>
          </p:cNvSpPr>
          <p:nvPr>
            <p:ph idx="1"/>
          </p:nvPr>
        </p:nvSpPr>
        <p:spPr>
          <a:xfrm>
            <a:off x="4752718" y="1825625"/>
            <a:ext cx="6601081" cy="4351338"/>
          </a:xfrm>
        </p:spPr>
        <p:txBody>
          <a:bodyPr>
            <a:normAutofit/>
          </a:bodyPr>
          <a:lstStyle/>
          <a:p>
            <a:pPr marL="0" indent="0">
              <a:buNone/>
            </a:pPr>
            <a:r>
              <a:rPr lang="en-GB" dirty="0"/>
              <a:t>	</a:t>
            </a:r>
            <a:r>
              <a:rPr lang="en-GB">
                <a:latin typeface="Arial" panose="020B0604020202020204" pitchFamily="34" charset="0"/>
                <a:cs typeface="Arial" panose="020B0604020202020204" pitchFamily="34" charset="0"/>
              </a:rPr>
              <a:t>The difference between good and poor communication is that :</a:t>
            </a:r>
          </a:p>
          <a:p>
            <a:pPr>
              <a:buFont typeface="Courier New" panose="02070309020205020404" pitchFamily="49" charset="0"/>
              <a:buChar char="o"/>
            </a:pPr>
            <a:r>
              <a:rPr lang="en-GB">
                <a:latin typeface="Arial" panose="020B0604020202020204" pitchFamily="34" charset="0"/>
                <a:cs typeface="Arial" panose="020B0604020202020204" pitchFamily="34" charset="0"/>
              </a:rPr>
              <a:t>Good Communication is all about friendly, smart and helpful and good presented communication between each other.</a:t>
            </a:r>
          </a:p>
          <a:p>
            <a:pPr>
              <a:buFont typeface="Courier New" panose="02070309020205020404" pitchFamily="49" charset="0"/>
              <a:buChar char="o"/>
            </a:pPr>
            <a:r>
              <a:rPr lang="en-GB">
                <a:latin typeface="Arial" panose="020B0604020202020204" pitchFamily="34" charset="0"/>
                <a:cs typeface="Arial" panose="020B0604020202020204" pitchFamily="34" charset="0"/>
              </a:rPr>
              <a:t>Negative Communication is all about misunderstanding/not presented and bad presented communication between each other people.</a:t>
            </a:r>
            <a:endParaRPr lang="en-GB" dirty="0"/>
          </a:p>
        </p:txBody>
      </p:sp>
    </p:spTree>
    <p:extLst>
      <p:ext uri="{BB962C8B-B14F-4D97-AF65-F5344CB8AC3E}">
        <p14:creationId xmlns:p14="http://schemas.microsoft.com/office/powerpoint/2010/main" val="31396408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FA015-F417-45DB-8D45-827E78A4AB9D}"/>
              </a:ext>
            </a:extLst>
          </p:cNvPr>
          <p:cNvSpPr>
            <a:spLocks noGrp="1"/>
          </p:cNvSpPr>
          <p:nvPr>
            <p:ph type="title"/>
          </p:nvPr>
        </p:nvSpPr>
        <p:spPr>
          <a:xfrm>
            <a:off x="3114675" y="231776"/>
            <a:ext cx="4953000" cy="844550"/>
          </a:xfrm>
        </p:spPr>
        <p:txBody>
          <a:bodyPr/>
          <a:lstStyle/>
          <a:p>
            <a:r>
              <a:rPr lang="en-GB" dirty="0"/>
              <a:t>Reference Pages</a:t>
            </a:r>
          </a:p>
        </p:txBody>
      </p:sp>
      <p:sp>
        <p:nvSpPr>
          <p:cNvPr id="3" name="Content Placeholder 2">
            <a:extLst>
              <a:ext uri="{FF2B5EF4-FFF2-40B4-BE49-F238E27FC236}">
                <a16:creationId xmlns:a16="http://schemas.microsoft.com/office/drawing/2014/main" id="{D43FA074-1288-4306-B233-647C80871CB6}"/>
              </a:ext>
            </a:extLst>
          </p:cNvPr>
          <p:cNvSpPr>
            <a:spLocks noGrp="1"/>
          </p:cNvSpPr>
          <p:nvPr>
            <p:ph idx="1"/>
          </p:nvPr>
        </p:nvSpPr>
        <p:spPr>
          <a:xfrm>
            <a:off x="133349" y="1076326"/>
            <a:ext cx="11934825" cy="5648324"/>
          </a:xfrm>
        </p:spPr>
        <p:txBody>
          <a:bodyPr/>
          <a:lstStyle/>
          <a:p>
            <a:r>
              <a:rPr lang="en-GB" dirty="0">
                <a:hlinkClick r:id="rId2"/>
              </a:rPr>
              <a:t>https://en.wikipedia.org/wiki/Teamwork</a:t>
            </a:r>
            <a:endParaRPr lang="en-GB" dirty="0"/>
          </a:p>
          <a:p>
            <a:r>
              <a:rPr lang="en-GB" dirty="0">
                <a:hlinkClick r:id="rId3"/>
              </a:rPr>
              <a:t>https://en.wikipedia.org/wiki/Models_of_communication</a:t>
            </a:r>
            <a:endParaRPr lang="en-GB" dirty="0"/>
          </a:p>
          <a:p>
            <a:r>
              <a:rPr lang="en-GB" dirty="0">
                <a:hlinkClick r:id="rId4"/>
              </a:rPr>
              <a:t>https://en.wikipedia.org/wiki/Shannon%E2%80%93Weaver_model</a:t>
            </a:r>
            <a:endParaRPr lang="en-GB" dirty="0"/>
          </a:p>
          <a:p>
            <a:r>
              <a:rPr lang="en-GB" dirty="0">
                <a:hlinkClick r:id="rId5"/>
              </a:rPr>
              <a:t>https://en.wikipedia.org/wiki/Communication</a:t>
            </a:r>
            <a:endParaRPr lang="en-GB" dirty="0"/>
          </a:p>
          <a:p>
            <a:r>
              <a:rPr lang="en-GB" dirty="0">
                <a:hlinkClick r:id="rId6"/>
              </a:rPr>
              <a:t>https://en.wikipedia.org/wiki/Workplace_communication</a:t>
            </a:r>
            <a:endParaRPr lang="en-GB" dirty="0"/>
          </a:p>
          <a:p>
            <a:r>
              <a:rPr lang="en-GB" dirty="0">
                <a:hlinkClick r:id="rId7"/>
              </a:rPr>
              <a:t>https://en.wikipedia.org/wiki/Communication_skill</a:t>
            </a:r>
            <a:endParaRPr lang="en-GB" dirty="0"/>
          </a:p>
          <a:p>
            <a:r>
              <a:rPr lang="en-GB" dirty="0">
                <a:hlinkClick r:id="rId8"/>
              </a:rPr>
              <a:t>https://wikieducator.org/Effective_Communication</a:t>
            </a:r>
            <a:endParaRPr lang="en-GB" dirty="0"/>
          </a:p>
          <a:p>
            <a:endParaRPr lang="en-GB" dirty="0"/>
          </a:p>
          <a:p>
            <a:endParaRPr lang="en-GB" dirty="0"/>
          </a:p>
        </p:txBody>
      </p:sp>
    </p:spTree>
    <p:extLst>
      <p:ext uri="{BB962C8B-B14F-4D97-AF65-F5344CB8AC3E}">
        <p14:creationId xmlns:p14="http://schemas.microsoft.com/office/powerpoint/2010/main" val="1763609826"/>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6CE1C2-24FF-4125-B61C-AD39973FCD09}">
  <ds:schemaRefs>
    <ds:schemaRef ds:uri="http://schemas.microsoft.com/sharepoint/v3/contenttype/forms"/>
  </ds:schemaRefs>
</ds:datastoreItem>
</file>

<file path=customXml/itemProps2.xml><?xml version="1.0" encoding="utf-8"?>
<ds:datastoreItem xmlns:ds="http://schemas.openxmlformats.org/officeDocument/2006/customXml" ds:itemID="{5AF23494-F630-4E01-81EA-AA2F2975971E}">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CC083022-B7D0-4DE3-9976-6A91422D94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Depth design</Template>
  <TotalTime>515</TotalTime>
  <Words>1868</Words>
  <Application>Microsoft Office PowerPoint</Application>
  <PresentationFormat>Widescreen</PresentationFormat>
  <Paragraphs>107</Paragraphs>
  <Slides>26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Arial Black</vt:lpstr>
      <vt:lpstr>Calibri</vt:lpstr>
      <vt:lpstr>Corbel</vt:lpstr>
      <vt:lpstr>Courier New</vt:lpstr>
      <vt:lpstr>Wingdings</vt:lpstr>
      <vt:lpstr>Depth</vt:lpstr>
      <vt:lpstr>Effective Team Working and Communication (BMSW4002_LON)</vt:lpstr>
      <vt:lpstr>  Created by Antonina Stoyanova Stoyanova  (2014044)                                 </vt:lpstr>
      <vt:lpstr>                              Report  </vt:lpstr>
      <vt:lpstr> Effective team working and communication are very important.     Communication can be verbal, nonverbal. There are 3 models of communication and they are:  Linear, Interactive, and Transactional. If we don’t have communication, we cant explain, explore and talk to each other. That why communication is important to everyone.    Communication can be presented as many different things. It can be presented as:  pictures, text, talk, verbal and many more. </vt:lpstr>
      <vt:lpstr>  Linear Communication/ Communication Model</vt:lpstr>
      <vt:lpstr>Linear Communication/ Communication Model</vt:lpstr>
      <vt:lpstr>Interactive Communication/Model of Communication </vt:lpstr>
      <vt:lpstr>Interactive Communication/Model of Communication </vt:lpstr>
      <vt:lpstr>Transactional Communication/Model of Communication </vt:lpstr>
      <vt:lpstr>Transactional Communication/Model of Communication </vt:lpstr>
      <vt:lpstr>Verbal Communication </vt:lpstr>
      <vt:lpstr>Verbal communication </vt:lpstr>
      <vt:lpstr>Nonverbal communication </vt:lpstr>
      <vt:lpstr>Nonverbal Communication</vt:lpstr>
      <vt:lpstr>Verbal VS Nonverbal Communication</vt:lpstr>
      <vt:lpstr>Verbal VS Nonverbal Communication</vt:lpstr>
      <vt:lpstr>Communication Skills </vt:lpstr>
      <vt:lpstr>Communication Skills </vt:lpstr>
      <vt:lpstr>Case Study : Maria and Pedro</vt:lpstr>
      <vt:lpstr>Poor Communication in the Workplace </vt:lpstr>
      <vt:lpstr>Poor Communication in the Workplace</vt:lpstr>
      <vt:lpstr>Good Communication in the Workplace</vt:lpstr>
      <vt:lpstr>Good Communication in the Workplace</vt:lpstr>
      <vt:lpstr>Good VS Poor Communication in the Workplace </vt:lpstr>
      <vt:lpstr>Good VS Poor Communication in the Workplace</vt:lpstr>
      <vt:lpstr>Reference Pages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Created by Antonina Stoyanova Stoyanova  </dc:title>
  <dc:creator>Antonina Stoyanova Stoyanova (2014044)</dc:creator>
  <cp:lastModifiedBy>Antonina Stoyanova Stoyanova (2014044)</cp:lastModifiedBy>
  <cp:revision>125</cp:revision>
  <dcterms:created xsi:type="dcterms:W3CDTF">2021-02-28T15:50:20Z</dcterms:created>
  <dcterms:modified xsi:type="dcterms:W3CDTF">2021-03-07T21:00:46Z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