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rts/chart1.xml" ContentType="application/vnd.openxmlformats-officedocument.drawingml.chart+xml"/>
  <Override PartName="/ppt/tags/tag3.xml" ContentType="application/vnd.openxmlformats-officedocument.presentationml.tags+xml"/>
  <Override PartName="/ppt/charts/chart2.xml" ContentType="application/vnd.openxmlformats-officedocument.drawingml.char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harts/chart3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83" r:id="rId8"/>
    <p:sldId id="263" r:id="rId9"/>
    <p:sldId id="264" r:id="rId10"/>
    <p:sldId id="285" r:id="rId11"/>
    <p:sldId id="284" r:id="rId12"/>
    <p:sldId id="287" r:id="rId13"/>
    <p:sldId id="270" r:id="rId14"/>
    <p:sldId id="271" r:id="rId15"/>
    <p:sldId id="272" r:id="rId16"/>
    <p:sldId id="273" r:id="rId17"/>
    <p:sldId id="288" r:id="rId18"/>
    <p:sldId id="276" r:id="rId19"/>
    <p:sldId id="262" r:id="rId20"/>
    <p:sldId id="290" r:id="rId21"/>
    <p:sldId id="291" r:id="rId22"/>
    <p:sldId id="292" r:id="rId23"/>
    <p:sldId id="297" r:id="rId24"/>
    <p:sldId id="277" r:id="rId25"/>
    <p:sldId id="298" r:id="rId26"/>
    <p:sldId id="299" r:id="rId27"/>
    <p:sldId id="27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1" d="100"/>
          <a:sy n="61" d="100"/>
        </p:scale>
        <p:origin x="1458" y="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0005096237970254"/>
          <c:y val="3.6190108086335819E-2"/>
          <c:w val="0.89240507436570427"/>
          <c:h val="0.88574863188562047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20000</c:v>
                </c:pt>
                <c:pt idx="1">
                  <c:v>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59-4EB6-B678-46FA6141DEA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Profit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D859-4EB6-B678-46FA6141DE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0"/>
        <c:shape val="box"/>
        <c:axId val="280140416"/>
        <c:axId val="280146304"/>
        <c:axId val="271903360"/>
      </c:bar3DChart>
      <c:catAx>
        <c:axId val="280140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280146304"/>
        <c:crosses val="autoZero"/>
        <c:auto val="1"/>
        <c:lblAlgn val="ctr"/>
        <c:lblOffset val="100"/>
        <c:noMultiLvlLbl val="0"/>
      </c:catAx>
      <c:valAx>
        <c:axId val="280146304"/>
        <c:scaling>
          <c:orientation val="minMax"/>
        </c:scaling>
        <c:delete val="0"/>
        <c:axPos val="l"/>
        <c:majorGridlines/>
        <c:minorGridlines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280140416"/>
        <c:crosses val="autoZero"/>
        <c:crossBetween val="between"/>
      </c:valAx>
      <c:serAx>
        <c:axId val="271903360"/>
        <c:scaling>
          <c:orientation val="minMax"/>
        </c:scaling>
        <c:delete val="1"/>
        <c:axPos val="b"/>
        <c:majorTickMark val="out"/>
        <c:minorTickMark val="none"/>
        <c:tickLblPos val="none"/>
        <c:crossAx val="280146304"/>
        <c:crosses val="autoZero"/>
      </c:serAx>
      <c:spPr>
        <a:solidFill>
          <a:schemeClr val="tx2"/>
        </a:soli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Year 0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Sheet1!$B$2</c:f>
              <c:numCache>
                <c:formatCode>#,##0</c:formatCode>
                <c:ptCount val="1"/>
                <c:pt idx="0">
                  <c:v>-50000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4F-4A8A-B5D3-54255B132EA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Year 1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Sheet1!$C$2</c:f>
              <c:numCache>
                <c:formatCode>#,##0</c:formatCode>
                <c:ptCount val="1"/>
                <c:pt idx="0">
                  <c:v>10000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4F-4A8A-B5D3-54255B132EA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Year 2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Sheet1!$D$2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4F-4A8A-B5D3-54255B132EAF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Year 3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Sheet1!$E$2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94F-4A8A-B5D3-54255B132EAF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Year 4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Sheet1!$F$2</c:f>
              <c:numCache>
                <c:formatCode>#,##0</c:formatCode>
                <c:ptCount val="1"/>
                <c:pt idx="0">
                  <c:v>30000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94F-4A8A-B5D3-54255B132E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1655168"/>
        <c:axId val="153216512"/>
      </c:barChart>
      <c:catAx>
        <c:axId val="131655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153216512"/>
        <c:crosses val="autoZero"/>
        <c:auto val="1"/>
        <c:lblAlgn val="ctr"/>
        <c:lblOffset val="100"/>
        <c:noMultiLvlLbl val="0"/>
      </c:catAx>
      <c:valAx>
        <c:axId val="15321651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131655168"/>
        <c:crosses val="autoZero"/>
        <c:crossBetween val="between"/>
      </c:valAx>
      <c:spPr>
        <a:solidFill>
          <a:schemeClr val="tx2"/>
        </a:solidFill>
        <a:ln w="25400">
          <a:noFill/>
        </a:ln>
      </c:spPr>
    </c:plotArea>
    <c:legend>
      <c:legendPos val="r"/>
      <c:layout>
        <c:manualLayout>
          <c:xMode val="edge"/>
          <c:yMode val="edge"/>
          <c:x val="0.7721670862566633"/>
          <c:y val="0.50250072579496585"/>
          <c:w val="0.22385829796570209"/>
          <c:h val="0.39715426735451254"/>
        </c:manualLayout>
      </c:layout>
      <c:overlay val="0"/>
      <c:txPr>
        <a:bodyPr/>
        <a:lstStyle/>
        <a:p>
          <a:pPr>
            <a:defRPr>
              <a:solidFill>
                <a:schemeClr val="tx2">
                  <a:lumMod val="20000"/>
                  <a:lumOff val="80000"/>
                </a:schemeClr>
              </a:solidFill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800">
          <a:latin typeface="Calibri" pitchFamily="34" charset="0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95000"/>
              <a:satMod val="105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95000"/>
              <a:satMod val="105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9795089676290464"/>
          <c:y val="0.1278268642233262"/>
          <c:w val="0.79380564748247051"/>
          <c:h val="0.79063418154843945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5">
                <a:shade val="65000"/>
              </a:schemeClr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tx>
                <c:rich>
                  <a:bodyPr/>
                  <a:lstStyle/>
                  <a:p>
                    <a:r>
                      <a:rPr lang="en-US" dirty="0"/>
                      <a:t>83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F7B7-4780-8D69-6690CEDF11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100</c:v>
                </c:pt>
                <c:pt idx="1">
                  <c:v>84</c:v>
                </c:pt>
                <c:pt idx="2">
                  <c:v>69</c:v>
                </c:pt>
                <c:pt idx="3">
                  <c:v>58</c:v>
                </c:pt>
                <c:pt idx="4">
                  <c:v>48</c:v>
                </c:pt>
                <c:pt idx="5">
                  <c:v>40</c:v>
                </c:pt>
                <c:pt idx="6">
                  <c:v>33</c:v>
                </c:pt>
                <c:pt idx="7">
                  <c:v>28</c:v>
                </c:pt>
                <c:pt idx="8">
                  <c:v>23</c:v>
                </c:pt>
                <c:pt idx="9">
                  <c:v>19</c:v>
                </c:pt>
                <c:pt idx="10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44-4A08-BF9A-3B572919030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1-0D44-4A08-BF9A-3B572919030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Column3</c:v>
                </c:pt>
              </c:strCache>
            </c:strRef>
          </c:tx>
          <c:spPr>
            <a:solidFill>
              <a:schemeClr val="accent5">
                <a:tint val="65000"/>
              </a:schemeClr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Sheet1!$D$2:$D$12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2-0D44-4A08-BF9A-3B572919030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304188416"/>
        <c:axId val="304202880"/>
        <c:axId val="298082752"/>
      </c:bar3DChart>
      <c:catAx>
        <c:axId val="3041884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tx2">
                        <a:lumMod val="20000"/>
                        <a:lumOff val="8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>
                    <a:solidFill>
                      <a:schemeClr val="tx2">
                        <a:lumMod val="20000"/>
                        <a:lumOff val="80000"/>
                      </a:schemeClr>
                    </a:solidFill>
                  </a:rPr>
                  <a:t>Years into the future</a:t>
                </a:r>
              </a:p>
            </c:rich>
          </c:tx>
          <c:layout>
            <c:manualLayout>
              <c:xMode val="edge"/>
              <c:yMode val="edge"/>
              <c:x val="0.35898534558180234"/>
              <c:y val="0.8755613296303157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800" b="1" i="0" u="none" strike="noStrike" kern="1200" baseline="0">
                  <a:solidFill>
                    <a:schemeClr val="tx2">
                      <a:lumMod val="20000"/>
                      <a:lumOff val="8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95000"/>
                <a:satMod val="10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2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202880"/>
        <c:crosses val="autoZero"/>
        <c:auto val="1"/>
        <c:lblAlgn val="ctr"/>
        <c:lblOffset val="100"/>
        <c:noMultiLvlLbl val="0"/>
      </c:catAx>
      <c:valAx>
        <c:axId val="304202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95000"/>
                  <a:satMod val="105000"/>
                </a:schemeClr>
              </a:solidFill>
              <a:prstDash val="solid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tx2">
                        <a:lumMod val="20000"/>
                        <a:lumOff val="8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>
                    <a:solidFill>
                      <a:schemeClr val="tx2">
                        <a:lumMod val="20000"/>
                        <a:lumOff val="80000"/>
                      </a:schemeClr>
                    </a:solidFill>
                  </a:rPr>
                  <a:t>Pence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1800" b="1" i="0" u="none" strike="noStrike" kern="1200" baseline="0">
                  <a:solidFill>
                    <a:schemeClr val="tx2">
                      <a:lumMod val="20000"/>
                      <a:lumOff val="8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95000"/>
                <a:satMod val="10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2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188416"/>
        <c:crosses val="autoZero"/>
        <c:crossBetween val="between"/>
      </c:valAx>
      <c:serAx>
        <c:axId val="298082752"/>
        <c:scaling>
          <c:orientation val="minMax"/>
        </c:scaling>
        <c:delete val="1"/>
        <c:axPos val="b"/>
        <c:majorTickMark val="out"/>
        <c:minorTickMark val="none"/>
        <c:tickLblPos val="none"/>
        <c:crossAx val="304202880"/>
        <c:crosses val="autoZero"/>
      </c:ser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tx2">
        <a:lumMod val="75000"/>
      </a:schemeClr>
    </a:solidFill>
    <a:ln w="9525" cap="flat" cmpd="sng" algn="ctr">
      <a:noFill/>
      <a:prstDash val="solid"/>
    </a:ln>
    <a:effectLst/>
  </c:spPr>
  <c:txPr>
    <a:bodyPr/>
    <a:lstStyle/>
    <a:p>
      <a:pPr>
        <a:defRPr sz="18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108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528" y="1268760"/>
            <a:ext cx="8640960" cy="2520280"/>
          </a:xfrm>
        </p:spPr>
        <p:txBody>
          <a:bodyPr>
            <a:noAutofit/>
          </a:bodyPr>
          <a:lstStyle/>
          <a:p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International Financial Management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(</a:t>
            </a:r>
            <a:r>
              <a:rPr lang="en-GB" sz="3200" dirty="0">
                <a:solidFill>
                  <a:srgbClr val="FFFF00"/>
                </a:solidFill>
              </a:rPr>
              <a:t>LCBB6002)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1752600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bg1"/>
                </a:solidFill>
              </a:rPr>
              <a:t>Capital </a:t>
            </a:r>
            <a:r>
              <a:rPr lang="en-GB" sz="3400">
                <a:solidFill>
                  <a:schemeClr val="bg1"/>
                </a:solidFill>
              </a:rPr>
              <a:t>investment techniques</a:t>
            </a:r>
            <a:endParaRPr lang="en-GB" sz="3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7591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latin typeface="+mn-lt"/>
              </a:rPr>
              <a:t>Decision-making using capital investment appraisal theory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1" y="875912"/>
            <a:ext cx="9144000" cy="4857344"/>
          </a:xfrm>
          <a:solidFill>
            <a:schemeClr val="tx2"/>
          </a:solidFill>
        </p:spPr>
        <p:txBody>
          <a:bodyPr/>
          <a:lstStyle/>
          <a:p>
            <a:pPr algn="l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Spending money on capital assets is called Capital Investment</a:t>
            </a:r>
          </a:p>
          <a:p>
            <a:pPr marL="0" indent="0" algn="l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algn="l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Although not essential expenditure in the short term, it is vital for long term success</a:t>
            </a:r>
          </a:p>
          <a:p>
            <a:pPr marL="0" indent="0" algn="l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There are three broad motives for investment: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 </a:t>
            </a: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renewal of worn-out assets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 acquisition of additional assets to expand the  business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 innovation to reduce costs and/or create new value</a:t>
            </a:r>
          </a:p>
          <a:p>
            <a:pPr algn="l"/>
            <a:endParaRPr lang="en-GB" sz="2400"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35696" y="3429000"/>
            <a:ext cx="59637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+mj-lt"/>
                <a:cs typeface="Times New Roman" panose="02020603050405020304" pitchFamily="18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813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190"/>
            <a:ext cx="9144000" cy="45948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Calibri" pitchFamily="34" charset="0"/>
              </a:rPr>
              <a:t>Initial investment considerations - 1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314497"/>
              </p:ext>
            </p:extLst>
          </p:nvPr>
        </p:nvGraphicFramePr>
        <p:xfrm>
          <a:off x="0" y="397438"/>
          <a:ext cx="9144000" cy="52831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615062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Initial investment considerations - 2</a:t>
            </a:r>
            <a:endParaRPr lang="en-GB" sz="2800" b="1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120532"/>
              </p:ext>
            </p:extLst>
          </p:nvPr>
        </p:nvGraphicFramePr>
        <p:xfrm>
          <a:off x="755576" y="961016"/>
          <a:ext cx="7632848" cy="49359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281848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Quantitative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2"/>
          </a:xfrm>
          <a:solidFill>
            <a:schemeClr val="tx2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There are five main approaches used to assess the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feasibility of long-term projects…</a:t>
            </a:r>
          </a:p>
          <a:p>
            <a:pPr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Payback Period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Average Rate of Return (ARR)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Net Present Value theory (NPV)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Internal rate of return (IRR)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Profitability index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9665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Payback method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040560"/>
          </a:xfrm>
          <a:solidFill>
            <a:schemeClr val="tx2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approach measures how quickly, in years and months, that an investment takes to pay for itself by generating sufficient cash flows to cover the initial outlay of the project.</a:t>
            </a:r>
          </a:p>
          <a:p>
            <a:pPr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en-GB" b="1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Example 1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Investment = 30,000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1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2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3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Payback Period therefore is exactly </a:t>
            </a:r>
            <a:r>
              <a:rPr lang="en-GB" b="1" u="sng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3 years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804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892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Payback method - worked example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7660983"/>
              </p:ext>
            </p:extLst>
          </p:nvPr>
        </p:nvGraphicFramePr>
        <p:xfrm>
          <a:off x="755576" y="1628800"/>
          <a:ext cx="7488831" cy="446449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03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6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4059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59380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5383"/>
            <a:ext cx="9144000" cy="80677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Payback method- worked example - continued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5665211"/>
              </p:ext>
            </p:extLst>
          </p:nvPr>
        </p:nvGraphicFramePr>
        <p:xfrm>
          <a:off x="628650" y="1008063"/>
          <a:ext cx="7886952" cy="35661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289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( 8,000)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-9847" y="4895830"/>
            <a:ext cx="9144000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To calculate number of months -    </a:t>
            </a:r>
            <a:r>
              <a:rPr lang="en-GB" sz="2800" u="sng" dirty="0">
                <a:solidFill>
                  <a:srgbClr val="FFFF00"/>
                </a:solidFill>
                <a:latin typeface="+mj-lt"/>
              </a:rPr>
              <a:t>8,000</a:t>
            </a:r>
            <a:r>
              <a:rPr lang="en-GB" sz="2800" dirty="0">
                <a:solidFill>
                  <a:srgbClr val="FFFF00"/>
                </a:solidFill>
                <a:latin typeface="+mj-lt"/>
              </a:rPr>
              <a:t> x 12 =   4</a:t>
            </a:r>
            <a:endParaRPr lang="en-GB" sz="2800" u="sng" dirty="0">
              <a:solidFill>
                <a:srgbClr val="FFFF00"/>
              </a:solidFill>
              <a:latin typeface="+mj-lt"/>
            </a:endParaRPr>
          </a:p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					        24,000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6640" y="5694490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Payback</a:t>
            </a:r>
            <a:r>
              <a:rPr lang="en-GB" sz="2800" dirty="0">
                <a:solidFill>
                  <a:srgbClr val="FFFF00"/>
                </a:solidFill>
                <a:latin typeface="Calibri" pitchFamily="34" charset="0"/>
              </a:rPr>
              <a:t> Period =  3 years 4 months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41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8649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Payback method  - student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6491"/>
            <a:ext cx="9144000" cy="504676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</a:t>
            </a:r>
            <a:r>
              <a:rPr lang="en-GB" sz="2800" dirty="0">
                <a:solidFill>
                  <a:schemeClr val="accent2"/>
                </a:solidFill>
                <a:latin typeface="Calibri" pitchFamily="34" charset="0"/>
              </a:rPr>
              <a:t>A holiday company is considering investing £120,000 in a new luxury coach. The projected cash flows are estimated as follows: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4848046"/>
              </p:ext>
            </p:extLst>
          </p:nvPr>
        </p:nvGraphicFramePr>
        <p:xfrm>
          <a:off x="971600" y="2204864"/>
          <a:ext cx="7344816" cy="3200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854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9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(120,000)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68,000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5116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691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Average rate of return (ARR)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62402"/>
            <a:ext cx="9144000" cy="4798846"/>
          </a:xfrm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	</a:t>
            </a: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ARR considers the average profit made each year during the life of the project, and compares this to the initial outlay</a:t>
            </a: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sz="28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Firstly, calculate the cumulative cash flows</a:t>
            </a:r>
          </a:p>
          <a:p>
            <a:pPr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732679"/>
              </p:ext>
            </p:extLst>
          </p:nvPr>
        </p:nvGraphicFramePr>
        <p:xfrm>
          <a:off x="2483768" y="2044700"/>
          <a:ext cx="3888432" cy="2768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48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1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87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Net cash flow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Cumulative cash flow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081639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160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Average rate of return (ARR) – worked example </a:t>
            </a:r>
            <a:endParaRPr lang="en-GB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0" y="1052736"/>
            <a:ext cx="5076056" cy="5285668"/>
          </a:xfrm>
        </p:spPr>
        <p:txBody>
          <a:bodyPr>
            <a:normAutofit fontScale="55000" lnSpcReduction="20000"/>
          </a:bodyPr>
          <a:lstStyle/>
          <a:p>
            <a:r>
              <a:rPr lang="en-GB" sz="3300" dirty="0">
                <a:solidFill>
                  <a:srgbClr val="FFFF00"/>
                </a:solidFill>
              </a:rPr>
              <a:t>Identify the total profit of the entire project</a:t>
            </a:r>
          </a:p>
          <a:p>
            <a:pPr marL="0" indent="0">
              <a:buNone/>
            </a:pPr>
            <a:endParaRPr lang="en-GB" sz="3300" dirty="0">
              <a:solidFill>
                <a:srgbClr val="FFFF00"/>
              </a:solidFill>
            </a:endParaRPr>
          </a:p>
          <a:p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Divide by the number of years of the project to find the average annual profit…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£16,000/4 years</a:t>
            </a:r>
          </a:p>
          <a:p>
            <a:pPr marL="0" indent="0">
              <a:buNone/>
            </a:pPr>
            <a:endParaRPr lang="en-GB" sz="33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Calculate the annual average profit 16,000/4 = 4,000</a:t>
            </a:r>
          </a:p>
          <a:p>
            <a:pPr marL="0" indent="0">
              <a:buNone/>
            </a:pPr>
            <a:endParaRPr lang="en-GB" sz="33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Calculate the ARR by dividing the average profit by the initial investment…</a:t>
            </a:r>
          </a:p>
          <a:p>
            <a:pPr marL="0" indent="0">
              <a:buNone/>
            </a:pPr>
            <a:endParaRPr lang="en-GB" sz="33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4,000 x 100/20,000 = 20%</a:t>
            </a:r>
          </a:p>
          <a:p>
            <a:endParaRPr lang="en-GB" sz="33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The ARR = 20%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</a:t>
            </a:r>
          </a:p>
          <a:p>
            <a:pPr marL="0" indent="0">
              <a:buNone/>
            </a:pPr>
            <a:r>
              <a:rPr lang="en-GB" sz="33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    </a:t>
            </a:r>
          </a:p>
          <a:p>
            <a:pPr marL="0" indent="0">
              <a:buNone/>
            </a:pPr>
            <a:r>
              <a:rPr lang="en-GB" u="sng" dirty="0">
                <a:latin typeface="Calibri" pitchFamily="34" charset="0"/>
                <a:cs typeface="Calibri" pitchFamily="34" charset="0"/>
              </a:rPr>
              <a:t>    </a:t>
            </a:r>
            <a:endParaRPr lang="en-GB" dirty="0">
              <a:latin typeface="Calibri" pitchFamily="34" charset="0"/>
              <a:cs typeface="Calibri" pitchFamily="34" charset="0"/>
            </a:endParaRPr>
          </a:p>
          <a:p>
            <a:endParaRPr lang="en-GB" dirty="0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09699406"/>
              </p:ext>
            </p:extLst>
          </p:nvPr>
        </p:nvGraphicFramePr>
        <p:xfrm>
          <a:off x="5292080" y="1215415"/>
          <a:ext cx="3751056" cy="24942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57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31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21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 cash flow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 cash flow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(15,000)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(4,000)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61095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6FE4CE-EC75-D6B1-2492-657014B22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84D1-0217-8610-7960-8C2F6C7F8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ARR – student exercise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466205-EDC9-95CE-F504-D3FD5AA246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3513307"/>
              </p:ext>
            </p:extLst>
          </p:nvPr>
        </p:nvGraphicFramePr>
        <p:xfrm>
          <a:off x="611560" y="1700808"/>
          <a:ext cx="7920880" cy="39604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80220">
                  <a:extLst>
                    <a:ext uri="{9D8B030D-6E8A-4147-A177-3AD203B41FA5}">
                      <a16:colId xmlns:a16="http://schemas.microsoft.com/office/drawing/2014/main" val="4112125702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1045224544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2765705101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1467774520"/>
                    </a:ext>
                  </a:extLst>
                </a:gridCol>
              </a:tblGrid>
              <a:tr h="40720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Project Y                                  £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Project X                                  £ 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331849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Initial investment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Initial 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90,000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7490131"/>
                  </a:ext>
                </a:extLst>
              </a:tr>
              <a:tr h="702839">
                <a:tc>
                  <a:txBody>
                    <a:bodyPr/>
                    <a:lstStyle/>
                    <a:p>
                      <a:r>
                        <a:rPr lang="en-GB" dirty="0"/>
                        <a:t>Cumulative cash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 cash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191346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(40,000)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(90,000)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642455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(30,000)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(70,000)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877023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(50,000)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45847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(10,000)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99082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819144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50415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867601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4740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 (NPV) and the time value of money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995085"/>
              </p:ext>
            </p:extLst>
          </p:nvPr>
        </p:nvGraphicFramePr>
        <p:xfrm>
          <a:off x="0" y="722621"/>
          <a:ext cx="9144000" cy="5057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51520" y="815912"/>
            <a:ext cx="7379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20% discount rate of £1 over 10 years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108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/>
              <a:t>The discount rate and the cost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184576"/>
          </a:xfrm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The appropriate discount rate to use in NPV calculations is the opportunity cost of finance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is, in effect, the cost to the business of the finance that it will use to fund the investment should it go ahead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will normally be the cost of the mix of funds used by the business, and is usually known as the Weighted Average Cost of Capital (WACC])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1238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785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latin typeface="Calibri" pitchFamily="34" charset="0"/>
              </a:rPr>
              <a:t>Net present values – worked example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47653"/>
              </p:ext>
            </p:extLst>
          </p:nvPr>
        </p:nvGraphicFramePr>
        <p:xfrm>
          <a:off x="2267744" y="2420888"/>
          <a:ext cx="4032448" cy="34747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7363" marR="77363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(£000s)</a:t>
                      </a:r>
                    </a:p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F50D701-A4E6-6156-6973-D1176E610D9E}"/>
              </a:ext>
            </a:extLst>
          </p:cNvPr>
          <p:cNvSpPr txBox="1"/>
          <p:nvPr/>
        </p:nvSpPr>
        <p:spPr>
          <a:xfrm>
            <a:off x="251520" y="714055"/>
            <a:ext cx="8892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</a:rPr>
              <a:t>The information below relates to a project with the projected cash flows shown in the table and an initial investment of £120,000,000. You are required to calculate the net present value (NPV) of the project at a 12% discount rate, and decide if it is viable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3162311"/>
      </p:ext>
    </p:extLst>
  </p:cSld>
  <p:clrMapOvr>
    <a:masterClrMapping/>
  </p:clrMapOvr>
  <p:transition>
    <p:pull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5686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values – worked example continued</a:t>
            </a:r>
            <a:endParaRPr lang="en-GB" sz="3200" b="1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77538"/>
              </p:ext>
            </p:extLst>
          </p:nvPr>
        </p:nvGraphicFramePr>
        <p:xfrm>
          <a:off x="211607" y="1124744"/>
          <a:ext cx="8720785" cy="5120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613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5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16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07493">
                  <a:extLst>
                    <a:ext uri="{9D8B030D-6E8A-4147-A177-3AD203B41FA5}">
                      <a16:colId xmlns:a16="http://schemas.microsoft.com/office/drawing/2014/main" val="4139499501"/>
                    </a:ext>
                  </a:extLst>
                </a:gridCol>
              </a:tblGrid>
              <a:tr h="11822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4066" marR="74066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(£000s)</a:t>
                      </a:r>
                    </a:p>
                  </a:txBody>
                  <a:tcPr marL="74066" marR="74066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4066" marR="74066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Cash flow x discount factor =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Present value (PV) (£000s)</a:t>
                      </a:r>
                    </a:p>
                  </a:txBody>
                  <a:tcPr marL="74066" marR="74066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368550195"/>
      </p:ext>
    </p:extLst>
  </p:cSld>
  <p:clrMapOvr>
    <a:masterClrMapping/>
  </p:clrMapOvr>
  <p:transition>
    <p:pull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CD6DD-129F-9BEC-213E-843E54AA5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033B1-6376-FCF5-1F86-C98F39DF3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9193"/>
            <a:ext cx="9144000" cy="70788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Internal rate of return (IRR) 2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A64E5A-2C56-97B1-E3B2-E27960EE5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98" y="648692"/>
            <a:ext cx="9128001" cy="5084564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internal rate of return (IRR) is an alternative method to NPV, but one that also uses the time value of money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IRR calculated offers a percentage rate of return on a given set of projected cash flows using a selected discount rate (Cost of capital), and an initial investment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Effectively, the IRR reflects the discount rate at which the NPV for a series of cash flows equals zero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can be first approximately estimated as in the example on the next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262619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942B8-0E64-4E07-A8A9-FD17472B7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9193"/>
            <a:ext cx="9144000" cy="70788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Internal rate of return (IRR)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75A7A6-6B2E-4766-8349-A0F71D14B9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8550949"/>
              </p:ext>
            </p:extLst>
          </p:nvPr>
        </p:nvGraphicFramePr>
        <p:xfrm>
          <a:off x="628648" y="1844824"/>
          <a:ext cx="7886704" cy="39604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26672">
                  <a:extLst>
                    <a:ext uri="{9D8B030D-6E8A-4147-A177-3AD203B41FA5}">
                      <a16:colId xmlns:a16="http://schemas.microsoft.com/office/drawing/2014/main" val="131372689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57139794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35912564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11549741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971732440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753605503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4167711544"/>
                    </a:ext>
                  </a:extLst>
                </a:gridCol>
              </a:tblGrid>
              <a:tr h="70283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Cash flow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</a:t>
                      </a:r>
                      <a:r>
                        <a:rPr lang="en-GB" baseline="0" dirty="0"/>
                        <a:t> rate 11%</a:t>
                      </a:r>
                      <a:endParaRPr lang="en-GB" dirty="0"/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 rate 18%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 rate 20%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5851756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0.901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54,060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0.847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50,820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0.833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49,980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91663148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0.812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58,464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0.718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51,696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0.694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49,968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724634023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0.731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54,825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0.609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45,675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0.579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43,425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08826525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65,000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0.659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42,835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0.516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33,540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0.482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31,330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897132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68,000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0.593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40,324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0.437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29,716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0.402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27,336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52757224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250,508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211,447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202,039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77823261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4152080722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40,508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1,447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(7,961)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4127271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23528" y="732146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discount rate would be required to return a zero net present value?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8767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4B5A6-AB5B-11CC-6E98-3A41DB446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The internal rate of return (IRR) 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63C26-A61E-7655-9BA0-EB1FD8453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project has an initial investment (year zero) of $30,000, with four expected subsequent cash flows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5DABB-CCAF-4EE6-B008-71185811B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6263D5-91C9-EF8A-AE0E-8D6212FFE5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4760534"/>
              </p:ext>
            </p:extLst>
          </p:nvPr>
        </p:nvGraphicFramePr>
        <p:xfrm>
          <a:off x="683568" y="2852936"/>
          <a:ext cx="7488832" cy="180019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1662">
                  <a:extLst>
                    <a:ext uri="{9D8B030D-6E8A-4147-A177-3AD203B41FA5}">
                      <a16:colId xmlns:a16="http://schemas.microsoft.com/office/drawing/2014/main" val="1045675672"/>
                    </a:ext>
                  </a:extLst>
                </a:gridCol>
                <a:gridCol w="1031776">
                  <a:extLst>
                    <a:ext uri="{9D8B030D-6E8A-4147-A177-3AD203B41FA5}">
                      <a16:colId xmlns:a16="http://schemas.microsoft.com/office/drawing/2014/main" val="2999072627"/>
                    </a:ext>
                  </a:extLst>
                </a:gridCol>
                <a:gridCol w="1052919">
                  <a:extLst>
                    <a:ext uri="{9D8B030D-6E8A-4147-A177-3AD203B41FA5}">
                      <a16:colId xmlns:a16="http://schemas.microsoft.com/office/drawing/2014/main" val="3476533610"/>
                    </a:ext>
                  </a:extLst>
                </a:gridCol>
                <a:gridCol w="1052919">
                  <a:extLst>
                    <a:ext uri="{9D8B030D-6E8A-4147-A177-3AD203B41FA5}">
                      <a16:colId xmlns:a16="http://schemas.microsoft.com/office/drawing/2014/main" val="4160029441"/>
                    </a:ext>
                  </a:extLst>
                </a:gridCol>
                <a:gridCol w="1052919">
                  <a:extLst>
                    <a:ext uri="{9D8B030D-6E8A-4147-A177-3AD203B41FA5}">
                      <a16:colId xmlns:a16="http://schemas.microsoft.com/office/drawing/2014/main" val="1760054094"/>
                    </a:ext>
                  </a:extLst>
                </a:gridCol>
                <a:gridCol w="1031776">
                  <a:extLst>
                    <a:ext uri="{9D8B030D-6E8A-4147-A177-3AD203B41FA5}">
                      <a16:colId xmlns:a16="http://schemas.microsoft.com/office/drawing/2014/main" val="2826734720"/>
                    </a:ext>
                  </a:extLst>
                </a:gridCol>
                <a:gridCol w="1014861">
                  <a:extLst>
                    <a:ext uri="{9D8B030D-6E8A-4147-A177-3AD203B41FA5}">
                      <a16:colId xmlns:a16="http://schemas.microsoft.com/office/drawing/2014/main" val="2813318125"/>
                    </a:ext>
                  </a:extLst>
                </a:gridCol>
              </a:tblGrid>
              <a:tr h="377863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01088766"/>
                  </a:ext>
                </a:extLst>
              </a:tr>
              <a:tr h="474112"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IRR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39455849"/>
                  </a:ext>
                </a:extLst>
              </a:tr>
              <a:tr h="474112"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-30,000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14,000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14,000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18,000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17%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46601164"/>
                  </a:ext>
                </a:extLst>
              </a:tr>
              <a:tr h="474112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25934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0249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Utilities of NPV and IRR</a:t>
            </a:r>
            <a:br>
              <a:rPr lang="en-GB" sz="4000" dirty="0">
                <a:solidFill>
                  <a:schemeClr val="tx2">
                    <a:lumMod val="75000"/>
                  </a:schemeClr>
                </a:solidFill>
              </a:rPr>
            </a:br>
            <a:endParaRPr lang="en-GB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and IRR are based on the time value of money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Both methods can be used to determine the desirability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is preferred where there are varying directions of cash flow or discount rates over the life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IRR is useful when comparing multiple projects against each other or in situations where it is difficult to determine future discount rates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52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590A9-6D2C-1754-710C-EC84FB623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81E26-2E42-5399-D148-A6781FE9F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Profitability index (PI)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DF0A5-D636-F4E0-DFD8-BACCAC9EB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EC760C-6FB7-DBE7-81C3-C8CDB6C17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profitability index also uses the time value of money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However, it is a much simpler method than NPV and IRR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is useful as another measure to compare projects, but as with the investment methods, it does tell you different things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is the NPV of a project divided by the initial investment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8765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047CF-C130-3651-C98E-E6994848F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B380B-7FE5-F883-91E7-9BA80E302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Profitability index (PI)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45F1B-DE28-925D-347B-9509140B7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5DBB4-70CA-A1B9-C349-96B06F090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 example, a project with an NPV of $21m and an initial outlay of $10m, the PI would be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</a:t>
            </a:r>
            <a:r>
              <a:rPr lang="en-GB" dirty="0">
                <a:solidFill>
                  <a:srgbClr val="FFFF00"/>
                </a:solidFill>
              </a:rPr>
              <a:t>21 ÷ 10 = 2.1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Or, an investment of £25m and an NPV of £25.5m would be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</a:t>
            </a:r>
            <a:r>
              <a:rPr lang="en-GB" dirty="0">
                <a:solidFill>
                  <a:srgbClr val="FFFF00"/>
                </a:solidFill>
              </a:rPr>
              <a:t>25.5 ÷ 25 = 1.02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23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Limitations with ranking profitability indices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497730"/>
              </p:ext>
            </p:extLst>
          </p:nvPr>
        </p:nvGraphicFramePr>
        <p:xfrm>
          <a:off x="457201" y="2132856"/>
          <a:ext cx="8229598" cy="290332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429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8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58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858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145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7159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45049">
                <a:tc>
                  <a:txBody>
                    <a:bodyPr/>
                    <a:lstStyle/>
                    <a:p>
                      <a:r>
                        <a:rPr lang="en-GB" dirty="0"/>
                        <a:t>Project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Investment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one inflow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two inflow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NPV at 10% discount rate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Profitability index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(40)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4A3FAF4-4C28-7D97-61E9-69E02FAEC703}"/>
              </a:ext>
            </a:extLst>
          </p:cNvPr>
          <p:cNvSpPr/>
          <p:nvPr/>
        </p:nvSpPr>
        <p:spPr>
          <a:xfrm>
            <a:off x="457201" y="1196752"/>
            <a:ext cx="6779095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Consider the  four projects in the table below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F15247-F1CC-CAFC-0DDD-13790F0F98DE}"/>
              </a:ext>
            </a:extLst>
          </p:cNvPr>
          <p:cNvSpPr/>
          <p:nvPr/>
        </p:nvSpPr>
        <p:spPr>
          <a:xfrm>
            <a:off x="465238" y="5445224"/>
            <a:ext cx="4978895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What do you notice?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1290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000" dirty="0">
                <a:cs typeface="Calibri" pitchFamily="34" charset="0"/>
              </a:rPr>
              <a:t>Investment appraisal and qualitative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12902"/>
            <a:ext cx="9144000" cy="5020353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The aims and objectives of the organisation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The current and expected state of the economy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Possible impacts on image and reputation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Environmental and ethical considerations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Past experiences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Level of risk and the attitude of owners and managers to it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57415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1D807-5B29-E54A-EF76-414889AF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1743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Capital investment appraisal exercise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FF4B946-C296-4BE7-87B4-7CE7E5E7487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5838550"/>
              </p:ext>
            </p:extLst>
          </p:nvPr>
        </p:nvGraphicFramePr>
        <p:xfrm>
          <a:off x="0" y="817438"/>
          <a:ext cx="5580112" cy="49158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6129">
                  <a:extLst>
                    <a:ext uri="{9D8B030D-6E8A-4147-A177-3AD203B41FA5}">
                      <a16:colId xmlns:a16="http://schemas.microsoft.com/office/drawing/2014/main" val="751157941"/>
                    </a:ext>
                  </a:extLst>
                </a:gridCol>
                <a:gridCol w="1171583">
                  <a:extLst>
                    <a:ext uri="{9D8B030D-6E8A-4147-A177-3AD203B41FA5}">
                      <a16:colId xmlns:a16="http://schemas.microsoft.com/office/drawing/2014/main" val="3563795646"/>
                    </a:ext>
                  </a:extLst>
                </a:gridCol>
                <a:gridCol w="978331">
                  <a:extLst>
                    <a:ext uri="{9D8B030D-6E8A-4147-A177-3AD203B41FA5}">
                      <a16:colId xmlns:a16="http://schemas.microsoft.com/office/drawing/2014/main" val="3972161339"/>
                    </a:ext>
                  </a:extLst>
                </a:gridCol>
                <a:gridCol w="1099113">
                  <a:extLst>
                    <a:ext uri="{9D8B030D-6E8A-4147-A177-3AD203B41FA5}">
                      <a16:colId xmlns:a16="http://schemas.microsoft.com/office/drawing/2014/main" val="61477710"/>
                    </a:ext>
                  </a:extLst>
                </a:gridCol>
                <a:gridCol w="1074956">
                  <a:extLst>
                    <a:ext uri="{9D8B030D-6E8A-4147-A177-3AD203B41FA5}">
                      <a16:colId xmlns:a16="http://schemas.microsoft.com/office/drawing/2014/main" val="3878412470"/>
                    </a:ext>
                  </a:extLst>
                </a:gridCol>
              </a:tblGrid>
              <a:tr h="167319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Year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Sunshine Holidays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Going Away Tours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297730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4872355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373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135584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869035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448426"/>
                  </a:ext>
                </a:extLst>
              </a:tr>
              <a:tr h="84308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Investment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ctr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8784215"/>
                  </a:ext>
                </a:extLst>
              </a:tr>
            </a:tbl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8AD39-2681-EE67-9D8B-32ACAB14E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80112" y="817438"/>
            <a:ext cx="3563888" cy="49158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Required…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Calculate, for both projects, the Payback in years and days, the ARR in percentage terms, the NPV, the IRR, and the Profitability index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You will need to use Excel to calculate the IRR, and you may also wish to compute the NPV in this way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From your results, decide which project you would choose and explain why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CD023-8A4D-E410-FB89-50CC8F3BD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242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8649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Payback method  - student exercise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8830"/>
            <a:ext cx="9144000" cy="504676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476663"/>
              </p:ext>
            </p:extLst>
          </p:nvPr>
        </p:nvGraphicFramePr>
        <p:xfrm>
          <a:off x="109694" y="802170"/>
          <a:ext cx="8924612" cy="35661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18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531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53158">
                  <a:extLst>
                    <a:ext uri="{9D8B030D-6E8A-4147-A177-3AD203B41FA5}">
                      <a16:colId xmlns:a16="http://schemas.microsoft.com/office/drawing/2014/main" val="3351743387"/>
                    </a:ext>
                  </a:extLst>
                </a:gridCol>
              </a:tblGrid>
              <a:tr h="63340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  <a:p>
                      <a:r>
                        <a:rPr lang="en-GB" sz="2400" dirty="0">
                          <a:latin typeface="Calibri" pitchFamily="34" charset="0"/>
                        </a:rPr>
                        <a:t> (£000s)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Cumulative cash flows (£000s)</a:t>
                      </a:r>
                    </a:p>
                  </a:txBody>
                  <a:tcPr marL="68580" marR="68580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(120,000)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(120,000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(95,000)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(62,000)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(17,000)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68,000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51,000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214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121,000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A4E6DD6-94D9-8922-79AE-A276E2EDFEB3}"/>
              </a:ext>
            </a:extLst>
          </p:cNvPr>
          <p:cNvSpPr txBox="1"/>
          <p:nvPr/>
        </p:nvSpPr>
        <p:spPr>
          <a:xfrm>
            <a:off x="321338" y="454526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2"/>
                </a:solidFill>
              </a:rPr>
              <a:t>Number of months = </a:t>
            </a:r>
            <a:r>
              <a:rPr lang="en-GB" sz="2400" u="sng" dirty="0">
                <a:solidFill>
                  <a:schemeClr val="accent2"/>
                </a:solidFill>
              </a:rPr>
              <a:t>17,000  </a:t>
            </a:r>
            <a:r>
              <a:rPr lang="en-GB" sz="2400" dirty="0">
                <a:solidFill>
                  <a:schemeClr val="accent2"/>
                </a:solidFill>
              </a:rPr>
              <a:t>x 12 = 3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                                  68,000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So, payback = 3 years and 3 months </a:t>
            </a:r>
            <a:r>
              <a:rPr lang="en-GB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89490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values – worked example answer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5435141"/>
              </p:ext>
            </p:extLst>
          </p:nvPr>
        </p:nvGraphicFramePr>
        <p:xfrm>
          <a:off x="193638" y="1268760"/>
          <a:ext cx="8756724" cy="4846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13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60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891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1322" marR="7132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(£000s)</a:t>
                      </a:r>
                    </a:p>
                  </a:txBody>
                  <a:tcPr marL="71322" marR="7132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1322" marR="7132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Values (PVs)</a:t>
                      </a:r>
                    </a:p>
                  </a:txBody>
                  <a:tcPr marL="71322" marR="71322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0.893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22,325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0.797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26,301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0.712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32,040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0.636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39,432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0.567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>
                          <a:latin typeface="Calibri" pitchFamily="34" charset="0"/>
                        </a:rPr>
                        <a:t>39,690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159,788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>
                          <a:latin typeface="Calibri" pitchFamily="34" charset="0"/>
                        </a:rPr>
                        <a:t>120,000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Net present value (NPV)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39,788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210659634"/>
      </p:ext>
    </p:extLst>
  </p:cSld>
  <p:clrMapOvr>
    <a:masterClrMapping/>
  </p:clrMapOvr>
  <p:transition>
    <p:pull dir="r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10262</TotalTime>
  <Words>1613</Words>
  <Application>Microsoft Office PowerPoint</Application>
  <PresentationFormat>On-screen Show (4:3)</PresentationFormat>
  <Paragraphs>481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20140311PresentationUWTSDTemplate</vt:lpstr>
      <vt:lpstr> International Financial Management (LCBB6002)</vt:lpstr>
      <vt:lpstr>Decision-making using capital investment appraisal theory</vt:lpstr>
      <vt:lpstr>Initial investment considerations - 1</vt:lpstr>
      <vt:lpstr>Initial investment considerations - 2</vt:lpstr>
      <vt:lpstr>Quantitative techniques</vt:lpstr>
      <vt:lpstr>Payback method </vt:lpstr>
      <vt:lpstr>Payback method - worked example</vt:lpstr>
      <vt:lpstr>Payback method- worked example - continued</vt:lpstr>
      <vt:lpstr>Payback method  - student exercise</vt:lpstr>
      <vt:lpstr>Average rate of return (ARR)</vt:lpstr>
      <vt:lpstr>Average rate of return (ARR) – worked example </vt:lpstr>
      <vt:lpstr>ARR – student exercise</vt:lpstr>
      <vt:lpstr>Net present value (NPV) and the time value of money</vt:lpstr>
      <vt:lpstr>The discount rate and the cost of capital</vt:lpstr>
      <vt:lpstr>Net present values – worked example </vt:lpstr>
      <vt:lpstr>Net present values – worked example continued</vt:lpstr>
      <vt:lpstr>Internal rate of return (IRR) 2</vt:lpstr>
      <vt:lpstr>Internal rate of return (IRR) 1</vt:lpstr>
      <vt:lpstr>The internal rate of return (IRR) Excel example</vt:lpstr>
      <vt:lpstr> Utilities of NPV and IRR </vt:lpstr>
      <vt:lpstr>Profitability index (PI) 1</vt:lpstr>
      <vt:lpstr>Profitability index (PI) 2</vt:lpstr>
      <vt:lpstr>Limitations with ranking profitability indices</vt:lpstr>
      <vt:lpstr>Investment appraisal and qualitative considerations</vt:lpstr>
      <vt:lpstr>       Capital investment appraisal exercise        </vt:lpstr>
      <vt:lpstr>Payback method  - student exercise answer</vt:lpstr>
      <vt:lpstr>Net present values – worked example answer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 (UWTSD London)</cp:lastModifiedBy>
  <cp:revision>278</cp:revision>
  <dcterms:created xsi:type="dcterms:W3CDTF">2013-10-11T12:05:37Z</dcterms:created>
  <dcterms:modified xsi:type="dcterms:W3CDTF">2024-10-02T08:08:25Z</dcterms:modified>
</cp:coreProperties>
</file>