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30" r:id="rId1"/>
  </p:sldMasterIdLst>
  <p:notesMasterIdLst>
    <p:notesMasterId r:id="rId21"/>
  </p:notesMasterIdLst>
  <p:sldIdLst>
    <p:sldId id="299" r:id="rId2"/>
    <p:sldId id="284" r:id="rId3"/>
    <p:sldId id="286" r:id="rId4"/>
    <p:sldId id="287" r:id="rId5"/>
    <p:sldId id="271" r:id="rId6"/>
    <p:sldId id="293" r:id="rId7"/>
    <p:sldId id="301" r:id="rId8"/>
    <p:sldId id="274" r:id="rId9"/>
    <p:sldId id="304" r:id="rId10"/>
    <p:sldId id="307" r:id="rId11"/>
    <p:sldId id="308" r:id="rId12"/>
    <p:sldId id="303" r:id="rId13"/>
    <p:sldId id="276" r:id="rId14"/>
    <p:sldId id="275" r:id="rId15"/>
    <p:sldId id="277" r:id="rId16"/>
    <p:sldId id="302" r:id="rId17"/>
    <p:sldId id="278" r:id="rId18"/>
    <p:sldId id="279" r:id="rId19"/>
    <p:sldId id="30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3C39F65-ECD8-4B74-B068-7F4AF848643C}">
          <p14:sldIdLst>
            <p14:sldId id="299"/>
            <p14:sldId id="284"/>
            <p14:sldId id="286"/>
            <p14:sldId id="287"/>
          </p14:sldIdLst>
        </p14:section>
        <p14:section name="Untitled Section" id="{4543EF36-077A-4483-9489-EEBF63C6471D}">
          <p14:sldIdLst>
            <p14:sldId id="271"/>
            <p14:sldId id="293"/>
            <p14:sldId id="301"/>
            <p14:sldId id="274"/>
            <p14:sldId id="304"/>
            <p14:sldId id="307"/>
            <p14:sldId id="308"/>
            <p14:sldId id="303"/>
            <p14:sldId id="276"/>
            <p14:sldId id="275"/>
            <p14:sldId id="277"/>
            <p14:sldId id="302"/>
            <p14:sldId id="278"/>
            <p14:sldId id="279"/>
            <p14:sldId id="30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5BC13-10BA-4DAE-8B65-2278D8ACC104}" v="176" dt="2019-04-03T20:12:58.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92608" autoAdjust="0"/>
  </p:normalViewPr>
  <p:slideViewPr>
    <p:cSldViewPr snapToGrid="0" snapToObjects="1">
      <p:cViewPr>
        <p:scale>
          <a:sx n="62" d="100"/>
          <a:sy n="62" d="100"/>
        </p:scale>
        <p:origin x="820" y="44"/>
      </p:cViewPr>
      <p:guideLst/>
    </p:cSldViewPr>
  </p:slideViewPr>
  <p:outlineViewPr>
    <p:cViewPr>
      <p:scale>
        <a:sx n="33" d="100"/>
        <a:sy n="33" d="100"/>
      </p:scale>
      <p:origin x="0" y="0"/>
    </p:cViewPr>
  </p:outlineViewPr>
  <p:notesTextViewPr>
    <p:cViewPr>
      <p:scale>
        <a:sx n="75" d="100"/>
        <a:sy n="75" d="100"/>
      </p:scale>
      <p:origin x="0" y="0"/>
    </p:cViewPr>
  </p:notesTextViewPr>
  <p:sorterViewPr>
    <p:cViewPr>
      <p:scale>
        <a:sx n="100" d="100"/>
        <a:sy n="100" d="100"/>
      </p:scale>
      <p:origin x="0" y="-7216"/>
    </p:cViewPr>
  </p:sorterViewPr>
  <p:notesViewPr>
    <p:cSldViewPr snapToGrid="0" snapToObjects="1">
      <p:cViewPr varScale="1">
        <p:scale>
          <a:sx n="90" d="100"/>
          <a:sy n="90" d="100"/>
        </p:scale>
        <p:origin x="880" y="2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0BC4BE-0D73-E240-8B38-104FAC465A91}" type="datetimeFigureOut">
              <a:rPr lang="en-US" smtClean="0"/>
              <a:t>4/3/2019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8C15C5-0688-5345-99FC-721E08AD15D5}" type="slidenum">
              <a:rPr lang="en-US" smtClean="0"/>
              <a:t>‹#›</a:t>
            </a:fld>
            <a:endParaRPr lang="en-US" dirty="0"/>
          </a:p>
        </p:txBody>
      </p:sp>
    </p:spTree>
    <p:extLst>
      <p:ext uri="{BB962C8B-B14F-4D97-AF65-F5344CB8AC3E}">
        <p14:creationId xmlns:p14="http://schemas.microsoft.com/office/powerpoint/2010/main" val="42768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Introduction- good morning I'm Mandy Williams and welcome to my Research Proposal.</a:t>
            </a:r>
            <a:endParaRPr lang="en-GB" sz="1200" dirty="0">
              <a:effectLst/>
            </a:endParaRPr>
          </a:p>
          <a:p>
            <a:r>
              <a:rPr lang="en-US" sz="1200" dirty="0">
                <a:effectLst/>
              </a:rPr>
              <a:t>And my research revolves around just How accessible are talking therapies to improve the mental and physical health and well-being of older carers in the UK today.</a:t>
            </a:r>
            <a:endParaRPr lang="en-GB" sz="1200" dirty="0">
              <a:effectLst/>
            </a:endParaRPr>
          </a:p>
          <a:p>
            <a:r>
              <a:rPr lang="en-US" sz="1200" dirty="0">
                <a:effectLst/>
              </a:rPr>
              <a:t>I was inspired to research this while reading a research summary of carers in general in the UK. It became apparent that some issues were typical across all groups of carers </a:t>
            </a:r>
            <a:endParaRPr lang="en-GB" sz="1200" dirty="0">
              <a:effectLst/>
            </a:endParaRPr>
          </a:p>
          <a:p>
            <a:r>
              <a:rPr lang="en-US" sz="1200" dirty="0">
                <a:effectLst/>
              </a:rPr>
              <a:t>for example, sandwich carers those who are carers and have children young adult carers and young carers.</a:t>
            </a:r>
            <a:endParaRPr lang="en-GB" sz="1200" dirty="0">
              <a:effectLst/>
            </a:endParaRPr>
          </a:p>
          <a:p>
            <a:r>
              <a:rPr lang="en-US" sz="1200" dirty="0">
                <a:effectLst/>
              </a:rPr>
              <a:t> there are carers caring more than 50 hrs.' a week. </a:t>
            </a:r>
            <a:endParaRPr lang="en-GB" sz="1200" dirty="0">
              <a:effectLst/>
            </a:endParaRPr>
          </a:p>
          <a:p>
            <a:r>
              <a:rPr lang="en-US" sz="1200" dirty="0">
                <a:effectLst/>
              </a:rPr>
              <a:t> and Carers struggling to make ends meet. </a:t>
            </a:r>
            <a:endParaRPr lang="en-GB" sz="1200" dirty="0">
              <a:effectLst/>
            </a:endParaRPr>
          </a:p>
          <a:p>
            <a:r>
              <a:rPr lang="en-US" sz="1200" dirty="0">
                <a:effectLst/>
              </a:rPr>
              <a:t>And the impact of their emotionally and often physically demanding role can take its toll.</a:t>
            </a:r>
            <a:endParaRPr lang="en-GB" sz="1200" dirty="0">
              <a:effectLst/>
            </a:endParaRPr>
          </a:p>
          <a:p>
            <a:r>
              <a:rPr lang="en-US" sz="1200" dirty="0">
                <a:effectLst/>
              </a:rPr>
              <a:t>It caused me to question how do older carers cope and are they accessing talking therapies. </a:t>
            </a:r>
          </a:p>
          <a:p>
            <a:endParaRPr lang="en-GB" sz="1200" dirty="0">
              <a:effectLst/>
            </a:endParaRPr>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a:t>
            </a:fld>
            <a:endParaRPr lang="en-US" dirty="0"/>
          </a:p>
        </p:txBody>
      </p:sp>
    </p:spTree>
    <p:extLst>
      <p:ext uri="{BB962C8B-B14F-4D97-AF65-F5344CB8AC3E}">
        <p14:creationId xmlns:p14="http://schemas.microsoft.com/office/powerpoint/2010/main" val="3825379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Comments from older carers who are defined as individual unpaid care givers  over the age of 65 in the community reveal a worrying</a:t>
            </a:r>
            <a:r>
              <a:rPr lang="en-GB" dirty="0"/>
              <a:t> </a:t>
            </a:r>
            <a:r>
              <a:rPr lang="en-US" dirty="0">
                <a:effectLst/>
              </a:rPr>
              <a:t>picture of their mental and physical health and well-being for example </a:t>
            </a:r>
            <a:endParaRPr lang="en-GB" dirty="0">
              <a:effectLst/>
            </a:endParaRPr>
          </a:p>
          <a:p>
            <a:r>
              <a:rPr lang="en-US" dirty="0">
                <a:effectLst/>
              </a:rPr>
              <a:t>I just want to be well enough to look after my husband for the rest of his life.</a:t>
            </a:r>
          </a:p>
          <a:p>
            <a:r>
              <a:rPr lang="en-US" dirty="0">
                <a:effectLst/>
              </a:rPr>
              <a:t>I worry I may not be able to cope with the stress and that it will make me ill</a:t>
            </a:r>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2</a:t>
            </a:fld>
            <a:endParaRPr lang="en-US" dirty="0"/>
          </a:p>
        </p:txBody>
      </p:sp>
    </p:spTree>
    <p:extLst>
      <p:ext uri="{BB962C8B-B14F-4D97-AF65-F5344CB8AC3E}">
        <p14:creationId xmlns:p14="http://schemas.microsoft.com/office/powerpoint/2010/main" val="2151844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statistical evidence from the state of caring report 2018 clearly shows the need for support for older carers</a:t>
            </a:r>
          </a:p>
          <a:p>
            <a:r>
              <a:rPr lang="en-US" dirty="0"/>
              <a:t> cares are Twice as likely to become ill as non-carers</a:t>
            </a:r>
          </a:p>
          <a:p>
            <a:r>
              <a:rPr lang="en-US" dirty="0"/>
              <a:t>66% fully expect their mental and physical health to deteriorate over the next two years </a:t>
            </a:r>
          </a:p>
          <a:p>
            <a:r>
              <a:rPr lang="en-US" dirty="0"/>
              <a:t>Up to 59% thinking they may be unable to care in the next two years. </a:t>
            </a:r>
            <a:endParaRPr lang="en-GB" dirty="0"/>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3</a:t>
            </a:fld>
            <a:endParaRPr lang="en-US" dirty="0"/>
          </a:p>
        </p:txBody>
      </p:sp>
    </p:spTree>
    <p:extLst>
      <p:ext uri="{BB962C8B-B14F-4D97-AF65-F5344CB8AC3E}">
        <p14:creationId xmlns:p14="http://schemas.microsoft.com/office/powerpoint/2010/main" val="1517310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key findings were that the carers Gp is the first point of contact for general information support and advice on issues of caring and looking after their own health </a:t>
            </a:r>
          </a:p>
          <a:p>
            <a:r>
              <a:rPr lang="en-US" dirty="0"/>
              <a:t>It was encouraging to find that 80% of older carers said they believed their GP knew they were carers.</a:t>
            </a:r>
          </a:p>
          <a:p>
            <a:r>
              <a:rPr lang="en-US" dirty="0"/>
              <a:t>However only 16% had ever been offered any emotional support and less than 9% had received any information or advice on where to access general information.</a:t>
            </a:r>
          </a:p>
          <a:p>
            <a:r>
              <a:rPr lang="en-US" dirty="0"/>
              <a:t>Only 2% reported being made aware of how they could get breaks from caring and 1% about the importance of making social connections</a:t>
            </a:r>
            <a:endParaRPr lang="en-GB" dirty="0"/>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4</a:t>
            </a:fld>
            <a:endParaRPr lang="en-US" dirty="0"/>
          </a:p>
        </p:txBody>
      </p:sp>
    </p:spTree>
    <p:extLst>
      <p:ext uri="{BB962C8B-B14F-4D97-AF65-F5344CB8AC3E}">
        <p14:creationId xmlns:p14="http://schemas.microsoft.com/office/powerpoint/2010/main" val="2964420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reviewing this literature from carersweek.org I  identified Older carers being unable to access emotional support through lack of social support  as a potential research question.  Information from Age UK also seemed to confirm this gap in awareness, and  a research paper on capability to care although not older carer specific highlighted similar areas of concern. </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5</a:t>
            </a:fld>
            <a:endParaRPr lang="en-US" dirty="0"/>
          </a:p>
        </p:txBody>
      </p:sp>
    </p:spTree>
    <p:extLst>
      <p:ext uri="{BB962C8B-B14F-4D97-AF65-F5344CB8AC3E}">
        <p14:creationId xmlns:p14="http://schemas.microsoft.com/office/powerpoint/2010/main" val="437685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my study is to assess their accessibility to counselling, and whether some  would accept it were it not for the restrictions of their social support network. Because following on from the age UK report  </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6</a:t>
            </a:fld>
            <a:endParaRPr lang="en-US" dirty="0"/>
          </a:p>
        </p:txBody>
      </p:sp>
    </p:spTree>
    <p:extLst>
      <p:ext uri="{BB962C8B-B14F-4D97-AF65-F5344CB8AC3E}">
        <p14:creationId xmlns:p14="http://schemas.microsoft.com/office/powerpoint/2010/main" val="861883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Almost a third are experiencing loneliness which impacts on their mental health. Anxiety is the most under researched yet most prevalent mental health disorder in older people, compared to depression and dementia in later life. And interpersonal therapy and CBT are proven to be beneficial however older people rarely seek or accept counselling for mental health issues. </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7</a:t>
            </a:fld>
            <a:endParaRPr lang="en-US" dirty="0"/>
          </a:p>
        </p:txBody>
      </p:sp>
    </p:spTree>
    <p:extLst>
      <p:ext uri="{BB962C8B-B14F-4D97-AF65-F5344CB8AC3E}">
        <p14:creationId xmlns:p14="http://schemas.microsoft.com/office/powerpoint/2010/main" val="1277217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lmAs a student counselling researcher I propose to conduct a qualitative inquiry  with a focus group in a dementia respite organizational setting</a:t>
            </a:r>
          </a:p>
          <a:p>
            <a:r>
              <a:rPr lang="en-US" dirty="0"/>
              <a:t>We will use a semi- structured interview technique using open-questions.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will provide a background questionnaire to the participants with ten questions  based on age, demographic experience of counselling and  the social support networks available to them, to be completed before the  focus group begins.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will involve myself as group leader, and two other counselling student researchers who will assist me in my research project.</a:t>
            </a:r>
          </a:p>
          <a:p>
            <a:endParaRPr lang="en-US" dirty="0"/>
          </a:p>
          <a:p>
            <a:r>
              <a:rPr lang="en-US" dirty="0"/>
              <a:t>Participants will be recruited by requesting the permission of  Dementia care respite day care centers to approach the carers.</a:t>
            </a:r>
          </a:p>
          <a:p>
            <a:r>
              <a:rPr lang="en-US" dirty="0"/>
              <a:t>The participants ideally would be an equal mix of men and women Carers over the age of 65.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There would be three focus groups of 6-8 participants arranged at the organisation of the respite center which would be an informal setting to them. This is for ease of attendance of the participants and to ensure maximum attendance for the research.</a:t>
            </a:r>
          </a:p>
          <a:p>
            <a:endParaRPr lang="en-US" dirty="0"/>
          </a:p>
          <a:p>
            <a:r>
              <a:rPr lang="en-US" dirty="0"/>
              <a:t>The sessions would be in three stages. </a:t>
            </a:r>
          </a:p>
          <a:p>
            <a:pPr marL="228600" indent="-228600">
              <a:buFont typeface="+mj-lt"/>
              <a:buAutoNum type="arabicPeriod"/>
            </a:pPr>
            <a:r>
              <a:rPr lang="en-US" dirty="0"/>
              <a:t> the introduction where the topic  introduced sensitively without imposition of meaning by the group leader.</a:t>
            </a:r>
          </a:p>
          <a:p>
            <a:pPr marL="228600" indent="-228600">
              <a:buFont typeface="+mj-lt"/>
              <a:buAutoNum type="arabicPeriod"/>
            </a:pPr>
            <a:r>
              <a:rPr lang="en-US" dirty="0"/>
              <a:t>  is the discussion which is moderated by the group leader and loosely structured to ensure all participants have a voice. This is where experiential data is collected through the group dynamics and different perspectives of the participants. </a:t>
            </a:r>
          </a:p>
          <a:p>
            <a:pPr marL="228600" indent="-228600">
              <a:buFont typeface="+mj-lt"/>
              <a:buAutoNum type="arabicPeriod"/>
            </a:pPr>
            <a:r>
              <a:rPr lang="en-US" dirty="0"/>
              <a:t>involves a de-brief which includes a discussion on what happens with the Data and offering emotional support for anyone who has been affected by issues discussed.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I am aware that a focus groups produce a smaller sample size for generlisability to the wider population , that the data is more difficult to record and that it is an un-repeatable study however I also recognize the value in real-life expression and focus groups give extremely in-depth detail that is less time consuming than one-one interviews. </a:t>
            </a:r>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 </a:t>
            </a:r>
          </a:p>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8</a:t>
            </a:fld>
            <a:endParaRPr lang="en-US" dirty="0"/>
          </a:p>
        </p:txBody>
      </p:sp>
    </p:spTree>
    <p:extLst>
      <p:ext uri="{BB962C8B-B14F-4D97-AF65-F5344CB8AC3E}">
        <p14:creationId xmlns:p14="http://schemas.microsoft.com/office/powerpoint/2010/main" val="1517355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sessions would be audio- recorded and transcribed after being analysed into text. Using inductive reasoning which is basically looking for emerging similarities and themes and generalising  the whole text is modified into simple sentences or statements and categorized into main and sub-contexts.</a:t>
            </a:r>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9</a:t>
            </a:fld>
            <a:endParaRPr lang="en-US" dirty="0"/>
          </a:p>
        </p:txBody>
      </p:sp>
    </p:spTree>
    <p:extLst>
      <p:ext uri="{BB962C8B-B14F-4D97-AF65-F5344CB8AC3E}">
        <p14:creationId xmlns:p14="http://schemas.microsoft.com/office/powerpoint/2010/main" val="2069544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Ethical practice can be traced back as far as  the Hippocratic oath and is the earliest expression of medical ethics. The Nuremberg code established a new form of ethical behavior  in 1947 following ww2 for Human Rights in medical practices that have been extended into general codes of ethics for individuals  in the form of  The voluntary consent of the individual. BERA , the British Educational Research Association has since the end of the 20</a:t>
            </a:r>
            <a:r>
              <a:rPr lang="en-US" baseline="30000" dirty="0"/>
              <a:t>th</a:t>
            </a:r>
            <a:r>
              <a:rPr lang="en-US" dirty="0"/>
              <a:t> century been a member led charity committed to encouraging   educational research for the improvement of practices  and public benefit. Because, unless guidelines are adhered to  there is a chance of harm coming to the participants or those involved in the research. Milgram's experiment in 1960 which was a  behavioral study of obedience to authority was unethical and resulted in some of the participants suffering seizures through stress and anxiety. They were harmed they were deceived they had the right to withdraw seemingly taken away from them.  </a:t>
            </a:r>
          </a:p>
          <a:p>
            <a:endParaRPr lang="en-US" dirty="0"/>
          </a:p>
          <a:p>
            <a:r>
              <a:rPr lang="en-US" dirty="0"/>
              <a:t>As student researchers we need to  check with our supervisor who would gain approval from the ethics committee ; for example as to whether the research we propose is safe and ethical. </a:t>
            </a:r>
          </a:p>
          <a:p>
            <a:r>
              <a:rPr lang="en-US" dirty="0"/>
              <a:t>As members of the BACP  my research ethics are  based on ethical framework of research which involves applying the principles of personal integrity , autonomy, justice, non-maleficence and beneficence. and respecting their right to make the decision whether to take part, to be transparent in an organizational setting rather than approaching vulnerable people in their own homes and to </a:t>
            </a:r>
            <a:r>
              <a:rPr lang="en-US" sz="1200" dirty="0"/>
              <a:t> pay attention to the diversity vulnerability and inclusion of my participants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participants would be told of the nature and purpose of the research before being recruited and explained any ethical considerations including informed consent confidentiality and the right to withdraw.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12</a:t>
            </a:fld>
            <a:endParaRPr lang="en-US" dirty="0"/>
          </a:p>
        </p:txBody>
      </p:sp>
    </p:spTree>
    <p:extLst>
      <p:ext uri="{BB962C8B-B14F-4D97-AF65-F5344CB8AC3E}">
        <p14:creationId xmlns:p14="http://schemas.microsoft.com/office/powerpoint/2010/main" val="720922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student members of the BACP contractual agreement we need to adhere to the ethical guidelines for research within our university.</a:t>
            </a:r>
          </a:p>
          <a:p>
            <a:r>
              <a:rPr lang="en-US" dirty="0"/>
              <a:t> Adherence to the Ethical Guidelines for Research from the British Association of Counselling and Psychotherapy BACP as student researchers which provides a framework to protect the participants </a:t>
            </a:r>
          </a:p>
          <a:p>
            <a:r>
              <a:rPr lang="en-US" dirty="0"/>
              <a:t>Because awareness of the potential of safe and un-ethical practice holds  the key to eradicating or  minimizing errors as much as possible.</a:t>
            </a:r>
          </a:p>
          <a:p>
            <a:r>
              <a:rPr lang="en-US" dirty="0"/>
              <a:t>For example- do the older carers understand the nature of informed consent and confidentiality , their right to withdraw if they wish at any time, and confidentiality.</a:t>
            </a:r>
          </a:p>
          <a:p>
            <a:r>
              <a:rPr lang="en-US" dirty="0"/>
              <a:t>They may not have spoken of their thoughts and feelings, they may feel upset or guilty for talking about their loved ones and this could harm them so we would offer emotional support after the focus groups to deal with any emotional issues that have come up.</a:t>
            </a:r>
          </a:p>
          <a:p>
            <a:r>
              <a:rPr lang="en-US" dirty="0"/>
              <a:t>Our levels of competence need to be assessed to deal with the emotional content of the research because we are with  the best intentions after all first year students!</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13</a:t>
            </a:fld>
            <a:endParaRPr lang="en-US" dirty="0"/>
          </a:p>
        </p:txBody>
      </p:sp>
    </p:spTree>
    <p:extLst>
      <p:ext uri="{BB962C8B-B14F-4D97-AF65-F5344CB8AC3E}">
        <p14:creationId xmlns:p14="http://schemas.microsoft.com/office/powerpoint/2010/main" val="3844011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many older carers have not been offered counselling for a number of reasons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G.Ps may not highlight it because of limited supply and resources. Time of a session with a patient for example the list for what the GP could and should offer help and guidance is with is quite extensive and would take considerable time.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However the benefits of counselling could help to improve their mental and physical health and well-being. Increase resilience and help the client to value their own lives as a separate being which could go some way to preparing those who suffer the loss of their loved ones.</a:t>
            </a:r>
          </a:p>
          <a:p>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That they are often in a position where the care they are providing is end of life care and the counselling offered is largely CBT it would not benefit the clients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When it is offered older clients sometimes cannot engage with it because of lack of support to cover their absence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Older carers may not believe in the value of counselling or recognize the impact on their own emotional and physical health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14</a:t>
            </a:fld>
            <a:endParaRPr lang="en-US" dirty="0"/>
          </a:p>
        </p:txBody>
      </p:sp>
    </p:spTree>
    <p:extLst>
      <p:ext uri="{BB962C8B-B14F-4D97-AF65-F5344CB8AC3E}">
        <p14:creationId xmlns:p14="http://schemas.microsoft.com/office/powerpoint/2010/main" val="13935530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and value of the study</a:t>
            </a:r>
          </a:p>
          <a:p>
            <a:r>
              <a:rPr lang="en-US" dirty="0"/>
              <a:t>May actually encourage caregivers to seek counselling from their GP and other support services</a:t>
            </a:r>
          </a:p>
          <a:p>
            <a:r>
              <a:rPr lang="en-US" dirty="0"/>
              <a:t>The focus group discussions might just inspire others with their positive experiences of therapy –could go the other way for some though!</a:t>
            </a:r>
          </a:p>
          <a:p>
            <a:r>
              <a:rPr lang="en-US" dirty="0"/>
              <a:t>Most importantly is that it just could inform the counselling profession that it is access to therapy through social circumstance that prevents their engagement.</a:t>
            </a:r>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15</a:t>
            </a:fld>
            <a:endParaRPr lang="en-US" dirty="0"/>
          </a:p>
        </p:txBody>
      </p:sp>
    </p:spTree>
    <p:extLst>
      <p:ext uri="{BB962C8B-B14F-4D97-AF65-F5344CB8AC3E}">
        <p14:creationId xmlns:p14="http://schemas.microsoft.com/office/powerpoint/2010/main" val="3535744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it excludes people under 65 from taking part doesn’t sit well with me but that is the definition of older carers.  I know a smaller sample size and more focused interview process  may produce valuable data but I believe the ethical considerations of approaching carers are too extensive.</a:t>
            </a:r>
          </a:p>
          <a:p>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16</a:t>
            </a:fld>
            <a:endParaRPr lang="en-US" dirty="0"/>
          </a:p>
        </p:txBody>
      </p:sp>
    </p:spTree>
    <p:extLst>
      <p:ext uri="{BB962C8B-B14F-4D97-AF65-F5344CB8AC3E}">
        <p14:creationId xmlns:p14="http://schemas.microsoft.com/office/powerpoint/2010/main" val="2210311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into how un-ethical it is to continually ignore the barriers to accessing emotional support</a:t>
            </a:r>
          </a:p>
          <a:p>
            <a:r>
              <a:rPr lang="en-US" dirty="0"/>
              <a:t>That anxiety is the most prevalent yet least researched</a:t>
            </a:r>
          </a:p>
          <a:p>
            <a:r>
              <a:rPr lang="en-US" dirty="0"/>
              <a:t>That the capability to care value that the caregivers place on the relationship with their loved ones prevents them prioritizing their own well-being.</a:t>
            </a:r>
          </a:p>
          <a:p>
            <a:r>
              <a:rPr lang="en-US" dirty="0"/>
              <a:t>That with emotional support they could care for their loved ones and self-care for the future more effectively. </a:t>
            </a:r>
          </a:p>
          <a:p>
            <a:r>
              <a:rPr lang="en-US" dirty="0"/>
              <a:t>That isolation and exclusion could be a factor in preventing older caregivers from seeking emotional support. And by failing to make it accessible are we being ethical as a society?</a:t>
            </a:r>
          </a:p>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17</a:t>
            </a:fld>
            <a:endParaRPr lang="en-US" dirty="0"/>
          </a:p>
        </p:txBody>
      </p:sp>
    </p:spTree>
    <p:extLst>
      <p:ext uri="{BB962C8B-B14F-4D97-AF65-F5344CB8AC3E}">
        <p14:creationId xmlns:p14="http://schemas.microsoft.com/office/powerpoint/2010/main" val="3104006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has looked at statistical evidence from carersweek, 2018 and identified a gap in research that produced the research question of “How accessible are talking therapies to Older carers to improve their mental and physical health and wellbeing”.</a:t>
            </a:r>
          </a:p>
          <a:p>
            <a:r>
              <a:rPr lang="en-US" dirty="0"/>
              <a:t>After designing my research and considering the strengths and limitations of it </a:t>
            </a:r>
          </a:p>
          <a:p>
            <a:r>
              <a:rPr lang="en-US" dirty="0"/>
              <a:t>My expected outcomes are that although I  recognize I may be bias in believing there is a need for more counselling provision and I believe they would benefit from it maybe some would simply not wish to recognize it as beneficial to them. However I still believe a level playing field in access to services is a basic Human Right and should be accessible if they want it.</a:t>
            </a:r>
          </a:p>
          <a:p>
            <a:r>
              <a:rPr lang="en-US" dirty="0"/>
              <a:t>I looked at the ethical challenges of  </a:t>
            </a:r>
          </a:p>
          <a:p>
            <a:r>
              <a:rPr lang="en-US" dirty="0"/>
              <a:t> </a:t>
            </a:r>
          </a:p>
          <a:p>
            <a:r>
              <a:rPr lang="en-US" dirty="0"/>
              <a:t> </a:t>
            </a:r>
          </a:p>
          <a:p>
            <a:endParaRPr lang="en-US" dirty="0"/>
          </a:p>
          <a:p>
            <a:r>
              <a:rPr lang="en-US" dirty="0"/>
              <a:t> </a:t>
            </a:r>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18</a:t>
            </a:fld>
            <a:endParaRPr lang="en-US" dirty="0"/>
          </a:p>
        </p:txBody>
      </p:sp>
    </p:spTree>
    <p:extLst>
      <p:ext uri="{BB962C8B-B14F-4D97-AF65-F5344CB8AC3E}">
        <p14:creationId xmlns:p14="http://schemas.microsoft.com/office/powerpoint/2010/main" val="3896835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016F4-3B10-45CC-8D3E-28D0BBC880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96E7E-318D-400D-83B4-1616A70A00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4684A9-4F2F-495A-8268-8991814426B8}"/>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C16EEA86-1639-4DF7-90B7-C1C083C2BB0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DDDB81-90B8-4032-8591-F97E9F77AD9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1491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D5FC6-D5DD-405E-B5C0-5BF046675E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64BCF0-C047-487B-B99D-6AC31A5A44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0CDA8C-3578-4DF1-8760-DB8DA28F26A7}"/>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47F6D78D-6AAF-41E2-BBBC-6412AA664F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B5BDF89-7380-4C21-82FD-E97A1DE2D7F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5047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513B-8047-49F7-B061-25A0CCE1EF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13C433-24C3-4F05-A9DC-3A8F8BA975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37B81B-E741-44A6-ABD7-B7CA879690A5}"/>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237DDB3F-872C-426D-9285-50F2DB2E95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AC6C448-5C9D-4FE9-BC44-6940FA48664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678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BFD5-2C1D-4E01-99E2-1E6AD9B368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B43826-8815-4BE6-9ADE-4F7919EEC9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4DE3D6-AAE2-4867-9B20-E5D96EA797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B3F3AC-D583-4763-9B42-9C12788546B1}"/>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6" name="Footer Placeholder 5">
            <a:extLst>
              <a:ext uri="{FF2B5EF4-FFF2-40B4-BE49-F238E27FC236}">
                <a16:creationId xmlns:a16="http://schemas.microsoft.com/office/drawing/2014/main" id="{55AF0BA7-845D-4235-A7D0-E156EE6637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959D9B-41B9-4786-BF5D-744476F27CC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4971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2E15-52A0-456D-9CAF-F7BF202E70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125ABB-0CC8-40E4-873E-46AB7425DA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C71F1A-5167-407B-975D-5D286B1C4C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B6E2CD-B0CE-4342-83F1-109766D37C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387CC8-C157-4644-A4BF-3AA13BE2E9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31FF43-08BA-4689-BE63-E3BAE3B8D732}"/>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8" name="Footer Placeholder 7">
            <a:extLst>
              <a:ext uri="{FF2B5EF4-FFF2-40B4-BE49-F238E27FC236}">
                <a16:creationId xmlns:a16="http://schemas.microsoft.com/office/drawing/2014/main" id="{9C5D78DC-97BC-4C6F-AD51-AE118976134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4999A3E-335E-4383-BAF1-1ED0B525A12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007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A8F68-0C9C-48C8-9D98-2450FBB6DA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BF4C80-CD5C-4833-90F2-687B4C9B797E}"/>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4" name="Footer Placeholder 3">
            <a:extLst>
              <a:ext uri="{FF2B5EF4-FFF2-40B4-BE49-F238E27FC236}">
                <a16:creationId xmlns:a16="http://schemas.microsoft.com/office/drawing/2014/main" id="{3C6A245E-DE62-418B-A429-6C5C89BEA0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692F1D-CB67-4802-997B-9BBDC78BDB8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2874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D9191-2AF3-453B-A783-21EE34D57DAB}"/>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3" name="Footer Placeholder 2">
            <a:extLst>
              <a:ext uri="{FF2B5EF4-FFF2-40B4-BE49-F238E27FC236}">
                <a16:creationId xmlns:a16="http://schemas.microsoft.com/office/drawing/2014/main" id="{B9E81061-DB0E-4B3A-8642-DF556A1087B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64F6024-F083-4D29-9406-E2391D62D3E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602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77FFD-5494-4225-925A-303C3BE560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8CF08A-0E6A-4EC6-B6E7-453B031FBF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FBCE26-BD79-4992-B125-8655AD0DFA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27D0A-8C38-4952-8E4C-30EF47F85A4D}"/>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6" name="Footer Placeholder 5">
            <a:extLst>
              <a:ext uri="{FF2B5EF4-FFF2-40B4-BE49-F238E27FC236}">
                <a16:creationId xmlns:a16="http://schemas.microsoft.com/office/drawing/2014/main" id="{DCBDADD6-9A96-4051-8D4A-CE0A317322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D6363A-977F-4498-B6B0-B570E7B54A5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8890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D9017-1A70-4D06-91FA-4B2CDB20B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339AB2-0E87-4AC8-B7F3-4BAB711B9E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79C6CAA-8EB6-493E-B663-6BBC4659CF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73AAF-50F1-4A20-9272-EC8241D900FA}"/>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6" name="Footer Placeholder 5">
            <a:extLst>
              <a:ext uri="{FF2B5EF4-FFF2-40B4-BE49-F238E27FC236}">
                <a16:creationId xmlns:a16="http://schemas.microsoft.com/office/drawing/2014/main" id="{729EA770-9CA2-43AF-85B1-B29151BA411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94A9BAD-AD03-45CE-BF4F-6D8CA37EED6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6920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51EC-B64F-4D8E-971D-AF5CB00161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F55744-25CA-4BC0-824D-F54F9C0676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FCEB25-4F7B-4A8B-9DCE-FEBA3EC3053D}"/>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4D3BD449-A14B-4A29-B7F1-13D9D9F982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0AF13D-AC09-4293-AC5F-E4B523D36ED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5140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62EBD-B0DB-4C9E-9E9F-28851B007E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D6DAE8-05C5-4761-B88A-177075B05E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20014-F865-4E23-ACEE-B8783E56BE00}"/>
              </a:ext>
            </a:extLst>
          </p:cNvPr>
          <p:cNvSpPr>
            <a:spLocks noGrp="1"/>
          </p:cNvSpPr>
          <p:nvPr>
            <p:ph type="dt" sz="half" idx="10"/>
          </p:nvPr>
        </p:nvSpPr>
        <p:spPr/>
        <p:txBody>
          <a:body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FB828263-A61B-4722-B055-56D0B50695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3486D6-ADA5-415C-992A-9FA4BE69D45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1246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89D717-A8D3-446B-9D01-6A748B162C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3A493A-B0E1-414F-82A7-B69607F8BC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454BE-AC90-4336-9F26-21E2D772D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4/3/2019</a:t>
            </a:fld>
            <a:endParaRPr lang="en-US" dirty="0"/>
          </a:p>
        </p:txBody>
      </p:sp>
      <p:sp>
        <p:nvSpPr>
          <p:cNvPr id="5" name="Footer Placeholder 4">
            <a:extLst>
              <a:ext uri="{FF2B5EF4-FFF2-40B4-BE49-F238E27FC236}">
                <a16:creationId xmlns:a16="http://schemas.microsoft.com/office/drawing/2014/main" id="{A3A1ABCA-C9A6-459F-A133-337DEB456F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2E96202-0BD0-4217-A7F8-F99A3C775B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6287118"/>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geriatricsforcaregivers.net/challenges-helping-aging-parents/"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1FD2FFF-FD3B-4EC4-8135-838DB66E6E9D}"/>
              </a:ext>
            </a:extLst>
          </p:cNvPr>
          <p:cNvSpPr>
            <a:spLocks noGrp="1"/>
          </p:cNvSpPr>
          <p:nvPr>
            <p:ph type="title"/>
          </p:nvPr>
        </p:nvSpPr>
        <p:spPr>
          <a:xfrm>
            <a:off x="648929" y="629266"/>
            <a:ext cx="3667039" cy="1676603"/>
          </a:xfrm>
        </p:spPr>
        <p:txBody>
          <a:bodyPr vert="horz" lIns="91440" tIns="45720" rIns="91440" bIns="45720" rtlCol="0">
            <a:normAutofit/>
          </a:bodyPr>
          <a:lstStyle/>
          <a:p>
            <a:r>
              <a:rPr lang="en-US" sz="3600" dirty="0"/>
              <a:t>Mandy Williams 2019</a:t>
            </a:r>
          </a:p>
        </p:txBody>
      </p:sp>
      <p:sp>
        <p:nvSpPr>
          <p:cNvPr id="6" name="Content Placeholder 5">
            <a:extLst>
              <a:ext uri="{FF2B5EF4-FFF2-40B4-BE49-F238E27FC236}">
                <a16:creationId xmlns:a16="http://schemas.microsoft.com/office/drawing/2014/main" id="{4E6D56B5-1B2F-427A-9388-DD8B58ADC3E2}"/>
              </a:ext>
            </a:extLst>
          </p:cNvPr>
          <p:cNvSpPr>
            <a:spLocks noGrp="1"/>
          </p:cNvSpPr>
          <p:nvPr>
            <p:ph idx="1"/>
          </p:nvPr>
        </p:nvSpPr>
        <p:spPr>
          <a:xfrm>
            <a:off x="648931" y="2438401"/>
            <a:ext cx="3667036" cy="3779520"/>
          </a:xfrm>
        </p:spPr>
        <p:txBody>
          <a:bodyPr>
            <a:normAutofit/>
          </a:bodyPr>
          <a:lstStyle/>
          <a:p>
            <a:r>
              <a:rPr lang="en-US" sz="1800" dirty="0"/>
              <a:t>RESEARCH METHODS</a:t>
            </a:r>
          </a:p>
          <a:p>
            <a:r>
              <a:rPr lang="en-US" sz="1800" dirty="0"/>
              <a:t>ECH4004</a:t>
            </a:r>
          </a:p>
          <a:p>
            <a:r>
              <a:rPr lang="en-US" sz="1800" dirty="0"/>
              <a:t>HUMANISTIC COUNSELLING PRACTICE</a:t>
            </a:r>
            <a:endParaRPr lang="en-GB" sz="1800" dirty="0"/>
          </a:p>
        </p:txBody>
      </p:sp>
      <p:sp>
        <p:nvSpPr>
          <p:cNvPr id="34" name="Rectangle 3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22">
            <a:extLst>
              <a:ext uri="{FF2B5EF4-FFF2-40B4-BE49-F238E27FC236}">
                <a16:creationId xmlns:a16="http://schemas.microsoft.com/office/drawing/2014/main" id="{41056D9B-F3AA-4C28-9503-01FE7057C1D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10" r="4377" b="-3"/>
          <a:stretch/>
        </p:blipFill>
        <p:spPr>
          <a:xfrm>
            <a:off x="5466588" y="819376"/>
            <a:ext cx="6276250" cy="5577838"/>
          </a:xfrm>
          <a:prstGeom prst="rect">
            <a:avLst/>
          </a:prstGeom>
          <a:effectLst/>
        </p:spPr>
      </p:pic>
    </p:spTree>
    <p:extLst>
      <p:ext uri="{BB962C8B-B14F-4D97-AF65-F5344CB8AC3E}">
        <p14:creationId xmlns:p14="http://schemas.microsoft.com/office/powerpoint/2010/main" val="4529568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7735D367-1DC5-40D5-B2BB-01F5513E9D96}"/>
              </a:ext>
            </a:extLst>
          </p:cNvPr>
          <p:cNvSpPr>
            <a:spLocks noGrp="1"/>
          </p:cNvSpPr>
          <p:nvPr>
            <p:ph sz="half" idx="1"/>
          </p:nvPr>
        </p:nvSpPr>
        <p:spPr>
          <a:xfrm>
            <a:off x="950413" y="1588081"/>
            <a:ext cx="4876800" cy="3737898"/>
          </a:xfrm>
          <a:solidFill>
            <a:schemeClr val="bg1">
              <a:lumMod val="95000"/>
            </a:schemeClr>
          </a:solidFill>
        </p:spPr>
        <p:txBody>
          <a:bodyPr>
            <a:normAutofit/>
          </a:bodyPr>
          <a:lstStyle/>
          <a:p>
            <a:pPr marL="0" indent="0" algn="ctr">
              <a:buNone/>
            </a:pPr>
            <a:endParaRPr lang="en-US" sz="2800" dirty="0"/>
          </a:p>
          <a:p>
            <a:pPr marL="0" indent="0" algn="ctr">
              <a:buNone/>
            </a:pPr>
            <a:r>
              <a:rPr lang="en-US" sz="3200" dirty="0"/>
              <a:t>“ all I want is to be well enough to look after my husband for the rest of his life”.</a:t>
            </a:r>
          </a:p>
          <a:p>
            <a:pPr marL="0" indent="0" algn="ctr">
              <a:buNone/>
            </a:pPr>
            <a:r>
              <a:rPr lang="en-US" sz="2400" dirty="0"/>
              <a:t>(Carer, struggling to make ends meet, aged 75-79)</a:t>
            </a:r>
          </a:p>
          <a:p>
            <a:pPr marL="0" indent="0">
              <a:buNone/>
            </a:pPr>
            <a:endParaRPr lang="en-GB" dirty="0"/>
          </a:p>
        </p:txBody>
      </p:sp>
      <p:sp>
        <p:nvSpPr>
          <p:cNvPr id="13" name="Content Placeholder 12">
            <a:extLst>
              <a:ext uri="{FF2B5EF4-FFF2-40B4-BE49-F238E27FC236}">
                <a16:creationId xmlns:a16="http://schemas.microsoft.com/office/drawing/2014/main" id="{89391CFB-A512-4FF7-BAD3-D625CC868371}"/>
              </a:ext>
            </a:extLst>
          </p:cNvPr>
          <p:cNvSpPr>
            <a:spLocks noGrp="1"/>
          </p:cNvSpPr>
          <p:nvPr>
            <p:ph sz="half" idx="2"/>
          </p:nvPr>
        </p:nvSpPr>
        <p:spPr>
          <a:xfrm>
            <a:off x="6651875" y="1588081"/>
            <a:ext cx="4876800" cy="3737898"/>
          </a:xfrm>
          <a:solidFill>
            <a:schemeClr val="bg1">
              <a:lumMod val="95000"/>
            </a:schemeClr>
          </a:solidFill>
        </p:spPr>
        <p:txBody>
          <a:bodyPr>
            <a:normAutofit/>
          </a:bodyPr>
          <a:lstStyle/>
          <a:p>
            <a:pPr marL="0" indent="0" algn="ctr">
              <a:buNone/>
            </a:pPr>
            <a:endParaRPr lang="en-US" sz="2800" dirty="0"/>
          </a:p>
          <a:p>
            <a:pPr marL="0" indent="0" algn="ctr">
              <a:buNone/>
            </a:pPr>
            <a:r>
              <a:rPr lang="en-US" sz="3200" dirty="0"/>
              <a:t>“I worry that  I may become ill through all the stress and become unable to cope”. </a:t>
            </a:r>
          </a:p>
          <a:p>
            <a:pPr marL="0" indent="0" algn="ctr">
              <a:buNone/>
            </a:pPr>
            <a:r>
              <a:rPr lang="en-US" sz="2400" dirty="0"/>
              <a:t>(Female carer, 65-69).</a:t>
            </a:r>
            <a:endParaRPr lang="en-GB" sz="2400" dirty="0"/>
          </a:p>
          <a:p>
            <a:pPr marL="0" indent="0">
              <a:buNone/>
            </a:pPr>
            <a:endParaRPr lang="en-GB" dirty="0"/>
          </a:p>
        </p:txBody>
      </p:sp>
      <p:sp>
        <p:nvSpPr>
          <p:cNvPr id="2" name="TextBox 1">
            <a:extLst>
              <a:ext uri="{FF2B5EF4-FFF2-40B4-BE49-F238E27FC236}">
                <a16:creationId xmlns:a16="http://schemas.microsoft.com/office/drawing/2014/main" id="{6EE2CEC1-02D5-4F89-9650-D6A0740B759E}"/>
              </a:ext>
            </a:extLst>
          </p:cNvPr>
          <p:cNvSpPr txBox="1"/>
          <p:nvPr/>
        </p:nvSpPr>
        <p:spPr>
          <a:xfrm>
            <a:off x="6429375" y="5887453"/>
            <a:ext cx="5099300" cy="830997"/>
          </a:xfrm>
          <a:prstGeom prst="rect">
            <a:avLst/>
          </a:prstGeom>
          <a:noFill/>
        </p:spPr>
        <p:txBody>
          <a:bodyPr wrap="square" rtlCol="0">
            <a:spAutoFit/>
          </a:bodyPr>
          <a:lstStyle/>
          <a:p>
            <a:r>
              <a:rPr lang="en-US" sz="2400" dirty="0"/>
              <a:t>(Carersweek.org, 2018) Quotes  edited for Data Protection</a:t>
            </a:r>
            <a:endParaRPr lang="en-GB" sz="2400" dirty="0"/>
          </a:p>
        </p:txBody>
      </p:sp>
    </p:spTree>
    <p:extLst>
      <p:ext uri="{BB962C8B-B14F-4D97-AF65-F5344CB8AC3E}">
        <p14:creationId xmlns:p14="http://schemas.microsoft.com/office/powerpoint/2010/main" val="1563266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Magnifying glass">
            <a:extLst>
              <a:ext uri="{FF2B5EF4-FFF2-40B4-BE49-F238E27FC236}">
                <a16:creationId xmlns:a16="http://schemas.microsoft.com/office/drawing/2014/main" id="{BCB32C29-C02F-41BE-ABF3-DC789ABBEB6F}"/>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771525" y="304800"/>
            <a:ext cx="914400" cy="981075"/>
          </a:xfrm>
          <a:prstGeom prst="rect">
            <a:avLst/>
          </a:prstGeom>
        </p:spPr>
      </p:pic>
      <p:sp>
        <p:nvSpPr>
          <p:cNvPr id="9" name="TextBox 8">
            <a:extLst>
              <a:ext uri="{FF2B5EF4-FFF2-40B4-BE49-F238E27FC236}">
                <a16:creationId xmlns:a16="http://schemas.microsoft.com/office/drawing/2014/main" id="{68AD8D8C-1CE3-4C93-A242-F3D5047C28B3}"/>
              </a:ext>
            </a:extLst>
          </p:cNvPr>
          <p:cNvSpPr txBox="1"/>
          <p:nvPr/>
        </p:nvSpPr>
        <p:spPr>
          <a:xfrm>
            <a:off x="771525" y="1285875"/>
            <a:ext cx="10515600" cy="4957763"/>
          </a:xfrm>
          <a:prstGeom prst="rect">
            <a:avLst/>
          </a:prstGeom>
          <a:solidFill>
            <a:schemeClr val="bg1">
              <a:lumMod val="95000"/>
            </a:schemeClr>
          </a:solidFill>
        </p:spPr>
        <p:txBody>
          <a:bodyPr vert="horz" lIns="91440" tIns="45720" rIns="91440" bIns="45720" rtlCol="0">
            <a:normAutofit/>
          </a:bodyPr>
          <a:lstStyle/>
          <a:p>
            <a:pPr marL="457200" indent="-228600">
              <a:lnSpc>
                <a:spcPct val="90000"/>
              </a:lnSpc>
              <a:spcBef>
                <a:spcPct val="20000"/>
              </a:spcBef>
              <a:spcAft>
                <a:spcPts val="600"/>
              </a:spcAft>
              <a:buClr>
                <a:schemeClr val="accent1"/>
              </a:buClr>
              <a:buSzPct val="100000"/>
              <a:buFont typeface="Arial" panose="020B0604020202020204" pitchFamily="34" charset="0"/>
              <a:buChar char="•"/>
            </a:pPr>
            <a:r>
              <a:rPr lang="en-US" sz="3200" cap="small" dirty="0">
                <a:effectLst>
                  <a:glow rad="38100">
                    <a:schemeClr val="bg1">
                      <a:lumMod val="50000"/>
                      <a:lumOff val="50000"/>
                      <a:alpha val="20000"/>
                    </a:schemeClr>
                  </a:glow>
                  <a:outerShdw blurRad="44450" dist="12700" dir="13860000" algn="tl" rotWithShape="0">
                    <a:srgbClr val="000000">
                      <a:alpha val="20000"/>
                    </a:srgbClr>
                  </a:outerShdw>
                </a:effectLst>
              </a:rPr>
              <a:t>Twice as likely to experience ill health as non-carers </a:t>
            </a:r>
          </a:p>
          <a:p>
            <a:pPr marL="457200" indent="-228600">
              <a:lnSpc>
                <a:spcPct val="90000"/>
              </a:lnSpc>
              <a:spcBef>
                <a:spcPct val="20000"/>
              </a:spcBef>
              <a:spcAft>
                <a:spcPts val="600"/>
              </a:spcAft>
              <a:buClr>
                <a:schemeClr val="accent1"/>
              </a:buClr>
              <a:buSzPct val="100000"/>
              <a:buFont typeface="Arial" panose="020B0604020202020204" pitchFamily="34" charset="0"/>
              <a:buChar char="•"/>
            </a:pPr>
            <a:endParaRPr lang="en-US" sz="3200" cap="small" dirty="0">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228600">
              <a:lnSpc>
                <a:spcPct val="90000"/>
              </a:lnSpc>
              <a:spcBef>
                <a:spcPct val="20000"/>
              </a:spcBef>
              <a:spcAft>
                <a:spcPts val="600"/>
              </a:spcAft>
              <a:buClr>
                <a:schemeClr val="accent1"/>
              </a:buClr>
              <a:buSzPct val="100000"/>
              <a:buFont typeface="Arial" panose="020B0604020202020204" pitchFamily="34" charset="0"/>
              <a:buChar char="•"/>
            </a:pPr>
            <a:r>
              <a:rPr lang="en-US" sz="3200" cap="small" dirty="0">
                <a:effectLst>
                  <a:glow rad="38100">
                    <a:schemeClr val="bg1">
                      <a:lumMod val="50000"/>
                      <a:lumOff val="50000"/>
                      <a:alpha val="20000"/>
                    </a:schemeClr>
                  </a:glow>
                  <a:outerShdw blurRad="44450" dist="12700" dir="13860000" algn="tl" rotWithShape="0">
                    <a:srgbClr val="000000">
                      <a:alpha val="20000"/>
                    </a:srgbClr>
                  </a:outerShdw>
                </a:effectLst>
              </a:rPr>
              <a:t>66% expect their mental and physical health to deteriorate in the next two years</a:t>
            </a:r>
          </a:p>
          <a:p>
            <a:pPr marL="457200" indent="-228600">
              <a:lnSpc>
                <a:spcPct val="90000"/>
              </a:lnSpc>
              <a:spcBef>
                <a:spcPct val="20000"/>
              </a:spcBef>
              <a:spcAft>
                <a:spcPts val="600"/>
              </a:spcAft>
              <a:buClr>
                <a:schemeClr val="accent1"/>
              </a:buClr>
              <a:buSzPct val="100000"/>
              <a:buFont typeface="Arial" panose="020B0604020202020204" pitchFamily="34" charset="0"/>
              <a:buChar char="•"/>
            </a:pPr>
            <a:endParaRPr lang="en-US" sz="3200" cap="small" dirty="0">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228600">
              <a:lnSpc>
                <a:spcPct val="90000"/>
              </a:lnSpc>
              <a:spcBef>
                <a:spcPct val="20000"/>
              </a:spcBef>
              <a:spcAft>
                <a:spcPts val="600"/>
              </a:spcAft>
              <a:buClr>
                <a:schemeClr val="accent1"/>
              </a:buClr>
              <a:buSzPct val="100000"/>
              <a:buFont typeface="Arial" panose="020B0604020202020204" pitchFamily="34" charset="0"/>
              <a:buChar char="•"/>
            </a:pPr>
            <a:r>
              <a:rPr lang="en-US" sz="3200" cap="small" dirty="0">
                <a:effectLst>
                  <a:glow rad="38100">
                    <a:schemeClr val="bg1">
                      <a:lumMod val="50000"/>
                      <a:lumOff val="50000"/>
                      <a:alpha val="20000"/>
                    </a:schemeClr>
                  </a:glow>
                  <a:outerShdw blurRad="44450" dist="12700" dir="13860000" algn="tl" rotWithShape="0">
                    <a:srgbClr val="000000">
                      <a:alpha val="20000"/>
                    </a:srgbClr>
                  </a:outerShdw>
                </a:effectLst>
              </a:rPr>
              <a:t> Up to 59% feeling unable to provide care in next two years</a:t>
            </a:r>
          </a:p>
        </p:txBody>
      </p:sp>
      <p:sp>
        <p:nvSpPr>
          <p:cNvPr id="2" name="TextBox 1">
            <a:extLst>
              <a:ext uri="{FF2B5EF4-FFF2-40B4-BE49-F238E27FC236}">
                <a16:creationId xmlns:a16="http://schemas.microsoft.com/office/drawing/2014/main" id="{28559E9B-8E87-473F-A0F0-03BEAB4A6045}"/>
              </a:ext>
            </a:extLst>
          </p:cNvPr>
          <p:cNvSpPr txBox="1"/>
          <p:nvPr/>
        </p:nvSpPr>
        <p:spPr>
          <a:xfrm>
            <a:off x="8753475" y="5372100"/>
            <a:ext cx="2505075" cy="369332"/>
          </a:xfrm>
          <a:prstGeom prst="rect">
            <a:avLst/>
          </a:prstGeom>
          <a:noFill/>
        </p:spPr>
        <p:txBody>
          <a:bodyPr wrap="square" rtlCol="0">
            <a:spAutoFit/>
          </a:bodyPr>
          <a:lstStyle/>
          <a:p>
            <a:r>
              <a:rPr lang="en-US" dirty="0"/>
              <a:t>(Carersweek.org, 2018)</a:t>
            </a:r>
            <a:endParaRPr lang="en-GB" dirty="0"/>
          </a:p>
        </p:txBody>
      </p:sp>
    </p:spTree>
    <p:extLst>
      <p:ext uri="{BB962C8B-B14F-4D97-AF65-F5344CB8AC3E}">
        <p14:creationId xmlns:p14="http://schemas.microsoft.com/office/powerpoint/2010/main" val="1170502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01786D-4C1D-4236-B7E4-98B2C8AAE7C1}"/>
              </a:ext>
            </a:extLst>
          </p:cNvPr>
          <p:cNvSpPr>
            <a:spLocks noGrp="1"/>
          </p:cNvSpPr>
          <p:nvPr>
            <p:ph type="title"/>
          </p:nvPr>
        </p:nvSpPr>
        <p:spPr>
          <a:xfrm>
            <a:off x="1913468" y="365126"/>
            <a:ext cx="9440332" cy="1019538"/>
          </a:xfrm>
        </p:spPr>
        <p:txBody>
          <a:bodyPr>
            <a:normAutofit fontScale="90000"/>
          </a:bodyPr>
          <a:lstStyle/>
          <a:p>
            <a:br>
              <a:rPr lang="en-GB" dirty="0"/>
            </a:br>
            <a:endParaRPr lang="en-GB" dirty="0"/>
          </a:p>
        </p:txBody>
      </p:sp>
      <p:pic>
        <p:nvPicPr>
          <p:cNvPr id="10" name="Content Placeholder 6" descr="Key">
            <a:extLst>
              <a:ext uri="{FF2B5EF4-FFF2-40B4-BE49-F238E27FC236}">
                <a16:creationId xmlns:a16="http://schemas.microsoft.com/office/drawing/2014/main" id="{31CE048A-3632-44DC-AF37-C9E0C73B97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12" name="Content Placeholder 11">
            <a:extLst>
              <a:ext uri="{FF2B5EF4-FFF2-40B4-BE49-F238E27FC236}">
                <a16:creationId xmlns:a16="http://schemas.microsoft.com/office/drawing/2014/main" id="{C1BEFFED-66BB-49B0-B391-76FA711E5A4C}"/>
              </a:ext>
            </a:extLst>
          </p:cNvPr>
          <p:cNvSpPr>
            <a:spLocks noGrp="1"/>
          </p:cNvSpPr>
          <p:nvPr>
            <p:ph idx="1"/>
          </p:nvPr>
        </p:nvSpPr>
        <p:spPr>
          <a:xfrm>
            <a:off x="838200" y="1384664"/>
            <a:ext cx="10515600" cy="5329645"/>
          </a:xfrm>
          <a:solidFill>
            <a:schemeClr val="bg1">
              <a:lumMod val="95000"/>
            </a:schemeClr>
          </a:solidFill>
        </p:spPr>
        <p:txBody>
          <a:bodyPr>
            <a:normAutofit/>
          </a:bodyPr>
          <a:lstStyle/>
          <a:p>
            <a:r>
              <a:rPr lang="en-GB" sz="3200" dirty="0"/>
              <a:t>80% of older carers said their GP knows  they  are carers</a:t>
            </a:r>
          </a:p>
          <a:p>
            <a:r>
              <a:rPr lang="en-GB" sz="3200" dirty="0"/>
              <a:t>16% had been offered emotional  support</a:t>
            </a:r>
          </a:p>
          <a:p>
            <a:endParaRPr lang="en-US" sz="3200" dirty="0"/>
          </a:p>
          <a:p>
            <a:r>
              <a:rPr lang="en-US" sz="3200" dirty="0"/>
              <a:t>Less than 9% told  of general information and advice and where to access </a:t>
            </a:r>
          </a:p>
          <a:p>
            <a:pPr marL="0" indent="0">
              <a:buNone/>
            </a:pPr>
            <a:endParaRPr lang="en-US" sz="3200" dirty="0"/>
          </a:p>
          <a:p>
            <a:r>
              <a:rPr lang="en-US" sz="3200" dirty="0"/>
              <a:t>2% about how to get breaks from caring</a:t>
            </a:r>
          </a:p>
          <a:p>
            <a:endParaRPr lang="en-US" sz="3200" dirty="0"/>
          </a:p>
          <a:p>
            <a:r>
              <a:rPr lang="en-US" sz="3200" dirty="0"/>
              <a:t>1% spoken to about making social connections </a:t>
            </a:r>
          </a:p>
          <a:p>
            <a:pPr marL="3657600" lvl="8" indent="0" algn="r">
              <a:buNone/>
            </a:pPr>
            <a:r>
              <a:rPr lang="en-US" dirty="0"/>
              <a:t>(Carersweek.org, 2018)</a:t>
            </a:r>
            <a:endParaRPr lang="en-GB" dirty="0"/>
          </a:p>
          <a:p>
            <a:endParaRPr lang="en-US" sz="2600" dirty="0"/>
          </a:p>
        </p:txBody>
      </p:sp>
    </p:spTree>
    <p:extLst>
      <p:ext uri="{BB962C8B-B14F-4D97-AF65-F5344CB8AC3E}">
        <p14:creationId xmlns:p14="http://schemas.microsoft.com/office/powerpoint/2010/main" val="250544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88D8-70F0-4DCB-8C55-4F84924EADF4}"/>
              </a:ext>
            </a:extLst>
          </p:cNvPr>
          <p:cNvSpPr>
            <a:spLocks noGrp="1"/>
          </p:cNvSpPr>
          <p:nvPr>
            <p:ph type="title"/>
          </p:nvPr>
        </p:nvSpPr>
        <p:spPr>
          <a:xfrm>
            <a:off x="1141413" y="609600"/>
            <a:ext cx="9905998" cy="1385455"/>
          </a:xfrm>
        </p:spPr>
        <p:txBody>
          <a:bodyPr>
            <a:normAutofit/>
          </a:bodyPr>
          <a:lstStyle/>
          <a:p>
            <a:r>
              <a:rPr lang="en-US" dirty="0"/>
              <a:t>Literature Review </a:t>
            </a:r>
            <a:endParaRPr lang="en-GB" dirty="0"/>
          </a:p>
        </p:txBody>
      </p:sp>
      <p:sp>
        <p:nvSpPr>
          <p:cNvPr id="5" name="Content Placeholder 4">
            <a:extLst>
              <a:ext uri="{FF2B5EF4-FFF2-40B4-BE49-F238E27FC236}">
                <a16:creationId xmlns:a16="http://schemas.microsoft.com/office/drawing/2014/main" id="{6185F2A2-1AC6-4D3D-9A60-5A85FC4D8174}"/>
              </a:ext>
            </a:extLst>
          </p:cNvPr>
          <p:cNvSpPr>
            <a:spLocks noGrp="1"/>
          </p:cNvSpPr>
          <p:nvPr>
            <p:ph idx="1"/>
          </p:nvPr>
        </p:nvSpPr>
        <p:spPr>
          <a:xfrm>
            <a:off x="1039380" y="1995055"/>
            <a:ext cx="9905998" cy="4595750"/>
          </a:xfrm>
          <a:solidFill>
            <a:schemeClr val="bg1">
              <a:lumMod val="95000"/>
            </a:schemeClr>
          </a:solidFill>
        </p:spPr>
        <p:txBody>
          <a:bodyPr/>
          <a:lstStyle/>
          <a:p>
            <a:endParaRPr lang="en-US" dirty="0"/>
          </a:p>
          <a:p>
            <a:r>
              <a:rPr lang="en-US" sz="3200" dirty="0"/>
              <a:t>Supporting Carers to Stay Healthy and Connected (carersweek.org, 2018)</a:t>
            </a:r>
          </a:p>
          <a:p>
            <a:endParaRPr lang="en-GB" sz="3200" dirty="0"/>
          </a:p>
          <a:p>
            <a:r>
              <a:rPr lang="en-GB" sz="3200" dirty="0"/>
              <a:t>Age UK (Age UK, 2018)</a:t>
            </a:r>
          </a:p>
          <a:p>
            <a:endParaRPr lang="en-GB" sz="3200" dirty="0"/>
          </a:p>
          <a:p>
            <a:r>
              <a:rPr lang="en-GB" sz="3200" dirty="0"/>
              <a:t>Capability to Care/Supporting the Health Needs of Informal Caregivers (Horrell, et al.,2014)</a:t>
            </a:r>
          </a:p>
        </p:txBody>
      </p:sp>
    </p:spTree>
    <p:extLst>
      <p:ext uri="{BB962C8B-B14F-4D97-AF65-F5344CB8AC3E}">
        <p14:creationId xmlns:p14="http://schemas.microsoft.com/office/powerpoint/2010/main" val="313260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D775A0-CEFA-4939-AAFF-5A73AB31423F}"/>
              </a:ext>
            </a:extLst>
          </p:cNvPr>
          <p:cNvSpPr>
            <a:spLocks noGrp="1"/>
          </p:cNvSpPr>
          <p:nvPr>
            <p:ph type="ctrTitle" idx="4294967295"/>
          </p:nvPr>
        </p:nvSpPr>
        <p:spPr>
          <a:xfrm>
            <a:off x="1524000" y="1122362"/>
            <a:ext cx="9144000" cy="2840037"/>
          </a:xfrm>
        </p:spPr>
        <p:txBody>
          <a:bodyPr vert="horz" lIns="91440" tIns="45720" rIns="91440" bIns="45720" rtlCol="0" anchor="b">
            <a:normAutofit/>
          </a:bodyPr>
          <a:lstStyle/>
          <a:p>
            <a:pPr algn="ctr"/>
            <a:r>
              <a:rPr lang="en-US" sz="4900" kern="1200" dirty="0">
                <a:solidFill>
                  <a:schemeClr val="tx1"/>
                </a:solidFill>
                <a:latin typeface="+mj-lt"/>
                <a:ea typeface="+mj-ea"/>
                <a:cs typeface="+mj-cs"/>
              </a:rPr>
              <a:t>How Accessible are Talking </a:t>
            </a:r>
            <a:r>
              <a:rPr lang="en-US" sz="4900" dirty="0"/>
              <a:t>T</a:t>
            </a:r>
            <a:r>
              <a:rPr lang="en-US" sz="4900" kern="1200" dirty="0">
                <a:solidFill>
                  <a:schemeClr val="tx1"/>
                </a:solidFill>
                <a:latin typeface="+mj-lt"/>
                <a:ea typeface="+mj-ea"/>
                <a:cs typeface="+mj-cs"/>
              </a:rPr>
              <a:t>herapies to Older Carers in the UK to </a:t>
            </a:r>
            <a:r>
              <a:rPr lang="en-US" sz="4900" dirty="0"/>
              <a:t>Support</a:t>
            </a:r>
            <a:r>
              <a:rPr lang="en-US" sz="4900" kern="1200" dirty="0">
                <a:solidFill>
                  <a:schemeClr val="tx1"/>
                </a:solidFill>
                <a:latin typeface="+mj-lt"/>
                <a:ea typeface="+mj-ea"/>
                <a:cs typeface="+mj-cs"/>
              </a:rPr>
              <a:t> </a:t>
            </a:r>
            <a:r>
              <a:rPr lang="en-US" sz="4900" dirty="0"/>
              <a:t>T</a:t>
            </a:r>
            <a:r>
              <a:rPr lang="en-US" sz="4900" kern="1200" dirty="0">
                <a:solidFill>
                  <a:schemeClr val="tx1"/>
                </a:solidFill>
                <a:latin typeface="+mj-lt"/>
                <a:ea typeface="+mj-ea"/>
                <a:cs typeface="+mj-cs"/>
              </a:rPr>
              <a:t>heir Mental and Physical Well-being</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07265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7BB9CD5-0AD7-4139-91A4-733616776E54}"/>
              </a:ext>
            </a:extLst>
          </p:cNvPr>
          <p:cNvSpPr>
            <a:spLocks noGrp="1"/>
          </p:cNvSpPr>
          <p:nvPr>
            <p:ph idx="1"/>
          </p:nvPr>
        </p:nvSpPr>
        <p:spPr>
          <a:xfrm>
            <a:off x="838200" y="1079653"/>
            <a:ext cx="10515600" cy="5097310"/>
          </a:xfrm>
          <a:solidFill>
            <a:schemeClr val="bg1">
              <a:lumMod val="95000"/>
            </a:schemeClr>
          </a:solidFill>
        </p:spPr>
        <p:txBody>
          <a:bodyPr/>
          <a:lstStyle/>
          <a:p>
            <a:r>
              <a:rPr lang="en-US" dirty="0"/>
              <a:t>28.9% older carers experience the impact of loneliness and anxiety on their mental health (Age UK, 2018) </a:t>
            </a:r>
          </a:p>
          <a:p>
            <a:endParaRPr lang="en-US" dirty="0"/>
          </a:p>
          <a:p>
            <a:r>
              <a:rPr lang="en-US" dirty="0"/>
              <a:t>Anxiety most prevalent Mental Health Issue for Older People (Woods &amp; Clare, 2015)</a:t>
            </a:r>
          </a:p>
          <a:p>
            <a:endParaRPr lang="en-US" dirty="0"/>
          </a:p>
          <a:p>
            <a:r>
              <a:rPr lang="en-US" dirty="0"/>
              <a:t>CBT and Interpersonal Therapy effective (Feltham &amp; Horton 2012) </a:t>
            </a:r>
          </a:p>
          <a:p>
            <a:endParaRPr lang="en-US" dirty="0"/>
          </a:p>
          <a:p>
            <a:r>
              <a:rPr lang="en-US" dirty="0"/>
              <a:t>Rarely seek or accept counselling (Woods &amp; Clare, 2015)</a:t>
            </a:r>
            <a:endParaRPr lang="en-GB" dirty="0"/>
          </a:p>
        </p:txBody>
      </p:sp>
      <p:pic>
        <p:nvPicPr>
          <p:cNvPr id="3" name="Graphic 2" descr="Magnifying glass">
            <a:extLst>
              <a:ext uri="{FF2B5EF4-FFF2-40B4-BE49-F238E27FC236}">
                <a16:creationId xmlns:a16="http://schemas.microsoft.com/office/drawing/2014/main" id="{C7066C26-023A-4544-92F3-922A451324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8200" y="109537"/>
            <a:ext cx="914400" cy="970116"/>
          </a:xfrm>
          <a:prstGeom prst="rect">
            <a:avLst/>
          </a:prstGeom>
        </p:spPr>
      </p:pic>
    </p:spTree>
    <p:extLst>
      <p:ext uri="{BB962C8B-B14F-4D97-AF65-F5344CB8AC3E}">
        <p14:creationId xmlns:p14="http://schemas.microsoft.com/office/powerpoint/2010/main" val="318127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7681-FDE1-4404-B776-9AF9E2E15E92}"/>
              </a:ext>
            </a:extLst>
          </p:cNvPr>
          <p:cNvSpPr>
            <a:spLocks noGrp="1"/>
          </p:cNvSpPr>
          <p:nvPr>
            <p:ph type="title"/>
          </p:nvPr>
        </p:nvSpPr>
        <p:spPr>
          <a:xfrm>
            <a:off x="838200" y="365125"/>
            <a:ext cx="10515600" cy="648427"/>
          </a:xfrm>
        </p:spPr>
        <p:txBody>
          <a:bodyPr>
            <a:normAutofit fontScale="90000"/>
          </a:bodyPr>
          <a:lstStyle/>
          <a:p>
            <a:r>
              <a:rPr lang="en-US" b="1" dirty="0"/>
              <a:t>  Research protocol</a:t>
            </a:r>
            <a:endParaRPr lang="en-GB" b="1" dirty="0"/>
          </a:p>
        </p:txBody>
      </p:sp>
      <p:sp>
        <p:nvSpPr>
          <p:cNvPr id="3" name="Content Placeholder 2">
            <a:extLst>
              <a:ext uri="{FF2B5EF4-FFF2-40B4-BE49-F238E27FC236}">
                <a16:creationId xmlns:a16="http://schemas.microsoft.com/office/drawing/2014/main" id="{F9FC046D-D1C4-47B9-BBED-C3B5E966E67A}"/>
              </a:ext>
            </a:extLst>
          </p:cNvPr>
          <p:cNvSpPr>
            <a:spLocks noGrp="1"/>
          </p:cNvSpPr>
          <p:nvPr>
            <p:ph idx="1"/>
          </p:nvPr>
        </p:nvSpPr>
        <p:spPr>
          <a:xfrm>
            <a:off x="1141413" y="1366092"/>
            <a:ext cx="9905998" cy="5256381"/>
          </a:xfrm>
          <a:solidFill>
            <a:schemeClr val="bg1">
              <a:lumMod val="95000"/>
            </a:schemeClr>
          </a:solidFill>
        </p:spPr>
        <p:txBody>
          <a:bodyPr>
            <a:normAutofit lnSpcReduction="10000"/>
          </a:bodyPr>
          <a:lstStyle/>
          <a:p>
            <a:pPr marL="0" indent="0">
              <a:buNone/>
            </a:pPr>
            <a:r>
              <a:rPr lang="en-US" sz="3200" u="sng" dirty="0"/>
              <a:t>Method</a:t>
            </a:r>
            <a:r>
              <a:rPr lang="en-US" sz="3200" dirty="0"/>
              <a:t>  </a:t>
            </a:r>
          </a:p>
          <a:p>
            <a:r>
              <a:rPr lang="en-US" sz="3200" dirty="0"/>
              <a:t>Focus group- (qualitative)  semi-structured open questions</a:t>
            </a:r>
          </a:p>
          <a:p>
            <a:r>
              <a:rPr lang="en-US" sz="3200" dirty="0"/>
              <a:t>Questionnaire – (mixed methods) background information</a:t>
            </a:r>
          </a:p>
          <a:p>
            <a:pPr marL="0" indent="0">
              <a:buNone/>
            </a:pPr>
            <a:r>
              <a:rPr lang="en-US" sz="3200" dirty="0"/>
              <a:t> </a:t>
            </a:r>
          </a:p>
          <a:p>
            <a:pPr marL="0" indent="0">
              <a:buNone/>
            </a:pPr>
            <a:r>
              <a:rPr lang="en-US" sz="3200" u="sng" dirty="0"/>
              <a:t>Participants</a:t>
            </a:r>
          </a:p>
          <a:p>
            <a:pPr marL="0" indent="0">
              <a:buNone/>
            </a:pPr>
            <a:r>
              <a:rPr lang="en-US" sz="3200" dirty="0"/>
              <a:t> Mixed gender, 65 +, carers. sourced from dementia care respite center</a:t>
            </a:r>
          </a:p>
          <a:p>
            <a:r>
              <a:rPr lang="en-US" sz="3200" dirty="0"/>
              <a:t>Facilitated by Group leader and two student counselling researchers</a:t>
            </a:r>
          </a:p>
          <a:p>
            <a:endParaRPr lang="en-US" sz="3200" dirty="0"/>
          </a:p>
          <a:p>
            <a:pPr marL="0" indent="0">
              <a:buNone/>
            </a:pPr>
            <a:endParaRPr lang="en-US" sz="3200" dirty="0"/>
          </a:p>
          <a:p>
            <a:endParaRPr lang="en-US" dirty="0"/>
          </a:p>
          <a:p>
            <a:endParaRPr lang="en-US" dirty="0"/>
          </a:p>
          <a:p>
            <a:endParaRPr lang="en-US" dirty="0"/>
          </a:p>
        </p:txBody>
      </p:sp>
    </p:spTree>
    <p:extLst>
      <p:ext uri="{BB962C8B-B14F-4D97-AF65-F5344CB8AC3E}">
        <p14:creationId xmlns:p14="http://schemas.microsoft.com/office/powerpoint/2010/main" val="357584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605C9-17EA-410B-8D99-A1113E8C24CC}"/>
              </a:ext>
            </a:extLst>
          </p:cNvPr>
          <p:cNvSpPr>
            <a:spLocks noGrp="1"/>
          </p:cNvSpPr>
          <p:nvPr>
            <p:ph type="title"/>
          </p:nvPr>
        </p:nvSpPr>
        <p:spPr>
          <a:xfrm>
            <a:off x="838200" y="365125"/>
            <a:ext cx="10515600" cy="626393"/>
          </a:xfrm>
        </p:spPr>
        <p:txBody>
          <a:bodyPr>
            <a:normAutofit fontScale="90000"/>
          </a:bodyPr>
          <a:lstStyle/>
          <a:p>
            <a:r>
              <a:rPr lang="en-US" u="sng" dirty="0"/>
              <a:t>Data</a:t>
            </a:r>
            <a:endParaRPr lang="en-GB" u="sng" dirty="0"/>
          </a:p>
        </p:txBody>
      </p:sp>
      <p:sp>
        <p:nvSpPr>
          <p:cNvPr id="3" name="Content Placeholder 2">
            <a:extLst>
              <a:ext uri="{FF2B5EF4-FFF2-40B4-BE49-F238E27FC236}">
                <a16:creationId xmlns:a16="http://schemas.microsoft.com/office/drawing/2014/main" id="{BD574FF9-4C10-4ED1-9426-75B8C561A82E}"/>
              </a:ext>
            </a:extLst>
          </p:cNvPr>
          <p:cNvSpPr>
            <a:spLocks noGrp="1"/>
          </p:cNvSpPr>
          <p:nvPr>
            <p:ph idx="1"/>
          </p:nvPr>
        </p:nvSpPr>
        <p:spPr>
          <a:xfrm>
            <a:off x="838200" y="1068636"/>
            <a:ext cx="10515600" cy="5108327"/>
          </a:xfrm>
          <a:solidFill>
            <a:schemeClr val="bg1">
              <a:lumMod val="95000"/>
            </a:schemeClr>
          </a:solidFill>
        </p:spPr>
        <p:txBody>
          <a:bodyPr>
            <a:normAutofit fontScale="77500" lnSpcReduction="20000"/>
          </a:bodyPr>
          <a:lstStyle/>
          <a:p>
            <a:r>
              <a:rPr lang="en-US" sz="3200" dirty="0"/>
              <a:t>Audio recorded </a:t>
            </a:r>
          </a:p>
          <a:p>
            <a:r>
              <a:rPr lang="en-US" sz="3200" dirty="0"/>
              <a:t>Notes taken </a:t>
            </a:r>
          </a:p>
          <a:p>
            <a:r>
              <a:rPr lang="en-US" sz="3200" dirty="0"/>
              <a:t>Questionnaires</a:t>
            </a:r>
          </a:p>
          <a:p>
            <a:r>
              <a:rPr lang="en-US" sz="3200" dirty="0"/>
              <a:t>Privacy and confidentiality/ Informed consent/ confidentiality /right to withdraw /compliance  GDPR </a:t>
            </a:r>
          </a:p>
          <a:p>
            <a:pPr marL="0" indent="0">
              <a:buNone/>
            </a:pPr>
            <a:endParaRPr lang="en-US" sz="3400" dirty="0"/>
          </a:p>
          <a:p>
            <a:r>
              <a:rPr lang="en-US" sz="3400" u="sng" dirty="0"/>
              <a:t>Data analysis </a:t>
            </a:r>
            <a:r>
              <a:rPr lang="en-US" sz="3400" dirty="0"/>
              <a:t>- Inductive reasoning</a:t>
            </a:r>
          </a:p>
          <a:p>
            <a:endParaRPr lang="en-US" sz="3200" dirty="0"/>
          </a:p>
          <a:p>
            <a:r>
              <a:rPr lang="en-US" sz="3200" dirty="0"/>
              <a:t>Audio recordings transcribed  into text</a:t>
            </a:r>
          </a:p>
          <a:p>
            <a:pPr marL="0" indent="0">
              <a:buNone/>
            </a:pPr>
            <a:endParaRPr lang="en-US" sz="3200" dirty="0"/>
          </a:p>
          <a:p>
            <a:r>
              <a:rPr lang="en-US" sz="3200" dirty="0"/>
              <a:t>Text ,notes and questionnaire analysed and modified into simple statements </a:t>
            </a:r>
          </a:p>
          <a:p>
            <a:endParaRPr lang="en-GB" sz="3200" dirty="0"/>
          </a:p>
          <a:p>
            <a:r>
              <a:rPr lang="en-GB" sz="3200" dirty="0"/>
              <a:t>Categorised</a:t>
            </a:r>
            <a:r>
              <a:rPr lang="en-US" sz="3200" dirty="0"/>
              <a:t> into main context and sub-context</a:t>
            </a:r>
          </a:p>
          <a:p>
            <a:endParaRPr lang="en-US" sz="3200" dirty="0"/>
          </a:p>
          <a:p>
            <a:pPr marL="0" indent="0">
              <a:buNone/>
            </a:pPr>
            <a:endParaRPr lang="en-US" sz="3400" dirty="0"/>
          </a:p>
          <a:p>
            <a:pPr marL="0" indent="0">
              <a:buNone/>
            </a:pPr>
            <a:endParaRPr lang="en-US" sz="3200" dirty="0"/>
          </a:p>
          <a:p>
            <a:endParaRPr lang="en-US" dirty="0"/>
          </a:p>
          <a:p>
            <a:endParaRPr lang="en-GB" dirty="0"/>
          </a:p>
        </p:txBody>
      </p:sp>
    </p:spTree>
    <p:extLst>
      <p:ext uri="{BB962C8B-B14F-4D97-AF65-F5344CB8AC3E}">
        <p14:creationId xmlns:p14="http://schemas.microsoft.com/office/powerpoint/2010/main" val="2524402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47B6-63CC-4C92-AEF4-E21FA064CA2D}"/>
              </a:ext>
            </a:extLst>
          </p:cNvPr>
          <p:cNvSpPr>
            <a:spLocks noGrp="1"/>
          </p:cNvSpPr>
          <p:nvPr>
            <p:ph type="title"/>
          </p:nvPr>
        </p:nvSpPr>
        <p:spPr/>
        <p:txBody>
          <a:bodyPr/>
          <a:lstStyle/>
          <a:p>
            <a:r>
              <a:rPr lang="en-US" u="sng" dirty="0"/>
              <a:t>Methodology</a:t>
            </a:r>
            <a:endParaRPr lang="en-GB" u="sng" dirty="0"/>
          </a:p>
        </p:txBody>
      </p:sp>
      <p:sp>
        <p:nvSpPr>
          <p:cNvPr id="3" name="Content Placeholder 2">
            <a:extLst>
              <a:ext uri="{FF2B5EF4-FFF2-40B4-BE49-F238E27FC236}">
                <a16:creationId xmlns:a16="http://schemas.microsoft.com/office/drawing/2014/main" id="{2E3A25F4-9732-4BB1-AFC5-B06FAC79AC18}"/>
              </a:ext>
            </a:extLst>
          </p:cNvPr>
          <p:cNvSpPr>
            <a:spLocks noGrp="1"/>
          </p:cNvSpPr>
          <p:nvPr>
            <p:ph idx="1"/>
          </p:nvPr>
        </p:nvSpPr>
        <p:spPr>
          <a:solidFill>
            <a:schemeClr val="bg1">
              <a:lumMod val="95000"/>
            </a:schemeClr>
          </a:solidFill>
        </p:spPr>
        <p:txBody>
          <a:bodyPr>
            <a:normAutofit fontScale="92500" lnSpcReduction="20000"/>
          </a:bodyPr>
          <a:lstStyle/>
          <a:p>
            <a:r>
              <a:rPr lang="en-US" sz="3200" dirty="0"/>
              <a:t>Organisational consent / policies and procedures</a:t>
            </a:r>
          </a:p>
          <a:p>
            <a:endParaRPr lang="en-US" sz="3200" dirty="0"/>
          </a:p>
          <a:p>
            <a:r>
              <a:rPr lang="en-US" sz="3200" dirty="0"/>
              <a:t>Hold at carers support center</a:t>
            </a:r>
          </a:p>
          <a:p>
            <a:endParaRPr lang="en-US" sz="3200" dirty="0"/>
          </a:p>
          <a:p>
            <a:r>
              <a:rPr lang="en-US" sz="3200" dirty="0"/>
              <a:t>Ease of use / facilities/ dates, times/to suit participants</a:t>
            </a:r>
          </a:p>
          <a:p>
            <a:endParaRPr lang="en-US" sz="3200" dirty="0"/>
          </a:p>
          <a:p>
            <a:r>
              <a:rPr lang="en-US" sz="3200" dirty="0"/>
              <a:t>Donation to charities fund</a:t>
            </a:r>
          </a:p>
          <a:p>
            <a:endParaRPr lang="en-US" sz="3200" dirty="0"/>
          </a:p>
          <a:p>
            <a:r>
              <a:rPr lang="en-US" sz="3200" dirty="0"/>
              <a:t>Offer 6 free group  counselling sessions</a:t>
            </a:r>
          </a:p>
          <a:p>
            <a:endParaRPr lang="en-US" sz="3200" dirty="0"/>
          </a:p>
          <a:p>
            <a:endParaRPr lang="en-US" dirty="0"/>
          </a:p>
          <a:p>
            <a:pPr marL="0" indent="0">
              <a:buNone/>
            </a:pPr>
            <a:endParaRPr lang="en-GB" dirty="0"/>
          </a:p>
        </p:txBody>
      </p:sp>
    </p:spTree>
    <p:extLst>
      <p:ext uri="{BB962C8B-B14F-4D97-AF65-F5344CB8AC3E}">
        <p14:creationId xmlns:p14="http://schemas.microsoft.com/office/powerpoint/2010/main" val="2234142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64D9D-E116-463E-A013-C259A85382E1}"/>
              </a:ext>
            </a:extLst>
          </p:cNvPr>
          <p:cNvSpPr>
            <a:spLocks noGrp="1"/>
          </p:cNvSpPr>
          <p:nvPr>
            <p:ph type="title"/>
          </p:nvPr>
        </p:nvSpPr>
        <p:spPr/>
        <p:txBody>
          <a:bodyPr/>
          <a:lstStyle/>
          <a:p>
            <a:r>
              <a:rPr lang="en-US" u="sng" dirty="0"/>
              <a:t>Focus groups</a:t>
            </a:r>
            <a:endParaRPr lang="en-GB" u="sng" dirty="0"/>
          </a:p>
        </p:txBody>
      </p:sp>
      <p:sp>
        <p:nvSpPr>
          <p:cNvPr id="3" name="Content Placeholder 2">
            <a:extLst>
              <a:ext uri="{FF2B5EF4-FFF2-40B4-BE49-F238E27FC236}">
                <a16:creationId xmlns:a16="http://schemas.microsoft.com/office/drawing/2014/main" id="{D1659FB4-D1DD-43D3-B1CA-B9BECB353F92}"/>
              </a:ext>
            </a:extLst>
          </p:cNvPr>
          <p:cNvSpPr>
            <a:spLocks noGrp="1"/>
          </p:cNvSpPr>
          <p:nvPr>
            <p:ph idx="1"/>
          </p:nvPr>
        </p:nvSpPr>
        <p:spPr>
          <a:solidFill>
            <a:schemeClr val="bg1">
              <a:lumMod val="95000"/>
            </a:schemeClr>
          </a:solidFill>
        </p:spPr>
        <p:txBody>
          <a:bodyPr>
            <a:normAutofit fontScale="92500" lnSpcReduction="20000"/>
          </a:bodyPr>
          <a:lstStyle/>
          <a:p>
            <a:r>
              <a:rPr lang="en-US" sz="3200" dirty="0"/>
              <a:t>3 groups 6-8 participants</a:t>
            </a:r>
          </a:p>
          <a:p>
            <a:endParaRPr lang="en-US" sz="3200" dirty="0"/>
          </a:p>
          <a:p>
            <a:r>
              <a:rPr lang="en-US" sz="3200" dirty="0"/>
              <a:t>Privacy confidentiality</a:t>
            </a:r>
          </a:p>
          <a:p>
            <a:endParaRPr lang="en-US" sz="3200" dirty="0"/>
          </a:p>
          <a:p>
            <a:r>
              <a:rPr lang="en-US" sz="3200" dirty="0"/>
              <a:t>Questionnaire</a:t>
            </a:r>
          </a:p>
          <a:p>
            <a:endParaRPr lang="en-US" sz="3200" dirty="0"/>
          </a:p>
          <a:p>
            <a:r>
              <a:rPr lang="en-US" sz="3200" dirty="0"/>
              <a:t>Focus group- 3 stages</a:t>
            </a:r>
          </a:p>
          <a:p>
            <a:endParaRPr lang="en-US" sz="3200" dirty="0"/>
          </a:p>
          <a:p>
            <a:r>
              <a:rPr lang="en-US" sz="3200" dirty="0"/>
              <a:t> Limitations and benefits </a:t>
            </a:r>
            <a:endParaRPr lang="en-GB" sz="3200" dirty="0"/>
          </a:p>
        </p:txBody>
      </p:sp>
    </p:spTree>
    <p:extLst>
      <p:ext uri="{BB962C8B-B14F-4D97-AF65-F5344CB8AC3E}">
        <p14:creationId xmlns:p14="http://schemas.microsoft.com/office/powerpoint/2010/main" val="2350973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E706-CD79-4B7D-B56C-ED37F59E30F7}"/>
              </a:ext>
            </a:extLst>
          </p:cNvPr>
          <p:cNvSpPr>
            <a:spLocks noGrp="1"/>
          </p:cNvSpPr>
          <p:nvPr>
            <p:ph type="title"/>
          </p:nvPr>
        </p:nvSpPr>
        <p:spPr/>
        <p:txBody>
          <a:bodyPr/>
          <a:lstStyle/>
          <a:p>
            <a:pPr algn="ctr"/>
            <a:r>
              <a:rPr lang="en-US" b="1" dirty="0"/>
              <a:t>Research ethics</a:t>
            </a:r>
            <a:endParaRPr lang="en-GB" b="1" dirty="0"/>
          </a:p>
        </p:txBody>
      </p:sp>
      <p:sp>
        <p:nvSpPr>
          <p:cNvPr id="3" name="Content Placeholder 2">
            <a:extLst>
              <a:ext uri="{FF2B5EF4-FFF2-40B4-BE49-F238E27FC236}">
                <a16:creationId xmlns:a16="http://schemas.microsoft.com/office/drawing/2014/main" id="{4793132B-9794-4602-A50B-010ED590009F}"/>
              </a:ext>
            </a:extLst>
          </p:cNvPr>
          <p:cNvSpPr>
            <a:spLocks noGrp="1"/>
          </p:cNvSpPr>
          <p:nvPr>
            <p:ph idx="1"/>
          </p:nvPr>
        </p:nvSpPr>
        <p:spPr>
          <a:solidFill>
            <a:schemeClr val="bg1">
              <a:lumMod val="95000"/>
            </a:schemeClr>
          </a:solidFill>
        </p:spPr>
        <p:txBody>
          <a:bodyPr/>
          <a:lstStyle/>
          <a:p>
            <a:pPr marL="0" indent="0" algn="ctr">
              <a:buNone/>
            </a:pPr>
            <a:endParaRPr lang="en-US" dirty="0"/>
          </a:p>
          <a:p>
            <a:pPr marL="0" indent="0" algn="ctr">
              <a:buNone/>
            </a:pPr>
            <a:endParaRPr lang="en-US" dirty="0"/>
          </a:p>
          <a:p>
            <a:pPr marL="0" indent="0" algn="ctr">
              <a:buNone/>
            </a:pPr>
            <a:r>
              <a:rPr lang="en-US" sz="3200" dirty="0"/>
              <a:t>“ the primary purpose being to respect the safety rights and dignity of research participants whilst advancing knowledge through respectful research”. (BACP, 2019)</a:t>
            </a:r>
          </a:p>
          <a:p>
            <a:endParaRPr lang="en-US" sz="3200" dirty="0"/>
          </a:p>
          <a:p>
            <a:pPr algn="ctr"/>
            <a:endParaRPr lang="en-GB" dirty="0"/>
          </a:p>
        </p:txBody>
      </p:sp>
    </p:spTree>
    <p:extLst>
      <p:ext uri="{BB962C8B-B14F-4D97-AF65-F5344CB8AC3E}">
        <p14:creationId xmlns:p14="http://schemas.microsoft.com/office/powerpoint/2010/main" val="3106961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C2CCB3-D92C-4011-B857-E93B73661427}"/>
              </a:ext>
            </a:extLst>
          </p:cNvPr>
          <p:cNvSpPr>
            <a:spLocks noGrp="1"/>
          </p:cNvSpPr>
          <p:nvPr>
            <p:ph idx="1"/>
          </p:nvPr>
        </p:nvSpPr>
        <p:spPr>
          <a:xfrm>
            <a:off x="838200" y="609600"/>
            <a:ext cx="10515600" cy="5567363"/>
          </a:xfrm>
          <a:solidFill>
            <a:schemeClr val="bg1">
              <a:lumMod val="95000"/>
            </a:schemeClr>
          </a:solidFill>
        </p:spPr>
        <p:txBody>
          <a:bodyPr>
            <a:normAutofit fontScale="92500" lnSpcReduction="20000"/>
          </a:bodyPr>
          <a:lstStyle/>
          <a:p>
            <a:r>
              <a:rPr lang="en-US" sz="3500" dirty="0"/>
              <a:t>Approval from Supervisor – safe and ethical</a:t>
            </a:r>
          </a:p>
          <a:p>
            <a:endParaRPr lang="en-US" sz="3500" dirty="0"/>
          </a:p>
          <a:p>
            <a:r>
              <a:rPr lang="en-US" sz="3500" dirty="0"/>
              <a:t> Members of BACP-adherence to Ethical  Guidelines for Research (BACP, 2019)</a:t>
            </a:r>
          </a:p>
          <a:p>
            <a:endParaRPr lang="en-US" sz="3500" dirty="0"/>
          </a:p>
          <a:p>
            <a:r>
              <a:rPr lang="en-US" sz="3500" dirty="0"/>
              <a:t>Understanding of Informed Consent, Confidentiality and Right to Withdraw</a:t>
            </a:r>
          </a:p>
          <a:p>
            <a:endParaRPr lang="en-US" sz="3500" dirty="0"/>
          </a:p>
          <a:p>
            <a:r>
              <a:rPr lang="en-US" sz="3500" dirty="0"/>
              <a:t>Non-maleficence – offering emotional support after focus group</a:t>
            </a:r>
          </a:p>
          <a:p>
            <a:endParaRPr lang="en-US" sz="3500" dirty="0"/>
          </a:p>
          <a:p>
            <a:r>
              <a:rPr lang="en-US" sz="3500" dirty="0"/>
              <a:t>Competence- first year students – competent to deal with issues</a:t>
            </a:r>
          </a:p>
          <a:p>
            <a:endParaRPr lang="en-US" dirty="0"/>
          </a:p>
        </p:txBody>
      </p:sp>
    </p:spTree>
    <p:extLst>
      <p:ext uri="{BB962C8B-B14F-4D97-AF65-F5344CB8AC3E}">
        <p14:creationId xmlns:p14="http://schemas.microsoft.com/office/powerpoint/2010/main" val="3567844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07D1-9F86-41FC-A8CB-EA2CF77B2A64}"/>
              </a:ext>
            </a:extLst>
          </p:cNvPr>
          <p:cNvSpPr>
            <a:spLocks noGrp="1"/>
          </p:cNvSpPr>
          <p:nvPr>
            <p:ph type="title"/>
          </p:nvPr>
        </p:nvSpPr>
        <p:spPr>
          <a:xfrm>
            <a:off x="838200" y="365125"/>
            <a:ext cx="10515600" cy="934865"/>
          </a:xfrm>
        </p:spPr>
        <p:txBody>
          <a:bodyPr/>
          <a:lstStyle/>
          <a:p>
            <a:r>
              <a:rPr lang="en-US" dirty="0"/>
              <a:t> Hypothesis</a:t>
            </a:r>
            <a:endParaRPr lang="en-GB" dirty="0"/>
          </a:p>
        </p:txBody>
      </p:sp>
      <p:sp>
        <p:nvSpPr>
          <p:cNvPr id="3" name="Content Placeholder 2">
            <a:extLst>
              <a:ext uri="{FF2B5EF4-FFF2-40B4-BE49-F238E27FC236}">
                <a16:creationId xmlns:a16="http://schemas.microsoft.com/office/drawing/2014/main" id="{1048A48D-514D-4F21-B110-10F3AB006F79}"/>
              </a:ext>
            </a:extLst>
          </p:cNvPr>
          <p:cNvSpPr>
            <a:spLocks noGrp="1"/>
          </p:cNvSpPr>
          <p:nvPr>
            <p:ph idx="1"/>
          </p:nvPr>
        </p:nvSpPr>
        <p:spPr>
          <a:xfrm>
            <a:off x="1141413" y="1476260"/>
            <a:ext cx="9905998" cy="5288097"/>
          </a:xfrm>
          <a:solidFill>
            <a:schemeClr val="bg1">
              <a:lumMod val="95000"/>
            </a:schemeClr>
          </a:solidFill>
        </p:spPr>
        <p:txBody>
          <a:bodyPr>
            <a:normAutofit lnSpcReduction="10000"/>
          </a:bodyPr>
          <a:lstStyle/>
          <a:p>
            <a:r>
              <a:rPr lang="en-US" sz="3200" dirty="0"/>
              <a:t>May not engage because of lack of support to attend</a:t>
            </a:r>
          </a:p>
          <a:p>
            <a:pPr marL="0" indent="0">
              <a:buNone/>
            </a:pPr>
            <a:endParaRPr lang="en-US" sz="3200" dirty="0"/>
          </a:p>
          <a:p>
            <a:endParaRPr lang="en-US" sz="3200" dirty="0"/>
          </a:p>
          <a:p>
            <a:r>
              <a:rPr lang="en-US" sz="3200" dirty="0"/>
              <a:t>GPs may not promote it</a:t>
            </a:r>
          </a:p>
          <a:p>
            <a:endParaRPr lang="en-US" sz="3200" dirty="0"/>
          </a:p>
          <a:p>
            <a:endParaRPr lang="en-US" sz="3200" dirty="0"/>
          </a:p>
          <a:p>
            <a:r>
              <a:rPr lang="en-US" sz="3200" dirty="0"/>
              <a:t>May not believe in the emotional impact on themselves.</a:t>
            </a:r>
          </a:p>
          <a:p>
            <a:endParaRPr lang="en-US" sz="3200" dirty="0"/>
          </a:p>
          <a:p>
            <a:endParaRPr lang="en-US" sz="3200" dirty="0"/>
          </a:p>
          <a:p>
            <a:r>
              <a:rPr lang="en-US" sz="3200" dirty="0"/>
              <a:t>May believe speaking of feelings is a sign of  weakness</a:t>
            </a:r>
          </a:p>
          <a:p>
            <a:endParaRPr lang="en-US" sz="3200" dirty="0"/>
          </a:p>
          <a:p>
            <a:endParaRPr lang="en-GB" dirty="0"/>
          </a:p>
        </p:txBody>
      </p:sp>
    </p:spTree>
    <p:extLst>
      <p:ext uri="{BB962C8B-B14F-4D97-AF65-F5344CB8AC3E}">
        <p14:creationId xmlns:p14="http://schemas.microsoft.com/office/powerpoint/2010/main" val="1756094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7ABB-F169-4737-B127-9FB9D358BFD9}"/>
              </a:ext>
            </a:extLst>
          </p:cNvPr>
          <p:cNvSpPr>
            <a:spLocks noGrp="1"/>
          </p:cNvSpPr>
          <p:nvPr>
            <p:ph type="title"/>
          </p:nvPr>
        </p:nvSpPr>
        <p:spPr>
          <a:xfrm>
            <a:off x="838200" y="365126"/>
            <a:ext cx="10515600" cy="982412"/>
          </a:xfrm>
        </p:spPr>
        <p:txBody>
          <a:bodyPr>
            <a:normAutofit/>
          </a:bodyPr>
          <a:lstStyle/>
          <a:p>
            <a:pPr algn="ctr"/>
            <a:endParaRPr lang="en-GB" sz="4000" dirty="0"/>
          </a:p>
        </p:txBody>
      </p:sp>
      <p:sp>
        <p:nvSpPr>
          <p:cNvPr id="5" name="Content Placeholder 4">
            <a:extLst>
              <a:ext uri="{FF2B5EF4-FFF2-40B4-BE49-F238E27FC236}">
                <a16:creationId xmlns:a16="http://schemas.microsoft.com/office/drawing/2014/main" id="{097B6835-1F57-4BFF-8556-56BAA188303C}"/>
              </a:ext>
            </a:extLst>
          </p:cNvPr>
          <p:cNvSpPr>
            <a:spLocks noGrp="1"/>
          </p:cNvSpPr>
          <p:nvPr>
            <p:ph idx="1"/>
          </p:nvPr>
        </p:nvSpPr>
        <p:spPr>
          <a:xfrm>
            <a:off x="838200" y="1219200"/>
            <a:ext cx="10515600" cy="5502442"/>
          </a:xfrm>
          <a:solidFill>
            <a:schemeClr val="bg1">
              <a:lumMod val="95000"/>
            </a:schemeClr>
          </a:solidFill>
        </p:spPr>
        <p:txBody>
          <a:bodyPr>
            <a:normAutofit lnSpcReduction="10000"/>
          </a:bodyPr>
          <a:lstStyle/>
          <a:p>
            <a:r>
              <a:rPr lang="en-US" sz="3200" dirty="0"/>
              <a:t>May encourage caregivers to seek emotional support from GP</a:t>
            </a:r>
          </a:p>
          <a:p>
            <a:endParaRPr lang="en-US" sz="3200" dirty="0"/>
          </a:p>
          <a:p>
            <a:r>
              <a:rPr lang="en-US" sz="3200" dirty="0"/>
              <a:t>Raise awareness of benefits of therapy from others experiences of emotional support</a:t>
            </a:r>
          </a:p>
          <a:p>
            <a:pPr marL="0" indent="0">
              <a:buNone/>
            </a:pPr>
            <a:endParaRPr lang="en-US" sz="3200" dirty="0"/>
          </a:p>
          <a:p>
            <a:r>
              <a:rPr lang="en-US" sz="3200" dirty="0"/>
              <a:t> Highlights the difficulties of  unpaid older carers accessing support and information </a:t>
            </a:r>
          </a:p>
          <a:p>
            <a:endParaRPr lang="en-US" sz="3200" dirty="0"/>
          </a:p>
          <a:p>
            <a:r>
              <a:rPr lang="en-US" sz="3200" dirty="0"/>
              <a:t>Inform the counselling profession that access to counselling is a barrier</a:t>
            </a:r>
          </a:p>
          <a:p>
            <a:pPr marL="0" indent="0">
              <a:buNone/>
            </a:pPr>
            <a:endParaRPr lang="en-GB" dirty="0"/>
          </a:p>
        </p:txBody>
      </p:sp>
      <p:pic>
        <p:nvPicPr>
          <p:cNvPr id="9" name="Graphic 8" descr="Upward trend">
            <a:extLst>
              <a:ext uri="{FF2B5EF4-FFF2-40B4-BE49-F238E27FC236}">
                <a16:creationId xmlns:a16="http://schemas.microsoft.com/office/drawing/2014/main" id="{54277426-C8FB-4C7F-941F-4A4E4AEAB93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3900" y="233113"/>
            <a:ext cx="914400" cy="914400"/>
          </a:xfrm>
          <a:prstGeom prst="rect">
            <a:avLst/>
          </a:prstGeom>
        </p:spPr>
      </p:pic>
    </p:spTree>
    <p:extLst>
      <p:ext uri="{BB962C8B-B14F-4D97-AF65-F5344CB8AC3E}">
        <p14:creationId xmlns:p14="http://schemas.microsoft.com/office/powerpoint/2010/main" val="2543132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9B95CE5-EFDF-4B07-A3F5-FFE3B080FFFB}"/>
              </a:ext>
            </a:extLst>
          </p:cNvPr>
          <p:cNvSpPr>
            <a:spLocks noGrp="1"/>
          </p:cNvSpPr>
          <p:nvPr>
            <p:ph type="title"/>
          </p:nvPr>
        </p:nvSpPr>
        <p:spPr>
          <a:xfrm>
            <a:off x="838200" y="365126"/>
            <a:ext cx="10515600" cy="966370"/>
          </a:xfrm>
        </p:spPr>
        <p:txBody>
          <a:bodyPr/>
          <a:lstStyle/>
          <a:p>
            <a:pPr algn="ctr"/>
            <a:endParaRPr lang="en-GB" dirty="0"/>
          </a:p>
        </p:txBody>
      </p:sp>
      <p:sp>
        <p:nvSpPr>
          <p:cNvPr id="8" name="Content Placeholder 7">
            <a:extLst>
              <a:ext uri="{FF2B5EF4-FFF2-40B4-BE49-F238E27FC236}">
                <a16:creationId xmlns:a16="http://schemas.microsoft.com/office/drawing/2014/main" id="{9BB3A03B-4E62-401E-B959-C9FD7964C701}"/>
              </a:ext>
            </a:extLst>
          </p:cNvPr>
          <p:cNvSpPr>
            <a:spLocks noGrp="1"/>
          </p:cNvSpPr>
          <p:nvPr>
            <p:ph idx="1"/>
          </p:nvPr>
        </p:nvSpPr>
        <p:spPr>
          <a:xfrm>
            <a:off x="838200" y="1331496"/>
            <a:ext cx="10515600" cy="4845467"/>
          </a:xfrm>
          <a:solidFill>
            <a:schemeClr val="bg1">
              <a:lumMod val="95000"/>
            </a:schemeClr>
          </a:solidFill>
        </p:spPr>
        <p:txBody>
          <a:bodyPr/>
          <a:lstStyle/>
          <a:p>
            <a:endParaRPr lang="en-GB" sz="3200" dirty="0"/>
          </a:p>
          <a:p>
            <a:r>
              <a:rPr lang="en-GB" sz="3200" dirty="0"/>
              <a:t>Excludes caregivers who do not attend respite day centres</a:t>
            </a:r>
          </a:p>
          <a:p>
            <a:pPr marL="0" indent="0">
              <a:buNone/>
            </a:pPr>
            <a:endParaRPr lang="en-GB" sz="3200" dirty="0"/>
          </a:p>
          <a:p>
            <a:r>
              <a:rPr lang="en-GB" sz="3200" dirty="0"/>
              <a:t>Excludes carers under 65 from taking part in the focus group</a:t>
            </a:r>
          </a:p>
          <a:p>
            <a:endParaRPr lang="en-GB" sz="3200" dirty="0"/>
          </a:p>
          <a:p>
            <a:r>
              <a:rPr lang="en-GB" sz="3200" dirty="0"/>
              <a:t>May highlight the need but fail to provide emotional support</a:t>
            </a:r>
          </a:p>
          <a:p>
            <a:pPr marL="0" indent="0">
              <a:buNone/>
            </a:pPr>
            <a:endParaRPr lang="en-GB" sz="3200" dirty="0"/>
          </a:p>
          <a:p>
            <a:endParaRPr lang="en-GB" sz="3200" dirty="0"/>
          </a:p>
          <a:p>
            <a:endParaRPr lang="en-GB" dirty="0"/>
          </a:p>
        </p:txBody>
      </p:sp>
      <p:pic>
        <p:nvPicPr>
          <p:cNvPr id="3" name="Graphic 2" descr="Downward trend">
            <a:extLst>
              <a:ext uri="{FF2B5EF4-FFF2-40B4-BE49-F238E27FC236}">
                <a16:creationId xmlns:a16="http://schemas.microsoft.com/office/drawing/2014/main" id="{4FE2D320-9639-4EB4-85C6-DFCA90E186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375" y="223837"/>
            <a:ext cx="914400" cy="914400"/>
          </a:xfrm>
          <a:prstGeom prst="rect">
            <a:avLst/>
          </a:prstGeom>
        </p:spPr>
      </p:pic>
    </p:spTree>
    <p:extLst>
      <p:ext uri="{BB962C8B-B14F-4D97-AF65-F5344CB8AC3E}">
        <p14:creationId xmlns:p14="http://schemas.microsoft.com/office/powerpoint/2010/main" val="4043935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3FD6-EE50-4696-8096-D0A54757EF39}"/>
              </a:ext>
            </a:extLst>
          </p:cNvPr>
          <p:cNvSpPr>
            <a:spLocks noGrp="1"/>
          </p:cNvSpPr>
          <p:nvPr>
            <p:ph type="title"/>
          </p:nvPr>
        </p:nvSpPr>
        <p:spPr>
          <a:xfrm>
            <a:off x="838200" y="66676"/>
            <a:ext cx="10515600" cy="838200"/>
          </a:xfrm>
        </p:spPr>
        <p:txBody>
          <a:bodyPr/>
          <a:lstStyle/>
          <a:p>
            <a:r>
              <a:rPr lang="en-US" dirty="0"/>
              <a:t>Value to Counselling</a:t>
            </a:r>
            <a:endParaRPr lang="en-GB" dirty="0"/>
          </a:p>
        </p:txBody>
      </p:sp>
      <p:sp>
        <p:nvSpPr>
          <p:cNvPr id="3" name="Content Placeholder 2">
            <a:extLst>
              <a:ext uri="{FF2B5EF4-FFF2-40B4-BE49-F238E27FC236}">
                <a16:creationId xmlns:a16="http://schemas.microsoft.com/office/drawing/2014/main" id="{233DBCED-0E63-40DE-BED3-B0D20BF10485}"/>
              </a:ext>
            </a:extLst>
          </p:cNvPr>
          <p:cNvSpPr>
            <a:spLocks noGrp="1"/>
          </p:cNvSpPr>
          <p:nvPr>
            <p:ph idx="1"/>
          </p:nvPr>
        </p:nvSpPr>
        <p:spPr>
          <a:xfrm>
            <a:off x="838200" y="1003300"/>
            <a:ext cx="10515600" cy="5686257"/>
          </a:xfrm>
          <a:solidFill>
            <a:schemeClr val="bg1">
              <a:lumMod val="95000"/>
            </a:schemeClr>
          </a:solidFill>
        </p:spPr>
        <p:txBody>
          <a:bodyPr>
            <a:normAutofit fontScale="77500" lnSpcReduction="20000"/>
          </a:bodyPr>
          <a:lstStyle/>
          <a:p>
            <a:r>
              <a:rPr lang="en-US" sz="3800" dirty="0"/>
              <a:t> Lack of social support, effects access to emotional support. </a:t>
            </a:r>
            <a:r>
              <a:rPr lang="en-US" sz="4000" dirty="0"/>
              <a:t>(Age UK, 2018) </a:t>
            </a:r>
            <a:endParaRPr lang="en-US" sz="3800" dirty="0"/>
          </a:p>
          <a:p>
            <a:endParaRPr lang="en-US" sz="3800" dirty="0"/>
          </a:p>
          <a:p>
            <a:r>
              <a:rPr lang="en-US" sz="3800" dirty="0"/>
              <a:t>Anxiety in older people needs more research (Woods &amp; Clare, 2015) </a:t>
            </a:r>
          </a:p>
          <a:p>
            <a:endParaRPr lang="en-US" sz="3800" dirty="0"/>
          </a:p>
          <a:p>
            <a:endParaRPr lang="en-US" sz="3800" dirty="0"/>
          </a:p>
          <a:p>
            <a:r>
              <a:rPr lang="en-US" sz="3800" dirty="0"/>
              <a:t>Capability to care shows how caregivers compromise own </a:t>
            </a:r>
          </a:p>
          <a:p>
            <a:pPr marL="0" indent="0">
              <a:buNone/>
            </a:pPr>
            <a:r>
              <a:rPr lang="en-US" sz="3800" dirty="0"/>
              <a:t>well-being </a:t>
            </a:r>
            <a:r>
              <a:rPr lang="en-GB" sz="3800" dirty="0"/>
              <a:t>(Horrell, et al.,2014)</a:t>
            </a:r>
          </a:p>
          <a:p>
            <a:endParaRPr lang="en-US" sz="3800" dirty="0"/>
          </a:p>
          <a:p>
            <a:endParaRPr lang="en-US" sz="3800" dirty="0"/>
          </a:p>
          <a:p>
            <a:r>
              <a:rPr lang="en-US" sz="3800" dirty="0"/>
              <a:t>Isolation and exclusion prevents Justice, Beneficence and Non-maleficence (BACP, 2019)</a:t>
            </a:r>
          </a:p>
          <a:p>
            <a:endParaRPr lang="en-US" sz="3800"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5607786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68A5E-0247-4509-B13F-27F988E74DC7}"/>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034CE7E8-62CE-4C42-92D2-EC76205298F2}"/>
              </a:ext>
            </a:extLst>
          </p:cNvPr>
          <p:cNvSpPr>
            <a:spLocks noGrp="1"/>
          </p:cNvSpPr>
          <p:nvPr>
            <p:ph idx="1"/>
          </p:nvPr>
        </p:nvSpPr>
        <p:spPr>
          <a:xfrm>
            <a:off x="838200" y="1311442"/>
            <a:ext cx="10515600" cy="5342021"/>
          </a:xfrm>
        </p:spPr>
        <p:txBody>
          <a:bodyPr>
            <a:normAutofit fontScale="25000" lnSpcReduction="20000"/>
          </a:bodyPr>
          <a:lstStyle/>
          <a:p>
            <a:endParaRPr lang="en-US" dirty="0"/>
          </a:p>
          <a:p>
            <a:r>
              <a:rPr lang="en-US" sz="11200" dirty="0"/>
              <a:t>Literature review-Research question</a:t>
            </a:r>
          </a:p>
          <a:p>
            <a:r>
              <a:rPr lang="en-US" sz="11200" dirty="0"/>
              <a:t>Methodology</a:t>
            </a:r>
          </a:p>
          <a:p>
            <a:r>
              <a:rPr lang="en-US" sz="11200" dirty="0"/>
              <a:t>Aim – assess the accessibility of counselling for  older carers</a:t>
            </a:r>
          </a:p>
          <a:p>
            <a:endParaRPr lang="en-US" sz="11200" dirty="0"/>
          </a:p>
          <a:p>
            <a:endParaRPr lang="en-US" sz="8000" dirty="0"/>
          </a:p>
          <a:p>
            <a:endParaRPr lang="en-US" sz="8000" dirty="0"/>
          </a:p>
          <a:p>
            <a:endParaRPr lang="en-US" sz="8000" dirty="0"/>
          </a:p>
          <a:p>
            <a:r>
              <a:rPr lang="en-US" sz="11200" dirty="0"/>
              <a:t>Ethical considerations can prevent research</a:t>
            </a:r>
          </a:p>
          <a:p>
            <a:r>
              <a:rPr lang="en-US" sz="11200" dirty="0"/>
              <a:t>Recognised bias</a:t>
            </a:r>
          </a:p>
          <a:p>
            <a:r>
              <a:rPr lang="en-US" sz="11200" dirty="0"/>
              <a:t>Inform the counselling profession access to counselling is a barrier</a:t>
            </a:r>
          </a:p>
          <a:p>
            <a:r>
              <a:rPr lang="en-US" sz="11200" dirty="0"/>
              <a:t>Isolation and exclusion prevents Justice, Beneficence and Non-maleficence (BACP, 2019)</a:t>
            </a:r>
          </a:p>
          <a:p>
            <a:endParaRPr lang="en-US" sz="11200" dirty="0"/>
          </a:p>
          <a:p>
            <a:endParaRPr lang="en-US" sz="80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Identify methods/ why/ knowledge gained lessons learned</a:t>
            </a:r>
          </a:p>
          <a:p>
            <a:endParaRPr lang="en-US" dirty="0"/>
          </a:p>
          <a:p>
            <a:r>
              <a:rPr lang="en-US" dirty="0"/>
              <a:t>Pulling all threads together </a:t>
            </a:r>
            <a:endParaRPr lang="en-GB" dirty="0"/>
          </a:p>
        </p:txBody>
      </p:sp>
    </p:spTree>
    <p:extLst>
      <p:ext uri="{BB962C8B-B14F-4D97-AF65-F5344CB8AC3E}">
        <p14:creationId xmlns:p14="http://schemas.microsoft.com/office/powerpoint/2010/main" val="2086179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9BB312E-924E-448B-9F08-99D30866494A}"/>
              </a:ext>
            </a:extLst>
          </p:cNvPr>
          <p:cNvSpPr>
            <a:spLocks noGrp="1" noChangeArrowheads="1"/>
          </p:cNvSpPr>
          <p:nvPr>
            <p:ph idx="4294967295"/>
          </p:nvPr>
        </p:nvSpPr>
        <p:spPr bwMode="auto">
          <a:xfrm>
            <a:off x="254000" y="72772"/>
            <a:ext cx="1187704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endParaRPr lang="en-US" altLang="en-US" sz="1600" dirty="0">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endParaRPr lang="en-US" altLang="en-US" sz="1600" dirty="0">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Age UK,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Age UK.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https://ageuk.org/latestnews/articles/2017/december/older-carers-fill-the-gap/</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 March 2019].</a:t>
            </a:r>
            <a:endParaRPr kumimoji="0" lang="en-GB" altLang="en-US" sz="12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BACP,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Good Practice In Action- Fact Sheet 020. How to write a Research proposal.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https://www.co.uk/media/5427/how-to-write-a-reserch-proposal-fact-sheet-gpia020.pdf</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 March 2019].</a:t>
            </a:r>
            <a:endParaRPr kumimoji="0" lang="en-GB" altLang="en-US" sz="12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Bond, T.,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Standards and Ethics for Counselling in Action.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4th ed. London : SAGE Publications Ltd.</a:t>
            </a:r>
            <a:endParaRPr kumimoji="0" lang="en-GB" altLang="en-US" sz="12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British Association for Counselling and Psychotherapy,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 Framework for the Counselling Professions.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www.bacp.co.uk</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14 March 2019].</a:t>
            </a:r>
            <a:endParaRPr kumimoji="0" lang="en-GB" altLang="en-US" sz="12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Feltham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&amp; Horton, I., 2012.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Sage Handbook of Counselling and Psychotherapy.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3rd ed. London: SAGE Publications Ltd.</a:t>
            </a:r>
            <a:endParaRPr kumimoji="0" lang="en-GB" altLang="en-US" sz="12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Holliday, A., 2007.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Doing and Writing Qualitative Research.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London: SAGE Publications Ltd.</a:t>
            </a:r>
            <a:endParaRPr kumimoji="0" lang="en-GB" altLang="en-US" sz="12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Horrell</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Stephens, C. &amp;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Breheny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2014</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Capability to Care: Supporting the Health of Informal Caregivers</a:t>
            </a:r>
            <a:r>
              <a:rPr lang="en-US" altLang="en-US" sz="1200" dirty="0">
                <a:latin typeface="Calibri" panose="020F0502020204030204" pitchFamily="34" charset="0"/>
                <a:ea typeface="Calibri" panose="020F0502020204030204" pitchFamily="34" charset="0"/>
                <a:cs typeface="Times New Roman" panose="02020603050405020304" pitchFamily="18" charset="0"/>
              </a:rPr>
              <a:t>, 34 (4)</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Health Psychology: Official Journal of the division of Health Psychology, American Psychological Association, </a:t>
            </a: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Milgrim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1963</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Behavioral Study of Obedience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Abnormal and Social Psychology</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67(4), pp. 371-378.</a:t>
            </a:r>
            <a:endParaRPr kumimoji="0" lang="en-GB" altLang="en-US" sz="12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Woods, R. &amp; Clare, L.,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Handbook of the Clinical Psychology of Ageing.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 ed. London: John Wiley and Sons Ltd.</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6" name="Graphic 5" descr="Books">
            <a:extLst>
              <a:ext uri="{FF2B5EF4-FFF2-40B4-BE49-F238E27FC236}">
                <a16:creationId xmlns:a16="http://schemas.microsoft.com/office/drawing/2014/main" id="{3F6DE94D-DF14-4CC0-AB39-EA1868B607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7680" y="182880"/>
            <a:ext cx="914400" cy="914400"/>
          </a:xfrm>
          <a:prstGeom prst="rect">
            <a:avLst/>
          </a:prstGeom>
        </p:spPr>
      </p:pic>
    </p:spTree>
    <p:extLst>
      <p:ext uri="{BB962C8B-B14F-4D97-AF65-F5344CB8AC3E}">
        <p14:creationId xmlns:p14="http://schemas.microsoft.com/office/powerpoint/2010/main" val="2293116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2734</Words>
  <Application>Microsoft Office PowerPoint</Application>
  <PresentationFormat>Widescreen</PresentationFormat>
  <Paragraphs>295</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Mandy Williams 2019</vt:lpstr>
      <vt:lpstr>PowerPoint Presentation</vt:lpstr>
      <vt:lpstr>PowerPoint Presentation</vt:lpstr>
      <vt:lpstr> </vt:lpstr>
      <vt:lpstr>Literature Review </vt:lpstr>
      <vt:lpstr>How Accessible are Talking Therapies to Older Carers in the UK to Support Their Mental and Physical Well-being</vt:lpstr>
      <vt:lpstr>PowerPoint Presentation</vt:lpstr>
      <vt:lpstr>  Research protocol</vt:lpstr>
      <vt:lpstr>Data</vt:lpstr>
      <vt:lpstr>Methodology</vt:lpstr>
      <vt:lpstr>Focus groups</vt:lpstr>
      <vt:lpstr>Research ethics</vt:lpstr>
      <vt:lpstr>PowerPoint Presentation</vt:lpstr>
      <vt:lpstr> Hypothesis</vt:lpstr>
      <vt:lpstr>PowerPoint Presentation</vt:lpstr>
      <vt:lpstr>PowerPoint Presentation</vt:lpstr>
      <vt:lpstr>Value to Counselling</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Mandy Williams 2019</dc:title>
  <dc:creator/>
  <cp:lastModifiedBy/>
  <cp:revision>2</cp:revision>
  <dcterms:created xsi:type="dcterms:W3CDTF">2019-04-03T14:06:45Z</dcterms:created>
  <dcterms:modified xsi:type="dcterms:W3CDTF">2019-04-03T21:29:16Z</dcterms:modified>
</cp:coreProperties>
</file>