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1848E4-E6EB-A447-9A8E-32DDE1798540}" v="1" dt="2026-10-11T20:01:43.209"/>
    <p1510:client id="{B6C7CC97-2284-9E0E-3E24-B8D1EE8C3056}" v="1" dt="2026-10-11T19:58:45.6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aminah Bibi (2519770)" userId="S::2519770@student.uwtsd.ac.uk::f77b4709-2293-4984-8bcb-7b48302e76cd" providerId="AD" clId="Web-{B6C7CC97-2284-9E0E-3E24-B8D1EE8C3056}"/>
    <pc:docChg chg="sldOrd">
      <pc:chgData name="Aaminah Bibi (2519770)" userId="S::2519770@student.uwtsd.ac.uk::f77b4709-2293-4984-8bcb-7b48302e76cd" providerId="AD" clId="Web-{B6C7CC97-2284-9E0E-3E24-B8D1EE8C3056}" dt="2026-10-11T19:58:45.646" v="0"/>
      <pc:docMkLst>
        <pc:docMk/>
      </pc:docMkLst>
      <pc:sldChg chg="ord">
        <pc:chgData name="Aaminah Bibi (2519770)" userId="S::2519770@student.uwtsd.ac.uk::f77b4709-2293-4984-8bcb-7b48302e76cd" providerId="AD" clId="Web-{B6C7CC97-2284-9E0E-3E24-B8D1EE8C3056}" dt="2026-10-11T19:58:45.646" v="0"/>
        <pc:sldMkLst>
          <pc:docMk/>
          <pc:sldMk cId="911537902" sldId="257"/>
        </pc:sldMkLst>
      </pc:sldChg>
    </pc:docChg>
  </pc:docChgLst>
  <pc:docChgLst>
    <pc:chgData name="Aaminah Bibi (2519770)" userId="f77b4709-2293-4984-8bcb-7b48302e76cd" providerId="ADAL" clId="{7637B14B-38FF-43D1-BB2A-7D9679829503}"/>
    <pc:docChg chg="sldOrd">
      <pc:chgData name="Aaminah Bibi (2519770)" userId="f77b4709-2293-4984-8bcb-7b48302e76cd" providerId="ADAL" clId="{7637B14B-38FF-43D1-BB2A-7D9679829503}" dt="2026-10-11T20:01:43.209" v="0" actId="1076"/>
      <pc:docMkLst>
        <pc:docMk/>
      </pc:docMkLst>
      <pc:sldChg chg="ord">
        <pc:chgData name="Aaminah Bibi (2519770)" userId="f77b4709-2293-4984-8bcb-7b48302e76cd" providerId="ADAL" clId="{7637B14B-38FF-43D1-BB2A-7D9679829503}" dt="2026-10-11T20:01:43.209" v="0" actId="1076"/>
        <pc:sldMkLst>
          <pc:docMk/>
          <pc:sldMk cId="911537902" sldId="257"/>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54798-A09C-8B4F-D33C-9A72EE4AEA6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9062A32-0049-3C82-62A0-2AC776314C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77048EF-B8B7-3E3F-5644-36F90686B81B}"/>
              </a:ext>
            </a:extLst>
          </p:cNvPr>
          <p:cNvSpPr>
            <a:spLocks noGrp="1"/>
          </p:cNvSpPr>
          <p:nvPr>
            <p:ph type="dt" sz="half" idx="10"/>
          </p:nvPr>
        </p:nvSpPr>
        <p:spPr/>
        <p:txBody>
          <a:bodyPr/>
          <a:lstStyle/>
          <a:p>
            <a:fld id="{FA9689DC-6C93-FE46-8A86-A9DA1347B345}" type="datetimeFigureOut">
              <a:rPr lang="en-US" smtClean="0"/>
              <a:t>10/11/2026</a:t>
            </a:fld>
            <a:endParaRPr lang="en-US"/>
          </a:p>
        </p:txBody>
      </p:sp>
      <p:sp>
        <p:nvSpPr>
          <p:cNvPr id="5" name="Footer Placeholder 4">
            <a:extLst>
              <a:ext uri="{FF2B5EF4-FFF2-40B4-BE49-F238E27FC236}">
                <a16:creationId xmlns:a16="http://schemas.microsoft.com/office/drawing/2014/main" id="{611ECD7E-F826-D767-F1F3-ABE2182E38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E44BCB-FBB3-C393-F42B-260B8EA907C0}"/>
              </a:ext>
            </a:extLst>
          </p:cNvPr>
          <p:cNvSpPr>
            <a:spLocks noGrp="1"/>
          </p:cNvSpPr>
          <p:nvPr>
            <p:ph type="sldNum" sz="quarter" idx="12"/>
          </p:nvPr>
        </p:nvSpPr>
        <p:spPr/>
        <p:txBody>
          <a:bodyPr/>
          <a:lstStyle/>
          <a:p>
            <a:fld id="{289C31EE-D5B4-7D4B-B6C9-B0CA842C33B7}" type="slidenum">
              <a:rPr lang="en-US" smtClean="0"/>
              <a:t>‹#›</a:t>
            </a:fld>
            <a:endParaRPr lang="en-US"/>
          </a:p>
        </p:txBody>
      </p:sp>
    </p:spTree>
    <p:extLst>
      <p:ext uri="{BB962C8B-B14F-4D97-AF65-F5344CB8AC3E}">
        <p14:creationId xmlns:p14="http://schemas.microsoft.com/office/powerpoint/2010/main" val="377377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3BF76-CE96-6006-EF3D-B5961E15A9C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CB73FC4-8E68-983D-601E-6AEF3B4BB89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0752A2B-F354-6FB9-4638-796A9A9E4DEF}"/>
              </a:ext>
            </a:extLst>
          </p:cNvPr>
          <p:cNvSpPr>
            <a:spLocks noGrp="1"/>
          </p:cNvSpPr>
          <p:nvPr>
            <p:ph type="dt" sz="half" idx="10"/>
          </p:nvPr>
        </p:nvSpPr>
        <p:spPr/>
        <p:txBody>
          <a:bodyPr/>
          <a:lstStyle/>
          <a:p>
            <a:fld id="{FA9689DC-6C93-FE46-8A86-A9DA1347B345}" type="datetimeFigureOut">
              <a:rPr lang="en-US" smtClean="0"/>
              <a:t>10/11/2026</a:t>
            </a:fld>
            <a:endParaRPr lang="en-US"/>
          </a:p>
        </p:txBody>
      </p:sp>
      <p:sp>
        <p:nvSpPr>
          <p:cNvPr id="5" name="Footer Placeholder 4">
            <a:extLst>
              <a:ext uri="{FF2B5EF4-FFF2-40B4-BE49-F238E27FC236}">
                <a16:creationId xmlns:a16="http://schemas.microsoft.com/office/drawing/2014/main" id="{05429846-CD75-16C4-B6A8-F5D3A61ABA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183498-972D-8CA4-E1F4-14AA62D9BD05}"/>
              </a:ext>
            </a:extLst>
          </p:cNvPr>
          <p:cNvSpPr>
            <a:spLocks noGrp="1"/>
          </p:cNvSpPr>
          <p:nvPr>
            <p:ph type="sldNum" sz="quarter" idx="12"/>
          </p:nvPr>
        </p:nvSpPr>
        <p:spPr/>
        <p:txBody>
          <a:bodyPr/>
          <a:lstStyle/>
          <a:p>
            <a:fld id="{289C31EE-D5B4-7D4B-B6C9-B0CA842C33B7}" type="slidenum">
              <a:rPr lang="en-US" smtClean="0"/>
              <a:t>‹#›</a:t>
            </a:fld>
            <a:endParaRPr lang="en-US"/>
          </a:p>
        </p:txBody>
      </p:sp>
    </p:spTree>
    <p:extLst>
      <p:ext uri="{BB962C8B-B14F-4D97-AF65-F5344CB8AC3E}">
        <p14:creationId xmlns:p14="http://schemas.microsoft.com/office/powerpoint/2010/main" val="223727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71FCA-11E8-88B9-1C09-C36B0960E40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EB1B36-5D40-45D9-4FFD-08E5EA81D78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FC630E3-03DB-179C-0CDC-7A994A9744B0}"/>
              </a:ext>
            </a:extLst>
          </p:cNvPr>
          <p:cNvSpPr>
            <a:spLocks noGrp="1"/>
          </p:cNvSpPr>
          <p:nvPr>
            <p:ph type="dt" sz="half" idx="10"/>
          </p:nvPr>
        </p:nvSpPr>
        <p:spPr/>
        <p:txBody>
          <a:bodyPr/>
          <a:lstStyle/>
          <a:p>
            <a:fld id="{FA9689DC-6C93-FE46-8A86-A9DA1347B345}" type="datetimeFigureOut">
              <a:rPr lang="en-US" smtClean="0"/>
              <a:t>10/11/2026</a:t>
            </a:fld>
            <a:endParaRPr lang="en-US"/>
          </a:p>
        </p:txBody>
      </p:sp>
      <p:sp>
        <p:nvSpPr>
          <p:cNvPr id="5" name="Footer Placeholder 4">
            <a:extLst>
              <a:ext uri="{FF2B5EF4-FFF2-40B4-BE49-F238E27FC236}">
                <a16:creationId xmlns:a16="http://schemas.microsoft.com/office/drawing/2014/main" id="{C8644E7D-4807-AFC4-4F1A-F2F16CE506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958178-B231-09C6-3C9F-C9AC1FD567FA}"/>
              </a:ext>
            </a:extLst>
          </p:cNvPr>
          <p:cNvSpPr>
            <a:spLocks noGrp="1"/>
          </p:cNvSpPr>
          <p:nvPr>
            <p:ph type="sldNum" sz="quarter" idx="12"/>
          </p:nvPr>
        </p:nvSpPr>
        <p:spPr/>
        <p:txBody>
          <a:bodyPr/>
          <a:lstStyle/>
          <a:p>
            <a:fld id="{289C31EE-D5B4-7D4B-B6C9-B0CA842C33B7}" type="slidenum">
              <a:rPr lang="en-US" smtClean="0"/>
              <a:t>‹#›</a:t>
            </a:fld>
            <a:endParaRPr lang="en-US"/>
          </a:p>
        </p:txBody>
      </p:sp>
    </p:spTree>
    <p:extLst>
      <p:ext uri="{BB962C8B-B14F-4D97-AF65-F5344CB8AC3E}">
        <p14:creationId xmlns:p14="http://schemas.microsoft.com/office/powerpoint/2010/main" val="2882544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0F031-050C-5338-0A73-EBF3D6324AA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AB1C310-5085-70FC-CD63-B9EB36D91B2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DDF0484-4B81-9C7F-DDEB-8CAD8C4B1D0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335DAF6-B59D-F800-F0F2-F0CF64213914}"/>
              </a:ext>
            </a:extLst>
          </p:cNvPr>
          <p:cNvSpPr>
            <a:spLocks noGrp="1"/>
          </p:cNvSpPr>
          <p:nvPr>
            <p:ph type="dt" sz="half" idx="10"/>
          </p:nvPr>
        </p:nvSpPr>
        <p:spPr/>
        <p:txBody>
          <a:bodyPr/>
          <a:lstStyle/>
          <a:p>
            <a:fld id="{FA9689DC-6C93-FE46-8A86-A9DA1347B345}" type="datetimeFigureOut">
              <a:rPr lang="en-US" smtClean="0"/>
              <a:t>10/11/2026</a:t>
            </a:fld>
            <a:endParaRPr lang="en-US"/>
          </a:p>
        </p:txBody>
      </p:sp>
      <p:sp>
        <p:nvSpPr>
          <p:cNvPr id="6" name="Footer Placeholder 5">
            <a:extLst>
              <a:ext uri="{FF2B5EF4-FFF2-40B4-BE49-F238E27FC236}">
                <a16:creationId xmlns:a16="http://schemas.microsoft.com/office/drawing/2014/main" id="{0C9F3D04-826E-6784-3293-39955ADD4F4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7D4582-41DD-5C89-7B32-7E9C61C3796C}"/>
              </a:ext>
            </a:extLst>
          </p:cNvPr>
          <p:cNvSpPr>
            <a:spLocks noGrp="1"/>
          </p:cNvSpPr>
          <p:nvPr>
            <p:ph type="sldNum" sz="quarter" idx="12"/>
          </p:nvPr>
        </p:nvSpPr>
        <p:spPr/>
        <p:txBody>
          <a:bodyPr/>
          <a:lstStyle/>
          <a:p>
            <a:fld id="{289C31EE-D5B4-7D4B-B6C9-B0CA842C33B7}" type="slidenum">
              <a:rPr lang="en-US" smtClean="0"/>
              <a:t>‹#›</a:t>
            </a:fld>
            <a:endParaRPr lang="en-US"/>
          </a:p>
        </p:txBody>
      </p:sp>
    </p:spTree>
    <p:extLst>
      <p:ext uri="{BB962C8B-B14F-4D97-AF65-F5344CB8AC3E}">
        <p14:creationId xmlns:p14="http://schemas.microsoft.com/office/powerpoint/2010/main" val="1240120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FB733-0A89-40A0-ACA6-E1B452CDF3B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4569EEC-F16E-2071-2544-BEB93DA8CF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B6522FD-46B0-5E66-E4AE-1A1FDEF274E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9D574DB-C826-A2A5-6411-85ED5FFE49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2602B82-9788-547E-EE20-01309F3B716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C742524-E674-92B0-FAC4-22ACC30C4C1D}"/>
              </a:ext>
            </a:extLst>
          </p:cNvPr>
          <p:cNvSpPr>
            <a:spLocks noGrp="1"/>
          </p:cNvSpPr>
          <p:nvPr>
            <p:ph type="dt" sz="half" idx="10"/>
          </p:nvPr>
        </p:nvSpPr>
        <p:spPr/>
        <p:txBody>
          <a:bodyPr/>
          <a:lstStyle/>
          <a:p>
            <a:fld id="{FA9689DC-6C93-FE46-8A86-A9DA1347B345}" type="datetimeFigureOut">
              <a:rPr lang="en-US" smtClean="0"/>
              <a:t>10/11/2026</a:t>
            </a:fld>
            <a:endParaRPr lang="en-US"/>
          </a:p>
        </p:txBody>
      </p:sp>
      <p:sp>
        <p:nvSpPr>
          <p:cNvPr id="8" name="Footer Placeholder 7">
            <a:extLst>
              <a:ext uri="{FF2B5EF4-FFF2-40B4-BE49-F238E27FC236}">
                <a16:creationId xmlns:a16="http://schemas.microsoft.com/office/drawing/2014/main" id="{C3834C94-0CD7-5231-ADA8-10C11B53623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2076275-9F8E-9B24-20A3-CA57F64B8750}"/>
              </a:ext>
            </a:extLst>
          </p:cNvPr>
          <p:cNvSpPr>
            <a:spLocks noGrp="1"/>
          </p:cNvSpPr>
          <p:nvPr>
            <p:ph type="sldNum" sz="quarter" idx="12"/>
          </p:nvPr>
        </p:nvSpPr>
        <p:spPr/>
        <p:txBody>
          <a:bodyPr/>
          <a:lstStyle/>
          <a:p>
            <a:fld id="{289C31EE-D5B4-7D4B-B6C9-B0CA842C33B7}" type="slidenum">
              <a:rPr lang="en-US" smtClean="0"/>
              <a:t>‹#›</a:t>
            </a:fld>
            <a:endParaRPr lang="en-US"/>
          </a:p>
        </p:txBody>
      </p:sp>
    </p:spTree>
    <p:extLst>
      <p:ext uri="{BB962C8B-B14F-4D97-AF65-F5344CB8AC3E}">
        <p14:creationId xmlns:p14="http://schemas.microsoft.com/office/powerpoint/2010/main" val="3629909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39E93-9C4B-B1C5-A33C-13C64B70C7D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37D975F-D656-5CB4-E0CA-103E351CCD82}"/>
              </a:ext>
            </a:extLst>
          </p:cNvPr>
          <p:cNvSpPr>
            <a:spLocks noGrp="1"/>
          </p:cNvSpPr>
          <p:nvPr>
            <p:ph type="dt" sz="half" idx="10"/>
          </p:nvPr>
        </p:nvSpPr>
        <p:spPr/>
        <p:txBody>
          <a:bodyPr/>
          <a:lstStyle/>
          <a:p>
            <a:fld id="{FA9689DC-6C93-FE46-8A86-A9DA1347B345}" type="datetimeFigureOut">
              <a:rPr lang="en-US" smtClean="0"/>
              <a:t>10/11/2026</a:t>
            </a:fld>
            <a:endParaRPr lang="en-US"/>
          </a:p>
        </p:txBody>
      </p:sp>
      <p:sp>
        <p:nvSpPr>
          <p:cNvPr id="4" name="Footer Placeholder 3">
            <a:extLst>
              <a:ext uri="{FF2B5EF4-FFF2-40B4-BE49-F238E27FC236}">
                <a16:creationId xmlns:a16="http://schemas.microsoft.com/office/drawing/2014/main" id="{24B9DF68-59B4-BD3D-71B3-8CF53DBF08E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762BBBD-70AF-7993-03BD-B758B483D324}"/>
              </a:ext>
            </a:extLst>
          </p:cNvPr>
          <p:cNvSpPr>
            <a:spLocks noGrp="1"/>
          </p:cNvSpPr>
          <p:nvPr>
            <p:ph type="sldNum" sz="quarter" idx="12"/>
          </p:nvPr>
        </p:nvSpPr>
        <p:spPr/>
        <p:txBody>
          <a:bodyPr/>
          <a:lstStyle/>
          <a:p>
            <a:fld id="{289C31EE-D5B4-7D4B-B6C9-B0CA842C33B7}" type="slidenum">
              <a:rPr lang="en-US" smtClean="0"/>
              <a:t>‹#›</a:t>
            </a:fld>
            <a:endParaRPr lang="en-US"/>
          </a:p>
        </p:txBody>
      </p:sp>
    </p:spTree>
    <p:extLst>
      <p:ext uri="{BB962C8B-B14F-4D97-AF65-F5344CB8AC3E}">
        <p14:creationId xmlns:p14="http://schemas.microsoft.com/office/powerpoint/2010/main" val="3177294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4C91D7-502B-15F2-AD01-94EA9829AF51}"/>
              </a:ext>
            </a:extLst>
          </p:cNvPr>
          <p:cNvSpPr>
            <a:spLocks noGrp="1"/>
          </p:cNvSpPr>
          <p:nvPr>
            <p:ph type="dt" sz="half" idx="10"/>
          </p:nvPr>
        </p:nvSpPr>
        <p:spPr/>
        <p:txBody>
          <a:bodyPr/>
          <a:lstStyle/>
          <a:p>
            <a:fld id="{FA9689DC-6C93-FE46-8A86-A9DA1347B345}" type="datetimeFigureOut">
              <a:rPr lang="en-US" smtClean="0"/>
              <a:t>10/11/2026</a:t>
            </a:fld>
            <a:endParaRPr lang="en-US"/>
          </a:p>
        </p:txBody>
      </p:sp>
      <p:sp>
        <p:nvSpPr>
          <p:cNvPr id="3" name="Footer Placeholder 2">
            <a:extLst>
              <a:ext uri="{FF2B5EF4-FFF2-40B4-BE49-F238E27FC236}">
                <a16:creationId xmlns:a16="http://schemas.microsoft.com/office/drawing/2014/main" id="{343ADA89-195D-6D23-79A0-081A1B13547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6241315-E1A5-D95E-48E3-7E8C76E4D363}"/>
              </a:ext>
            </a:extLst>
          </p:cNvPr>
          <p:cNvSpPr>
            <a:spLocks noGrp="1"/>
          </p:cNvSpPr>
          <p:nvPr>
            <p:ph type="sldNum" sz="quarter" idx="12"/>
          </p:nvPr>
        </p:nvSpPr>
        <p:spPr/>
        <p:txBody>
          <a:bodyPr/>
          <a:lstStyle/>
          <a:p>
            <a:fld id="{289C31EE-D5B4-7D4B-B6C9-B0CA842C33B7}" type="slidenum">
              <a:rPr lang="en-US" smtClean="0"/>
              <a:t>‹#›</a:t>
            </a:fld>
            <a:endParaRPr lang="en-US"/>
          </a:p>
        </p:txBody>
      </p:sp>
    </p:spTree>
    <p:extLst>
      <p:ext uri="{BB962C8B-B14F-4D97-AF65-F5344CB8AC3E}">
        <p14:creationId xmlns:p14="http://schemas.microsoft.com/office/powerpoint/2010/main" val="3653686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37A77-0E96-A8B8-7018-09A6E6D930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C5F0ABC-27C7-6DCB-2846-3D6D46D7BD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972A9F8-B681-01B2-B220-3C52502875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0DE0590-DFD1-40C5-71EB-A804FED8154F}"/>
              </a:ext>
            </a:extLst>
          </p:cNvPr>
          <p:cNvSpPr>
            <a:spLocks noGrp="1"/>
          </p:cNvSpPr>
          <p:nvPr>
            <p:ph type="dt" sz="half" idx="10"/>
          </p:nvPr>
        </p:nvSpPr>
        <p:spPr/>
        <p:txBody>
          <a:bodyPr/>
          <a:lstStyle/>
          <a:p>
            <a:fld id="{FA9689DC-6C93-FE46-8A86-A9DA1347B345}" type="datetimeFigureOut">
              <a:rPr lang="en-US" smtClean="0"/>
              <a:t>10/11/2026</a:t>
            </a:fld>
            <a:endParaRPr lang="en-US"/>
          </a:p>
        </p:txBody>
      </p:sp>
      <p:sp>
        <p:nvSpPr>
          <p:cNvPr id="6" name="Footer Placeholder 5">
            <a:extLst>
              <a:ext uri="{FF2B5EF4-FFF2-40B4-BE49-F238E27FC236}">
                <a16:creationId xmlns:a16="http://schemas.microsoft.com/office/drawing/2014/main" id="{E4E2FE27-A925-6A56-7E28-A9BDD84A12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5EA868-0D08-8009-0A87-1903A7DCB436}"/>
              </a:ext>
            </a:extLst>
          </p:cNvPr>
          <p:cNvSpPr>
            <a:spLocks noGrp="1"/>
          </p:cNvSpPr>
          <p:nvPr>
            <p:ph type="sldNum" sz="quarter" idx="12"/>
          </p:nvPr>
        </p:nvSpPr>
        <p:spPr/>
        <p:txBody>
          <a:bodyPr/>
          <a:lstStyle/>
          <a:p>
            <a:fld id="{289C31EE-D5B4-7D4B-B6C9-B0CA842C33B7}" type="slidenum">
              <a:rPr lang="en-US" smtClean="0"/>
              <a:t>‹#›</a:t>
            </a:fld>
            <a:endParaRPr lang="en-US"/>
          </a:p>
        </p:txBody>
      </p:sp>
    </p:spTree>
    <p:extLst>
      <p:ext uri="{BB962C8B-B14F-4D97-AF65-F5344CB8AC3E}">
        <p14:creationId xmlns:p14="http://schemas.microsoft.com/office/powerpoint/2010/main" val="1423893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A620F-5673-CBEF-F5F4-5A07BD768A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D2399CF-D53A-0783-32FB-CBB9E053FD89}"/>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35C5033-BD3C-2B83-6E56-5EE31B68BE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6CF90DB-8C50-EDD1-7395-F1FA355D473E}"/>
              </a:ext>
            </a:extLst>
          </p:cNvPr>
          <p:cNvSpPr>
            <a:spLocks noGrp="1"/>
          </p:cNvSpPr>
          <p:nvPr>
            <p:ph type="dt" sz="half" idx="10"/>
          </p:nvPr>
        </p:nvSpPr>
        <p:spPr/>
        <p:txBody>
          <a:bodyPr/>
          <a:lstStyle/>
          <a:p>
            <a:fld id="{FA9689DC-6C93-FE46-8A86-A9DA1347B345}" type="datetimeFigureOut">
              <a:rPr lang="en-US" smtClean="0"/>
              <a:t>10/11/2026</a:t>
            </a:fld>
            <a:endParaRPr lang="en-US"/>
          </a:p>
        </p:txBody>
      </p:sp>
      <p:sp>
        <p:nvSpPr>
          <p:cNvPr id="6" name="Footer Placeholder 5">
            <a:extLst>
              <a:ext uri="{FF2B5EF4-FFF2-40B4-BE49-F238E27FC236}">
                <a16:creationId xmlns:a16="http://schemas.microsoft.com/office/drawing/2014/main" id="{3F352372-A044-E216-F8D0-DF8AFB4571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44081D-4B8C-396C-6A99-B14141A70F9F}"/>
              </a:ext>
            </a:extLst>
          </p:cNvPr>
          <p:cNvSpPr>
            <a:spLocks noGrp="1"/>
          </p:cNvSpPr>
          <p:nvPr>
            <p:ph type="sldNum" sz="quarter" idx="12"/>
          </p:nvPr>
        </p:nvSpPr>
        <p:spPr/>
        <p:txBody>
          <a:bodyPr/>
          <a:lstStyle/>
          <a:p>
            <a:fld id="{289C31EE-D5B4-7D4B-B6C9-B0CA842C33B7}" type="slidenum">
              <a:rPr lang="en-US" smtClean="0"/>
              <a:t>‹#›</a:t>
            </a:fld>
            <a:endParaRPr lang="en-US"/>
          </a:p>
        </p:txBody>
      </p:sp>
    </p:spTree>
    <p:extLst>
      <p:ext uri="{BB962C8B-B14F-4D97-AF65-F5344CB8AC3E}">
        <p14:creationId xmlns:p14="http://schemas.microsoft.com/office/powerpoint/2010/main" val="1136461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AE3DE-B67E-591E-49D5-55347800BF3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2C0FDAF-4624-B235-53EF-70B061B5425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D2CE0D9-CBE2-00EA-F381-ED9A2058C718}"/>
              </a:ext>
            </a:extLst>
          </p:cNvPr>
          <p:cNvSpPr>
            <a:spLocks noGrp="1"/>
          </p:cNvSpPr>
          <p:nvPr>
            <p:ph type="dt" sz="half" idx="10"/>
          </p:nvPr>
        </p:nvSpPr>
        <p:spPr/>
        <p:txBody>
          <a:bodyPr/>
          <a:lstStyle/>
          <a:p>
            <a:fld id="{FA9689DC-6C93-FE46-8A86-A9DA1347B345}" type="datetimeFigureOut">
              <a:rPr lang="en-US" smtClean="0"/>
              <a:t>10/11/2026</a:t>
            </a:fld>
            <a:endParaRPr lang="en-US"/>
          </a:p>
        </p:txBody>
      </p:sp>
      <p:sp>
        <p:nvSpPr>
          <p:cNvPr id="5" name="Footer Placeholder 4">
            <a:extLst>
              <a:ext uri="{FF2B5EF4-FFF2-40B4-BE49-F238E27FC236}">
                <a16:creationId xmlns:a16="http://schemas.microsoft.com/office/drawing/2014/main" id="{3A9E18CC-39CC-0EAF-5AE0-D6A0B59023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4C3F33-0CB4-8251-AE95-03B138834D1E}"/>
              </a:ext>
            </a:extLst>
          </p:cNvPr>
          <p:cNvSpPr>
            <a:spLocks noGrp="1"/>
          </p:cNvSpPr>
          <p:nvPr>
            <p:ph type="sldNum" sz="quarter" idx="12"/>
          </p:nvPr>
        </p:nvSpPr>
        <p:spPr/>
        <p:txBody>
          <a:bodyPr/>
          <a:lstStyle/>
          <a:p>
            <a:fld id="{289C31EE-D5B4-7D4B-B6C9-B0CA842C33B7}" type="slidenum">
              <a:rPr lang="en-US" smtClean="0"/>
              <a:t>‹#›</a:t>
            </a:fld>
            <a:endParaRPr lang="en-US"/>
          </a:p>
        </p:txBody>
      </p:sp>
    </p:spTree>
    <p:extLst>
      <p:ext uri="{BB962C8B-B14F-4D97-AF65-F5344CB8AC3E}">
        <p14:creationId xmlns:p14="http://schemas.microsoft.com/office/powerpoint/2010/main" val="1084111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53C9EF-B881-1AF1-CB4E-1F05673F285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6D647BE-4AE6-FB17-8994-30221C62094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1002FA-2DDD-9950-709B-3D8832F1675D}"/>
              </a:ext>
            </a:extLst>
          </p:cNvPr>
          <p:cNvSpPr>
            <a:spLocks noGrp="1"/>
          </p:cNvSpPr>
          <p:nvPr>
            <p:ph type="dt" sz="half" idx="10"/>
          </p:nvPr>
        </p:nvSpPr>
        <p:spPr/>
        <p:txBody>
          <a:bodyPr/>
          <a:lstStyle/>
          <a:p>
            <a:fld id="{FA9689DC-6C93-FE46-8A86-A9DA1347B345}" type="datetimeFigureOut">
              <a:rPr lang="en-US" smtClean="0"/>
              <a:t>10/11/2026</a:t>
            </a:fld>
            <a:endParaRPr lang="en-US"/>
          </a:p>
        </p:txBody>
      </p:sp>
      <p:sp>
        <p:nvSpPr>
          <p:cNvPr id="5" name="Footer Placeholder 4">
            <a:extLst>
              <a:ext uri="{FF2B5EF4-FFF2-40B4-BE49-F238E27FC236}">
                <a16:creationId xmlns:a16="http://schemas.microsoft.com/office/drawing/2014/main" id="{58F93E83-0806-C321-4C75-943453FC92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6E43CB-3498-71D9-02B9-C82752BF3B37}"/>
              </a:ext>
            </a:extLst>
          </p:cNvPr>
          <p:cNvSpPr>
            <a:spLocks noGrp="1"/>
          </p:cNvSpPr>
          <p:nvPr>
            <p:ph type="sldNum" sz="quarter" idx="12"/>
          </p:nvPr>
        </p:nvSpPr>
        <p:spPr/>
        <p:txBody>
          <a:bodyPr/>
          <a:lstStyle/>
          <a:p>
            <a:fld id="{289C31EE-D5B4-7D4B-B6C9-B0CA842C33B7}" type="slidenum">
              <a:rPr lang="en-US" smtClean="0"/>
              <a:t>‹#›</a:t>
            </a:fld>
            <a:endParaRPr lang="en-US"/>
          </a:p>
        </p:txBody>
      </p:sp>
    </p:spTree>
    <p:extLst>
      <p:ext uri="{BB962C8B-B14F-4D97-AF65-F5344CB8AC3E}">
        <p14:creationId xmlns:p14="http://schemas.microsoft.com/office/powerpoint/2010/main" val="3000960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FF0152-17AB-32F2-1EB8-67D02F5407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71A9382-FBFE-E1A9-AF8B-DF12962D88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E6060F0-2BF4-97C1-BB1D-19BEE7192D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A9689DC-6C93-FE46-8A86-A9DA1347B345}" type="datetimeFigureOut">
              <a:rPr lang="en-US" smtClean="0"/>
              <a:t>10/11/2026</a:t>
            </a:fld>
            <a:endParaRPr lang="en-US"/>
          </a:p>
        </p:txBody>
      </p:sp>
      <p:sp>
        <p:nvSpPr>
          <p:cNvPr id="5" name="Footer Placeholder 4">
            <a:extLst>
              <a:ext uri="{FF2B5EF4-FFF2-40B4-BE49-F238E27FC236}">
                <a16:creationId xmlns:a16="http://schemas.microsoft.com/office/drawing/2014/main" id="{FA59983D-2738-7640-787B-98A7872010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83FD89E-913F-F208-8363-CAC2446A54E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89C31EE-D5B4-7D4B-B6C9-B0CA842C33B7}" type="slidenum">
              <a:rPr lang="en-US" smtClean="0"/>
              <a:t>‹#›</a:t>
            </a:fld>
            <a:endParaRPr lang="en-US"/>
          </a:p>
        </p:txBody>
      </p:sp>
    </p:spTree>
    <p:extLst>
      <p:ext uri="{BB962C8B-B14F-4D97-AF65-F5344CB8AC3E}">
        <p14:creationId xmlns:p14="http://schemas.microsoft.com/office/powerpoint/2010/main" val="30260677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0D86D-917F-B718-2114-2CBC9F193DBB}"/>
              </a:ext>
            </a:extLst>
          </p:cNvPr>
          <p:cNvSpPr>
            <a:spLocks noGrp="1"/>
          </p:cNvSpPr>
          <p:nvPr>
            <p:ph type="title"/>
          </p:nvPr>
        </p:nvSpPr>
        <p:spPr>
          <a:xfrm>
            <a:off x="731092" y="181510"/>
            <a:ext cx="10515600" cy="6107285"/>
          </a:xfrm>
          <a:ln/>
        </p:spPr>
        <p:style>
          <a:lnRef idx="1">
            <a:schemeClr val="accent5"/>
          </a:lnRef>
          <a:fillRef idx="2">
            <a:schemeClr val="accent5"/>
          </a:fillRef>
          <a:effectRef idx="1">
            <a:schemeClr val="accent5"/>
          </a:effectRef>
          <a:fontRef idx="minor">
            <a:schemeClr val="dk1"/>
          </a:fontRef>
        </p:style>
        <p:txBody>
          <a:bodyPr>
            <a:normAutofit/>
          </a:bodyPr>
          <a:lstStyle/>
          <a:p>
            <a:pPr algn="ctr"/>
            <a:r>
              <a:rPr lang="en-GB" sz="2400"/>
              <a:t>Name:  Aaminah Bibi</a:t>
            </a:r>
            <a:br>
              <a:rPr lang="en-GB" sz="2400"/>
            </a:br>
            <a:br>
              <a:rPr lang="en-GB" sz="2400"/>
            </a:br>
            <a:r>
              <a:rPr lang="en-GB" sz="2400"/>
              <a:t>Student number: 2519770</a:t>
            </a:r>
            <a:br>
              <a:rPr lang="en-GB" sz="2400"/>
            </a:br>
            <a:br>
              <a:rPr lang="en-GB" sz="2400"/>
            </a:br>
            <a:r>
              <a:rPr lang="en-GB" sz="2400"/>
              <a:t>Module code and title: psychology in health and social care LCHS4010</a:t>
            </a:r>
            <a:br>
              <a:rPr lang="en-GB" sz="2400"/>
            </a:br>
            <a:br>
              <a:rPr lang="en-GB" sz="2400"/>
            </a:br>
            <a:r>
              <a:rPr lang="en-GB" sz="2400"/>
              <a:t>Lecturer: Helen Parsons</a:t>
            </a:r>
            <a:br>
              <a:rPr lang="en-GB" sz="2400"/>
            </a:br>
            <a:br>
              <a:rPr lang="en-GB" sz="2400"/>
            </a:br>
            <a:r>
              <a:rPr lang="en-GB" sz="2400"/>
              <a:t>Assignment title: assignment 1: individual presentation </a:t>
            </a:r>
            <a:endParaRPr lang="en-US" sz="2400"/>
          </a:p>
        </p:txBody>
      </p:sp>
    </p:spTree>
    <p:extLst>
      <p:ext uri="{BB962C8B-B14F-4D97-AF65-F5344CB8AC3E}">
        <p14:creationId xmlns:p14="http://schemas.microsoft.com/office/powerpoint/2010/main" val="262620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BEA00-6E3D-AAE2-2150-89249F6122FB}"/>
              </a:ext>
            </a:extLst>
          </p:cNvPr>
          <p:cNvSpPr>
            <a:spLocks noGrp="1"/>
          </p:cNvSpPr>
          <p:nvPr>
            <p:ph type="title"/>
          </p:nvPr>
        </p:nvSpPr>
        <p:spPr>
          <a:xfrm>
            <a:off x="457259" y="168314"/>
            <a:ext cx="5831536" cy="489638"/>
          </a:xfrm>
        </p:spPr>
        <p:style>
          <a:lnRef idx="2">
            <a:schemeClr val="accent5">
              <a:shade val="15000"/>
            </a:schemeClr>
          </a:lnRef>
          <a:fillRef idx="1">
            <a:schemeClr val="accent5"/>
          </a:fillRef>
          <a:effectRef idx="0">
            <a:schemeClr val="accent5"/>
          </a:effectRef>
          <a:fontRef idx="minor">
            <a:schemeClr val="lt1"/>
          </a:fontRef>
        </p:style>
        <p:txBody>
          <a:bodyPr>
            <a:noAutofit/>
          </a:bodyPr>
          <a:lstStyle/>
          <a:p>
            <a:r>
              <a:rPr lang="en-GB" sz="2000"/>
              <a:t>Case overview-supporting Shona (age 3)</a:t>
            </a:r>
            <a:endParaRPr lang="en-US" sz="2000"/>
          </a:p>
        </p:txBody>
      </p:sp>
      <p:sp>
        <p:nvSpPr>
          <p:cNvPr id="3" name="Content Placeholder 2">
            <a:extLst>
              <a:ext uri="{FF2B5EF4-FFF2-40B4-BE49-F238E27FC236}">
                <a16:creationId xmlns:a16="http://schemas.microsoft.com/office/drawing/2014/main" id="{FFEB6162-534E-E024-4E29-A2E03E82B44D}"/>
              </a:ext>
            </a:extLst>
          </p:cNvPr>
          <p:cNvSpPr>
            <a:spLocks noGrp="1"/>
          </p:cNvSpPr>
          <p:nvPr>
            <p:ph idx="1"/>
          </p:nvPr>
        </p:nvSpPr>
        <p:spPr>
          <a:xfrm>
            <a:off x="6499090" y="879206"/>
            <a:ext cx="4808499" cy="4989781"/>
          </a:xfrm>
        </p:spPr>
        <p:style>
          <a:lnRef idx="1">
            <a:schemeClr val="accent5"/>
          </a:lnRef>
          <a:fillRef idx="2">
            <a:schemeClr val="accent5"/>
          </a:fillRef>
          <a:effectRef idx="1">
            <a:schemeClr val="accent5"/>
          </a:effectRef>
          <a:fontRef idx="minor">
            <a:schemeClr val="dk1"/>
          </a:fontRef>
        </p:style>
        <p:txBody>
          <a:bodyPr>
            <a:normAutofit/>
          </a:bodyPr>
          <a:lstStyle/>
          <a:p>
            <a:pPr marL="0" indent="0">
              <a:buNone/>
            </a:pPr>
            <a:r>
              <a:rPr lang="en-GB" sz="2000"/>
              <a:t>Good morning. Today I will present a developmental support plan for Shona, a three year-old child who recently joined our nursery setting. Shona presents with separation anxiety, limited verbal communication and social withdrawal during group play. My goal today is to apply John </a:t>
            </a:r>
            <a:r>
              <a:rPr lang="en-GB" sz="2000" err="1"/>
              <a:t>Bowlby’s</a:t>
            </a:r>
            <a:r>
              <a:rPr lang="en-GB" sz="2000"/>
              <a:t> attachment Theory to understand these behaviours and propose practical evidence based interventions.</a:t>
            </a:r>
            <a:endParaRPr lang="en-US" sz="2000"/>
          </a:p>
        </p:txBody>
      </p:sp>
      <p:sp>
        <p:nvSpPr>
          <p:cNvPr id="4" name="Text Placeholder 3">
            <a:extLst>
              <a:ext uri="{FF2B5EF4-FFF2-40B4-BE49-F238E27FC236}">
                <a16:creationId xmlns:a16="http://schemas.microsoft.com/office/drawing/2014/main" id="{16D3E518-BB55-9EED-BA3F-E97B3E06F057}"/>
              </a:ext>
            </a:extLst>
          </p:cNvPr>
          <p:cNvSpPr>
            <a:spLocks noGrp="1"/>
          </p:cNvSpPr>
          <p:nvPr>
            <p:ph type="body" sz="half" idx="2"/>
          </p:nvPr>
        </p:nvSpPr>
        <p:spPr>
          <a:xfrm>
            <a:off x="457259" y="879206"/>
            <a:ext cx="5449006" cy="4989781"/>
          </a:xfrm>
        </p:spPr>
        <p:style>
          <a:lnRef idx="2">
            <a:schemeClr val="accent5"/>
          </a:lnRef>
          <a:fillRef idx="1">
            <a:schemeClr val="lt1"/>
          </a:fillRef>
          <a:effectRef idx="0">
            <a:schemeClr val="accent5"/>
          </a:effectRef>
          <a:fontRef idx="minor">
            <a:schemeClr val="dk1"/>
          </a:fontRef>
        </p:style>
        <p:txBody>
          <a:bodyPr>
            <a:normAutofit/>
          </a:bodyPr>
          <a:lstStyle/>
          <a:p>
            <a:r>
              <a:rPr lang="en-GB" sz="2000"/>
              <a:t>Slide content </a:t>
            </a:r>
          </a:p>
          <a:p>
            <a:pPr marL="285750" indent="-285750">
              <a:buFont typeface="Courier New" panose="02070309020205020404" pitchFamily="49" charset="0"/>
              <a:buChar char="o"/>
            </a:pPr>
            <a:r>
              <a:rPr lang="en-GB" sz="2000"/>
              <a:t>Child profile: 3 year old female, recent joiner to nursery setting.</a:t>
            </a:r>
          </a:p>
          <a:p>
            <a:pPr marL="285750" indent="-285750">
              <a:buFont typeface="Courier New" panose="02070309020205020404" pitchFamily="49" charset="0"/>
              <a:buChar char="o"/>
            </a:pPr>
            <a:r>
              <a:rPr lang="en-GB" sz="2000"/>
              <a:t>Observed behaviours: </a:t>
            </a:r>
          </a:p>
          <a:p>
            <a:pPr marL="285750" indent="-285750">
              <a:buFont typeface="Courier New" panose="02070309020205020404" pitchFamily="49" charset="0"/>
              <a:buChar char="o"/>
            </a:pPr>
            <a:r>
              <a:rPr lang="en-GB" sz="2000"/>
              <a:t>Emotional:high anxiety during caregiver drop offs (separation distress).</a:t>
            </a:r>
          </a:p>
          <a:p>
            <a:pPr marL="285750" indent="-285750">
              <a:buFont typeface="Courier New" panose="02070309020205020404" pitchFamily="49" charset="0"/>
              <a:buChar char="o"/>
            </a:pPr>
            <a:r>
              <a:rPr lang="en-GB" sz="2000"/>
              <a:t>Social: difficulty engaging in group play; isolated / solitary behaviour.</a:t>
            </a:r>
          </a:p>
          <a:p>
            <a:pPr marL="285750" indent="-285750">
              <a:buFont typeface="Courier New" panose="02070309020205020404" pitchFamily="49" charset="0"/>
              <a:buChar char="o"/>
            </a:pPr>
            <a:r>
              <a:rPr lang="en-GB" sz="2000"/>
              <a:t>Communication: limited verbal communication in the setting </a:t>
            </a:r>
          </a:p>
          <a:p>
            <a:pPr marL="285750" indent="-285750">
              <a:buFont typeface="Courier New" panose="02070309020205020404" pitchFamily="49" charset="0"/>
              <a:buChar char="o"/>
            </a:pPr>
            <a:r>
              <a:rPr lang="en-GB" sz="2000"/>
              <a:t>Practitioner objective: develop and evidence based support plan targeting emotional ,social , cognitive and physical wellbeing </a:t>
            </a:r>
          </a:p>
        </p:txBody>
      </p:sp>
    </p:spTree>
    <p:extLst>
      <p:ext uri="{BB962C8B-B14F-4D97-AF65-F5344CB8AC3E}">
        <p14:creationId xmlns:p14="http://schemas.microsoft.com/office/powerpoint/2010/main" val="911537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E2377-B1F0-7C03-3EDA-575941E5F07F}"/>
              </a:ext>
            </a:extLst>
          </p:cNvPr>
          <p:cNvSpPr>
            <a:spLocks noGrp="1"/>
          </p:cNvSpPr>
          <p:nvPr>
            <p:ph type="title"/>
          </p:nvPr>
        </p:nvSpPr>
        <p:spPr>
          <a:xfrm>
            <a:off x="839788" y="457201"/>
            <a:ext cx="4576839" cy="531812"/>
          </a:xfrm>
        </p:spPr>
        <p:style>
          <a:lnRef idx="1">
            <a:schemeClr val="accent5"/>
          </a:lnRef>
          <a:fillRef idx="3">
            <a:schemeClr val="accent5"/>
          </a:fillRef>
          <a:effectRef idx="2">
            <a:schemeClr val="accent5"/>
          </a:effectRef>
          <a:fontRef idx="minor">
            <a:schemeClr val="lt1"/>
          </a:fontRef>
        </p:style>
        <p:txBody>
          <a:bodyPr>
            <a:normAutofit/>
          </a:bodyPr>
          <a:lstStyle/>
          <a:p>
            <a:r>
              <a:rPr lang="en-GB" sz="2000"/>
              <a:t>Key theory </a:t>
            </a:r>
            <a:r>
              <a:rPr lang="en-GB" sz="2000" err="1"/>
              <a:t>Bowlby’s</a:t>
            </a:r>
            <a:r>
              <a:rPr lang="en-GB" sz="2000"/>
              <a:t> attachment theory </a:t>
            </a:r>
            <a:endParaRPr lang="en-US" sz="2000"/>
          </a:p>
        </p:txBody>
      </p:sp>
      <p:sp>
        <p:nvSpPr>
          <p:cNvPr id="3" name="Content Placeholder 2">
            <a:extLst>
              <a:ext uri="{FF2B5EF4-FFF2-40B4-BE49-F238E27FC236}">
                <a16:creationId xmlns:a16="http://schemas.microsoft.com/office/drawing/2014/main" id="{0C4431C4-F15E-B9C2-B47B-ACB42360ADC5}"/>
              </a:ext>
            </a:extLst>
          </p:cNvPr>
          <p:cNvSpPr>
            <a:spLocks noGrp="1"/>
          </p:cNvSpPr>
          <p:nvPr>
            <p:ph idx="1"/>
          </p:nvPr>
        </p:nvSpPr>
        <p:spPr>
          <a:xfrm>
            <a:off x="5034576" y="1613990"/>
            <a:ext cx="6172200" cy="5026732"/>
          </a:xfrm>
        </p:spPr>
        <p:style>
          <a:lnRef idx="1">
            <a:schemeClr val="accent5"/>
          </a:lnRef>
          <a:fillRef idx="2">
            <a:schemeClr val="accent5"/>
          </a:fillRef>
          <a:effectRef idx="1">
            <a:schemeClr val="accent5"/>
          </a:effectRef>
          <a:fontRef idx="minor">
            <a:schemeClr val="dk1"/>
          </a:fontRef>
        </p:style>
        <p:txBody>
          <a:bodyPr>
            <a:normAutofit/>
          </a:bodyPr>
          <a:lstStyle/>
          <a:p>
            <a:pPr marL="0" indent="0">
              <a:buNone/>
            </a:pPr>
            <a:r>
              <a:rPr lang="en-GB" sz="2000"/>
              <a:t>I have selected Bowlby’s attachment theory. </a:t>
            </a:r>
            <a:r>
              <a:rPr lang="en-GB" sz="2000" err="1"/>
              <a:t>Bowlby</a:t>
            </a:r>
            <a:r>
              <a:rPr lang="en-GB" sz="2000"/>
              <a:t> argued that human infants are biologically programmed to seek proximity to a primary caregiver. When a child feels safe, the caregiver acts as a ‘secure base,’ allowing the child to explore their environment. Furthermore, early attachment experiences create a ‘internal working model’ a mental blueprint for how the child views themselves and expects others to treat them. In an early year setting, a child's ability to learn, play, and communicate depends heavily on this feeling of security.”</a:t>
            </a:r>
            <a:endParaRPr lang="en-US" sz="2000"/>
          </a:p>
        </p:txBody>
      </p:sp>
      <p:sp>
        <p:nvSpPr>
          <p:cNvPr id="4" name="Text Placeholder 3">
            <a:extLst>
              <a:ext uri="{FF2B5EF4-FFF2-40B4-BE49-F238E27FC236}">
                <a16:creationId xmlns:a16="http://schemas.microsoft.com/office/drawing/2014/main" id="{E5ECE2DE-4BE2-97F5-E0D1-801337E1BA52}"/>
              </a:ext>
            </a:extLst>
          </p:cNvPr>
          <p:cNvSpPr>
            <a:spLocks noGrp="1"/>
          </p:cNvSpPr>
          <p:nvPr>
            <p:ph type="body" sz="half" idx="2"/>
          </p:nvPr>
        </p:nvSpPr>
        <p:spPr>
          <a:xfrm>
            <a:off x="839788" y="1621927"/>
            <a:ext cx="3932237" cy="5018795"/>
          </a:xfrm>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a:t>Slide content :</a:t>
            </a:r>
          </a:p>
          <a:p>
            <a:pPr marL="285750" indent="-285750">
              <a:buFont typeface="Courier New" panose="02070309020205020404" pitchFamily="49" charset="0"/>
              <a:buChar char="o"/>
            </a:pPr>
            <a:r>
              <a:rPr lang="en-GB"/>
              <a:t>Core premise: evolutionary needs for infants to form a primary attachment bond with caregiver for survival and emotional regulation (Bowlby’s 1969)</a:t>
            </a:r>
          </a:p>
          <a:p>
            <a:pPr marL="285750" indent="-285750">
              <a:buFont typeface="Courier New" panose="02070309020205020404" pitchFamily="49" charset="0"/>
              <a:buChar char="o"/>
            </a:pPr>
            <a:r>
              <a:rPr lang="en-GB"/>
              <a:t>Key concepts: </a:t>
            </a:r>
          </a:p>
          <a:p>
            <a:pPr marL="285750" indent="-285750">
              <a:buFont typeface="Courier New" panose="02070309020205020404" pitchFamily="49" charset="0"/>
              <a:buChar char="o"/>
            </a:pPr>
            <a:r>
              <a:rPr lang="en-GB"/>
              <a:t>Secure base: primary attachment figure acts as a safe foundation from which the child explores the world.</a:t>
            </a:r>
          </a:p>
          <a:p>
            <a:pPr marL="285750" indent="-285750">
              <a:buFont typeface="Courier New" panose="02070309020205020404" pitchFamily="49" charset="0"/>
              <a:buChar char="o"/>
            </a:pPr>
            <a:r>
              <a:rPr lang="en-GB"/>
              <a:t>Internal working model (IWM): cognitive framework of expectations about self and others, shaping future relationships (</a:t>
            </a:r>
            <a:r>
              <a:rPr lang="en-GB" err="1"/>
              <a:t>Bowlby</a:t>
            </a:r>
            <a:r>
              <a:rPr lang="en-GB"/>
              <a:t> 1973)</a:t>
            </a:r>
          </a:p>
          <a:p>
            <a:pPr marL="285750" indent="-285750">
              <a:buFont typeface="Courier New" panose="02070309020205020404" pitchFamily="49" charset="0"/>
              <a:buChar char="o"/>
            </a:pPr>
            <a:r>
              <a:rPr lang="en-GB"/>
              <a:t>Separation. Anxiety: natural stress response when separated from the primary attachment figure (Ainsworth et al., 1978).</a:t>
            </a:r>
          </a:p>
          <a:p>
            <a:pPr marL="285750" indent="-285750">
              <a:buFont typeface="Courier New" panose="02070309020205020404" pitchFamily="49" charset="0"/>
              <a:buChar char="o"/>
            </a:pPr>
            <a:r>
              <a:rPr lang="en-GB"/>
              <a:t>Relevance to early years; dictates emotional security, self regulation, and willingness to engage in play and social interaction.</a:t>
            </a:r>
          </a:p>
          <a:p>
            <a:pPr marL="285750" indent="-285750">
              <a:buFont typeface="Courier New" panose="02070309020205020404" pitchFamily="49" charset="0"/>
              <a:buChar char="o"/>
            </a:pPr>
            <a:endParaRPr lang="en-GB"/>
          </a:p>
          <a:p>
            <a:pPr marL="285750" indent="-285750">
              <a:buFont typeface="Courier New" panose="02070309020205020404" pitchFamily="49" charset="0"/>
              <a:buChar char="o"/>
            </a:pPr>
            <a:endParaRPr lang="en-US"/>
          </a:p>
        </p:txBody>
      </p:sp>
    </p:spTree>
    <p:extLst>
      <p:ext uri="{BB962C8B-B14F-4D97-AF65-F5344CB8AC3E}">
        <p14:creationId xmlns:p14="http://schemas.microsoft.com/office/powerpoint/2010/main" val="3860366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9671D-7655-457C-3E54-3B570C0A1A37}"/>
              </a:ext>
            </a:extLst>
          </p:cNvPr>
          <p:cNvSpPr>
            <a:spLocks noGrp="1"/>
          </p:cNvSpPr>
          <p:nvPr>
            <p:ph type="title"/>
          </p:nvPr>
        </p:nvSpPr>
        <p:spPr>
          <a:xfrm>
            <a:off x="839788" y="457200"/>
            <a:ext cx="5938646" cy="531812"/>
          </a:xfrm>
        </p:spPr>
        <p:style>
          <a:lnRef idx="1">
            <a:schemeClr val="accent5"/>
          </a:lnRef>
          <a:fillRef idx="3">
            <a:schemeClr val="accent5"/>
          </a:fillRef>
          <a:effectRef idx="2">
            <a:schemeClr val="accent5"/>
          </a:effectRef>
          <a:fontRef idx="minor">
            <a:schemeClr val="lt1"/>
          </a:fontRef>
        </p:style>
        <p:txBody>
          <a:bodyPr>
            <a:normAutofit fontScale="90000"/>
          </a:bodyPr>
          <a:lstStyle/>
          <a:p>
            <a:r>
              <a:rPr lang="en-GB" sz="2200"/>
              <a:t>Application to Shona behaviour and needs</a:t>
            </a:r>
            <a:r>
              <a:rPr lang="en-GB"/>
              <a:t> </a:t>
            </a:r>
            <a:endParaRPr lang="en-US"/>
          </a:p>
        </p:txBody>
      </p:sp>
      <p:sp>
        <p:nvSpPr>
          <p:cNvPr id="3" name="Content Placeholder 2">
            <a:extLst>
              <a:ext uri="{FF2B5EF4-FFF2-40B4-BE49-F238E27FC236}">
                <a16:creationId xmlns:a16="http://schemas.microsoft.com/office/drawing/2014/main" id="{0038D5B2-937E-F738-0A0C-785A2FD9C8A9}"/>
              </a:ext>
            </a:extLst>
          </p:cNvPr>
          <p:cNvSpPr>
            <a:spLocks noGrp="1"/>
          </p:cNvSpPr>
          <p:nvPr>
            <p:ph idx="1"/>
          </p:nvPr>
        </p:nvSpPr>
        <p:spPr>
          <a:xfrm>
            <a:off x="5180012" y="1239398"/>
            <a:ext cx="6172200" cy="5161402"/>
          </a:xfrm>
        </p:spPr>
        <p:style>
          <a:lnRef idx="1">
            <a:schemeClr val="accent5"/>
          </a:lnRef>
          <a:fillRef idx="2">
            <a:schemeClr val="accent5"/>
          </a:fillRef>
          <a:effectRef idx="1">
            <a:schemeClr val="accent5"/>
          </a:effectRef>
          <a:fontRef idx="minor">
            <a:schemeClr val="dk1"/>
          </a:fontRef>
        </p:style>
        <p:txBody>
          <a:bodyPr>
            <a:normAutofit/>
          </a:bodyPr>
          <a:lstStyle/>
          <a:p>
            <a:pPr marL="0" indent="0">
              <a:buNone/>
            </a:pPr>
            <a:r>
              <a:rPr lang="en-GB" sz="2000"/>
              <a:t>“Applying Bowlby’s framework to Shona, her anxiety at drop off is a predictable response to the sudden absence of her primary secure base. Because she does not yet feel safe with nursery staff, her threat response system is active. In attachment terms, exploration and play only occur when the attachment system is deactivated by feeling safe. Her limited communication and social play are direct consequences of her feeling unsafe, rather than a definitive cognitive or language deficit.”</a:t>
            </a:r>
            <a:endParaRPr lang="en-US" sz="2000"/>
          </a:p>
        </p:txBody>
      </p:sp>
      <p:sp>
        <p:nvSpPr>
          <p:cNvPr id="4" name="Text Placeholder 3">
            <a:extLst>
              <a:ext uri="{FF2B5EF4-FFF2-40B4-BE49-F238E27FC236}">
                <a16:creationId xmlns:a16="http://schemas.microsoft.com/office/drawing/2014/main" id="{F8204859-956D-E7CC-4D32-FDFC1FAB89B8}"/>
              </a:ext>
            </a:extLst>
          </p:cNvPr>
          <p:cNvSpPr>
            <a:spLocks noGrp="1"/>
          </p:cNvSpPr>
          <p:nvPr>
            <p:ph type="body" sz="half" idx="2"/>
          </p:nvPr>
        </p:nvSpPr>
        <p:spPr>
          <a:xfrm>
            <a:off x="839788" y="1239398"/>
            <a:ext cx="3932237" cy="5161402"/>
          </a:xfr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pPr marL="342900" indent="-342900">
              <a:buFont typeface="Courier New" panose="02070309020205020404" pitchFamily="49" charset="0"/>
              <a:buChar char="o"/>
            </a:pPr>
            <a:r>
              <a:rPr lang="en-GB" sz="2000"/>
              <a:t>Slide content </a:t>
            </a:r>
          </a:p>
          <a:p>
            <a:pPr marL="342900" indent="-342900">
              <a:buFont typeface="Courier New" panose="02070309020205020404" pitchFamily="49" charset="0"/>
              <a:buChar char="o"/>
            </a:pPr>
            <a:r>
              <a:rPr lang="en-GB" sz="2000"/>
              <a:t>Separation anxiety: leaving caregivers disrupts her secure base, triggering survival based distress signals</a:t>
            </a:r>
          </a:p>
          <a:p>
            <a:pPr marL="342900" indent="-342900">
              <a:buFont typeface="Courier New" panose="02070309020205020404" pitchFamily="49" charset="0"/>
              <a:buChar char="o"/>
            </a:pPr>
            <a:r>
              <a:rPr lang="en-GB" sz="2000"/>
              <a:t>Social and communication withdrawal: without a secure base in the nursery, Shona’s  emotional bandwidth is consumed by self preservation, limiting her capacity for symbolic play or peer interaction (Ainsworth et al., 1978).</a:t>
            </a:r>
          </a:p>
          <a:p>
            <a:pPr marL="342900" indent="-342900">
              <a:buFont typeface="Courier New" panose="02070309020205020404" pitchFamily="49" charset="0"/>
              <a:buChar char="o"/>
            </a:pPr>
            <a:r>
              <a:rPr lang="en-GB" sz="2000"/>
              <a:t>Internal working model in transition: the new environment threatens her established expectation of safety, manifesting as quietness and isolation.</a:t>
            </a:r>
          </a:p>
        </p:txBody>
      </p:sp>
    </p:spTree>
    <p:extLst>
      <p:ext uri="{BB962C8B-B14F-4D97-AF65-F5344CB8AC3E}">
        <p14:creationId xmlns:p14="http://schemas.microsoft.com/office/powerpoint/2010/main" val="3283738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AC202-9DDD-B6B3-DD36-1E5DDADED35D}"/>
              </a:ext>
            </a:extLst>
          </p:cNvPr>
          <p:cNvSpPr>
            <a:spLocks noGrp="1"/>
          </p:cNvSpPr>
          <p:nvPr>
            <p:ph type="title"/>
          </p:nvPr>
        </p:nvSpPr>
        <p:spPr>
          <a:xfrm>
            <a:off x="839788" y="457200"/>
            <a:ext cx="6382381" cy="539750"/>
          </a:xfrm>
        </p:spPr>
        <p:style>
          <a:lnRef idx="1">
            <a:schemeClr val="accent5"/>
          </a:lnRef>
          <a:fillRef idx="3">
            <a:schemeClr val="accent5"/>
          </a:fillRef>
          <a:effectRef idx="2">
            <a:schemeClr val="accent5"/>
          </a:effectRef>
          <a:fontRef idx="minor">
            <a:schemeClr val="lt1"/>
          </a:fontRef>
        </p:style>
        <p:txBody>
          <a:bodyPr>
            <a:normAutofit/>
          </a:bodyPr>
          <a:lstStyle/>
          <a:p>
            <a:r>
              <a:rPr lang="en-GB" sz="2200"/>
              <a:t>Practical interventions and support plan</a:t>
            </a:r>
            <a:r>
              <a:rPr lang="en-GB"/>
              <a:t> </a:t>
            </a:r>
            <a:endParaRPr lang="en-US"/>
          </a:p>
        </p:txBody>
      </p:sp>
      <p:sp>
        <p:nvSpPr>
          <p:cNvPr id="3" name="Content Placeholder 2">
            <a:extLst>
              <a:ext uri="{FF2B5EF4-FFF2-40B4-BE49-F238E27FC236}">
                <a16:creationId xmlns:a16="http://schemas.microsoft.com/office/drawing/2014/main" id="{325EC884-73AC-FE17-D38F-532E00482C1B}"/>
              </a:ext>
            </a:extLst>
          </p:cNvPr>
          <p:cNvSpPr>
            <a:spLocks noGrp="1"/>
          </p:cNvSpPr>
          <p:nvPr>
            <p:ph idx="1"/>
          </p:nvPr>
        </p:nvSpPr>
        <p:spPr>
          <a:xfrm>
            <a:off x="5183188" y="1239398"/>
            <a:ext cx="6172200" cy="5340120"/>
          </a:xfrm>
        </p:spPr>
        <p:style>
          <a:lnRef idx="1">
            <a:schemeClr val="accent5"/>
          </a:lnRef>
          <a:fillRef idx="2">
            <a:schemeClr val="accent5"/>
          </a:fillRef>
          <a:effectRef idx="1">
            <a:schemeClr val="accent5"/>
          </a:effectRef>
          <a:fontRef idx="minor">
            <a:schemeClr val="dk1"/>
          </a:fontRef>
        </p:style>
        <p:txBody>
          <a:bodyPr>
            <a:normAutofit/>
          </a:bodyPr>
          <a:lstStyle/>
          <a:p>
            <a:pPr marL="0" indent="0">
              <a:buNone/>
            </a:pPr>
            <a:r>
              <a:rPr lang="en-GB" sz="2000"/>
              <a:t>To support Shona, we must first establish a secondary secure base in the nursery. Implementing a robust ‘key person’ system ensures one staff member consistently handles her drop-offs and routines. We will implement a gradual transition plan and allow a transitional object from home to offer emotional comfort. To address her communication and social play, the key person will facilitate low pressure parallel play, gradually introducing one peer at a time as her security increases.</a:t>
            </a:r>
            <a:endParaRPr lang="en-US" sz="2000"/>
          </a:p>
        </p:txBody>
      </p:sp>
      <p:sp>
        <p:nvSpPr>
          <p:cNvPr id="4" name="Text Placeholder 3">
            <a:extLst>
              <a:ext uri="{FF2B5EF4-FFF2-40B4-BE49-F238E27FC236}">
                <a16:creationId xmlns:a16="http://schemas.microsoft.com/office/drawing/2014/main" id="{80ABC51F-A6DC-DD80-410E-62B0CC727277}"/>
              </a:ext>
            </a:extLst>
          </p:cNvPr>
          <p:cNvSpPr>
            <a:spLocks noGrp="1"/>
          </p:cNvSpPr>
          <p:nvPr>
            <p:ph type="body" sz="half" idx="2"/>
          </p:nvPr>
        </p:nvSpPr>
        <p:spPr>
          <a:xfrm>
            <a:off x="839788" y="1239398"/>
            <a:ext cx="3932237" cy="5340120"/>
          </a:xfrm>
        </p:spPr>
        <p:style>
          <a:lnRef idx="2">
            <a:schemeClr val="accent5"/>
          </a:lnRef>
          <a:fillRef idx="1">
            <a:schemeClr val="lt1"/>
          </a:fillRef>
          <a:effectRef idx="0">
            <a:schemeClr val="accent5"/>
          </a:effectRef>
          <a:fontRef idx="minor">
            <a:schemeClr val="dk1"/>
          </a:fontRef>
        </p:style>
        <p:txBody>
          <a:bodyPr/>
          <a:lstStyle/>
          <a:p>
            <a:pPr marL="285750" indent="-285750">
              <a:buFont typeface="Arial" panose="020B0604020202020204" pitchFamily="34" charset="0"/>
              <a:buChar char="•"/>
            </a:pPr>
            <a:r>
              <a:rPr lang="en-GB"/>
              <a:t>Slide content </a:t>
            </a:r>
          </a:p>
          <a:p>
            <a:pPr marL="285750" indent="-285750">
              <a:buFont typeface="Arial" panose="020B0604020202020204" pitchFamily="34" charset="0"/>
              <a:buChar char="•"/>
            </a:pPr>
            <a:r>
              <a:rPr lang="en-GB"/>
              <a:t>Key person approach (</a:t>
            </a:r>
            <a:r>
              <a:rPr lang="en-GB" err="1"/>
              <a:t>Elfer</a:t>
            </a:r>
            <a:r>
              <a:rPr lang="en-GB"/>
              <a:t> et al., 2011): assign a dedicated practitioner to act as a secondary attachment figure (a ‘secondary secure base’).</a:t>
            </a:r>
          </a:p>
          <a:p>
            <a:pPr marL="285750" indent="-285750">
              <a:buFont typeface="Arial" panose="020B0604020202020204" pitchFamily="34" charset="0"/>
              <a:buChar char="•"/>
            </a:pPr>
            <a:r>
              <a:rPr lang="en-GB"/>
              <a:t>Gradual transition schedule:</a:t>
            </a:r>
          </a:p>
          <a:p>
            <a:pPr marL="285750" indent="-285750">
              <a:buFont typeface="Arial" panose="020B0604020202020204" pitchFamily="34" charset="0"/>
              <a:buChar char="•"/>
            </a:pPr>
            <a:r>
              <a:rPr lang="en-GB"/>
              <a:t>Staggered drop-offs with caregivers staying for short period.</a:t>
            </a:r>
          </a:p>
          <a:p>
            <a:pPr marL="285750" indent="-285750">
              <a:buFont typeface="Arial" panose="020B0604020202020204" pitchFamily="34" charset="0"/>
              <a:buChar char="•"/>
            </a:pPr>
            <a:r>
              <a:rPr lang="en-GB"/>
              <a:t>Transitional objects (e.g., a blanket or toy from home) to bridge the home – nursery gap.</a:t>
            </a:r>
          </a:p>
          <a:p>
            <a:pPr marL="285750" indent="-285750">
              <a:buFont typeface="Arial" panose="020B0604020202020204" pitchFamily="34" charset="0"/>
              <a:buChar char="•"/>
            </a:pPr>
            <a:r>
              <a:rPr lang="en-GB"/>
              <a:t>Low-pressure social and language strategies:</a:t>
            </a:r>
          </a:p>
          <a:p>
            <a:pPr marL="285750" indent="-285750">
              <a:buFont typeface="Arial" panose="020B0604020202020204" pitchFamily="34" charset="0"/>
              <a:buChar char="•"/>
            </a:pPr>
            <a:r>
              <a:rPr lang="en-GB"/>
              <a:t>Parallel play near her key person before introducing small group play.</a:t>
            </a:r>
          </a:p>
          <a:p>
            <a:pPr marL="285750" indent="-285750">
              <a:buFont typeface="Arial" panose="020B0604020202020204" pitchFamily="34" charset="0"/>
              <a:buChar char="•"/>
            </a:pPr>
            <a:r>
              <a:rPr lang="en-GB"/>
              <a:t>Visual communication cards to reduce a verbal pressure while building trust.</a:t>
            </a:r>
            <a:endParaRPr lang="en-US"/>
          </a:p>
        </p:txBody>
      </p:sp>
    </p:spTree>
    <p:extLst>
      <p:ext uri="{BB962C8B-B14F-4D97-AF65-F5344CB8AC3E}">
        <p14:creationId xmlns:p14="http://schemas.microsoft.com/office/powerpoint/2010/main" val="2505352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05CAA-A4CC-E41A-D241-3233E12EF778}"/>
              </a:ext>
            </a:extLst>
          </p:cNvPr>
          <p:cNvSpPr>
            <a:spLocks noGrp="1"/>
          </p:cNvSpPr>
          <p:nvPr>
            <p:ph type="title"/>
          </p:nvPr>
        </p:nvSpPr>
        <p:spPr>
          <a:xfrm>
            <a:off x="839787" y="457200"/>
            <a:ext cx="6172199" cy="537378"/>
          </a:xfrm>
        </p:spPr>
        <p:style>
          <a:lnRef idx="1">
            <a:schemeClr val="accent5"/>
          </a:lnRef>
          <a:fillRef idx="3">
            <a:schemeClr val="accent5"/>
          </a:fillRef>
          <a:effectRef idx="2">
            <a:schemeClr val="accent5"/>
          </a:effectRef>
          <a:fontRef idx="minor">
            <a:schemeClr val="lt1"/>
          </a:fontRef>
        </p:style>
        <p:txBody>
          <a:bodyPr>
            <a:normAutofit fontScale="90000"/>
          </a:bodyPr>
          <a:lstStyle/>
          <a:p>
            <a:r>
              <a:rPr lang="en-GB" sz="2000"/>
              <a:t>Nature vs nurture- biological &amp; environmental determinants </a:t>
            </a:r>
            <a:endParaRPr lang="en-US" sz="2000"/>
          </a:p>
        </p:txBody>
      </p:sp>
      <p:sp>
        <p:nvSpPr>
          <p:cNvPr id="3" name="Content Placeholder 2">
            <a:extLst>
              <a:ext uri="{FF2B5EF4-FFF2-40B4-BE49-F238E27FC236}">
                <a16:creationId xmlns:a16="http://schemas.microsoft.com/office/drawing/2014/main" id="{9BC0446A-0F5A-EA73-F1CC-37B2CE697710}"/>
              </a:ext>
            </a:extLst>
          </p:cNvPr>
          <p:cNvSpPr>
            <a:spLocks noGrp="1"/>
          </p:cNvSpPr>
          <p:nvPr>
            <p:ph idx="1"/>
          </p:nvPr>
        </p:nvSpPr>
        <p:spPr>
          <a:xfrm>
            <a:off x="5183188" y="1224096"/>
            <a:ext cx="6172200" cy="5176704"/>
          </a:xfrm>
        </p:spPr>
        <p:style>
          <a:lnRef idx="1">
            <a:schemeClr val="accent5"/>
          </a:lnRef>
          <a:fillRef idx="2">
            <a:schemeClr val="accent5"/>
          </a:fillRef>
          <a:effectRef idx="1">
            <a:schemeClr val="accent5"/>
          </a:effectRef>
          <a:fontRef idx="minor">
            <a:schemeClr val="dk1"/>
          </a:fontRef>
        </p:style>
        <p:txBody>
          <a:bodyPr>
            <a:normAutofit/>
          </a:bodyPr>
          <a:lstStyle/>
          <a:p>
            <a:pPr marL="0" indent="0">
              <a:buNone/>
            </a:pPr>
            <a:r>
              <a:rPr lang="en-GB" sz="2000"/>
              <a:t>“ child development is a product of both nature and nurture. Biologically, Shona may have a temperament characterised by high behavioural inhibition, making her naturally more sensitive to novel environment. Environmentally, the sudden shift to a high – sensory nursery setting disrupt her routines. </a:t>
            </a:r>
            <a:r>
              <a:rPr lang="en-GB" sz="2000" err="1"/>
              <a:t>Bowlby’s</a:t>
            </a:r>
            <a:r>
              <a:rPr lang="en-GB" sz="2000"/>
              <a:t> theory highlights how environmental responsiveness (nurture) can buffer biological vulnerabilities (nature), rewiring her neutral threat response to feel safe in care settings.”</a:t>
            </a:r>
            <a:endParaRPr lang="en-US" sz="2000"/>
          </a:p>
        </p:txBody>
      </p:sp>
      <p:sp>
        <p:nvSpPr>
          <p:cNvPr id="4" name="Text Placeholder 3">
            <a:extLst>
              <a:ext uri="{FF2B5EF4-FFF2-40B4-BE49-F238E27FC236}">
                <a16:creationId xmlns:a16="http://schemas.microsoft.com/office/drawing/2014/main" id="{E0A90C5A-BB72-8AF9-B383-66C7C9201524}"/>
              </a:ext>
            </a:extLst>
          </p:cNvPr>
          <p:cNvSpPr>
            <a:spLocks noGrp="1"/>
          </p:cNvSpPr>
          <p:nvPr>
            <p:ph type="body" sz="half" idx="2"/>
          </p:nvPr>
        </p:nvSpPr>
        <p:spPr>
          <a:xfrm>
            <a:off x="839788" y="1224096"/>
            <a:ext cx="3932237" cy="5176704"/>
          </a:xfrm>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pPr marL="342900" indent="-342900">
              <a:buFont typeface="Arial" panose="020B0604020202020204" pitchFamily="34" charset="0"/>
              <a:buChar char="•"/>
            </a:pPr>
            <a:r>
              <a:rPr lang="en-GB" sz="2000"/>
              <a:t>Slide content </a:t>
            </a:r>
          </a:p>
          <a:p>
            <a:pPr marL="342900" indent="-342900">
              <a:buFont typeface="Arial" panose="020B0604020202020204" pitchFamily="34" charset="0"/>
              <a:buChar char="•"/>
            </a:pPr>
            <a:r>
              <a:rPr lang="en-GB" sz="2000"/>
              <a:t>Nature (biological factors):</a:t>
            </a:r>
          </a:p>
          <a:p>
            <a:pPr marL="342900" indent="-342900">
              <a:buFont typeface="Arial" panose="020B0604020202020204" pitchFamily="34" charset="0"/>
              <a:buChar char="•"/>
            </a:pPr>
            <a:r>
              <a:rPr lang="en-GB" sz="2000"/>
              <a:t>Temperament: genetic predispositions (e.g., behavioural inhibition) affect how strongly a child reacts to new environments (Kagan, 1994).</a:t>
            </a:r>
          </a:p>
          <a:p>
            <a:pPr marL="342900" indent="-342900">
              <a:buFont typeface="Arial" panose="020B0604020202020204" pitchFamily="34" charset="0"/>
              <a:buChar char="•"/>
            </a:pPr>
            <a:r>
              <a:rPr lang="en-GB" sz="2000"/>
              <a:t>Neurobiology: Amygdala reactivity and cortisol regulation during separation.</a:t>
            </a:r>
          </a:p>
          <a:p>
            <a:endParaRPr lang="en-GB" sz="2000"/>
          </a:p>
          <a:p>
            <a:pPr marL="342900" indent="-342900">
              <a:buFont typeface="Arial" panose="020B0604020202020204" pitchFamily="34" charset="0"/>
              <a:buChar char="•"/>
            </a:pPr>
            <a:r>
              <a:rPr lang="en-GB" sz="2000"/>
              <a:t>Nature (environmental factors):</a:t>
            </a:r>
          </a:p>
          <a:p>
            <a:pPr marL="342900" indent="-342900">
              <a:buFont typeface="Arial" panose="020B0604020202020204" pitchFamily="34" charset="0"/>
              <a:buChar char="•"/>
            </a:pPr>
            <a:r>
              <a:rPr lang="en-GB" sz="2000"/>
              <a:t>Caregiving history: previous attachment experiences and family stress levels.</a:t>
            </a:r>
          </a:p>
          <a:p>
            <a:pPr marL="342900" indent="-342900">
              <a:buFont typeface="Arial" panose="020B0604020202020204" pitchFamily="34" charset="0"/>
              <a:buChar char="•"/>
            </a:pPr>
            <a:r>
              <a:rPr lang="en-GB" sz="2000"/>
              <a:t>Nursery context Room size, noise levels, practitioner – to –child ratios,  and predictability of routines.</a:t>
            </a:r>
          </a:p>
          <a:p>
            <a:pPr marL="342900" indent="-342900">
              <a:buFont typeface="Arial" panose="020B0604020202020204" pitchFamily="34" charset="0"/>
              <a:buChar char="•"/>
            </a:pPr>
            <a:r>
              <a:rPr lang="en-GB" sz="2000"/>
              <a:t>Interaction: epigenetic interplay – genetically sensitive temperaments require highly responsive caregiving environments to build resilience(</a:t>
            </a:r>
            <a:r>
              <a:rPr lang="en-GB" sz="2000" err="1"/>
              <a:t>Samerof</a:t>
            </a:r>
            <a:r>
              <a:rPr lang="en-GB" sz="2000"/>
              <a:t>, 2010).</a:t>
            </a:r>
            <a:endParaRPr lang="en-US" sz="2000"/>
          </a:p>
        </p:txBody>
      </p:sp>
    </p:spTree>
    <p:extLst>
      <p:ext uri="{BB962C8B-B14F-4D97-AF65-F5344CB8AC3E}">
        <p14:creationId xmlns:p14="http://schemas.microsoft.com/office/powerpoint/2010/main" val="2687109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64C7E-8CC1-50AF-FC65-A82662B6C8E4}"/>
              </a:ext>
            </a:extLst>
          </p:cNvPr>
          <p:cNvSpPr>
            <a:spLocks noGrp="1"/>
          </p:cNvSpPr>
          <p:nvPr>
            <p:ph type="title"/>
          </p:nvPr>
        </p:nvSpPr>
        <p:spPr>
          <a:xfrm>
            <a:off x="839788" y="457200"/>
            <a:ext cx="6948525" cy="567981"/>
          </a:xfrm>
        </p:spPr>
        <p:style>
          <a:lnRef idx="1">
            <a:schemeClr val="accent5"/>
          </a:lnRef>
          <a:fillRef idx="3">
            <a:schemeClr val="accent5"/>
          </a:fillRef>
          <a:effectRef idx="2">
            <a:schemeClr val="accent5"/>
          </a:effectRef>
          <a:fontRef idx="minor">
            <a:schemeClr val="lt1"/>
          </a:fontRef>
        </p:style>
        <p:txBody>
          <a:bodyPr>
            <a:normAutofit/>
          </a:bodyPr>
          <a:lstStyle/>
          <a:p>
            <a:r>
              <a:rPr lang="en-GB" sz="2000"/>
              <a:t>Critical evaluation of </a:t>
            </a:r>
            <a:r>
              <a:rPr lang="en-GB" sz="2000" err="1"/>
              <a:t>Bowlby’s</a:t>
            </a:r>
            <a:r>
              <a:rPr lang="en-GB" sz="2000"/>
              <a:t> theory </a:t>
            </a:r>
            <a:endParaRPr lang="en-US" sz="2000"/>
          </a:p>
        </p:txBody>
      </p:sp>
      <p:sp>
        <p:nvSpPr>
          <p:cNvPr id="3" name="Content Placeholder 2">
            <a:extLst>
              <a:ext uri="{FF2B5EF4-FFF2-40B4-BE49-F238E27FC236}">
                <a16:creationId xmlns:a16="http://schemas.microsoft.com/office/drawing/2014/main" id="{078849D8-9991-4226-6CCB-89E71495AFC8}"/>
              </a:ext>
            </a:extLst>
          </p:cNvPr>
          <p:cNvSpPr>
            <a:spLocks noGrp="1"/>
          </p:cNvSpPr>
          <p:nvPr>
            <p:ph idx="1"/>
          </p:nvPr>
        </p:nvSpPr>
        <p:spPr>
          <a:xfrm>
            <a:off x="5183188" y="1331205"/>
            <a:ext cx="6172200" cy="5069595"/>
          </a:xfrm>
        </p:spPr>
        <p:style>
          <a:lnRef idx="1">
            <a:schemeClr val="accent5"/>
          </a:lnRef>
          <a:fillRef idx="2">
            <a:schemeClr val="accent5"/>
          </a:fillRef>
          <a:effectRef idx="1">
            <a:schemeClr val="accent5"/>
          </a:effectRef>
          <a:fontRef idx="minor">
            <a:schemeClr val="dk1"/>
          </a:fontRef>
        </p:style>
        <p:txBody>
          <a:bodyPr>
            <a:normAutofit/>
          </a:bodyPr>
          <a:lstStyle/>
          <a:p>
            <a:pPr marL="0" indent="0">
              <a:buNone/>
            </a:pPr>
            <a:r>
              <a:rPr lang="en-GB" sz="2000"/>
              <a:t>Critically evaluating Bowlby’s work reveals key strengths and limitations. On the positive side, it provides actionable framework for earlier settings, highlighting the necessity of relational security for learning. However, the theory has been criticised for Eurocentric bias, failing to account for collectivist cultures where multiple caregivers are standard (Keller, 2013). Furthermore, Ritter (1998) cautions against determinism; children are resilient, and early distress does not guarantee long-term developmental impairment.”</a:t>
            </a:r>
          </a:p>
        </p:txBody>
      </p:sp>
      <p:sp>
        <p:nvSpPr>
          <p:cNvPr id="4" name="Text Placeholder 3">
            <a:extLst>
              <a:ext uri="{FF2B5EF4-FFF2-40B4-BE49-F238E27FC236}">
                <a16:creationId xmlns:a16="http://schemas.microsoft.com/office/drawing/2014/main" id="{0A981551-BDD8-D12B-F4AE-331F8BE81667}"/>
              </a:ext>
            </a:extLst>
          </p:cNvPr>
          <p:cNvSpPr>
            <a:spLocks noGrp="1"/>
          </p:cNvSpPr>
          <p:nvPr>
            <p:ph type="body" sz="half" idx="2"/>
          </p:nvPr>
        </p:nvSpPr>
        <p:spPr>
          <a:xfrm>
            <a:off x="839788" y="1331205"/>
            <a:ext cx="3932237" cy="5069595"/>
          </a:xfrm>
        </p:spPr>
        <p:style>
          <a:lnRef idx="2">
            <a:schemeClr val="accent5"/>
          </a:lnRef>
          <a:fillRef idx="1">
            <a:schemeClr val="lt1"/>
          </a:fillRef>
          <a:effectRef idx="0">
            <a:schemeClr val="accent5"/>
          </a:effectRef>
          <a:fontRef idx="minor">
            <a:schemeClr val="dk1"/>
          </a:fontRef>
        </p:style>
        <p:txBody>
          <a:bodyPr>
            <a:normAutofit lnSpcReduction="10000"/>
          </a:bodyPr>
          <a:lstStyle/>
          <a:p>
            <a:pPr marL="285750" indent="-285750">
              <a:buFont typeface="Courier New" panose="02070309020205020404" pitchFamily="49" charset="0"/>
              <a:buChar char="o"/>
            </a:pPr>
            <a:r>
              <a:rPr lang="en-GB"/>
              <a:t>Slide content </a:t>
            </a:r>
          </a:p>
          <a:p>
            <a:pPr marL="285750" indent="-285750">
              <a:buFont typeface="Courier New" panose="02070309020205020404" pitchFamily="49" charset="0"/>
              <a:buChar char="o"/>
            </a:pPr>
            <a:r>
              <a:rPr lang="en-GB"/>
              <a:t>Strengths/ usefulness:</a:t>
            </a:r>
          </a:p>
          <a:p>
            <a:pPr marL="285750" indent="-285750">
              <a:buFont typeface="Courier New" panose="02070309020205020404" pitchFamily="49" charset="0"/>
              <a:buChar char="o"/>
            </a:pPr>
            <a:r>
              <a:rPr lang="en-GB"/>
              <a:t>Direct applicability to practise (e.g., key worker systems in statutory guidance like EYFS).</a:t>
            </a:r>
          </a:p>
          <a:p>
            <a:pPr marL="285750" indent="-285750">
              <a:buFont typeface="Courier New" panose="02070309020205020404" pitchFamily="49" charset="0"/>
              <a:buChar char="o"/>
            </a:pPr>
            <a:r>
              <a:rPr lang="en-GB"/>
              <a:t>Explains the link between emotional safety, social learning, and cognitive readiness.</a:t>
            </a:r>
          </a:p>
          <a:p>
            <a:pPr marL="285750" indent="-285750">
              <a:buFont typeface="Courier New" panose="02070309020205020404" pitchFamily="49" charset="0"/>
              <a:buChar char="o"/>
            </a:pPr>
            <a:endParaRPr lang="en-GB"/>
          </a:p>
          <a:p>
            <a:pPr marL="285750" indent="-285750">
              <a:buFont typeface="Courier New" panose="02070309020205020404" pitchFamily="49" charset="0"/>
              <a:buChar char="o"/>
            </a:pPr>
            <a:r>
              <a:rPr lang="en-GB"/>
              <a:t>Limitations </a:t>
            </a:r>
          </a:p>
          <a:p>
            <a:pPr marL="285750" indent="-285750">
              <a:buFont typeface="Courier New" panose="02070309020205020404" pitchFamily="49" charset="0"/>
              <a:buChar char="o"/>
            </a:pPr>
            <a:r>
              <a:rPr lang="en-GB"/>
              <a:t>Culturally biased: focuses on western nuclear families; overlook collectivist child rearing traditions(Keller, 2013).</a:t>
            </a:r>
          </a:p>
          <a:p>
            <a:pPr marL="285750" indent="-285750">
              <a:buFont typeface="Courier New" panose="02070309020205020404" pitchFamily="49" charset="0"/>
              <a:buChar char="o"/>
            </a:pPr>
            <a:r>
              <a:rPr lang="en-GB"/>
              <a:t>Determinism: overemphasises early years, underestimating </a:t>
            </a:r>
            <a:r>
              <a:rPr lang="en-GB" err="1"/>
              <a:t>neuropoaticity</a:t>
            </a:r>
            <a:r>
              <a:rPr lang="en-GB"/>
              <a:t> and later positive adaptation(</a:t>
            </a:r>
            <a:r>
              <a:rPr lang="en-GB" err="1"/>
              <a:t>Rutler</a:t>
            </a:r>
            <a:r>
              <a:rPr lang="en-GB"/>
              <a:t>, 1998).   </a:t>
            </a:r>
          </a:p>
          <a:p>
            <a:pPr marL="285750" indent="-285750">
              <a:buFont typeface="Courier New" panose="02070309020205020404" pitchFamily="49" charset="0"/>
              <a:buChar char="o"/>
            </a:pPr>
            <a:r>
              <a:rPr lang="en-GB" err="1"/>
              <a:t>Pathologizing</a:t>
            </a:r>
            <a:r>
              <a:rPr lang="en-GB"/>
              <a:t>:  risk of incorrectly framing normal adjustment periods as attachment disorders.</a:t>
            </a:r>
          </a:p>
        </p:txBody>
      </p:sp>
    </p:spTree>
    <p:extLst>
      <p:ext uri="{BB962C8B-B14F-4D97-AF65-F5344CB8AC3E}">
        <p14:creationId xmlns:p14="http://schemas.microsoft.com/office/powerpoint/2010/main" val="42240585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7C70C-DA33-94EE-6550-E2E53F59D725}"/>
              </a:ext>
            </a:extLst>
          </p:cNvPr>
          <p:cNvSpPr>
            <a:spLocks noGrp="1"/>
          </p:cNvSpPr>
          <p:nvPr>
            <p:ph type="title"/>
          </p:nvPr>
        </p:nvSpPr>
        <p:spPr>
          <a:xfrm>
            <a:off x="839788" y="457200"/>
            <a:ext cx="6810814" cy="567981"/>
          </a:xfrm>
        </p:spPr>
        <p:style>
          <a:lnRef idx="1">
            <a:schemeClr val="accent5"/>
          </a:lnRef>
          <a:fillRef idx="3">
            <a:schemeClr val="accent5"/>
          </a:fillRef>
          <a:effectRef idx="2">
            <a:schemeClr val="accent5"/>
          </a:effectRef>
          <a:fontRef idx="minor">
            <a:schemeClr val="lt1"/>
          </a:fontRef>
        </p:style>
        <p:txBody>
          <a:bodyPr/>
          <a:lstStyle/>
          <a:p>
            <a:r>
              <a:rPr lang="en-GB" sz="2000"/>
              <a:t>Conclusion and summary</a:t>
            </a:r>
            <a:r>
              <a:rPr lang="en-GB"/>
              <a:t> </a:t>
            </a:r>
            <a:endParaRPr lang="en-US"/>
          </a:p>
        </p:txBody>
      </p:sp>
      <p:sp>
        <p:nvSpPr>
          <p:cNvPr id="3" name="Content Placeholder 2">
            <a:extLst>
              <a:ext uri="{FF2B5EF4-FFF2-40B4-BE49-F238E27FC236}">
                <a16:creationId xmlns:a16="http://schemas.microsoft.com/office/drawing/2014/main" id="{17600CD0-183E-E651-0E8F-37D272EAD7CB}"/>
              </a:ext>
            </a:extLst>
          </p:cNvPr>
          <p:cNvSpPr>
            <a:spLocks noGrp="1"/>
          </p:cNvSpPr>
          <p:nvPr>
            <p:ph idx="1"/>
          </p:nvPr>
        </p:nvSpPr>
        <p:spPr>
          <a:xfrm>
            <a:off x="5183188" y="1239398"/>
            <a:ext cx="6172200" cy="5161402"/>
          </a:xfrm>
        </p:spPr>
        <p:style>
          <a:lnRef idx="1">
            <a:schemeClr val="accent5"/>
          </a:lnRef>
          <a:fillRef idx="2">
            <a:schemeClr val="accent5"/>
          </a:fillRef>
          <a:effectRef idx="1">
            <a:schemeClr val="accent5"/>
          </a:effectRef>
          <a:fontRef idx="minor">
            <a:schemeClr val="dk1"/>
          </a:fontRef>
        </p:style>
        <p:txBody>
          <a:bodyPr>
            <a:normAutofit/>
          </a:bodyPr>
          <a:lstStyle/>
          <a:p>
            <a:pPr marL="0" indent="0">
              <a:buNone/>
            </a:pPr>
            <a:r>
              <a:rPr lang="en-GB" sz="2000"/>
              <a:t>“In summary, by viewing Shona through the lens of attachment theory, we shift our perspective from seeing ‘ problematic behaviour’ to recognising an unmet need for security. Through a key person model gradual transitions, and a responsive environment, we can support her holistic well-being.</a:t>
            </a:r>
            <a:endParaRPr lang="en-US" sz="2000"/>
          </a:p>
        </p:txBody>
      </p:sp>
      <p:sp>
        <p:nvSpPr>
          <p:cNvPr id="4" name="Text Placeholder 3">
            <a:extLst>
              <a:ext uri="{FF2B5EF4-FFF2-40B4-BE49-F238E27FC236}">
                <a16:creationId xmlns:a16="http://schemas.microsoft.com/office/drawing/2014/main" id="{9CDA0B4C-40C4-ACE5-D35C-4B9D94BC1DB5}"/>
              </a:ext>
            </a:extLst>
          </p:cNvPr>
          <p:cNvSpPr>
            <a:spLocks noGrp="1"/>
          </p:cNvSpPr>
          <p:nvPr>
            <p:ph type="body" sz="half" idx="2"/>
          </p:nvPr>
        </p:nvSpPr>
        <p:spPr>
          <a:xfrm>
            <a:off x="839788" y="1239398"/>
            <a:ext cx="3932237" cy="5161402"/>
          </a:xfrm>
        </p:spPr>
        <p:style>
          <a:lnRef idx="2">
            <a:schemeClr val="accent5"/>
          </a:lnRef>
          <a:fillRef idx="1">
            <a:schemeClr val="lt1"/>
          </a:fillRef>
          <a:effectRef idx="0">
            <a:schemeClr val="accent5"/>
          </a:effectRef>
          <a:fontRef idx="minor">
            <a:schemeClr val="dk1"/>
          </a:fontRef>
        </p:style>
        <p:txBody>
          <a:bodyPr/>
          <a:lstStyle/>
          <a:p>
            <a:pPr marL="285750" indent="-285750">
              <a:buFont typeface="Courier New" panose="02070309020205020404" pitchFamily="49" charset="0"/>
              <a:buChar char="o"/>
            </a:pPr>
            <a:r>
              <a:rPr lang="en-GB"/>
              <a:t>Slide content </a:t>
            </a:r>
          </a:p>
          <a:p>
            <a:pPr marL="285750" indent="-285750">
              <a:buFont typeface="Courier New" panose="02070309020205020404" pitchFamily="49" charset="0"/>
              <a:buChar char="o"/>
            </a:pPr>
            <a:r>
              <a:rPr lang="en-GB"/>
              <a:t>Summary of analysis: Shona’s anxiety and communication barriers reflect an unmet need for emotional security in a new environment.</a:t>
            </a:r>
          </a:p>
          <a:p>
            <a:pPr marL="285750" indent="-285750">
              <a:buFont typeface="Courier New" panose="02070309020205020404" pitchFamily="49" charset="0"/>
              <a:buChar char="o"/>
            </a:pPr>
            <a:r>
              <a:rPr lang="en-GB"/>
              <a:t>Action plan: utilising a key person model and gradual transitions will establish a secondary secure base, supporting his social, emotional, and cognitive development.</a:t>
            </a:r>
          </a:p>
          <a:p>
            <a:pPr marL="285750" indent="-285750">
              <a:buFont typeface="Courier New" panose="02070309020205020404" pitchFamily="49" charset="0"/>
              <a:buChar char="o"/>
            </a:pPr>
            <a:r>
              <a:rPr lang="en-GB"/>
              <a:t>Holistic perspective: valeting biological temperament with responsive environmental care yields optimal outcomes.</a:t>
            </a:r>
            <a:endParaRPr lang="en-US"/>
          </a:p>
        </p:txBody>
      </p:sp>
    </p:spTree>
    <p:extLst>
      <p:ext uri="{BB962C8B-B14F-4D97-AF65-F5344CB8AC3E}">
        <p14:creationId xmlns:p14="http://schemas.microsoft.com/office/powerpoint/2010/main" val="38385446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C88F2-5BC3-1471-39A8-7057CBC49B10}"/>
              </a:ext>
            </a:extLst>
          </p:cNvPr>
          <p:cNvSpPr>
            <a:spLocks noGrp="1"/>
          </p:cNvSpPr>
          <p:nvPr>
            <p:ph type="title"/>
          </p:nvPr>
        </p:nvSpPr>
        <p:spPr>
          <a:xfrm>
            <a:off x="839788" y="457200"/>
            <a:ext cx="3932237" cy="530225"/>
          </a:xfrm>
        </p:spPr>
        <p:style>
          <a:lnRef idx="1">
            <a:schemeClr val="accent5"/>
          </a:lnRef>
          <a:fillRef idx="3">
            <a:schemeClr val="accent5"/>
          </a:fillRef>
          <a:effectRef idx="2">
            <a:schemeClr val="accent5"/>
          </a:effectRef>
          <a:fontRef idx="minor">
            <a:schemeClr val="lt1"/>
          </a:fontRef>
        </p:style>
        <p:txBody>
          <a:bodyPr>
            <a:normAutofit fontScale="90000"/>
          </a:bodyPr>
          <a:lstStyle/>
          <a:p>
            <a:r>
              <a:rPr lang="en-GB" sz="2200"/>
              <a:t>References</a:t>
            </a:r>
            <a:r>
              <a:rPr lang="en-GB"/>
              <a:t> </a:t>
            </a:r>
            <a:endParaRPr lang="en-US"/>
          </a:p>
        </p:txBody>
      </p:sp>
      <p:sp>
        <p:nvSpPr>
          <p:cNvPr id="3" name="Content Placeholder 2">
            <a:extLst>
              <a:ext uri="{FF2B5EF4-FFF2-40B4-BE49-F238E27FC236}">
                <a16:creationId xmlns:a16="http://schemas.microsoft.com/office/drawing/2014/main" id="{D486438F-7A4C-34E1-75AF-4E5CC7AF0070}"/>
              </a:ext>
            </a:extLst>
          </p:cNvPr>
          <p:cNvSpPr>
            <a:spLocks noGrp="1"/>
          </p:cNvSpPr>
          <p:nvPr>
            <p:ph idx="1"/>
          </p:nvPr>
        </p:nvSpPr>
        <p:spPr>
          <a:xfrm>
            <a:off x="5183188" y="1192561"/>
            <a:ext cx="6172200" cy="4668489"/>
          </a:xfrm>
        </p:spPr>
        <p:style>
          <a:lnRef idx="1">
            <a:schemeClr val="accent5"/>
          </a:lnRef>
          <a:fillRef idx="2">
            <a:schemeClr val="accent5"/>
          </a:fillRef>
          <a:effectRef idx="1">
            <a:schemeClr val="accent5"/>
          </a:effectRef>
          <a:fontRef idx="minor">
            <a:schemeClr val="dk1"/>
          </a:fontRef>
        </p:style>
        <p:txBody>
          <a:bodyPr>
            <a:normAutofit fontScale="85000" lnSpcReduction="10000"/>
          </a:bodyPr>
          <a:lstStyle/>
          <a:p>
            <a:r>
              <a:rPr lang="en-GB" sz="1800" b="0" i="0">
                <a:solidFill>
                  <a:srgbClr val="000000"/>
                </a:solidFill>
                <a:effectLst/>
                <a:latin typeface=".SFUI-Regular"/>
              </a:rPr>
              <a:t>Ainsworth, M. D. S., </a:t>
            </a:r>
            <a:r>
              <a:rPr lang="en-GB" sz="1800" b="0" i="0" err="1">
                <a:solidFill>
                  <a:srgbClr val="000000"/>
                </a:solidFill>
                <a:effectLst/>
                <a:latin typeface=".SFUI-Regular"/>
              </a:rPr>
              <a:t>Blehar</a:t>
            </a:r>
            <a:r>
              <a:rPr lang="en-GB" sz="1800" b="0" i="0">
                <a:solidFill>
                  <a:srgbClr val="000000"/>
                </a:solidFill>
                <a:effectLst/>
                <a:latin typeface=".SFUI-Regular"/>
              </a:rPr>
              <a:t>, M. C., Waters, E. and Wall, S. (1978) </a:t>
            </a:r>
            <a:r>
              <a:rPr lang="en-GB" sz="1800" b="0" i="1">
                <a:solidFill>
                  <a:srgbClr val="000000"/>
                </a:solidFill>
                <a:effectLst/>
                <a:latin typeface=".SFUI-RegularItalic"/>
              </a:rPr>
              <a:t>Patterns of Attachment: A Psychological Study of the Strange Situation</a:t>
            </a:r>
            <a:r>
              <a:rPr lang="en-GB" sz="1800" b="0" i="0">
                <a:solidFill>
                  <a:srgbClr val="000000"/>
                </a:solidFill>
                <a:effectLst/>
                <a:latin typeface=".SFUI-Regular"/>
              </a:rPr>
              <a:t>. Hillsdale, NJ: </a:t>
            </a:r>
            <a:r>
              <a:rPr lang="en-GB" sz="1800" b="0" i="0" err="1">
                <a:solidFill>
                  <a:srgbClr val="000000"/>
                </a:solidFill>
                <a:effectLst/>
                <a:latin typeface=".SFUI-Regular"/>
              </a:rPr>
              <a:t>Erlbaum</a:t>
            </a:r>
            <a:r>
              <a:rPr lang="en-GB" sz="1800" b="0" i="0">
                <a:solidFill>
                  <a:srgbClr val="000000"/>
                </a:solidFill>
                <a:effectLst/>
                <a:latin typeface=".SFUI-Regular"/>
              </a:rPr>
              <a:t>.</a:t>
            </a:r>
            <a:endParaRPr lang="en-GB" sz="1800">
              <a:solidFill>
                <a:srgbClr val="000000"/>
              </a:solidFill>
              <a:effectLst/>
              <a:latin typeface=".AppleSystemUIFont"/>
            </a:endParaRPr>
          </a:p>
          <a:p>
            <a:r>
              <a:rPr lang="en-GB" sz="1800" b="0" i="0">
                <a:solidFill>
                  <a:srgbClr val="000000"/>
                </a:solidFill>
                <a:effectLst/>
                <a:latin typeface=".SFUI-Regular"/>
              </a:rPr>
              <a:t> </a:t>
            </a:r>
            <a:r>
              <a:rPr lang="en-GB" sz="1800" b="0" i="0" err="1">
                <a:solidFill>
                  <a:srgbClr val="000000"/>
                </a:solidFill>
                <a:effectLst/>
                <a:latin typeface=".SFUI-Regular"/>
              </a:rPr>
              <a:t>Bowlby</a:t>
            </a:r>
            <a:r>
              <a:rPr lang="en-GB" sz="1800" b="0" i="0">
                <a:solidFill>
                  <a:srgbClr val="000000"/>
                </a:solidFill>
                <a:effectLst/>
                <a:latin typeface=".SFUI-Regular"/>
              </a:rPr>
              <a:t>, J. (1969) </a:t>
            </a:r>
            <a:r>
              <a:rPr lang="en-GB" sz="1800" b="0" i="1">
                <a:solidFill>
                  <a:srgbClr val="000000"/>
                </a:solidFill>
                <a:effectLst/>
                <a:latin typeface=".SFUI-RegularItalic"/>
              </a:rPr>
              <a:t>Attachment and Loss: Vol. 1. Attachment</a:t>
            </a:r>
            <a:r>
              <a:rPr lang="en-GB" sz="1800" b="0" i="0">
                <a:solidFill>
                  <a:srgbClr val="000000"/>
                </a:solidFill>
                <a:effectLst/>
                <a:latin typeface=".SFUI-Regular"/>
              </a:rPr>
              <a:t>. London: Hogarth Press.</a:t>
            </a:r>
            <a:endParaRPr lang="en-GB" sz="1800">
              <a:solidFill>
                <a:srgbClr val="000000"/>
              </a:solidFill>
              <a:effectLst/>
              <a:latin typeface=".AppleSystemUIFont"/>
            </a:endParaRPr>
          </a:p>
          <a:p>
            <a:r>
              <a:rPr lang="en-GB" sz="1800" b="0" i="0">
                <a:solidFill>
                  <a:srgbClr val="000000"/>
                </a:solidFill>
                <a:effectLst/>
                <a:latin typeface=".SFUI-Regular"/>
              </a:rPr>
              <a:t> </a:t>
            </a:r>
            <a:r>
              <a:rPr lang="en-GB" sz="1800" b="0" i="0" err="1">
                <a:solidFill>
                  <a:srgbClr val="000000"/>
                </a:solidFill>
                <a:effectLst/>
                <a:latin typeface=".SFUI-Regular"/>
              </a:rPr>
              <a:t>Bowlby</a:t>
            </a:r>
            <a:r>
              <a:rPr lang="en-GB" sz="1800" b="0" i="0">
                <a:solidFill>
                  <a:srgbClr val="000000"/>
                </a:solidFill>
                <a:effectLst/>
                <a:latin typeface=".SFUI-Regular"/>
              </a:rPr>
              <a:t>, J. (1973) </a:t>
            </a:r>
            <a:r>
              <a:rPr lang="en-GB" sz="1800" b="0" i="1">
                <a:solidFill>
                  <a:srgbClr val="000000"/>
                </a:solidFill>
                <a:effectLst/>
                <a:latin typeface=".SFUI-RegularItalic"/>
              </a:rPr>
              <a:t>Attachment and Loss: Vol. 2. Separation: Anxiety and Anger</a:t>
            </a:r>
            <a:r>
              <a:rPr lang="en-GB" sz="1800" b="0" i="0">
                <a:solidFill>
                  <a:srgbClr val="000000"/>
                </a:solidFill>
                <a:effectLst/>
                <a:latin typeface=".SFUI-Regular"/>
              </a:rPr>
              <a:t>. London: Hogarth Press.</a:t>
            </a:r>
            <a:endParaRPr lang="en-GB" sz="1800">
              <a:solidFill>
                <a:srgbClr val="000000"/>
              </a:solidFill>
              <a:effectLst/>
              <a:latin typeface=".AppleSystemUIFont"/>
            </a:endParaRPr>
          </a:p>
          <a:p>
            <a:r>
              <a:rPr lang="en-GB" sz="1800" b="0" i="0">
                <a:solidFill>
                  <a:srgbClr val="000000"/>
                </a:solidFill>
                <a:effectLst/>
                <a:latin typeface=".SFUI-Regular"/>
              </a:rPr>
              <a:t> </a:t>
            </a:r>
            <a:r>
              <a:rPr lang="en-GB" sz="1800" b="0" i="0" err="1">
                <a:solidFill>
                  <a:srgbClr val="000000"/>
                </a:solidFill>
                <a:effectLst/>
                <a:latin typeface=".SFUI-Regular"/>
              </a:rPr>
              <a:t>Elfer</a:t>
            </a:r>
            <a:r>
              <a:rPr lang="en-GB" sz="1800" b="0" i="0">
                <a:solidFill>
                  <a:srgbClr val="000000"/>
                </a:solidFill>
                <a:effectLst/>
                <a:latin typeface=".SFUI-Regular"/>
              </a:rPr>
              <a:t>, P., </a:t>
            </a:r>
            <a:r>
              <a:rPr lang="en-GB" sz="1800" b="0" i="0" err="1">
                <a:solidFill>
                  <a:srgbClr val="000000"/>
                </a:solidFill>
                <a:effectLst/>
                <a:latin typeface=".SFUI-Regular"/>
              </a:rPr>
              <a:t>Goldschmied</a:t>
            </a:r>
            <a:r>
              <a:rPr lang="en-GB" sz="1800" b="0" i="0">
                <a:solidFill>
                  <a:srgbClr val="000000"/>
                </a:solidFill>
                <a:effectLst/>
                <a:latin typeface=".SFUI-Regular"/>
              </a:rPr>
              <a:t>, E. and </a:t>
            </a:r>
            <a:r>
              <a:rPr lang="en-GB" sz="1800" b="0" i="0" err="1">
                <a:solidFill>
                  <a:srgbClr val="000000"/>
                </a:solidFill>
                <a:effectLst/>
                <a:latin typeface=".SFUI-Regular"/>
              </a:rPr>
              <a:t>Selleck</a:t>
            </a:r>
            <a:r>
              <a:rPr lang="en-GB" sz="1800" b="0" i="0">
                <a:solidFill>
                  <a:srgbClr val="000000"/>
                </a:solidFill>
                <a:effectLst/>
                <a:latin typeface=".SFUI-Regular"/>
              </a:rPr>
              <a:t>, D. Y. (2011) </a:t>
            </a:r>
            <a:r>
              <a:rPr lang="en-GB" sz="1800" b="0" i="1">
                <a:solidFill>
                  <a:srgbClr val="000000"/>
                </a:solidFill>
                <a:effectLst/>
                <a:latin typeface=".SFUI-RegularItalic"/>
              </a:rPr>
              <a:t>Key Persons in the Early Years: Building Relationships for Quality Provision in Early Years Settings and Primary Schools</a:t>
            </a:r>
            <a:r>
              <a:rPr lang="en-GB" sz="1800" b="0" i="0">
                <a:solidFill>
                  <a:srgbClr val="000000"/>
                </a:solidFill>
                <a:effectLst/>
                <a:latin typeface=".SFUI-Regular"/>
              </a:rPr>
              <a:t>. 2nd </a:t>
            </a:r>
            <a:r>
              <a:rPr lang="en-GB" sz="1800" b="0" i="0" err="1">
                <a:solidFill>
                  <a:srgbClr val="000000"/>
                </a:solidFill>
                <a:effectLst/>
                <a:latin typeface=".SFUI-Regular"/>
              </a:rPr>
              <a:t>edn</a:t>
            </a:r>
            <a:r>
              <a:rPr lang="en-GB" sz="1800" b="0" i="0">
                <a:solidFill>
                  <a:srgbClr val="000000"/>
                </a:solidFill>
                <a:effectLst/>
                <a:latin typeface=".SFUI-Regular"/>
              </a:rPr>
              <a:t>. London: </a:t>
            </a:r>
            <a:r>
              <a:rPr lang="en-GB" sz="1800" b="0" i="0" err="1">
                <a:solidFill>
                  <a:srgbClr val="000000"/>
                </a:solidFill>
                <a:effectLst/>
                <a:latin typeface=".SFUI-Regular"/>
              </a:rPr>
              <a:t>Routledge</a:t>
            </a:r>
            <a:r>
              <a:rPr lang="en-GB" sz="1800" b="0" i="0">
                <a:solidFill>
                  <a:srgbClr val="000000"/>
                </a:solidFill>
                <a:effectLst/>
                <a:latin typeface=".SFUI-Regular"/>
              </a:rPr>
              <a:t>.</a:t>
            </a:r>
            <a:endParaRPr lang="en-GB" sz="1800">
              <a:solidFill>
                <a:srgbClr val="000000"/>
              </a:solidFill>
              <a:effectLst/>
              <a:latin typeface=".AppleSystemUIFont"/>
            </a:endParaRPr>
          </a:p>
          <a:p>
            <a:r>
              <a:rPr lang="en-GB" sz="1800" b="0" i="0">
                <a:solidFill>
                  <a:srgbClr val="000000"/>
                </a:solidFill>
                <a:effectLst/>
                <a:latin typeface=".SFUI-Regular"/>
              </a:rPr>
              <a:t> Kagan, J. (1994) </a:t>
            </a:r>
            <a:r>
              <a:rPr lang="en-GB" sz="1800" b="0" i="1">
                <a:solidFill>
                  <a:srgbClr val="000000"/>
                </a:solidFill>
                <a:effectLst/>
                <a:latin typeface=".SFUI-RegularItalic"/>
              </a:rPr>
              <a:t>Galen's Prophecy: Temperament in Human Nature</a:t>
            </a:r>
            <a:r>
              <a:rPr lang="en-GB" sz="1800" b="0" i="0">
                <a:solidFill>
                  <a:srgbClr val="000000"/>
                </a:solidFill>
                <a:effectLst/>
                <a:latin typeface=".SFUI-Regular"/>
              </a:rPr>
              <a:t>. New York: Basic Books.</a:t>
            </a:r>
            <a:endParaRPr lang="en-GB" sz="1800">
              <a:solidFill>
                <a:srgbClr val="000000"/>
              </a:solidFill>
              <a:effectLst/>
              <a:latin typeface=".AppleSystemUIFont"/>
            </a:endParaRPr>
          </a:p>
          <a:p>
            <a:r>
              <a:rPr lang="en-GB" sz="1800" b="0" i="0">
                <a:solidFill>
                  <a:srgbClr val="000000"/>
                </a:solidFill>
                <a:effectLst/>
                <a:latin typeface=".SFUI-Regular"/>
              </a:rPr>
              <a:t> Keller, H. (2013) 'Attachment and culture', </a:t>
            </a:r>
            <a:r>
              <a:rPr lang="en-GB" sz="1800" b="0" i="1">
                <a:solidFill>
                  <a:srgbClr val="000000"/>
                </a:solidFill>
                <a:effectLst/>
                <a:latin typeface=".SFUI-RegularItalic"/>
              </a:rPr>
              <a:t>Journal of Cross-Cultural Psychology</a:t>
            </a:r>
            <a:r>
              <a:rPr lang="en-GB" sz="1800" b="0" i="0">
                <a:solidFill>
                  <a:srgbClr val="000000"/>
                </a:solidFill>
                <a:effectLst/>
                <a:latin typeface=".SFUI-Regular"/>
              </a:rPr>
              <a:t>, 44(2), pp. 175–194.</a:t>
            </a:r>
            <a:endParaRPr lang="en-GB" sz="1800">
              <a:solidFill>
                <a:srgbClr val="000000"/>
              </a:solidFill>
              <a:effectLst/>
              <a:latin typeface=".AppleSystemUIFont"/>
            </a:endParaRPr>
          </a:p>
          <a:p>
            <a:r>
              <a:rPr lang="en-GB" sz="1800" b="0" i="0">
                <a:solidFill>
                  <a:srgbClr val="000000"/>
                </a:solidFill>
                <a:effectLst/>
                <a:latin typeface=".SFUI-Regular"/>
              </a:rPr>
              <a:t> Rutter, M. (1998) 'Developmental catch-up, and deficit, following early severe deprivation', </a:t>
            </a:r>
            <a:r>
              <a:rPr lang="en-GB" sz="1800" b="0" i="1">
                <a:solidFill>
                  <a:srgbClr val="000000"/>
                </a:solidFill>
                <a:effectLst/>
                <a:latin typeface=".SFUI-RegularItalic"/>
              </a:rPr>
              <a:t>Journal of Child Psychology and Psychiatry</a:t>
            </a:r>
            <a:r>
              <a:rPr lang="en-GB" sz="1800" b="0" i="0">
                <a:solidFill>
                  <a:srgbClr val="000000"/>
                </a:solidFill>
                <a:effectLst/>
                <a:latin typeface=".SFUI-Regular"/>
              </a:rPr>
              <a:t>, 39(4), pp. 465–476.</a:t>
            </a:r>
            <a:endParaRPr lang="en-GB" sz="1800">
              <a:solidFill>
                <a:srgbClr val="000000"/>
              </a:solidFill>
              <a:effectLst/>
              <a:latin typeface=".AppleSystemUIFont"/>
            </a:endParaRPr>
          </a:p>
          <a:p>
            <a:r>
              <a:rPr lang="en-GB" sz="1800" b="0" i="0">
                <a:solidFill>
                  <a:srgbClr val="000000"/>
                </a:solidFill>
                <a:effectLst/>
                <a:latin typeface=".SFUI-Regular"/>
              </a:rPr>
              <a:t> </a:t>
            </a:r>
            <a:r>
              <a:rPr lang="en-GB" sz="1800" b="0" i="0" err="1">
                <a:solidFill>
                  <a:srgbClr val="000000"/>
                </a:solidFill>
                <a:effectLst/>
                <a:latin typeface=".SFUI-Regular"/>
              </a:rPr>
              <a:t>Sameroff</a:t>
            </a:r>
            <a:r>
              <a:rPr lang="en-GB" sz="1800" b="0" i="0">
                <a:solidFill>
                  <a:srgbClr val="000000"/>
                </a:solidFill>
                <a:effectLst/>
                <a:latin typeface=".SFUI-Regular"/>
              </a:rPr>
              <a:t>, A. (2010) 'A unified theory of development: A dialectic integration of nature and nurture', </a:t>
            </a:r>
            <a:r>
              <a:rPr lang="en-GB" sz="1800" b="0" i="1">
                <a:solidFill>
                  <a:srgbClr val="000000"/>
                </a:solidFill>
                <a:effectLst/>
                <a:latin typeface=".SFUI-RegularItalic"/>
              </a:rPr>
              <a:t>Child Development</a:t>
            </a:r>
            <a:r>
              <a:rPr lang="en-GB" sz="1800" b="0" i="0">
                <a:solidFill>
                  <a:srgbClr val="000000"/>
                </a:solidFill>
                <a:effectLst/>
                <a:latin typeface=".SFUI-Regular"/>
              </a:rPr>
              <a:t>, 81(1), pp. 6–22.</a:t>
            </a:r>
            <a:endParaRPr lang="en-GB" sz="1800">
              <a:solidFill>
                <a:srgbClr val="000000"/>
              </a:solidFill>
              <a:effectLst/>
              <a:latin typeface=".AppleSystemUIFont"/>
            </a:endParaRPr>
          </a:p>
          <a:p>
            <a:pPr marL="0" indent="0">
              <a:buNone/>
            </a:pPr>
            <a:endParaRPr lang="en-US" sz="2000"/>
          </a:p>
        </p:txBody>
      </p:sp>
      <p:sp>
        <p:nvSpPr>
          <p:cNvPr id="4" name="Text Placeholder 3">
            <a:extLst>
              <a:ext uri="{FF2B5EF4-FFF2-40B4-BE49-F238E27FC236}">
                <a16:creationId xmlns:a16="http://schemas.microsoft.com/office/drawing/2014/main" id="{E9A56CFE-B4D1-6776-6101-3E21C02B0000}"/>
              </a:ext>
            </a:extLst>
          </p:cNvPr>
          <p:cNvSpPr>
            <a:spLocks noGrp="1"/>
          </p:cNvSpPr>
          <p:nvPr>
            <p:ph type="body" sz="half" idx="2"/>
          </p:nvPr>
        </p:nvSpPr>
        <p:spPr>
          <a:xfrm>
            <a:off x="839788" y="1192561"/>
            <a:ext cx="3932237" cy="4676427"/>
          </a:xfrm>
        </p:spPr>
        <p:style>
          <a:lnRef idx="2">
            <a:schemeClr val="accent5"/>
          </a:lnRef>
          <a:fillRef idx="1">
            <a:schemeClr val="lt1"/>
          </a:fillRef>
          <a:effectRef idx="0">
            <a:schemeClr val="accent5"/>
          </a:effectRef>
          <a:fontRef idx="minor">
            <a:schemeClr val="dk1"/>
          </a:fontRef>
        </p:style>
        <p:txBody>
          <a:bodyPr/>
          <a:lstStyle/>
          <a:p>
            <a:endParaRPr lang="en-US"/>
          </a:p>
        </p:txBody>
      </p:sp>
    </p:spTree>
    <p:extLst>
      <p:ext uri="{BB962C8B-B14F-4D97-AF65-F5344CB8AC3E}">
        <p14:creationId xmlns:p14="http://schemas.microsoft.com/office/powerpoint/2010/main" val="31531144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Name:  Aaminah Bibi  Student number: 2519770  Module code and title: psychology in health and social care LCHS4010  Lecturer: Helen Parsons  Assignment title: assignment 1: individual presentation </vt:lpstr>
      <vt:lpstr>Case overview-supporting Shona (age 3)</vt:lpstr>
      <vt:lpstr>Key theory Bowlby’s attachment theory </vt:lpstr>
      <vt:lpstr>Application to Shona behaviour and needs </vt:lpstr>
      <vt:lpstr>Practical interventions and support plan </vt:lpstr>
      <vt:lpstr>Nature vs nurture- biological &amp; environmental determinants </vt:lpstr>
      <vt:lpstr>Critical evaluation of Bowlby’s theory </vt:lpstr>
      <vt:lpstr>Conclusion and summary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Aaminah Bibi  Student number: 2519770  Module code and title: psychology in health and social care LCHS4010  Lecturer: Helen Parsons  Assignment title: assignment 1: individual presentation </dc:title>
  <dc:creator>Aaminah Bibi (2519770)</dc:creator>
  <cp:revision>1</cp:revision>
  <dcterms:created xsi:type="dcterms:W3CDTF">2026-10-11T16:52:11Z</dcterms:created>
  <dcterms:modified xsi:type="dcterms:W3CDTF">2026-10-11T20:01:44Z</dcterms:modified>
</cp:coreProperties>
</file>