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0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16"/>
    <p:restoredTop sz="94650"/>
  </p:normalViewPr>
  <p:slideViewPr>
    <p:cSldViewPr snapToGrid="0">
      <p:cViewPr>
        <p:scale>
          <a:sx n="100" d="100"/>
          <a:sy n="100" d="100"/>
        </p:scale>
        <p:origin x="1216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446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7654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3268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6629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28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949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772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5095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932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636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2781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C54D0-0314-CB4A-956E-DDE2673D12D4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C667D94-233E-9E4F-B7F0-AEB62147D840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4597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3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2" Type="http://schemas.microsoft.com/office/2007/relationships/media" Target="../media/media11.m4a"/><Relationship Id="rId1" Type="http://schemas.openxmlformats.org/officeDocument/2006/relationships/tags" Target="../tags/tag4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su13041858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16EDA-B88E-6DA2-0730-757395374A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1924" y="1430494"/>
            <a:ext cx="8637073" cy="254143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Important study skills and how they can be used in an educational setting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02531-8200-12CA-4A4C-63FD874CD2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76597" y="5678486"/>
            <a:ext cx="2082092" cy="508001"/>
          </a:xfrm>
        </p:spPr>
        <p:txBody>
          <a:bodyPr>
            <a:normAutofit/>
          </a:bodyPr>
          <a:lstStyle/>
          <a:p>
            <a:r>
              <a:rPr lang="en-US" dirty="0"/>
              <a:t>Emily Palmer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1055659-436F-02BC-2BC4-8DEB9DC77E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867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45"/>
    </mc:Choice>
    <mc:Fallback>
      <p:transition spd="slow" advTm="9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838E9-69DA-8505-8ADD-79A217BA8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961" y="1593674"/>
            <a:ext cx="8449276" cy="767904"/>
          </a:xfrm>
        </p:spPr>
        <p:txBody>
          <a:bodyPr>
            <a:noAutofit/>
          </a:bodyPr>
          <a:lstStyle/>
          <a:p>
            <a:r>
              <a:rPr lang="en-US" sz="5900" dirty="0"/>
              <a:t>Study skills that will be  discussed are;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9E7E2-696B-605B-9C97-A6D8AEB24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5961" y="2447789"/>
            <a:ext cx="9520158" cy="3450613"/>
          </a:xfrm>
        </p:spPr>
        <p:txBody>
          <a:bodyPr/>
          <a:lstStyle/>
          <a:p>
            <a:r>
              <a:rPr lang="en-US" sz="5900" dirty="0"/>
              <a:t>Digital literacy</a:t>
            </a:r>
          </a:p>
          <a:p>
            <a:r>
              <a:rPr lang="en-US" sz="5900" dirty="0"/>
              <a:t>Teamwork</a:t>
            </a:r>
          </a:p>
          <a:p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AA858CD-7C39-4A35-5793-A8C50F2D6CE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83055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736"/>
    </mc:Choice>
    <mc:Fallback>
      <p:transition spd="slow" advTm="12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36821-F1CD-1B94-F34B-61DD30A04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900" dirty="0"/>
              <a:t>Why are they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81A91-A934-3D26-3733-80744CC6F6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5900" dirty="0"/>
              <a:t>Highly transferrable</a:t>
            </a:r>
          </a:p>
          <a:p>
            <a:r>
              <a:rPr lang="en-US" sz="5900" dirty="0" err="1"/>
              <a:t>Valuble</a:t>
            </a:r>
            <a:r>
              <a:rPr lang="en-US" sz="5900" dirty="0"/>
              <a:t>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A7E0CAF-29C4-93DE-A94A-24469B77FE1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15781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97"/>
    </mc:Choice>
    <mc:Fallback>
      <p:transition spd="slow" advTm="11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DEB8A-0275-1704-B91A-A88DC025E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900" dirty="0"/>
              <a:t>Digital Literacy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C2226BA-40CF-60F0-9FD3-0C631F1B5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144" y="2103136"/>
            <a:ext cx="5863631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100" dirty="0"/>
              <a:t>“</a:t>
            </a:r>
            <a:r>
              <a:rPr lang="en-GB" sz="4100" b="0" i="0" dirty="0">
                <a:solidFill>
                  <a:srgbClr val="555555"/>
                </a:solidFill>
                <a:effectLst/>
                <a:latin typeface="robotoregular"/>
              </a:rPr>
              <a:t> </a:t>
            </a:r>
            <a:r>
              <a:rPr lang="en-GB" sz="4100" b="0" i="0" dirty="0">
                <a:solidFill>
                  <a:srgbClr val="555555"/>
                </a:solidFill>
                <a:effectLst/>
              </a:rPr>
              <a:t>reading media and writing (producing) media “ (</a:t>
            </a:r>
            <a:r>
              <a:rPr lang="en-GB" sz="4100" b="0" i="0" dirty="0" err="1">
                <a:solidFill>
                  <a:srgbClr val="555555"/>
                </a:solidFill>
                <a:effectLst/>
              </a:rPr>
              <a:t>Ryberg</a:t>
            </a:r>
            <a:r>
              <a:rPr lang="en-GB" sz="4100" b="0" i="0" dirty="0">
                <a:solidFill>
                  <a:srgbClr val="555555"/>
                </a:solidFill>
                <a:effectLst/>
              </a:rPr>
              <a:t> and </a:t>
            </a:r>
            <a:r>
              <a:rPr lang="en-GB" sz="4100" b="0" i="0" dirty="0" err="1">
                <a:solidFill>
                  <a:srgbClr val="555555"/>
                </a:solidFill>
                <a:effectLst/>
              </a:rPr>
              <a:t>Georgsen</a:t>
            </a:r>
            <a:r>
              <a:rPr lang="en-GB" sz="4100" b="0" i="0" dirty="0">
                <a:solidFill>
                  <a:srgbClr val="555555"/>
                </a:solidFill>
                <a:effectLst/>
              </a:rPr>
              <a:t>, 201 0 , p 91).</a:t>
            </a:r>
            <a:endParaRPr lang="en-US" sz="4100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71770E2-1EA5-2555-9DD0-48CB044B55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FD7DF8E-F129-4999-9740-AB8850ED48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886" y="2103136"/>
            <a:ext cx="5325814" cy="3254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487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04"/>
    </mc:Choice>
    <mc:Fallback>
      <p:transition spd="slow" advTm="13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F1CFA-5D09-D22B-1213-C427ACB6B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124" y="2015732"/>
            <a:ext cx="9520158" cy="104923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600" dirty="0"/>
              <a:t>The development of new technologies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53C2F-F4B7-AC7E-155E-04E97D852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7468" y="2345342"/>
            <a:ext cx="9520158" cy="3450613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5900" b="0" i="0" dirty="0">
                <a:solidFill>
                  <a:srgbClr val="555555"/>
                </a:solidFill>
                <a:effectLst/>
              </a:rPr>
              <a:t>”The process of writing will inevitably change with technological developments that will facilitate extensive on-screen writing” (Facer, 2009 , p 101).</a:t>
            </a:r>
            <a:br>
              <a:rPr lang="en-GB" dirty="0"/>
            </a:br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B63B86F-BD12-7DB5-BF4F-A0DA251CE0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734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09"/>
    </mc:Choice>
    <mc:Fallback>
      <p:transition spd="slow" advTm="20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ADD13-610C-AA91-5AB3-F208D818C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966497"/>
            <a:ext cx="9520158" cy="1049235"/>
          </a:xfrm>
        </p:spPr>
        <p:txBody>
          <a:bodyPr>
            <a:noAutofit/>
          </a:bodyPr>
          <a:lstStyle/>
          <a:p>
            <a:pPr algn="ctr"/>
            <a:r>
              <a:rPr lang="en-US" sz="5900" dirty="0"/>
              <a:t>Use of technologies in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C207B-198E-EE83-13BF-A16298A21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100" dirty="0"/>
              <a:t>Laptops/Computers</a:t>
            </a:r>
          </a:p>
          <a:p>
            <a:r>
              <a:rPr lang="en-US" sz="4100" dirty="0"/>
              <a:t>iPads</a:t>
            </a:r>
          </a:p>
          <a:p>
            <a:r>
              <a:rPr lang="en-US" sz="4100" dirty="0"/>
              <a:t>The ‘Digital Competence Framework’</a:t>
            </a:r>
          </a:p>
          <a:p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526B97A-60DB-830D-9C4C-D5F61E4176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983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24"/>
    </mc:Choice>
    <mc:Fallback>
      <p:transition spd="slow" advTm="17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16055-398D-1839-4F35-B503E13D1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900" dirty="0"/>
              <a:t>Impact of Covid-19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6AD61-FEDC-0FC6-168D-47C2D55CB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0" i="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“COVID-19 outbreak opened a new scenario where teachers must have adequate digital literacy to teach online and to implement a current and innovative educational model.” </a:t>
            </a:r>
            <a:r>
              <a:rPr lang="en-GB" sz="3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(Sánchez-Cruzado et al., 2021)</a:t>
            </a:r>
            <a:endParaRPr lang="en-US" sz="4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0A15ACE-B653-8EEB-2454-DE84E136A8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190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541"/>
    </mc:Choice>
    <mc:Fallback>
      <p:transition spd="slow" advTm="33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9E0B8-25EE-D6F2-D796-A475B2A44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003" y="528072"/>
            <a:ext cx="9520158" cy="1049235"/>
          </a:xfrm>
        </p:spPr>
        <p:txBody>
          <a:bodyPr/>
          <a:lstStyle/>
          <a:p>
            <a:pPr algn="ctr"/>
            <a:r>
              <a:rPr lang="en-US" sz="5900" dirty="0"/>
              <a:t>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2B3C3-DD61-5B53-0D1D-5FE377B47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23" y="1680010"/>
            <a:ext cx="6291468" cy="3672687"/>
          </a:xfrm>
        </p:spPr>
        <p:txBody>
          <a:bodyPr>
            <a:normAutofit/>
          </a:bodyPr>
          <a:lstStyle/>
          <a:p>
            <a:endParaRPr lang="en-US" sz="3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626D3-9433-A4F5-4D58-BE74CAB12F7F}"/>
              </a:ext>
            </a:extLst>
          </p:cNvPr>
          <p:cNvSpPr txBox="1"/>
          <p:nvPr/>
        </p:nvSpPr>
        <p:spPr>
          <a:xfrm>
            <a:off x="7046378" y="1580995"/>
            <a:ext cx="473449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“Team-working skills was one of the most important skills and capabilities when recruiting new graduates” </a:t>
            </a:r>
            <a:r>
              <a:rPr lang="en-GB" sz="3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(Archer &amp; Davidson, 2008).</a:t>
            </a:r>
            <a:endParaRPr lang="en-US" sz="3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A7B2AE0-2514-5B8E-320A-8FF0BFD2E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B0E27111-4B77-8716-6AB1-EA65C2093F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457" y="2064327"/>
            <a:ext cx="5535400" cy="3113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4902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58"/>
    </mc:Choice>
    <mc:Fallback>
      <p:transition spd="slow" advTm="20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7FFE1-DAEB-41C6-5547-5D52F763B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659" y="743213"/>
            <a:ext cx="9520158" cy="1049235"/>
          </a:xfrm>
        </p:spPr>
        <p:txBody>
          <a:bodyPr>
            <a:noAutofit/>
          </a:bodyPr>
          <a:lstStyle/>
          <a:p>
            <a:pPr algn="ctr"/>
            <a:r>
              <a:rPr lang="en-US" sz="5900" dirty="0"/>
              <a:t>Importance of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817CD-BC1E-0621-E272-B9B2FCEF8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100" dirty="0"/>
              <a:t>Improves social and communication skills</a:t>
            </a:r>
          </a:p>
          <a:p>
            <a:r>
              <a:rPr lang="en-US" sz="4100" dirty="0"/>
              <a:t>Desirable</a:t>
            </a:r>
          </a:p>
          <a:p>
            <a:r>
              <a:rPr lang="en-US" sz="4100" dirty="0"/>
              <a:t>Employable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A9730BD-B0F6-7B51-F689-D89B726509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485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757"/>
    </mc:Choice>
    <mc:Fallback>
      <p:transition spd="slow" advTm="12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393E-1C78-2D77-69C4-01D0B56A2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67037"/>
            <a:ext cx="9520158" cy="1049235"/>
          </a:xfrm>
        </p:spPr>
        <p:txBody>
          <a:bodyPr>
            <a:noAutofit/>
          </a:bodyPr>
          <a:lstStyle/>
          <a:p>
            <a:pPr algn="ctr"/>
            <a:r>
              <a:rPr lang="en-US" sz="5900" dirty="0"/>
              <a:t>Teamwork within an educational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D0080-A148-C147-CF5D-E6B20EF86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100" dirty="0"/>
              <a:t>Colleagues</a:t>
            </a:r>
          </a:p>
          <a:p>
            <a:r>
              <a:rPr lang="en-US" sz="4100" dirty="0"/>
              <a:t>Students</a:t>
            </a:r>
          </a:p>
          <a:p>
            <a:r>
              <a:rPr lang="en-US" sz="4100" dirty="0"/>
              <a:t>Parents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14441AE-2B83-8500-D902-D8A13FD879C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70396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21"/>
    </mc:Choice>
    <mc:Fallback>
      <p:transition spd="slow" advTm="17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48603-D57B-FD40-9EC0-A58FEF25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8399" y="2475458"/>
            <a:ext cx="5355201" cy="1049235"/>
          </a:xfrm>
        </p:spPr>
        <p:txBody>
          <a:bodyPr>
            <a:noAutofit/>
          </a:bodyPr>
          <a:lstStyle/>
          <a:p>
            <a:r>
              <a:rPr lang="en-US" sz="8000" dirty="0"/>
              <a:t>Thank you.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1F5AC00-93BD-5937-F3D4-CC76E53FDC3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91155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41"/>
    </mc:Choice>
    <mc:Fallback>
      <p:transition spd="slow" advTm="5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C130C-6FF1-2EF2-A079-4ECF5F4D4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-457200">
              <a:buNone/>
            </a:pPr>
            <a:r>
              <a:rPr lang="en-GB" sz="3000" dirty="0">
                <a:effectLst/>
              </a:rPr>
              <a:t>Archer, W. and Davidson, J. (2008) ‘Skills and capabilities: importance and satisfaction,’ in </a:t>
            </a:r>
            <a:r>
              <a:rPr lang="en-GB" sz="3000" i="1" dirty="0">
                <a:effectLst/>
              </a:rPr>
              <a:t>Graduate Employability: What   do employers think and want?</a:t>
            </a:r>
            <a:r>
              <a:rPr lang="en-GB" sz="3000" dirty="0">
                <a:effectLst/>
              </a:rPr>
              <a:t> London: The Council For Industry and Higher Education, p. 7. </a:t>
            </a:r>
          </a:p>
          <a:p>
            <a:pPr marL="0" indent="-457200">
              <a:buNone/>
            </a:pPr>
            <a:endParaRPr lang="en-GB" sz="3000" b="0" i="0" dirty="0">
              <a:effectLst/>
            </a:endParaRPr>
          </a:p>
          <a:p>
            <a:pPr marL="0" indent="-457200">
              <a:buNone/>
            </a:pPr>
            <a:r>
              <a:rPr lang="en-GB" sz="3000" b="0" i="0" dirty="0">
                <a:effectLst/>
              </a:rPr>
              <a:t>Facer, K (2009) Educational, </a:t>
            </a:r>
            <a:r>
              <a:rPr lang="en-GB" sz="3000" b="0" i="1" dirty="0">
                <a:effectLst/>
              </a:rPr>
              <a:t>Social and Technological Futures: A Report from the Beyond Current Horizons Programme</a:t>
            </a:r>
            <a:r>
              <a:rPr lang="en-GB" sz="3000" b="0" i="0" dirty="0">
                <a:effectLst/>
              </a:rPr>
              <a:t>: 101.    [online] Available at: </a:t>
            </a:r>
            <a:r>
              <a:rPr lang="en-GB" sz="3000" b="0" i="0" dirty="0" err="1">
                <a:effectLst/>
              </a:rPr>
              <a:t>www.beyondcurrenthorizons.org.uk</a:t>
            </a:r>
            <a:r>
              <a:rPr lang="en-GB" sz="3000" b="0" i="0" dirty="0">
                <a:effectLst/>
              </a:rPr>
              <a:t>/</a:t>
            </a:r>
            <a:r>
              <a:rPr lang="en-GB" sz="3000" b="0" i="0" dirty="0" err="1">
                <a:effectLst/>
              </a:rPr>
              <a:t>wp</a:t>
            </a:r>
            <a:r>
              <a:rPr lang="en-GB" sz="3000" b="0" i="0" dirty="0">
                <a:effectLst/>
              </a:rPr>
              <a:t>-content/ uploads/final-report-2009.pdf  (Accessed: 2</a:t>
            </a:r>
            <a:r>
              <a:rPr lang="en-GB" sz="3000" b="0" i="0" baseline="30000" dirty="0">
                <a:effectLst/>
              </a:rPr>
              <a:t>nd</a:t>
            </a:r>
            <a:r>
              <a:rPr lang="en-GB" sz="3000" b="0" i="0" dirty="0">
                <a:effectLst/>
              </a:rPr>
              <a:t> December 2022).</a:t>
            </a:r>
          </a:p>
          <a:p>
            <a:pPr marL="0" indent="-457200">
              <a:buNone/>
            </a:pPr>
            <a:endParaRPr lang="en-GB" sz="3000" dirty="0"/>
          </a:p>
          <a:p>
            <a:pPr marL="0" indent="-457200">
              <a:buNone/>
            </a:pPr>
            <a:r>
              <a:rPr lang="en-GB" sz="3000" b="0" i="0" dirty="0" err="1">
                <a:effectLst/>
              </a:rPr>
              <a:t>Ryberg</a:t>
            </a:r>
            <a:r>
              <a:rPr lang="en-GB" sz="3000" b="0" i="0" dirty="0">
                <a:effectLst/>
              </a:rPr>
              <a:t>, T and </a:t>
            </a:r>
            <a:r>
              <a:rPr lang="en-GB" sz="3000" b="0" i="0" dirty="0" err="1">
                <a:effectLst/>
              </a:rPr>
              <a:t>Georgsen</a:t>
            </a:r>
            <a:r>
              <a:rPr lang="en-GB" sz="3000" b="0" i="0" dirty="0">
                <a:effectLst/>
              </a:rPr>
              <a:t>, M (2010) ’Enabling Digital Literacy’. </a:t>
            </a:r>
            <a:r>
              <a:rPr lang="en-GB" sz="3000" b="0" i="1" dirty="0">
                <a:effectLst/>
              </a:rPr>
              <a:t>Nordic Journal of Digital Literacy </a:t>
            </a:r>
            <a:r>
              <a:rPr lang="en-GB" sz="3000" b="0" i="0" dirty="0">
                <a:effectLst/>
              </a:rPr>
              <a:t>, 5(2): p. 91.</a:t>
            </a:r>
          </a:p>
          <a:p>
            <a:pPr marL="0" indent="-457200">
              <a:buNone/>
            </a:pPr>
            <a:endParaRPr lang="en-GB" sz="3000" b="0" i="0" dirty="0">
              <a:effectLst/>
            </a:endParaRPr>
          </a:p>
          <a:p>
            <a:pPr marL="0" indent="-457200">
              <a:buNone/>
            </a:pPr>
            <a:r>
              <a:rPr lang="en-GB" sz="3000" dirty="0">
                <a:effectLst/>
              </a:rPr>
              <a:t>Sánchez-Cruzado, C., Santiago </a:t>
            </a:r>
            <a:r>
              <a:rPr lang="en-GB" sz="3000" dirty="0" err="1">
                <a:effectLst/>
              </a:rPr>
              <a:t>Campión</a:t>
            </a:r>
            <a:r>
              <a:rPr lang="en-GB" sz="3000" dirty="0">
                <a:effectLst/>
              </a:rPr>
              <a:t>, R. and Sánchez-</a:t>
            </a:r>
            <a:r>
              <a:rPr lang="en-GB" sz="3000" dirty="0" err="1">
                <a:effectLst/>
              </a:rPr>
              <a:t>Compaña</a:t>
            </a:r>
            <a:r>
              <a:rPr lang="en-GB" sz="3000" dirty="0">
                <a:effectLst/>
              </a:rPr>
              <a:t>, M.T. (2021) “Teacher digital literacy: The indisputable challenge after covid-19,” </a:t>
            </a:r>
            <a:r>
              <a:rPr lang="en-GB" sz="3000" i="1" dirty="0">
                <a:effectLst/>
              </a:rPr>
              <a:t>Sustainability</a:t>
            </a:r>
            <a:r>
              <a:rPr lang="en-GB" sz="3000" dirty="0">
                <a:effectLst/>
              </a:rPr>
              <a:t>, 13(4), p. 1. Available at: </a:t>
            </a:r>
            <a:r>
              <a:rPr lang="en-GB" sz="3000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https://doi.org/10.3390/su13041858</a:t>
            </a:r>
            <a:r>
              <a:rPr lang="en-GB" sz="3000" dirty="0">
                <a:effectLst/>
              </a:rPr>
              <a:t>. (Accessed: 6</a:t>
            </a:r>
            <a:r>
              <a:rPr lang="en-GB" sz="3000" baseline="30000" dirty="0">
                <a:effectLst/>
              </a:rPr>
              <a:t>th</a:t>
            </a:r>
            <a:r>
              <a:rPr lang="en-GB" sz="3000" dirty="0">
                <a:effectLst/>
              </a:rPr>
              <a:t> Decembe</a:t>
            </a:r>
            <a:r>
              <a:rPr lang="en-GB" sz="3000" dirty="0"/>
              <a:t>r 2022).</a:t>
            </a:r>
            <a:endParaRPr lang="en-GB" sz="3200" dirty="0">
              <a:effectLst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3FAB0F-31C6-D32A-B613-1A6941A3BFFF}"/>
              </a:ext>
            </a:extLst>
          </p:cNvPr>
          <p:cNvSpPr txBox="1"/>
          <p:nvPr/>
        </p:nvSpPr>
        <p:spPr>
          <a:xfrm>
            <a:off x="1689652" y="894522"/>
            <a:ext cx="2703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+mj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849144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9"/>
    </mc:Choice>
    <mc:Fallback>
      <p:transition spd="slow" advTm="1629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8DEA6B5-A441-CC30-391E-9FDFAA994A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6968286"/>
              </p:ext>
            </p:extLst>
          </p:nvPr>
        </p:nvGraphicFramePr>
        <p:xfrm>
          <a:off x="1911424" y="53838"/>
          <a:ext cx="9448800" cy="5232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448800">
                  <a:extLst>
                    <a:ext uri="{9D8B030D-6E8A-4147-A177-3AD203B41FA5}">
                      <a16:colId xmlns:a16="http://schemas.microsoft.com/office/drawing/2014/main" val="3187444007"/>
                    </a:ext>
                  </a:extLst>
                </a:gridCol>
              </a:tblGrid>
              <a:tr h="523220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000" kern="0" dirty="0">
                          <a:effectLst/>
                        </a:rPr>
                        <a:t>Personal Development Plan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77785130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1A92B9D-ABA7-6988-F0CE-5EF83CE039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518692"/>
              </p:ext>
            </p:extLst>
          </p:nvPr>
        </p:nvGraphicFramePr>
        <p:xfrm>
          <a:off x="1911424" y="1724890"/>
          <a:ext cx="9448800" cy="416501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89760">
                  <a:extLst>
                    <a:ext uri="{9D8B030D-6E8A-4147-A177-3AD203B41FA5}">
                      <a16:colId xmlns:a16="http://schemas.microsoft.com/office/drawing/2014/main" val="3010544528"/>
                    </a:ext>
                  </a:extLst>
                </a:gridCol>
                <a:gridCol w="1889760">
                  <a:extLst>
                    <a:ext uri="{9D8B030D-6E8A-4147-A177-3AD203B41FA5}">
                      <a16:colId xmlns:a16="http://schemas.microsoft.com/office/drawing/2014/main" val="1766526895"/>
                    </a:ext>
                  </a:extLst>
                </a:gridCol>
                <a:gridCol w="1889760">
                  <a:extLst>
                    <a:ext uri="{9D8B030D-6E8A-4147-A177-3AD203B41FA5}">
                      <a16:colId xmlns:a16="http://schemas.microsoft.com/office/drawing/2014/main" val="2704801987"/>
                    </a:ext>
                  </a:extLst>
                </a:gridCol>
                <a:gridCol w="1889760">
                  <a:extLst>
                    <a:ext uri="{9D8B030D-6E8A-4147-A177-3AD203B41FA5}">
                      <a16:colId xmlns:a16="http://schemas.microsoft.com/office/drawing/2014/main" val="3759898447"/>
                    </a:ext>
                  </a:extLst>
                </a:gridCol>
                <a:gridCol w="1889760">
                  <a:extLst>
                    <a:ext uri="{9D8B030D-6E8A-4147-A177-3AD203B41FA5}">
                      <a16:colId xmlns:a16="http://schemas.microsoft.com/office/drawing/2014/main" val="611273140"/>
                    </a:ext>
                  </a:extLst>
                </a:gridCol>
              </a:tblGrid>
              <a:tr h="757276"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What do I want/need to learn?</a:t>
                      </a:r>
                      <a:endParaRPr lang="en-GB" sz="120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(Specific &amp; Relevant)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effectLst/>
                        </a:rPr>
                        <a:t>What will I do to achieve this?</a:t>
                      </a:r>
                      <a:endParaRPr lang="en-GB" sz="1200" dirty="0">
                        <a:effectLst/>
                      </a:endParaRPr>
                    </a:p>
                    <a:p>
                      <a:pPr algn="ctr"/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algn="ctr"/>
                      <a:r>
                        <a:rPr lang="en-GB" sz="1000" dirty="0">
                          <a:effectLst/>
                        </a:rPr>
                        <a:t>(Specific)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What resources or support will I need?</a:t>
                      </a:r>
                      <a:endParaRPr lang="en-GB" sz="120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(Achievable)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What will my success criteria be?</a:t>
                      </a:r>
                      <a:endParaRPr lang="en-GB" sz="120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(Measurable)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Target dates for review and completion</a:t>
                      </a:r>
                      <a:endParaRPr lang="en-GB" sz="120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(Timebound)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2736379"/>
                  </a:ext>
                </a:extLst>
              </a:tr>
              <a:tr h="1135913"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Graduate university</a:t>
                      </a:r>
                      <a:endParaRPr lang="en-GB" sz="1200" dirty="0">
                        <a:effectLst/>
                      </a:endParaRPr>
                    </a:p>
                    <a:p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Work hard at university and complete assignments and assessments on time to a high standard.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Lectures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Lecturers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Further reading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 dirty="0">
                          <a:effectLst/>
                        </a:rPr>
                        <a:t>Graduating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3 years time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52399341"/>
                  </a:ext>
                </a:extLst>
              </a:tr>
              <a:tr h="757276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I need to learn how to be a good teacher. </a:t>
                      </a:r>
                      <a:endParaRPr lang="en-GB" sz="1200">
                        <a:effectLst/>
                      </a:endParaRPr>
                    </a:p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Attend lectures.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Take advantage of placement opportunities.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Lectures 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Lecturers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Books/research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Good marks in my assignments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Good marks in practical aspects (placement)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 dirty="0">
                          <a:effectLst/>
                        </a:rPr>
                        <a:t>3 years time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07364681"/>
                  </a:ext>
                </a:extLst>
              </a:tr>
              <a:tr h="151455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I want to be in a full-time teaching role.</a:t>
                      </a:r>
                      <a:endParaRPr lang="en-GB" sz="1200">
                        <a:effectLst/>
                      </a:endParaRPr>
                    </a:p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Graduate University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Gain some experience (possibly as a supply or part time/ temporary cover)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Search for suitable roles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Prepare for interviews</a:t>
                      </a:r>
                      <a:endParaRPr lang="en-GB" sz="1200">
                        <a:effectLst/>
                      </a:endParaRPr>
                    </a:p>
                    <a:p>
                      <a:pPr marL="228600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Updated CV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Internet for job search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Lesson Plan for interview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Getting a job as a full time teacher.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00" dirty="0">
                          <a:effectLst/>
                        </a:rPr>
                        <a:t>4-5 years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09760381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764FE9A-4042-DCAE-BCAC-ADB2C77E90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205878"/>
              </p:ext>
            </p:extLst>
          </p:nvPr>
        </p:nvGraphicFramePr>
        <p:xfrm>
          <a:off x="1930474" y="846174"/>
          <a:ext cx="9429750" cy="609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38885">
                  <a:extLst>
                    <a:ext uri="{9D8B030D-6E8A-4147-A177-3AD203B41FA5}">
                      <a16:colId xmlns:a16="http://schemas.microsoft.com/office/drawing/2014/main" val="4100700528"/>
                    </a:ext>
                  </a:extLst>
                </a:gridCol>
                <a:gridCol w="3510280">
                  <a:extLst>
                    <a:ext uri="{9D8B030D-6E8A-4147-A177-3AD203B41FA5}">
                      <a16:colId xmlns:a16="http://schemas.microsoft.com/office/drawing/2014/main" val="684475846"/>
                    </a:ext>
                  </a:extLst>
                </a:gridCol>
                <a:gridCol w="1170305">
                  <a:extLst>
                    <a:ext uri="{9D8B030D-6E8A-4147-A177-3AD203B41FA5}">
                      <a16:colId xmlns:a16="http://schemas.microsoft.com/office/drawing/2014/main" val="210517859"/>
                    </a:ext>
                  </a:extLst>
                </a:gridCol>
                <a:gridCol w="3510280">
                  <a:extLst>
                    <a:ext uri="{9D8B030D-6E8A-4147-A177-3AD203B41FA5}">
                      <a16:colId xmlns:a16="http://schemas.microsoft.com/office/drawing/2014/main" val="327363888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NAME: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Emily Palmer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STUDENT NUMBER:      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2004992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873181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COVERING THE PERIOD FROM: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Now (2022)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TO: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5 year’s time (2027)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59572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4415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5|1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{E7882A36-74B3-B14D-9729-70351F50623D}tf10001119_mac</Template>
  <TotalTime>1490</TotalTime>
  <Words>595</Words>
  <Application>Microsoft Macintosh PowerPoint</Application>
  <PresentationFormat>Widescreen</PresentationFormat>
  <Paragraphs>101</Paragraphs>
  <Slides>13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Palatino Linotype</vt:lpstr>
      <vt:lpstr>robotoregular</vt:lpstr>
      <vt:lpstr>Symbol</vt:lpstr>
      <vt:lpstr>Times New Roman</vt:lpstr>
      <vt:lpstr>Gallery</vt:lpstr>
      <vt:lpstr>Important study skills and how they can be used in an educational setting </vt:lpstr>
      <vt:lpstr>Study skills that will be  discussed are;</vt:lpstr>
      <vt:lpstr>Why are they important?</vt:lpstr>
      <vt:lpstr>Digital Literacy</vt:lpstr>
      <vt:lpstr>The development of new technologies  </vt:lpstr>
      <vt:lpstr>Use of technologies in schools</vt:lpstr>
      <vt:lpstr>Impact of Covid-19</vt:lpstr>
      <vt:lpstr>Teamwork</vt:lpstr>
      <vt:lpstr>Importance of teamwork</vt:lpstr>
      <vt:lpstr>Teamwork within an educational setting</vt:lpstr>
      <vt:lpstr>Thank you.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Important study skills and how they can be used in an educational setting </dc:title>
  <dc:creator>PALMER E. (2017736)</dc:creator>
  <cp:lastModifiedBy>PALMER E. (2017736)</cp:lastModifiedBy>
  <cp:revision>5</cp:revision>
  <dcterms:created xsi:type="dcterms:W3CDTF">2022-12-08T14:45:39Z</dcterms:created>
  <dcterms:modified xsi:type="dcterms:W3CDTF">2022-12-09T15:36:22Z</dcterms:modified>
</cp:coreProperties>
</file>