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67" r:id="rId2"/>
    <p:sldId id="268" r:id="rId3"/>
    <p:sldId id="269" r:id="rId4"/>
    <p:sldId id="270" r:id="rId5"/>
    <p:sldId id="271" r:id="rId6"/>
    <p:sldId id="272" r:id="rId7"/>
    <p:sldId id="273" r:id="rId8"/>
    <p:sldId id="274" r:id="rId9"/>
    <p:sldId id="275" r:id="rId10"/>
    <p:sldId id="276" r:id="rId11"/>
    <p:sldId id="277" r:id="rId12"/>
    <p:sldId id="278" r:id="rId13"/>
    <p:sldId id="279" r:id="rId14"/>
    <p:sldId id="259" r:id="rId15"/>
    <p:sldId id="260" r:id="rId16"/>
    <p:sldId id="261" r:id="rId17"/>
    <p:sldId id="262" r:id="rId18"/>
    <p:sldId id="263" r:id="rId19"/>
    <p:sldId id="264" r:id="rId20"/>
    <p:sldId id="265"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CBC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583" autoAdjust="0"/>
  </p:normalViewPr>
  <p:slideViewPr>
    <p:cSldViewPr>
      <p:cViewPr>
        <p:scale>
          <a:sx n="59" d="100"/>
          <a:sy n="59" d="100"/>
        </p:scale>
        <p:origin x="-16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71800" cy="457200"/>
          </a:xfrm>
          <a:prstGeom prst="rect">
            <a:avLst/>
          </a:prstGeom>
        </p:spPr>
        <p:txBody>
          <a:bodyPr vert="horz" lIns="91439" tIns="45719" rIns="91439" bIns="45719" rtlCol="0"/>
          <a:lstStyle>
            <a:lvl1pPr algn="l">
              <a:defRPr sz="1200"/>
            </a:lvl1pPr>
          </a:lstStyle>
          <a:p>
            <a:endParaRPr lang="en-GB"/>
          </a:p>
        </p:txBody>
      </p:sp>
      <p:sp>
        <p:nvSpPr>
          <p:cNvPr id="3" name="Date Placeholder 2"/>
          <p:cNvSpPr>
            <a:spLocks noGrp="1"/>
          </p:cNvSpPr>
          <p:nvPr>
            <p:ph type="dt" idx="1"/>
          </p:nvPr>
        </p:nvSpPr>
        <p:spPr>
          <a:xfrm>
            <a:off x="3884614" y="1"/>
            <a:ext cx="2971800" cy="457200"/>
          </a:xfrm>
          <a:prstGeom prst="rect">
            <a:avLst/>
          </a:prstGeom>
        </p:spPr>
        <p:txBody>
          <a:bodyPr vert="horz" lIns="91439" tIns="45719" rIns="91439" bIns="45719" rtlCol="0"/>
          <a:lstStyle>
            <a:lvl1pPr algn="r">
              <a:defRPr sz="1200"/>
            </a:lvl1pPr>
          </a:lstStyle>
          <a:p>
            <a:fld id="{82D70A61-7E76-447F-9C0C-8363AC15EADC}" type="datetimeFigureOut">
              <a:rPr lang="en-GB" smtClean="0"/>
              <a:pPr/>
              <a:t>12/12/2012</a:t>
            </a:fld>
            <a:endParaRPr lang="en-GB"/>
          </a:p>
        </p:txBody>
      </p:sp>
      <p:sp>
        <p:nvSpPr>
          <p:cNvPr id="4" name="Slide Image Placeholder 3"/>
          <p:cNvSpPr>
            <a:spLocks noGrp="1" noRot="1" noChangeAspect="1"/>
          </p:cNvSpPr>
          <p:nvPr>
            <p:ph type="sldImg" idx="2"/>
          </p:nvPr>
        </p:nvSpPr>
        <p:spPr>
          <a:xfrm>
            <a:off x="1143000" y="685800"/>
            <a:ext cx="4573588" cy="3429000"/>
          </a:xfrm>
          <a:prstGeom prst="rect">
            <a:avLst/>
          </a:prstGeom>
          <a:noFill/>
          <a:ln w="12700">
            <a:solidFill>
              <a:prstClr val="black"/>
            </a:solidFill>
          </a:ln>
        </p:spPr>
        <p:txBody>
          <a:bodyPr vert="horz" lIns="91439" tIns="45719" rIns="91439" bIns="45719"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39" tIns="45719" rIns="91439" bIns="45719"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8685214"/>
            <a:ext cx="2971800" cy="457200"/>
          </a:xfrm>
          <a:prstGeom prst="rect">
            <a:avLst/>
          </a:prstGeom>
        </p:spPr>
        <p:txBody>
          <a:bodyPr vert="horz" lIns="91439" tIns="45719" rIns="91439" bIns="45719" rtlCol="0" anchor="b"/>
          <a:lstStyle>
            <a:lvl1pPr algn="l">
              <a:defRPr sz="1200"/>
            </a:lvl1pPr>
          </a:lstStyle>
          <a:p>
            <a:endParaRPr lang="en-GB"/>
          </a:p>
        </p:txBody>
      </p:sp>
      <p:sp>
        <p:nvSpPr>
          <p:cNvPr id="7" name="Slide Number Placeholder 6"/>
          <p:cNvSpPr>
            <a:spLocks noGrp="1"/>
          </p:cNvSpPr>
          <p:nvPr>
            <p:ph type="sldNum" sz="quarter" idx="5"/>
          </p:nvPr>
        </p:nvSpPr>
        <p:spPr>
          <a:xfrm>
            <a:off x="3884614" y="8685214"/>
            <a:ext cx="2971800" cy="457200"/>
          </a:xfrm>
          <a:prstGeom prst="rect">
            <a:avLst/>
          </a:prstGeom>
        </p:spPr>
        <p:txBody>
          <a:bodyPr vert="horz" lIns="91439" tIns="45719" rIns="91439" bIns="45719" rtlCol="0" anchor="b"/>
          <a:lstStyle>
            <a:lvl1pPr algn="r">
              <a:defRPr sz="1200"/>
            </a:lvl1pPr>
          </a:lstStyle>
          <a:p>
            <a:fld id="{144F6467-ED2B-401F-B01A-5ED201C1E8D9}" type="slidenum">
              <a:rPr lang="en-GB" smtClean="0"/>
              <a:pPr/>
              <a:t>‹#›</a:t>
            </a:fld>
            <a:endParaRPr lang="en-GB"/>
          </a:p>
        </p:txBody>
      </p:sp>
    </p:spTree>
    <p:extLst>
      <p:ext uri="{BB962C8B-B14F-4D97-AF65-F5344CB8AC3E}">
        <p14:creationId xmlns:p14="http://schemas.microsoft.com/office/powerpoint/2010/main" val="3799300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UK is diverse in terms of…………….</a:t>
            </a:r>
          </a:p>
          <a:p>
            <a:pPr marL="0" lvl="0" indent="0">
              <a:buFont typeface="Arial" pitchFamily="34" charset="0"/>
              <a:buNone/>
            </a:pP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Equality means……………..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CIPD defines diversity as …………. </a:t>
            </a:r>
            <a:endParaRPr lang="en-GB" dirty="0"/>
          </a:p>
        </p:txBody>
      </p:sp>
      <p:sp>
        <p:nvSpPr>
          <p:cNvPr id="4" name="Slide Number Placeholder 3"/>
          <p:cNvSpPr>
            <a:spLocks noGrp="1"/>
          </p:cNvSpPr>
          <p:nvPr>
            <p:ph type="sldNum" sz="quarter" idx="10"/>
          </p:nvPr>
        </p:nvSpPr>
        <p:spPr/>
        <p:txBody>
          <a:bodyPr/>
          <a:lstStyle/>
          <a:p>
            <a:fld id="{144F6467-ED2B-401F-B01A-5ED201C1E8D9}" type="slidenum">
              <a:rPr lang="en-GB" smtClean="0"/>
              <a:pPr/>
              <a:t>13</a:t>
            </a:fld>
            <a:endParaRPr lang="en-GB"/>
          </a:p>
        </p:txBody>
      </p:sp>
    </p:spTree>
    <p:extLst>
      <p:ext uri="{BB962C8B-B14F-4D97-AF65-F5344CB8AC3E}">
        <p14:creationId xmlns:p14="http://schemas.microsoft.com/office/powerpoint/2010/main" val="1020230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0" algn="l" rtl="0"/>
            <a:r>
              <a:rPr lang="en-GB" sz="1200" b="0" i="0" u="none" strike="noStrike" baseline="0" dirty="0" smtClean="0">
                <a:latin typeface="Times New Roman"/>
              </a:rPr>
              <a:t>The differences between equal opportunities and diversity can be seen in this table.</a:t>
            </a:r>
          </a:p>
          <a:p>
            <a:endParaRPr lang="en-GB" dirty="0"/>
          </a:p>
        </p:txBody>
      </p:sp>
      <p:sp>
        <p:nvSpPr>
          <p:cNvPr id="4" name="Slide Number Placeholder 3"/>
          <p:cNvSpPr>
            <a:spLocks noGrp="1"/>
          </p:cNvSpPr>
          <p:nvPr>
            <p:ph type="sldNum" sz="quarter" idx="10"/>
          </p:nvPr>
        </p:nvSpPr>
        <p:spPr/>
        <p:txBody>
          <a:bodyPr/>
          <a:lstStyle/>
          <a:p>
            <a:fld id="{144F6467-ED2B-401F-B01A-5ED201C1E8D9}" type="slidenum">
              <a:rPr lang="en-GB" smtClean="0"/>
              <a:pPr/>
              <a:t>14</a:t>
            </a:fld>
            <a:endParaRPr lang="en-GB"/>
          </a:p>
        </p:txBody>
      </p:sp>
    </p:spTree>
    <p:extLst>
      <p:ext uri="{BB962C8B-B14F-4D97-AF65-F5344CB8AC3E}">
        <p14:creationId xmlns:p14="http://schemas.microsoft.com/office/powerpoint/2010/main" val="1294120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Anderson and Metcalfe (2003) identify 3 different types of workforce diversity:</a:t>
            </a:r>
          </a:p>
          <a:p>
            <a:endParaRPr lang="en-GB" dirty="0"/>
          </a:p>
          <a:p>
            <a:pPr marL="171448" indent="-171448">
              <a:buFont typeface="Arial" pitchFamily="34" charset="0"/>
              <a:buChar char="•"/>
            </a:pPr>
            <a:r>
              <a:rPr lang="en-GB" dirty="0"/>
              <a:t>Social category diversity: difference in demographic characteristics such as race and sex</a:t>
            </a:r>
          </a:p>
          <a:p>
            <a:endParaRPr lang="en-GB" dirty="0"/>
          </a:p>
          <a:p>
            <a:pPr marL="171448" indent="-171448">
              <a:buFont typeface="Arial" pitchFamily="34" charset="0"/>
              <a:buChar char="•"/>
            </a:pPr>
            <a:r>
              <a:rPr lang="en-GB" dirty="0"/>
              <a:t>Informational diversity: difference of knowledge, experience, functional background</a:t>
            </a:r>
          </a:p>
          <a:p>
            <a:endParaRPr lang="en-GB" dirty="0"/>
          </a:p>
          <a:p>
            <a:pPr marL="171448" indent="-171448">
              <a:buFont typeface="Arial" pitchFamily="34" charset="0"/>
              <a:buChar char="•"/>
            </a:pPr>
            <a:r>
              <a:rPr lang="en-GB" dirty="0"/>
              <a:t>Value diversity: differences in personality and attitudes.</a:t>
            </a:r>
          </a:p>
          <a:p>
            <a:endParaRPr lang="en-GB" dirty="0"/>
          </a:p>
          <a:p>
            <a:r>
              <a:rPr lang="en-GB" dirty="0"/>
              <a:t>A need for diversity is being drive by Economic and social change.</a:t>
            </a:r>
          </a:p>
          <a:p>
            <a:endParaRPr lang="en-GB" dirty="0"/>
          </a:p>
        </p:txBody>
      </p:sp>
      <p:sp>
        <p:nvSpPr>
          <p:cNvPr id="4" name="Slide Number Placeholder 3"/>
          <p:cNvSpPr>
            <a:spLocks noGrp="1"/>
          </p:cNvSpPr>
          <p:nvPr>
            <p:ph type="sldNum" sz="quarter" idx="10"/>
          </p:nvPr>
        </p:nvSpPr>
        <p:spPr/>
        <p:txBody>
          <a:bodyPr/>
          <a:lstStyle/>
          <a:p>
            <a:fld id="{144F6467-ED2B-401F-B01A-5ED201C1E8D9}" type="slidenum">
              <a:rPr lang="en-GB" smtClean="0"/>
              <a:pPr/>
              <a:t>15</a:t>
            </a:fld>
            <a:endParaRPr lang="en-GB"/>
          </a:p>
        </p:txBody>
      </p:sp>
    </p:spTree>
    <p:extLst>
      <p:ext uri="{BB962C8B-B14F-4D97-AF65-F5344CB8AC3E}">
        <p14:creationId xmlns:p14="http://schemas.microsoft.com/office/powerpoint/2010/main" val="1322593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there is a clear evidence of continuing inequality based on race and sex for example…..</a:t>
            </a:r>
          </a:p>
          <a:p>
            <a:endParaRPr lang="en-GB" dirty="0"/>
          </a:p>
        </p:txBody>
      </p:sp>
      <p:sp>
        <p:nvSpPr>
          <p:cNvPr id="4" name="Slide Number Placeholder 3"/>
          <p:cNvSpPr>
            <a:spLocks noGrp="1"/>
          </p:cNvSpPr>
          <p:nvPr>
            <p:ph type="sldNum" sz="quarter" idx="10"/>
          </p:nvPr>
        </p:nvSpPr>
        <p:spPr/>
        <p:txBody>
          <a:bodyPr/>
          <a:lstStyle/>
          <a:p>
            <a:fld id="{144F6467-ED2B-401F-B01A-5ED201C1E8D9}" type="slidenum">
              <a:rPr lang="en-GB" smtClean="0"/>
              <a:pPr/>
              <a:t>16</a:t>
            </a:fld>
            <a:endParaRPr lang="en-GB"/>
          </a:p>
        </p:txBody>
      </p:sp>
    </p:spTree>
    <p:extLst>
      <p:ext uri="{BB962C8B-B14F-4D97-AF65-F5344CB8AC3E}">
        <p14:creationId xmlns:p14="http://schemas.microsoft.com/office/powerpoint/2010/main" val="4256712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Suggestions to improve the gender balance for example include……</a:t>
            </a:r>
          </a:p>
          <a:p>
            <a:endParaRPr lang="en-GB" dirty="0"/>
          </a:p>
        </p:txBody>
      </p:sp>
      <p:sp>
        <p:nvSpPr>
          <p:cNvPr id="4" name="Slide Number Placeholder 3"/>
          <p:cNvSpPr>
            <a:spLocks noGrp="1"/>
          </p:cNvSpPr>
          <p:nvPr>
            <p:ph type="sldNum" sz="quarter" idx="10"/>
          </p:nvPr>
        </p:nvSpPr>
        <p:spPr/>
        <p:txBody>
          <a:bodyPr/>
          <a:lstStyle/>
          <a:p>
            <a:fld id="{144F6467-ED2B-401F-B01A-5ED201C1E8D9}" type="slidenum">
              <a:rPr lang="en-GB" smtClean="0"/>
              <a:pPr/>
              <a:t>17</a:t>
            </a:fld>
            <a:endParaRPr lang="en-GB"/>
          </a:p>
        </p:txBody>
      </p:sp>
    </p:spTree>
    <p:extLst>
      <p:ext uri="{BB962C8B-B14F-4D97-AF65-F5344CB8AC3E}">
        <p14:creationId xmlns:p14="http://schemas.microsoft.com/office/powerpoint/2010/main" val="3280578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Tatli</a:t>
            </a:r>
            <a:r>
              <a:rPr lang="en-GB" dirty="0"/>
              <a:t> et al (2005) identify 3 major benefits from diversity…….</a:t>
            </a:r>
          </a:p>
        </p:txBody>
      </p:sp>
      <p:sp>
        <p:nvSpPr>
          <p:cNvPr id="4" name="Slide Number Placeholder 3"/>
          <p:cNvSpPr>
            <a:spLocks noGrp="1"/>
          </p:cNvSpPr>
          <p:nvPr>
            <p:ph type="sldNum" sz="quarter" idx="10"/>
          </p:nvPr>
        </p:nvSpPr>
        <p:spPr/>
        <p:txBody>
          <a:bodyPr/>
          <a:lstStyle/>
          <a:p>
            <a:fld id="{144F6467-ED2B-401F-B01A-5ED201C1E8D9}" type="slidenum">
              <a:rPr lang="en-GB" smtClean="0"/>
              <a:pPr/>
              <a:t>18</a:t>
            </a:fld>
            <a:endParaRPr lang="en-GB"/>
          </a:p>
        </p:txBody>
      </p:sp>
    </p:spTree>
    <p:extLst>
      <p:ext uri="{BB962C8B-B14F-4D97-AF65-F5344CB8AC3E}">
        <p14:creationId xmlns:p14="http://schemas.microsoft.com/office/powerpoint/2010/main" val="4041968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Jones (2006) identified further benefits:</a:t>
            </a:r>
          </a:p>
          <a:p>
            <a:endParaRPr lang="en-GB" dirty="0"/>
          </a:p>
          <a:p>
            <a:pPr marL="171448" indent="-171448">
              <a:buFont typeface="Arial" pitchFamily="34" charset="0"/>
              <a:buChar char="•"/>
            </a:pPr>
            <a:r>
              <a:rPr lang="en-GB" dirty="0"/>
              <a:t>Marketing: sales tends to increase when staffing reflects the organisation’s customer base.</a:t>
            </a:r>
          </a:p>
          <a:p>
            <a:endParaRPr lang="en-GB" dirty="0"/>
          </a:p>
          <a:p>
            <a:pPr marL="171448" indent="-171448">
              <a:buFont typeface="Arial" pitchFamily="34" charset="0"/>
              <a:buChar char="•"/>
            </a:pPr>
            <a:r>
              <a:rPr lang="en-GB" dirty="0"/>
              <a:t>HR: diversity leads to higher staff motivation, higher retention and reduced recruitment costs.  </a:t>
            </a:r>
          </a:p>
          <a:p>
            <a:endParaRPr lang="en-GB" dirty="0"/>
          </a:p>
          <a:p>
            <a:pPr marL="171448" indent="-171448">
              <a:buFont typeface="Arial" pitchFamily="34" charset="0"/>
              <a:buChar char="•"/>
            </a:pPr>
            <a:r>
              <a:rPr lang="en-GB" dirty="0"/>
              <a:t>Stakeholders: diversity policies improve the organisation’s image with stakeholders</a:t>
            </a:r>
          </a:p>
          <a:p>
            <a:endParaRPr lang="en-GB" dirty="0"/>
          </a:p>
          <a:p>
            <a:pPr marL="171448" indent="-171448">
              <a:buFont typeface="Arial" pitchFamily="34" charset="0"/>
              <a:buChar char="•"/>
            </a:pPr>
            <a:r>
              <a:rPr lang="en-GB" dirty="0"/>
              <a:t>Creativity and decision-making: diverse organisations tend to be more creative.  </a:t>
            </a:r>
          </a:p>
          <a:p>
            <a:endParaRPr lang="en-GB" dirty="0"/>
          </a:p>
          <a:p>
            <a:r>
              <a:rPr lang="en-GB" dirty="0"/>
              <a:t>In order to obtain benefits of diversity, diversity has to be managed effectively.</a:t>
            </a:r>
          </a:p>
          <a:p>
            <a:endParaRPr lang="en-GB" dirty="0"/>
          </a:p>
        </p:txBody>
      </p:sp>
      <p:sp>
        <p:nvSpPr>
          <p:cNvPr id="4" name="Slide Number Placeholder 3"/>
          <p:cNvSpPr>
            <a:spLocks noGrp="1"/>
          </p:cNvSpPr>
          <p:nvPr>
            <p:ph type="sldNum" sz="quarter" idx="10"/>
          </p:nvPr>
        </p:nvSpPr>
        <p:spPr/>
        <p:txBody>
          <a:bodyPr/>
          <a:lstStyle/>
          <a:p>
            <a:fld id="{144F6467-ED2B-401F-B01A-5ED201C1E8D9}" type="slidenum">
              <a:rPr lang="en-GB" smtClean="0"/>
              <a:pPr/>
              <a:t>19</a:t>
            </a:fld>
            <a:endParaRPr lang="en-GB"/>
          </a:p>
        </p:txBody>
      </p:sp>
    </p:spTree>
    <p:extLst>
      <p:ext uri="{BB962C8B-B14F-4D97-AF65-F5344CB8AC3E}">
        <p14:creationId xmlns:p14="http://schemas.microsoft.com/office/powerpoint/2010/main" val="20442513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Diversity strategies can operate at 3 different levels and achievement of all 3 is necessary for an effective diversity policy:</a:t>
            </a:r>
          </a:p>
          <a:p>
            <a:endParaRPr lang="en-GB" dirty="0"/>
          </a:p>
          <a:p>
            <a:pPr marL="171448" indent="-171448">
              <a:buFont typeface="Arial" pitchFamily="34" charset="0"/>
              <a:buChar char="•"/>
            </a:pPr>
            <a:r>
              <a:rPr lang="en-GB" dirty="0"/>
              <a:t>Representational diversity: ensuring the workforce is more representative of the population as a whole.</a:t>
            </a:r>
          </a:p>
          <a:p>
            <a:endParaRPr lang="en-GB" dirty="0"/>
          </a:p>
          <a:p>
            <a:pPr marL="171448" indent="-171448">
              <a:buFont typeface="Arial" pitchFamily="34" charset="0"/>
              <a:buChar char="•"/>
            </a:pPr>
            <a:r>
              <a:rPr lang="en-GB" dirty="0"/>
              <a:t>Inclusive processes: underlying processes must support representational diversity.</a:t>
            </a:r>
          </a:p>
          <a:p>
            <a:pPr marL="171450" lvl="0" indent="-171450">
              <a:buFont typeface="Arial" pitchFamily="34" charset="0"/>
              <a:buChar char="•"/>
            </a:pPr>
            <a:endParaRPr lang="en-GB" sz="1200" kern="1200" dirty="0" smtClean="0">
              <a:solidFill>
                <a:schemeClr val="tx1"/>
              </a:solidFill>
              <a:effectLst/>
              <a:latin typeface="+mn-lt"/>
              <a:ea typeface="+mn-ea"/>
              <a:cs typeface="+mn-cs"/>
            </a:endParaRPr>
          </a:p>
          <a:p>
            <a:pPr marL="171448" indent="-171448">
              <a:buFont typeface="Arial" pitchFamily="34" charset="0"/>
              <a:buChar char="•"/>
            </a:pPr>
            <a:r>
              <a:rPr lang="en-GB" dirty="0"/>
              <a:t>Inclusive culture: provide people with a culture where they feel respected.</a:t>
            </a:r>
          </a:p>
          <a:p>
            <a:pPr marL="171448" indent="-171448">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144F6467-ED2B-401F-B01A-5ED201C1E8D9}" type="slidenum">
              <a:rPr lang="en-GB" smtClean="0"/>
              <a:pPr/>
              <a:t>20</a:t>
            </a:fld>
            <a:endParaRPr lang="en-GB"/>
          </a:p>
        </p:txBody>
      </p:sp>
    </p:spTree>
    <p:extLst>
      <p:ext uri="{BB962C8B-B14F-4D97-AF65-F5344CB8AC3E}">
        <p14:creationId xmlns:p14="http://schemas.microsoft.com/office/powerpoint/2010/main" val="5337735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6C14BCC-0022-40BB-8FD6-31AF65C95C3B}" type="datetimeFigureOut">
              <a:rPr lang="en-GB" smtClean="0"/>
              <a:pPr/>
              <a:t>12/12/2012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D3B8BA-5917-4548-B49C-8585EE270155}" type="slidenum">
              <a:rPr lang="en-GB" smtClean="0"/>
              <a:pPr/>
              <a:t>‹#›</a:t>
            </a:fld>
            <a:endParaRPr lang="en-GB"/>
          </a:p>
        </p:txBody>
      </p:sp>
    </p:spTree>
    <p:extLst>
      <p:ext uri="{BB962C8B-B14F-4D97-AF65-F5344CB8AC3E}">
        <p14:creationId xmlns:p14="http://schemas.microsoft.com/office/powerpoint/2010/main" val="2602266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10"/>
          </p:nvPr>
        </p:nvSpPr>
        <p:spPr/>
        <p:txBody>
          <a:bodyPr/>
          <a:lstStyle/>
          <a:p>
            <a:fld id="{D6C14BCC-0022-40BB-8FD6-31AF65C95C3B}" type="datetimeFigureOut">
              <a:rPr lang="en-GB" smtClean="0"/>
              <a:pPr/>
              <a:t>12/12/2012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D3B8BA-5917-4548-B49C-8585EE270155}" type="slidenum">
              <a:rPr lang="en-GB" smtClean="0"/>
              <a:pPr/>
              <a:t>‹#›</a:t>
            </a:fld>
            <a:endParaRPr lang="en-GB"/>
          </a:p>
        </p:txBody>
      </p:sp>
    </p:spTree>
    <p:extLst>
      <p:ext uri="{BB962C8B-B14F-4D97-AF65-F5344CB8AC3E}">
        <p14:creationId xmlns:p14="http://schemas.microsoft.com/office/powerpoint/2010/main" val="388956457"/>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6C14BCC-0022-40BB-8FD6-31AF65C95C3B}" type="datetimeFigureOut">
              <a:rPr lang="en-GB" smtClean="0"/>
              <a:pPr/>
              <a:t>12/12/2012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D3B8BA-5917-4548-B49C-8585EE270155}" type="slidenum">
              <a:rPr lang="en-GB" smtClean="0"/>
              <a:pPr/>
              <a:t>‹#›</a:t>
            </a:fld>
            <a:endParaRPr lang="en-GB"/>
          </a:p>
        </p:txBody>
      </p:sp>
    </p:spTree>
    <p:extLst>
      <p:ext uri="{BB962C8B-B14F-4D97-AF65-F5344CB8AC3E}">
        <p14:creationId xmlns:p14="http://schemas.microsoft.com/office/powerpoint/2010/main" val="554285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6C14BCC-0022-40BB-8FD6-31AF65C95C3B}" type="datetimeFigureOut">
              <a:rPr lang="en-GB" smtClean="0"/>
              <a:pPr/>
              <a:t>12/12/2012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D3B8BA-5917-4548-B49C-8585EE270155}" type="slidenum">
              <a:rPr lang="en-GB" smtClean="0"/>
              <a:pPr/>
              <a:t>‹#›</a:t>
            </a:fld>
            <a:endParaRPr lang="en-GB"/>
          </a:p>
        </p:txBody>
      </p:sp>
    </p:spTree>
    <p:extLst>
      <p:ext uri="{BB962C8B-B14F-4D97-AF65-F5344CB8AC3E}">
        <p14:creationId xmlns:p14="http://schemas.microsoft.com/office/powerpoint/2010/main" val="3626357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6C14BCC-0022-40BB-8FD6-31AF65C95C3B}" type="datetimeFigureOut">
              <a:rPr lang="en-GB" smtClean="0"/>
              <a:pPr/>
              <a:t>12/12/2012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D3B8BA-5917-4548-B49C-8585EE270155}" type="slidenum">
              <a:rPr lang="en-GB" smtClean="0"/>
              <a:pPr/>
              <a:t>‹#›</a:t>
            </a:fld>
            <a:endParaRPr lang="en-GB"/>
          </a:p>
        </p:txBody>
      </p:sp>
    </p:spTree>
    <p:extLst>
      <p:ext uri="{BB962C8B-B14F-4D97-AF65-F5344CB8AC3E}">
        <p14:creationId xmlns:p14="http://schemas.microsoft.com/office/powerpoint/2010/main" val="2525940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6C14BCC-0022-40BB-8FD6-31AF65C95C3B}" type="datetimeFigureOut">
              <a:rPr lang="en-GB" smtClean="0"/>
              <a:pPr/>
              <a:t>12/12/2012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D3B8BA-5917-4548-B49C-8585EE270155}" type="slidenum">
              <a:rPr lang="en-GB" smtClean="0"/>
              <a:pPr/>
              <a:t>‹#›</a:t>
            </a:fld>
            <a:endParaRPr lang="en-GB"/>
          </a:p>
        </p:txBody>
      </p:sp>
    </p:spTree>
    <p:extLst>
      <p:ext uri="{BB962C8B-B14F-4D97-AF65-F5344CB8AC3E}">
        <p14:creationId xmlns:p14="http://schemas.microsoft.com/office/powerpoint/2010/main" val="2455359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C14BCC-0022-40BB-8FD6-31AF65C95C3B}" type="datetimeFigureOut">
              <a:rPr lang="en-GB" smtClean="0"/>
              <a:pPr/>
              <a:t>12/12/2012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D3B8BA-5917-4548-B49C-8585EE270155}" type="slidenum">
              <a:rPr lang="en-GB" smtClean="0"/>
              <a:pPr/>
              <a:t>‹#›</a:t>
            </a:fld>
            <a:endParaRPr lang="en-GB"/>
          </a:p>
        </p:txBody>
      </p:sp>
    </p:spTree>
    <p:extLst>
      <p:ext uri="{BB962C8B-B14F-4D97-AF65-F5344CB8AC3E}">
        <p14:creationId xmlns:p14="http://schemas.microsoft.com/office/powerpoint/2010/main" val="4018909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C14BCC-0022-40BB-8FD6-31AF65C95C3B}" type="datetimeFigureOut">
              <a:rPr lang="en-GB" smtClean="0"/>
              <a:pPr/>
              <a:t>12/12/2012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D3B8BA-5917-4548-B49C-8585EE270155}" type="slidenum">
              <a:rPr lang="en-GB" smtClean="0"/>
              <a:pPr/>
              <a:t>‹#›</a:t>
            </a:fld>
            <a:endParaRPr lang="en-GB"/>
          </a:p>
        </p:txBody>
      </p:sp>
    </p:spTree>
    <p:extLst>
      <p:ext uri="{BB962C8B-B14F-4D97-AF65-F5344CB8AC3E}">
        <p14:creationId xmlns:p14="http://schemas.microsoft.com/office/powerpoint/2010/main" val="3954055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C14BCC-0022-40BB-8FD6-31AF65C95C3B}" type="datetimeFigureOut">
              <a:rPr lang="en-GB" smtClean="0"/>
              <a:pPr/>
              <a:t>12/12/2012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D3B8BA-5917-4548-B49C-8585EE270155}" type="slidenum">
              <a:rPr lang="en-GB" smtClean="0"/>
              <a:pPr/>
              <a:t>‹#›</a:t>
            </a:fld>
            <a:endParaRPr lang="en-GB"/>
          </a:p>
        </p:txBody>
      </p:sp>
    </p:spTree>
    <p:extLst>
      <p:ext uri="{BB962C8B-B14F-4D97-AF65-F5344CB8AC3E}">
        <p14:creationId xmlns:p14="http://schemas.microsoft.com/office/powerpoint/2010/main" val="4092617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C14BCC-0022-40BB-8FD6-31AF65C95C3B}" type="datetimeFigureOut">
              <a:rPr lang="en-GB" smtClean="0"/>
              <a:pPr/>
              <a:t>12/12/2012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D3B8BA-5917-4548-B49C-8585EE270155}" type="slidenum">
              <a:rPr lang="en-GB" smtClean="0"/>
              <a:pPr/>
              <a:t>‹#›</a:t>
            </a:fld>
            <a:endParaRPr lang="en-GB"/>
          </a:p>
        </p:txBody>
      </p:sp>
    </p:spTree>
    <p:extLst>
      <p:ext uri="{BB962C8B-B14F-4D97-AF65-F5344CB8AC3E}">
        <p14:creationId xmlns:p14="http://schemas.microsoft.com/office/powerpoint/2010/main" val="1406149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C14BCC-0022-40BB-8FD6-31AF65C95C3B}" type="datetimeFigureOut">
              <a:rPr lang="en-GB" smtClean="0"/>
              <a:pPr/>
              <a:t>12/12/2012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D3B8BA-5917-4548-B49C-8585EE270155}" type="slidenum">
              <a:rPr lang="en-GB" smtClean="0"/>
              <a:pPr/>
              <a:t>‹#›</a:t>
            </a:fld>
            <a:endParaRPr lang="en-GB"/>
          </a:p>
        </p:txBody>
      </p:sp>
    </p:spTree>
    <p:extLst>
      <p:ext uri="{BB962C8B-B14F-4D97-AF65-F5344CB8AC3E}">
        <p14:creationId xmlns:p14="http://schemas.microsoft.com/office/powerpoint/2010/main" val="3319924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C14BCC-0022-40BB-8FD6-31AF65C95C3B}" type="datetimeFigureOut">
              <a:rPr lang="en-GB" smtClean="0"/>
              <a:pPr/>
              <a:t>12/12/2012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D3B8BA-5917-4548-B49C-8585EE270155}" type="slidenum">
              <a:rPr lang="en-GB" smtClean="0"/>
              <a:pPr/>
              <a:t>‹#›</a:t>
            </a:fld>
            <a:endParaRPr lang="en-GB"/>
          </a:p>
        </p:txBody>
      </p:sp>
    </p:spTree>
    <p:extLst>
      <p:ext uri="{BB962C8B-B14F-4D97-AF65-F5344CB8AC3E}">
        <p14:creationId xmlns:p14="http://schemas.microsoft.com/office/powerpoint/2010/main" val="29380910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gi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Social Trends</a:t>
            </a:r>
            <a:endParaRPr lang="en-GB" dirty="0">
              <a:solidFill>
                <a:schemeClr val="accent1">
                  <a:lumMod val="50000"/>
                </a:schemeClr>
              </a:solidFill>
            </a:endParaRPr>
          </a:p>
        </p:txBody>
      </p:sp>
      <p:sp>
        <p:nvSpPr>
          <p:cNvPr id="3" name="Content Placeholder 2"/>
          <p:cNvSpPr>
            <a:spLocks noGrp="1"/>
          </p:cNvSpPr>
          <p:nvPr>
            <p:ph idx="1"/>
          </p:nvPr>
        </p:nvSpPr>
        <p:spPr/>
        <p:txBody>
          <a:bodyPr>
            <a:normAutofit/>
          </a:bodyPr>
          <a:lstStyle/>
          <a:p>
            <a:pPr algn="ctr">
              <a:buNone/>
            </a:pPr>
            <a:r>
              <a:rPr lang="en-GB" dirty="0" smtClean="0">
                <a:solidFill>
                  <a:srgbClr val="0070C0"/>
                </a:solidFill>
              </a:rPr>
              <a:t>Social Mobility</a:t>
            </a:r>
          </a:p>
          <a:p>
            <a:pPr algn="ctr">
              <a:buNone/>
            </a:pPr>
            <a:r>
              <a:rPr lang="en-GB" dirty="0" smtClean="0">
                <a:solidFill>
                  <a:srgbClr val="0070C0"/>
                </a:solidFill>
              </a:rPr>
              <a:t>Poverty</a:t>
            </a:r>
          </a:p>
          <a:p>
            <a:pPr algn="ctr">
              <a:buNone/>
            </a:pPr>
            <a:r>
              <a:rPr lang="en-GB" dirty="0" smtClean="0">
                <a:solidFill>
                  <a:srgbClr val="0070C0"/>
                </a:solidFill>
              </a:rPr>
              <a:t>Equality and Diversity</a:t>
            </a:r>
          </a:p>
          <a:p>
            <a:pPr algn="ctr">
              <a:buNone/>
            </a:pPr>
            <a:r>
              <a:rPr lang="en-GB" sz="2400" i="1" dirty="0" smtClean="0">
                <a:solidFill>
                  <a:srgbClr val="0070C0"/>
                </a:solidFill>
              </a:rPr>
              <a:t>Inequality and Family Structure</a:t>
            </a:r>
          </a:p>
          <a:p>
            <a:pPr>
              <a:buNone/>
            </a:pPr>
            <a:endParaRPr lang="en-GB" sz="2400" dirty="0" smtClean="0"/>
          </a:p>
          <a:p>
            <a:pPr>
              <a:buNone/>
            </a:pPr>
            <a:endParaRPr lang="en-GB" sz="2400" dirty="0" smtClean="0"/>
          </a:p>
          <a:p>
            <a:pPr>
              <a:buNone/>
            </a:pPr>
            <a:endParaRPr lang="en-GB" sz="2400" dirty="0" smtClean="0"/>
          </a:p>
          <a:p>
            <a:pPr>
              <a:buNone/>
            </a:pPr>
            <a:r>
              <a:rPr lang="en-GB" sz="2400" dirty="0" smtClean="0"/>
              <a:t>Annette Hughes                  Hannah Belton            Rhiannon Sharpe</a:t>
            </a:r>
            <a:endParaRPr lang="en-GB"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Social Mobility</a:t>
            </a:r>
            <a:endParaRPr lang="en-GB" dirty="0">
              <a:solidFill>
                <a:srgbClr val="0070C0"/>
              </a:solidFill>
            </a:endParaRPr>
          </a:p>
        </p:txBody>
      </p:sp>
      <p:sp>
        <p:nvSpPr>
          <p:cNvPr id="3" name="Content Placeholder 2"/>
          <p:cNvSpPr>
            <a:spLocks noGrp="1"/>
          </p:cNvSpPr>
          <p:nvPr>
            <p:ph idx="1"/>
          </p:nvPr>
        </p:nvSpPr>
        <p:spPr>
          <a:xfrm>
            <a:off x="457200" y="1196752"/>
            <a:ext cx="8229600" cy="5472608"/>
          </a:xfrm>
        </p:spPr>
        <p:txBody>
          <a:bodyPr/>
          <a:lstStyle/>
          <a:p>
            <a:pPr algn="ctr">
              <a:buNone/>
            </a:pPr>
            <a:r>
              <a:rPr lang="en-GB" sz="2800" i="1" dirty="0" smtClean="0"/>
              <a:t>“Social mobility is the movement of people up or down the social hierarchy, either within one generation or between generations”. </a:t>
            </a:r>
          </a:p>
          <a:p>
            <a:pPr>
              <a:buNone/>
            </a:pPr>
            <a:r>
              <a:rPr lang="en-GB" dirty="0" smtClean="0"/>
              <a:t>					</a:t>
            </a:r>
            <a:r>
              <a:rPr lang="en-GB" sz="2400" dirty="0" smtClean="0"/>
              <a:t>                    Kew and </a:t>
            </a:r>
            <a:r>
              <a:rPr lang="en-GB" sz="2400" dirty="0" err="1" smtClean="0"/>
              <a:t>Stredwick</a:t>
            </a:r>
            <a:r>
              <a:rPr lang="en-GB" sz="2400" dirty="0" smtClean="0"/>
              <a:t> 2010</a:t>
            </a:r>
          </a:p>
        </p:txBody>
      </p:sp>
      <p:pic>
        <p:nvPicPr>
          <p:cNvPr id="2050" name="Picture 2" descr="http://login.wordpressors.com/Upload/onlineuniversity360.com/man_climbing_ladder.jpg"/>
          <p:cNvPicPr>
            <a:picLocks noChangeAspect="1" noChangeArrowheads="1"/>
          </p:cNvPicPr>
          <p:nvPr/>
        </p:nvPicPr>
        <p:blipFill>
          <a:blip r:embed="rId2" cstate="print"/>
          <a:srcRect/>
          <a:stretch>
            <a:fillRect/>
          </a:stretch>
        </p:blipFill>
        <p:spPr bwMode="auto">
          <a:xfrm>
            <a:off x="450212" y="3140968"/>
            <a:ext cx="4184616" cy="3168352"/>
          </a:xfrm>
          <a:prstGeom prst="rect">
            <a:avLst/>
          </a:prstGeom>
          <a:noFill/>
        </p:spPr>
      </p:pic>
      <p:sp>
        <p:nvSpPr>
          <p:cNvPr id="5" name="TextBox 4"/>
          <p:cNvSpPr txBox="1"/>
          <p:nvPr/>
        </p:nvSpPr>
        <p:spPr>
          <a:xfrm>
            <a:off x="4679504" y="3645024"/>
            <a:ext cx="4464496" cy="2246769"/>
          </a:xfrm>
          <a:prstGeom prst="rect">
            <a:avLst/>
          </a:prstGeom>
          <a:noFill/>
        </p:spPr>
        <p:txBody>
          <a:bodyPr wrap="square" rtlCol="0">
            <a:spAutoFit/>
          </a:bodyPr>
          <a:lstStyle/>
          <a:p>
            <a:pPr>
              <a:spcBef>
                <a:spcPts val="0"/>
              </a:spcBef>
              <a:buFont typeface="Arial" pitchFamily="34" charset="0"/>
              <a:buChar char="•"/>
            </a:pPr>
            <a:r>
              <a:rPr lang="en-GB" sz="2800" dirty="0" smtClean="0"/>
              <a:t>Intra-generational mobility</a:t>
            </a:r>
          </a:p>
          <a:p>
            <a:pPr>
              <a:spcBef>
                <a:spcPts val="0"/>
              </a:spcBef>
              <a:buNone/>
            </a:pPr>
            <a:r>
              <a:rPr lang="en-GB" sz="2800" dirty="0" smtClean="0"/>
              <a:t>	</a:t>
            </a:r>
            <a:r>
              <a:rPr lang="en-GB" sz="2400" dirty="0" smtClean="0"/>
              <a:t>- </a:t>
            </a:r>
            <a:r>
              <a:rPr lang="en-GB" sz="2400" i="1" dirty="0" smtClean="0"/>
              <a:t>within one generation</a:t>
            </a:r>
          </a:p>
          <a:p>
            <a:pPr>
              <a:spcBef>
                <a:spcPts val="0"/>
              </a:spcBef>
              <a:buNone/>
            </a:pPr>
            <a:endParaRPr lang="en-GB" sz="2800" i="1" dirty="0" smtClean="0"/>
          </a:p>
          <a:p>
            <a:pPr>
              <a:spcBef>
                <a:spcPts val="0"/>
              </a:spcBef>
              <a:buFont typeface="Arial" pitchFamily="34" charset="0"/>
              <a:buChar char="•"/>
            </a:pPr>
            <a:r>
              <a:rPr lang="en-GB" sz="2800" dirty="0" smtClean="0"/>
              <a:t>Inter-generational mobility</a:t>
            </a:r>
          </a:p>
          <a:p>
            <a:pPr>
              <a:spcBef>
                <a:spcPts val="0"/>
              </a:spcBef>
              <a:buNone/>
            </a:pPr>
            <a:r>
              <a:rPr lang="en-GB" sz="2800" dirty="0" smtClean="0"/>
              <a:t>	</a:t>
            </a:r>
            <a:r>
              <a:rPr lang="en-GB" sz="2400" dirty="0" smtClean="0"/>
              <a:t>- </a:t>
            </a:r>
            <a:r>
              <a:rPr lang="en-GB" sz="2400" i="1" dirty="0" smtClean="0"/>
              <a:t>between generations</a:t>
            </a:r>
            <a:endParaRPr lang="en-GB" sz="2400"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2636912"/>
            <a:ext cx="8229600" cy="3672408"/>
          </a:xfrm>
        </p:spPr>
        <p:txBody>
          <a:bodyPr/>
          <a:lstStyle/>
          <a:p>
            <a:r>
              <a:rPr lang="en-GB" dirty="0" smtClean="0"/>
              <a:t>Vertical mobility</a:t>
            </a:r>
          </a:p>
          <a:p>
            <a:pPr>
              <a:spcBef>
                <a:spcPts val="0"/>
              </a:spcBef>
              <a:buNone/>
            </a:pPr>
            <a:r>
              <a:rPr lang="en-GB" sz="2400" i="1" dirty="0" smtClean="0"/>
              <a:t>	The movement of individuals up or down from one socioeconomic level to another.</a:t>
            </a:r>
          </a:p>
          <a:p>
            <a:pPr>
              <a:spcBef>
                <a:spcPts val="0"/>
              </a:spcBef>
              <a:buNone/>
            </a:pPr>
            <a:endParaRPr lang="en-GB" sz="2400" i="1" dirty="0" smtClean="0"/>
          </a:p>
          <a:p>
            <a:pPr>
              <a:spcBef>
                <a:spcPts val="0"/>
              </a:spcBef>
              <a:buNone/>
            </a:pPr>
            <a:endParaRPr lang="en-GB" sz="2400" i="1" dirty="0" smtClean="0"/>
          </a:p>
          <a:p>
            <a:r>
              <a:rPr lang="en-GB" dirty="0" smtClean="0"/>
              <a:t>Horizontal mobility</a:t>
            </a:r>
          </a:p>
          <a:p>
            <a:pPr>
              <a:spcBef>
                <a:spcPts val="0"/>
              </a:spcBef>
              <a:buNone/>
            </a:pPr>
            <a:r>
              <a:rPr lang="en-GB" sz="2400" i="1" dirty="0" smtClean="0"/>
              <a:t>	The movement of individuals from one position </a:t>
            </a:r>
          </a:p>
          <a:p>
            <a:pPr>
              <a:spcBef>
                <a:spcPts val="0"/>
              </a:spcBef>
              <a:buNone/>
            </a:pPr>
            <a:r>
              <a:rPr lang="en-GB" sz="2400" i="1" dirty="0" smtClean="0"/>
              <a:t>     or another at the same social level .</a:t>
            </a:r>
          </a:p>
        </p:txBody>
      </p:sp>
      <p:sp>
        <p:nvSpPr>
          <p:cNvPr id="4" name="Up-Down Arrow 3"/>
          <p:cNvSpPr/>
          <p:nvPr/>
        </p:nvSpPr>
        <p:spPr>
          <a:xfrm>
            <a:off x="7524328" y="2708920"/>
            <a:ext cx="864096" cy="1440160"/>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Left-Right Arrow 4"/>
          <p:cNvSpPr/>
          <p:nvPr/>
        </p:nvSpPr>
        <p:spPr>
          <a:xfrm>
            <a:off x="7092280" y="5013176"/>
            <a:ext cx="1584176" cy="864096"/>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467544" y="260648"/>
            <a:ext cx="8352928" cy="2554545"/>
          </a:xfrm>
          <a:prstGeom prst="rect">
            <a:avLst/>
          </a:prstGeom>
          <a:noFill/>
        </p:spPr>
        <p:txBody>
          <a:bodyPr wrap="square" rtlCol="0">
            <a:spAutoFit/>
          </a:bodyPr>
          <a:lstStyle/>
          <a:p>
            <a:pPr>
              <a:spcBef>
                <a:spcPts val="0"/>
              </a:spcBef>
              <a:buFontTx/>
              <a:buChar char="-"/>
            </a:pPr>
            <a:endParaRPr lang="en-GB" sz="1600" i="1" dirty="0" smtClean="0"/>
          </a:p>
          <a:p>
            <a:pPr>
              <a:spcBef>
                <a:spcPts val="0"/>
              </a:spcBef>
              <a:buFontTx/>
              <a:buChar char="-"/>
            </a:pPr>
            <a:endParaRPr lang="en-GB" sz="1600" i="1" dirty="0" smtClean="0"/>
          </a:p>
          <a:p>
            <a:pPr algn="ctr">
              <a:spcBef>
                <a:spcPts val="0"/>
              </a:spcBef>
              <a:buNone/>
            </a:pPr>
            <a:r>
              <a:rPr lang="en-GB" sz="3200" i="1" dirty="0" smtClean="0"/>
              <a:t>“Quality of life varies between social class, ethnic group, gender and locality”</a:t>
            </a:r>
          </a:p>
          <a:p>
            <a:pPr algn="r">
              <a:spcBef>
                <a:spcPts val="0"/>
              </a:spcBef>
              <a:buNone/>
            </a:pPr>
            <a:r>
              <a:rPr lang="en-GB" sz="3200" i="1" dirty="0" smtClean="0"/>
              <a:t> </a:t>
            </a:r>
            <a:r>
              <a:rPr lang="en-GB" sz="2800" i="1" dirty="0" smtClean="0"/>
              <a:t>(Aldridge 2004)</a:t>
            </a:r>
          </a:p>
          <a:p>
            <a:pPr>
              <a:spcBef>
                <a:spcPts val="0"/>
              </a:spcBef>
              <a:buNone/>
            </a:pPr>
            <a:endParaRPr lang="en-GB" sz="3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67544" y="1340768"/>
            <a:ext cx="8229600" cy="4525963"/>
          </a:xfrm>
        </p:spPr>
        <p:txBody>
          <a:bodyPr>
            <a:normAutofit/>
          </a:bodyPr>
          <a:lstStyle/>
          <a:p>
            <a:r>
              <a:rPr lang="en-GB" b="1" dirty="0" smtClean="0"/>
              <a:t>Relative social mobility </a:t>
            </a:r>
            <a:r>
              <a:rPr lang="en-GB" dirty="0" smtClean="0"/>
              <a:t>refers to the chances of people from different backgrounds ending up in certain social or income groups. </a:t>
            </a:r>
          </a:p>
          <a:p>
            <a:pPr>
              <a:buNone/>
            </a:pPr>
            <a:endParaRPr lang="en-GB" dirty="0" smtClean="0"/>
          </a:p>
          <a:p>
            <a:r>
              <a:rPr lang="en-GB" b="1" dirty="0" smtClean="0"/>
              <a:t>Absolute social mobility </a:t>
            </a:r>
            <a:r>
              <a:rPr lang="en-GB" dirty="0" smtClean="0"/>
              <a:t>– the ability of people to be able to do better than their parents due to structural changes in the economy creating more and better jobs</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95536" y="1196752"/>
            <a:ext cx="8229600" cy="4525963"/>
          </a:xfrm>
        </p:spPr>
        <p:txBody>
          <a:bodyPr>
            <a:normAutofit fontScale="85000" lnSpcReduction="10000"/>
          </a:bodyPr>
          <a:lstStyle/>
          <a:p>
            <a:r>
              <a:rPr lang="en-GB" b="1" dirty="0" smtClean="0"/>
              <a:t>Inter-generational social mobility </a:t>
            </a:r>
            <a:r>
              <a:rPr lang="en-GB" dirty="0" smtClean="0"/>
              <a:t>is the extent to which people’s success in life is determined by who their parents are. The Government’s vision is a society where children are free to succeed whatever circumstances they are born in, breaking the transmission of disadvantage from one generation to the next.</a:t>
            </a:r>
          </a:p>
          <a:p>
            <a:endParaRPr lang="en-GB" dirty="0" smtClean="0"/>
          </a:p>
          <a:p>
            <a:r>
              <a:rPr lang="en-GB" b="1" dirty="0" smtClean="0"/>
              <a:t>Intra-generational social mobility </a:t>
            </a:r>
            <a:r>
              <a:rPr lang="en-GB" dirty="0" smtClean="0"/>
              <a:t>– the extent to which people are able to improve their position during their working lives – is an important part of this.</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91264" cy="706090"/>
          </a:xfrm>
        </p:spPr>
        <p:txBody>
          <a:bodyPr>
            <a:normAutofit fontScale="90000"/>
          </a:bodyPr>
          <a:lstStyle/>
          <a:p>
            <a:r>
              <a:rPr lang="en-GB" dirty="0" smtClean="0"/>
              <a:t/>
            </a:r>
            <a:br>
              <a:rPr lang="en-GB" dirty="0" smtClean="0"/>
            </a:br>
            <a:r>
              <a:rPr lang="en-GB" dirty="0" smtClean="0"/>
              <a:t>Factors Affecting Social Mobility</a:t>
            </a:r>
            <a:br>
              <a:rPr lang="en-GB" dirty="0" smtClean="0"/>
            </a:br>
            <a:endParaRPr lang="en-GB" dirty="0"/>
          </a:p>
        </p:txBody>
      </p:sp>
      <p:sp>
        <p:nvSpPr>
          <p:cNvPr id="7" name="TextBox 6"/>
          <p:cNvSpPr txBox="1"/>
          <p:nvPr/>
        </p:nvSpPr>
        <p:spPr>
          <a:xfrm>
            <a:off x="4644008" y="2492896"/>
            <a:ext cx="2880320" cy="1938992"/>
          </a:xfrm>
          <a:prstGeom prst="rect">
            <a:avLst/>
          </a:prstGeom>
          <a:noFill/>
        </p:spPr>
        <p:txBody>
          <a:bodyPr wrap="square" rtlCol="0">
            <a:spAutoFit/>
          </a:bodyPr>
          <a:lstStyle/>
          <a:p>
            <a:r>
              <a:rPr lang="en-GB" sz="2400" b="1" dirty="0" smtClean="0">
                <a:latin typeface="Aharoni" pitchFamily="2" charset="-79"/>
                <a:cs typeface="Aharoni" pitchFamily="2" charset="-79"/>
              </a:rPr>
              <a:t>MARRIAGE</a:t>
            </a:r>
          </a:p>
          <a:p>
            <a:endParaRPr lang="en-GB" sz="2400" b="1" dirty="0" smtClean="0">
              <a:latin typeface="Aharoni" pitchFamily="2" charset="-79"/>
              <a:cs typeface="Aharoni" pitchFamily="2" charset="-79"/>
            </a:endParaRPr>
          </a:p>
          <a:p>
            <a:endParaRPr lang="en-GB" sz="2400" b="1" dirty="0" smtClean="0">
              <a:latin typeface="Aharoni" pitchFamily="2" charset="-79"/>
              <a:cs typeface="Aharoni" pitchFamily="2" charset="-79"/>
            </a:endParaRPr>
          </a:p>
          <a:p>
            <a:endParaRPr lang="en-GB" sz="2400" b="1" dirty="0" smtClean="0">
              <a:latin typeface="Aharoni" pitchFamily="2" charset="-79"/>
              <a:cs typeface="Aharoni" pitchFamily="2" charset="-79"/>
            </a:endParaRPr>
          </a:p>
          <a:p>
            <a:endParaRPr lang="en-GB" sz="2400" b="1" dirty="0">
              <a:latin typeface="Aharoni" pitchFamily="2" charset="-79"/>
              <a:cs typeface="Aharoni" pitchFamily="2" charset="-79"/>
            </a:endParaRPr>
          </a:p>
        </p:txBody>
      </p:sp>
      <p:sp>
        <p:nvSpPr>
          <p:cNvPr id="8" name="TextBox 7"/>
          <p:cNvSpPr txBox="1"/>
          <p:nvPr/>
        </p:nvSpPr>
        <p:spPr>
          <a:xfrm>
            <a:off x="539552" y="1412776"/>
            <a:ext cx="2592288" cy="461665"/>
          </a:xfrm>
          <a:prstGeom prst="rect">
            <a:avLst/>
          </a:prstGeom>
          <a:noFill/>
        </p:spPr>
        <p:txBody>
          <a:bodyPr wrap="square" rtlCol="0">
            <a:spAutoFit/>
          </a:bodyPr>
          <a:lstStyle/>
          <a:p>
            <a:r>
              <a:rPr lang="en-GB" sz="2400" b="1" dirty="0" smtClean="0">
                <a:latin typeface="Aharoni" pitchFamily="2" charset="-79"/>
                <a:cs typeface="Aharoni" pitchFamily="2" charset="-79"/>
              </a:rPr>
              <a:t>SOCIAL CAPITAL</a:t>
            </a:r>
          </a:p>
        </p:txBody>
      </p:sp>
      <p:sp>
        <p:nvSpPr>
          <p:cNvPr id="10" name="TextBox 9"/>
          <p:cNvSpPr txBox="1"/>
          <p:nvPr/>
        </p:nvSpPr>
        <p:spPr>
          <a:xfrm>
            <a:off x="539552" y="4653136"/>
            <a:ext cx="4104456" cy="461665"/>
          </a:xfrm>
          <a:prstGeom prst="rect">
            <a:avLst/>
          </a:prstGeom>
          <a:noFill/>
        </p:spPr>
        <p:txBody>
          <a:bodyPr wrap="square" rtlCol="0">
            <a:spAutoFit/>
          </a:bodyPr>
          <a:lstStyle/>
          <a:p>
            <a:r>
              <a:rPr lang="en-GB" sz="2400" dirty="0" smtClean="0">
                <a:latin typeface="Aharoni" pitchFamily="2" charset="-79"/>
                <a:cs typeface="Aharoni" pitchFamily="2" charset="-79"/>
              </a:rPr>
              <a:t>EARLY YEARS INFLUENCES</a:t>
            </a:r>
            <a:endParaRPr lang="en-GB" sz="2400" dirty="0">
              <a:latin typeface="Aharoni" pitchFamily="2" charset="-79"/>
              <a:cs typeface="Aharoni" pitchFamily="2" charset="-79"/>
            </a:endParaRPr>
          </a:p>
        </p:txBody>
      </p:sp>
      <p:sp>
        <p:nvSpPr>
          <p:cNvPr id="11" name="Rectangle 10"/>
          <p:cNvSpPr/>
          <p:nvPr/>
        </p:nvSpPr>
        <p:spPr>
          <a:xfrm>
            <a:off x="611560" y="1916832"/>
            <a:ext cx="2862064" cy="1200329"/>
          </a:xfrm>
          <a:prstGeom prst="rect">
            <a:avLst/>
          </a:prstGeom>
        </p:spPr>
        <p:txBody>
          <a:bodyPr wrap="square">
            <a:spAutoFit/>
          </a:bodyPr>
          <a:lstStyle/>
          <a:p>
            <a:r>
              <a:rPr lang="en-GB" b="1" dirty="0" smtClean="0">
                <a:cs typeface="Aharoni" pitchFamily="2" charset="-79"/>
              </a:rPr>
              <a:t>WORKING CLASS</a:t>
            </a:r>
          </a:p>
          <a:p>
            <a:r>
              <a:rPr lang="en-GB" dirty="0" smtClean="0">
                <a:cs typeface="Aharoni" pitchFamily="2" charset="-79"/>
              </a:rPr>
              <a:t>DRUGS, </a:t>
            </a:r>
          </a:p>
          <a:p>
            <a:r>
              <a:rPr lang="en-GB" dirty="0" smtClean="0">
                <a:cs typeface="Aharoni" pitchFamily="2" charset="-79"/>
              </a:rPr>
              <a:t>UNEMPLOYMENT, </a:t>
            </a:r>
          </a:p>
          <a:p>
            <a:r>
              <a:rPr lang="en-GB" dirty="0" smtClean="0">
                <a:cs typeface="Aharoni" pitchFamily="2" charset="-79"/>
              </a:rPr>
              <a:t>ANTISOCIAL BEHAVIOUR</a:t>
            </a:r>
            <a:endParaRPr lang="en-GB" dirty="0">
              <a:cs typeface="Aharoni" pitchFamily="2" charset="-79"/>
            </a:endParaRPr>
          </a:p>
        </p:txBody>
      </p:sp>
      <p:sp>
        <p:nvSpPr>
          <p:cNvPr id="12" name="Rectangle 11"/>
          <p:cNvSpPr/>
          <p:nvPr/>
        </p:nvSpPr>
        <p:spPr>
          <a:xfrm>
            <a:off x="611560" y="3212976"/>
            <a:ext cx="2862064" cy="1200329"/>
          </a:xfrm>
          <a:prstGeom prst="rect">
            <a:avLst/>
          </a:prstGeom>
        </p:spPr>
        <p:txBody>
          <a:bodyPr wrap="square">
            <a:spAutoFit/>
          </a:bodyPr>
          <a:lstStyle/>
          <a:p>
            <a:r>
              <a:rPr lang="en-GB" b="1" dirty="0" smtClean="0">
                <a:cs typeface="Aharoni" pitchFamily="2" charset="-79"/>
              </a:rPr>
              <a:t>MIDDLE CLASS</a:t>
            </a:r>
          </a:p>
          <a:p>
            <a:r>
              <a:rPr lang="en-GB" dirty="0" smtClean="0">
                <a:cs typeface="Aharoni" pitchFamily="2" charset="-79"/>
              </a:rPr>
              <a:t>MORE SOCIAL NETWORKS POSITIVELY EFFECT SOCIAL MOBILITY</a:t>
            </a:r>
            <a:endParaRPr lang="en-GB" dirty="0">
              <a:cs typeface="Aharoni" pitchFamily="2" charset="-79"/>
            </a:endParaRPr>
          </a:p>
        </p:txBody>
      </p:sp>
      <p:sp>
        <p:nvSpPr>
          <p:cNvPr id="13" name="Rectangle 12"/>
          <p:cNvSpPr/>
          <p:nvPr/>
        </p:nvSpPr>
        <p:spPr>
          <a:xfrm>
            <a:off x="611560" y="5013175"/>
            <a:ext cx="3888432" cy="1200329"/>
          </a:xfrm>
          <a:prstGeom prst="rect">
            <a:avLst/>
          </a:prstGeom>
        </p:spPr>
        <p:txBody>
          <a:bodyPr wrap="square">
            <a:spAutoFit/>
          </a:bodyPr>
          <a:lstStyle/>
          <a:p>
            <a:r>
              <a:rPr lang="en-GB" dirty="0" smtClean="0">
                <a:cs typeface="Aharoni" pitchFamily="2" charset="-79"/>
              </a:rPr>
              <a:t>QUALITY OF HOME ENVIRONMENT, </a:t>
            </a:r>
          </a:p>
          <a:p>
            <a:r>
              <a:rPr lang="en-GB" dirty="0" smtClean="0">
                <a:cs typeface="Aharoni" pitchFamily="2" charset="-79"/>
              </a:rPr>
              <a:t>FAMILY STRUCTURE, </a:t>
            </a:r>
          </a:p>
          <a:p>
            <a:r>
              <a:rPr lang="en-GB" dirty="0" smtClean="0">
                <a:cs typeface="Aharoni" pitchFamily="2" charset="-79"/>
              </a:rPr>
              <a:t>PRE-SCHOOL CARE,</a:t>
            </a:r>
          </a:p>
          <a:p>
            <a:r>
              <a:rPr lang="en-GB" dirty="0" smtClean="0">
                <a:cs typeface="Aharoni" pitchFamily="2" charset="-79"/>
              </a:rPr>
              <a:t>RELATIONSHIPS WITH CARING ADULTS</a:t>
            </a:r>
            <a:endParaRPr lang="en-GB" dirty="0">
              <a:cs typeface="Aharoni" pitchFamily="2" charset="-79"/>
            </a:endParaRPr>
          </a:p>
        </p:txBody>
      </p:sp>
      <p:sp>
        <p:nvSpPr>
          <p:cNvPr id="14" name="TextBox 13"/>
          <p:cNvSpPr txBox="1"/>
          <p:nvPr/>
        </p:nvSpPr>
        <p:spPr>
          <a:xfrm>
            <a:off x="4644008" y="3717032"/>
            <a:ext cx="3816424" cy="461665"/>
          </a:xfrm>
          <a:prstGeom prst="rect">
            <a:avLst/>
          </a:prstGeom>
          <a:noFill/>
        </p:spPr>
        <p:txBody>
          <a:bodyPr wrap="square" rtlCol="0">
            <a:spAutoFit/>
          </a:bodyPr>
          <a:lstStyle/>
          <a:p>
            <a:r>
              <a:rPr lang="en-GB" sz="2400" b="1" dirty="0" smtClean="0">
                <a:latin typeface="Aharoni" pitchFamily="2" charset="-79"/>
                <a:cs typeface="Aharoni" pitchFamily="2" charset="-79"/>
              </a:rPr>
              <a:t>AREA BASED INFLUENCES</a:t>
            </a:r>
          </a:p>
        </p:txBody>
      </p:sp>
      <p:sp>
        <p:nvSpPr>
          <p:cNvPr id="15" name="TextBox 14"/>
          <p:cNvSpPr txBox="1"/>
          <p:nvPr/>
        </p:nvSpPr>
        <p:spPr>
          <a:xfrm>
            <a:off x="4644008" y="1412776"/>
            <a:ext cx="4752528" cy="1015663"/>
          </a:xfrm>
          <a:prstGeom prst="rect">
            <a:avLst/>
          </a:prstGeom>
          <a:noFill/>
        </p:spPr>
        <p:txBody>
          <a:bodyPr wrap="square" rtlCol="0">
            <a:spAutoFit/>
          </a:bodyPr>
          <a:lstStyle/>
          <a:p>
            <a:r>
              <a:rPr lang="en-GB" sz="2400" b="1" dirty="0" smtClean="0">
                <a:latin typeface="Aharoni" pitchFamily="2" charset="-79"/>
                <a:cs typeface="Aharoni" pitchFamily="2" charset="-79"/>
              </a:rPr>
              <a:t>EDUCATION</a:t>
            </a:r>
          </a:p>
          <a:p>
            <a:r>
              <a:rPr lang="en-GB" dirty="0" smtClean="0">
                <a:latin typeface="+mj-lt"/>
                <a:cs typeface="Aharoni" pitchFamily="2" charset="-79"/>
              </a:rPr>
              <a:t>UNIVERSITY EDUCATION MORE READILY AVAILABLE ACROSS THE CLASSES</a:t>
            </a:r>
            <a:endParaRPr lang="en-GB" dirty="0">
              <a:latin typeface="+mj-lt"/>
              <a:cs typeface="Aharoni" pitchFamily="2" charset="-79"/>
            </a:endParaRPr>
          </a:p>
        </p:txBody>
      </p:sp>
      <p:sp>
        <p:nvSpPr>
          <p:cNvPr id="16" name="TextBox 15"/>
          <p:cNvSpPr txBox="1"/>
          <p:nvPr/>
        </p:nvSpPr>
        <p:spPr>
          <a:xfrm>
            <a:off x="4644008" y="4077072"/>
            <a:ext cx="4032448" cy="369332"/>
          </a:xfrm>
          <a:prstGeom prst="rect">
            <a:avLst/>
          </a:prstGeom>
          <a:noFill/>
        </p:spPr>
        <p:txBody>
          <a:bodyPr wrap="square" rtlCol="0">
            <a:spAutoFit/>
          </a:bodyPr>
          <a:lstStyle/>
          <a:p>
            <a:r>
              <a:rPr lang="en-GB" dirty="0" smtClean="0"/>
              <a:t>ECONOMICALY DEPRIVED AREAS </a:t>
            </a:r>
            <a:endParaRPr lang="en-GB" dirty="0"/>
          </a:p>
        </p:txBody>
      </p:sp>
      <p:sp>
        <p:nvSpPr>
          <p:cNvPr id="17" name="TextBox 16"/>
          <p:cNvSpPr txBox="1"/>
          <p:nvPr/>
        </p:nvSpPr>
        <p:spPr>
          <a:xfrm>
            <a:off x="4644008" y="2852936"/>
            <a:ext cx="4032448" cy="646331"/>
          </a:xfrm>
          <a:prstGeom prst="rect">
            <a:avLst/>
          </a:prstGeom>
          <a:noFill/>
        </p:spPr>
        <p:txBody>
          <a:bodyPr wrap="square" rtlCol="0">
            <a:spAutoFit/>
          </a:bodyPr>
          <a:lstStyle/>
          <a:p>
            <a:r>
              <a:rPr lang="en-GB" dirty="0" smtClean="0"/>
              <a:t>PEOPLE CAN CLIMB SOCIAL CLASSES THROUGH MARRIAGE</a:t>
            </a:r>
            <a:endParaRPr lang="en-GB" dirty="0"/>
          </a:p>
        </p:txBody>
      </p:sp>
      <p:sp>
        <p:nvSpPr>
          <p:cNvPr id="18" name="TextBox 17"/>
          <p:cNvSpPr txBox="1"/>
          <p:nvPr/>
        </p:nvSpPr>
        <p:spPr>
          <a:xfrm>
            <a:off x="4644008" y="4509120"/>
            <a:ext cx="4499992" cy="461665"/>
          </a:xfrm>
          <a:prstGeom prst="rect">
            <a:avLst/>
          </a:prstGeom>
          <a:noFill/>
        </p:spPr>
        <p:txBody>
          <a:bodyPr wrap="square" rtlCol="0">
            <a:spAutoFit/>
          </a:bodyPr>
          <a:lstStyle/>
          <a:p>
            <a:r>
              <a:rPr lang="en-GB" sz="2400" b="1" dirty="0" smtClean="0">
                <a:latin typeface="Aharoni" pitchFamily="2" charset="-79"/>
                <a:cs typeface="Aharoni" pitchFamily="2" charset="-79"/>
              </a:rPr>
              <a:t>EMPLOYMENT EXPERIENCES</a:t>
            </a:r>
          </a:p>
        </p:txBody>
      </p:sp>
      <p:sp>
        <p:nvSpPr>
          <p:cNvPr id="19" name="TextBox 18"/>
          <p:cNvSpPr txBox="1"/>
          <p:nvPr/>
        </p:nvSpPr>
        <p:spPr>
          <a:xfrm>
            <a:off x="4644008" y="4869160"/>
            <a:ext cx="4032448" cy="1754326"/>
          </a:xfrm>
          <a:prstGeom prst="rect">
            <a:avLst/>
          </a:prstGeom>
          <a:noFill/>
        </p:spPr>
        <p:txBody>
          <a:bodyPr wrap="square" rtlCol="0">
            <a:spAutoFit/>
          </a:bodyPr>
          <a:lstStyle/>
          <a:p>
            <a:r>
              <a:rPr lang="en-GB" dirty="0" smtClean="0"/>
              <a:t>WOMEN WHO TAKE CAREER BREAKS TO BRING UP CHILDREN OFTEN FIND THEY HAVE DIFFICULTY RE-ENTERING THE LABOUR MARKET AT THE SAME LEVEL, THIS CAN LEAD TO DOWNWARD SOCIAL MOBILITY.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Social mobility &amp;</a:t>
            </a:r>
            <a:br>
              <a:rPr lang="en-GB" dirty="0" smtClean="0"/>
            </a:br>
            <a:r>
              <a:rPr lang="en-GB" dirty="0" smtClean="0"/>
              <a:t>today’s labour market</a:t>
            </a:r>
            <a:endParaRPr lang="en-GB" dirty="0"/>
          </a:p>
        </p:txBody>
      </p:sp>
      <p:pic>
        <p:nvPicPr>
          <p:cNvPr id="33794" name="Picture 2" descr="http://damyantiwrites.files.wordpress.com/2011/04/hourglass-icon.jpg"/>
          <p:cNvPicPr>
            <a:picLocks noChangeAspect="1" noChangeArrowheads="1"/>
          </p:cNvPicPr>
          <p:nvPr/>
        </p:nvPicPr>
        <p:blipFill>
          <a:blip r:embed="rId2" cstate="print"/>
          <a:srcRect/>
          <a:stretch>
            <a:fillRect/>
          </a:stretch>
        </p:blipFill>
        <p:spPr bwMode="auto">
          <a:xfrm>
            <a:off x="2051720" y="1556792"/>
            <a:ext cx="5312734" cy="4248472"/>
          </a:xfrm>
          <a:prstGeom prst="rect">
            <a:avLst/>
          </a:prstGeom>
          <a:noFill/>
        </p:spPr>
      </p:pic>
      <p:sp>
        <p:nvSpPr>
          <p:cNvPr id="6" name="Title 3"/>
          <p:cNvSpPr txBox="1">
            <a:spLocks/>
          </p:cNvSpPr>
          <p:nvPr/>
        </p:nvSpPr>
        <p:spPr>
          <a:xfrm>
            <a:off x="539552" y="5715000"/>
            <a:ext cx="8229600" cy="1143000"/>
          </a:xfrm>
          <a:prstGeom prst="rect">
            <a:avLst/>
          </a:prstGeom>
        </p:spPr>
        <p:txBody>
          <a:bodyPr vert="horz" lIns="91440" tIns="45720" rIns="91440" bIns="45720" rtlCol="0" anchor="ctr">
            <a:normAutofit fontScale="975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2000" b="0" i="1" u="none" strike="noStrike" kern="1200" cap="none" spc="0" normalizeH="0" baseline="0" noProof="0" dirty="0" err="1" smtClean="0">
                <a:ln>
                  <a:noFill/>
                </a:ln>
                <a:solidFill>
                  <a:schemeClr val="tx1"/>
                </a:solidFill>
                <a:effectLst/>
                <a:uLnTx/>
                <a:uFillTx/>
                <a:latin typeface="+mj-lt"/>
                <a:ea typeface="+mj-ea"/>
                <a:cs typeface="+mj-cs"/>
              </a:rPr>
              <a:t>Financ</a:t>
            </a:r>
            <a:r>
              <a:rPr lang="en-GB" sz="2000" i="1" dirty="0" err="1" smtClean="0">
                <a:latin typeface="+mj-lt"/>
                <a:ea typeface="+mj-ea"/>
                <a:cs typeface="+mj-cs"/>
              </a:rPr>
              <a:t>ial</a:t>
            </a:r>
            <a:r>
              <a:rPr lang="en-GB" sz="2000" i="1" dirty="0" smtClean="0">
                <a:latin typeface="+mj-lt"/>
                <a:ea typeface="+mj-ea"/>
                <a:cs typeface="+mj-cs"/>
              </a:rPr>
              <a:t> Times &amp; The Guardian 2012</a:t>
            </a:r>
            <a:endParaRPr kumimoji="0" lang="en-GB" sz="2000" b="0" i="1" u="none" strike="noStrike" kern="1200" cap="none" spc="0" normalizeH="0" baseline="0" noProof="0" dirty="0">
              <a:ln>
                <a:noFill/>
              </a:ln>
              <a:solidFill>
                <a:schemeClr val="tx1"/>
              </a:solidFill>
              <a:effectLst/>
              <a:uLnTx/>
              <a:uFillTx/>
              <a:latin typeface="+mj-lt"/>
              <a:ea typeface="+mj-ea"/>
              <a:cs typeface="+mj-cs"/>
            </a:endParaRPr>
          </a:p>
        </p:txBody>
      </p:sp>
      <p:sp>
        <p:nvSpPr>
          <p:cNvPr id="8" name="TextBox 7"/>
          <p:cNvSpPr txBox="1"/>
          <p:nvPr/>
        </p:nvSpPr>
        <p:spPr>
          <a:xfrm>
            <a:off x="6228184" y="2132856"/>
            <a:ext cx="2160240" cy="648072"/>
          </a:xfrm>
          <a:prstGeom prst="rect">
            <a:avLst/>
          </a:prstGeom>
          <a:noFill/>
        </p:spPr>
        <p:txBody>
          <a:bodyPr wrap="square" rtlCol="0">
            <a:spAutoFit/>
          </a:bodyPr>
          <a:lstStyle/>
          <a:p>
            <a:pPr algn="ctr"/>
            <a:r>
              <a:rPr lang="en-GB" dirty="0" smtClean="0"/>
              <a:t>Good jobs for some @ the top</a:t>
            </a:r>
            <a:endParaRPr lang="en-GB" dirty="0"/>
          </a:p>
        </p:txBody>
      </p:sp>
      <p:sp>
        <p:nvSpPr>
          <p:cNvPr id="9" name="Down Arrow 8"/>
          <p:cNvSpPr/>
          <p:nvPr/>
        </p:nvSpPr>
        <p:spPr>
          <a:xfrm rot="5400000">
            <a:off x="5724128" y="2204864"/>
            <a:ext cx="360040" cy="50405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6228184" y="4581128"/>
            <a:ext cx="2160240" cy="646331"/>
          </a:xfrm>
          <a:prstGeom prst="rect">
            <a:avLst/>
          </a:prstGeom>
          <a:noFill/>
        </p:spPr>
        <p:txBody>
          <a:bodyPr wrap="square" rtlCol="0">
            <a:spAutoFit/>
          </a:bodyPr>
          <a:lstStyle/>
          <a:p>
            <a:pPr algn="ctr"/>
            <a:r>
              <a:rPr lang="en-GB" dirty="0" smtClean="0"/>
              <a:t>Lots of low paid jobs @ the bottom</a:t>
            </a:r>
            <a:endParaRPr lang="en-GB" dirty="0"/>
          </a:p>
        </p:txBody>
      </p:sp>
      <p:sp>
        <p:nvSpPr>
          <p:cNvPr id="11" name="Down Arrow 10"/>
          <p:cNvSpPr/>
          <p:nvPr/>
        </p:nvSpPr>
        <p:spPr>
          <a:xfrm rot="5400000">
            <a:off x="5724128" y="4653136"/>
            <a:ext cx="360040" cy="50405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Arrow 11"/>
          <p:cNvSpPr/>
          <p:nvPr/>
        </p:nvSpPr>
        <p:spPr>
          <a:xfrm>
            <a:off x="3851920" y="3429000"/>
            <a:ext cx="576064"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1475656" y="3284984"/>
            <a:ext cx="2160240" cy="646331"/>
          </a:xfrm>
          <a:prstGeom prst="rect">
            <a:avLst/>
          </a:prstGeom>
          <a:noFill/>
        </p:spPr>
        <p:txBody>
          <a:bodyPr wrap="square" rtlCol="0">
            <a:spAutoFit/>
          </a:bodyPr>
          <a:lstStyle/>
          <a:p>
            <a:pPr algn="ctr"/>
            <a:r>
              <a:rPr lang="en-GB" dirty="0" smtClean="0"/>
              <a:t>Squeeze in the middle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Improving social mobility</a:t>
            </a:r>
            <a:endParaRPr lang="en-GB" dirty="0"/>
          </a:p>
        </p:txBody>
      </p:sp>
      <p:sp>
        <p:nvSpPr>
          <p:cNvPr id="3" name="Content Placeholder 2"/>
          <p:cNvSpPr>
            <a:spLocks noGrp="1"/>
          </p:cNvSpPr>
          <p:nvPr>
            <p:ph idx="1"/>
          </p:nvPr>
        </p:nvSpPr>
        <p:spPr>
          <a:xfrm>
            <a:off x="467544" y="1412776"/>
            <a:ext cx="8229600" cy="4525963"/>
          </a:xfrm>
        </p:spPr>
        <p:txBody>
          <a:bodyPr>
            <a:normAutofit/>
          </a:bodyPr>
          <a:lstStyle/>
          <a:p>
            <a:pPr algn="ctr">
              <a:buNone/>
            </a:pPr>
            <a:r>
              <a:rPr lang="en-GB" sz="2400" i="1" dirty="0" smtClean="0"/>
              <a:t>“A fair society is an open society, one in which every individual is free to succeed. That is why improving social mobility is the principal goal of the Government’s social policy.”</a:t>
            </a:r>
          </a:p>
          <a:p>
            <a:pPr algn="ctr">
              <a:buNone/>
            </a:pPr>
            <a:r>
              <a:rPr lang="en-GB" sz="2400" dirty="0" smtClean="0"/>
              <a:t>		</a:t>
            </a:r>
          </a:p>
          <a:p>
            <a:pPr algn="ctr">
              <a:buNone/>
            </a:pPr>
            <a:r>
              <a:rPr lang="en-GB" sz="2400" i="1" dirty="0" smtClean="0"/>
              <a:t>"No one should be prevented from fulfilling their potential by the circumstances of their birth. What ought to count is how hard you work and the skills and talents you possess, not the school you went to or the jobs your parents did."</a:t>
            </a:r>
          </a:p>
          <a:p>
            <a:pPr>
              <a:buNone/>
            </a:pPr>
            <a:r>
              <a:rPr lang="en-GB" dirty="0" smtClean="0"/>
              <a:t>						        </a:t>
            </a:r>
            <a:r>
              <a:rPr lang="en-GB" sz="2800" dirty="0" smtClean="0"/>
              <a:t>Nick Clegg 2012</a:t>
            </a:r>
            <a:endParaRPr lang="en-GB" sz="2800" dirty="0"/>
          </a:p>
        </p:txBody>
      </p:sp>
      <p:sp>
        <p:nvSpPr>
          <p:cNvPr id="4" name="TextBox 3"/>
          <p:cNvSpPr txBox="1"/>
          <p:nvPr/>
        </p:nvSpPr>
        <p:spPr>
          <a:xfrm>
            <a:off x="467544" y="5288340"/>
            <a:ext cx="8280920" cy="1569660"/>
          </a:xfrm>
          <a:prstGeom prst="rect">
            <a:avLst/>
          </a:prstGeom>
          <a:noFill/>
        </p:spPr>
        <p:txBody>
          <a:bodyPr wrap="square" rtlCol="0">
            <a:spAutoFit/>
          </a:bodyPr>
          <a:lstStyle/>
          <a:p>
            <a:pPr algn="ctr"/>
            <a:r>
              <a:rPr lang="en-GB" sz="2400" dirty="0" smtClean="0"/>
              <a:t>Social mobility is a measure of how free people are to improve their position in society. The social mobility strategy set out the Government’s priority to improve </a:t>
            </a:r>
            <a:r>
              <a:rPr lang="en-GB" sz="2400" b="1" dirty="0" smtClean="0"/>
              <a:t>relative inter-generational social mobility</a:t>
            </a:r>
            <a:r>
              <a:rPr lang="en-GB" sz="2400" dirty="0" smtClean="0"/>
              <a:t>.</a:t>
            </a:r>
            <a:endParaRPr lang="en-GB"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Poverty</a:t>
            </a:r>
            <a:endParaRPr lang="en-GB" dirty="0">
              <a:solidFill>
                <a:srgbClr val="0070C0"/>
              </a:solidFill>
            </a:endParaRPr>
          </a:p>
        </p:txBody>
      </p:sp>
      <p:sp>
        <p:nvSpPr>
          <p:cNvPr id="3" name="Content Placeholder 2"/>
          <p:cNvSpPr>
            <a:spLocks noGrp="1"/>
          </p:cNvSpPr>
          <p:nvPr>
            <p:ph idx="1"/>
          </p:nvPr>
        </p:nvSpPr>
        <p:spPr/>
        <p:txBody>
          <a:bodyPr>
            <a:normAutofit fontScale="92500" lnSpcReduction="10000"/>
          </a:bodyPr>
          <a:lstStyle/>
          <a:p>
            <a:r>
              <a:rPr lang="en-GB" dirty="0" smtClean="0"/>
              <a:t>Relative poverty exists in the UK due to uneven distribution of income</a:t>
            </a:r>
          </a:p>
          <a:p>
            <a:r>
              <a:rPr lang="en-GB" dirty="0" smtClean="0"/>
              <a:t>Definitions of relative poverty –</a:t>
            </a:r>
          </a:p>
          <a:p>
            <a:pPr lvl="0"/>
            <a:r>
              <a:rPr lang="en-GB" dirty="0" smtClean="0"/>
              <a:t>Assistance level</a:t>
            </a:r>
          </a:p>
          <a:p>
            <a:pPr lvl="0"/>
            <a:r>
              <a:rPr lang="en-GB" dirty="0" smtClean="0"/>
              <a:t>Assistance level plus x %</a:t>
            </a:r>
          </a:p>
          <a:p>
            <a:pPr lvl="0"/>
            <a:r>
              <a:rPr lang="en-GB" dirty="0" smtClean="0"/>
              <a:t>Half median earnings</a:t>
            </a:r>
          </a:p>
          <a:p>
            <a:pPr lvl="0"/>
            <a:r>
              <a:rPr lang="en-GB" dirty="0" smtClean="0"/>
              <a:t>60% of median earnings</a:t>
            </a:r>
          </a:p>
          <a:p>
            <a:r>
              <a:rPr lang="en-GB" dirty="0" smtClean="0"/>
              <a:t>Household income below 60% of median income (approx. £12,000 a year in 2004)</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143000"/>
          </a:xfrm>
        </p:spPr>
        <p:txBody>
          <a:bodyPr>
            <a:noAutofit/>
          </a:bodyPr>
          <a:lstStyle/>
          <a:p>
            <a:r>
              <a:rPr lang="en-GB" sz="3600" dirty="0" smtClean="0"/>
              <a:t>Poverty rose steadily in the UK throughout the Thatcher and Major years </a:t>
            </a:r>
            <a:br>
              <a:rPr lang="en-GB" sz="3600" dirty="0" smtClean="0"/>
            </a:br>
            <a:endParaRPr lang="en-GB" sz="3600" dirty="0"/>
          </a:p>
        </p:txBody>
      </p:sp>
      <p:sp>
        <p:nvSpPr>
          <p:cNvPr id="3" name="Content Placeholder 2"/>
          <p:cNvSpPr>
            <a:spLocks noGrp="1"/>
          </p:cNvSpPr>
          <p:nvPr>
            <p:ph idx="1"/>
          </p:nvPr>
        </p:nvSpPr>
        <p:spPr/>
        <p:txBody>
          <a:bodyPr>
            <a:normAutofit lnSpcReduction="10000"/>
          </a:bodyPr>
          <a:lstStyle/>
          <a:p>
            <a:pPr>
              <a:buNone/>
            </a:pPr>
            <a:r>
              <a:rPr lang="en-GB" b="1" u="sng" dirty="0" smtClean="0"/>
              <a:t>1995</a:t>
            </a:r>
            <a:endParaRPr lang="en-GB" dirty="0" smtClean="0"/>
          </a:p>
          <a:p>
            <a:pPr>
              <a:buNone/>
            </a:pPr>
            <a:r>
              <a:rPr lang="en-GB" dirty="0" smtClean="0"/>
              <a:t>UK measured 12</a:t>
            </a:r>
            <a:r>
              <a:rPr lang="en-GB" baseline="30000" dirty="0" smtClean="0"/>
              <a:t>th</a:t>
            </a:r>
            <a:r>
              <a:rPr lang="en-GB" dirty="0" smtClean="0"/>
              <a:t> for poverty out of 16</a:t>
            </a:r>
          </a:p>
          <a:p>
            <a:pPr>
              <a:buNone/>
            </a:pPr>
            <a:r>
              <a:rPr lang="en-GB" dirty="0" smtClean="0"/>
              <a:t>industrialised countries (Aldridge 2004)</a:t>
            </a:r>
          </a:p>
          <a:p>
            <a:pPr>
              <a:buNone/>
            </a:pPr>
            <a:r>
              <a:rPr lang="en-GB" b="1" u="sng" dirty="0" smtClean="0"/>
              <a:t>1997 </a:t>
            </a:r>
            <a:endParaRPr lang="en-GB" dirty="0" smtClean="0"/>
          </a:p>
          <a:p>
            <a:pPr>
              <a:buNone/>
            </a:pPr>
            <a:r>
              <a:rPr lang="en-GB" dirty="0" smtClean="0"/>
              <a:t>13.9 million lived in poverty (nearly quarter of</a:t>
            </a:r>
          </a:p>
          <a:p>
            <a:pPr>
              <a:buNone/>
            </a:pPr>
            <a:r>
              <a:rPr lang="en-GB" dirty="0" smtClean="0"/>
              <a:t>population)</a:t>
            </a:r>
          </a:p>
          <a:p>
            <a:pPr>
              <a:buNone/>
            </a:pPr>
            <a:r>
              <a:rPr lang="en-GB" b="1" u="sng" dirty="0" smtClean="0"/>
              <a:t>2004</a:t>
            </a:r>
            <a:r>
              <a:rPr lang="en-GB" dirty="0" smtClean="0"/>
              <a:t> </a:t>
            </a:r>
          </a:p>
          <a:p>
            <a:pPr>
              <a:buNone/>
            </a:pPr>
            <a:r>
              <a:rPr lang="en-GB" dirty="0" smtClean="0"/>
              <a:t>12.4 million lived in poverty (Clark 2004)</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Poverty in the UK is influenced by the following </a:t>
            </a:r>
          </a:p>
        </p:txBody>
      </p:sp>
      <p:pic>
        <p:nvPicPr>
          <p:cNvPr id="2050" name="Picture 2" descr="http://hulshofschmidt.files.wordpress.com/2011/05/gender.jpg"/>
          <p:cNvPicPr>
            <a:picLocks noChangeAspect="1" noChangeArrowheads="1"/>
          </p:cNvPicPr>
          <p:nvPr/>
        </p:nvPicPr>
        <p:blipFill>
          <a:blip r:embed="rId2" cstate="print"/>
          <a:srcRect/>
          <a:stretch>
            <a:fillRect/>
          </a:stretch>
        </p:blipFill>
        <p:spPr bwMode="auto">
          <a:xfrm>
            <a:off x="4572000" y="1412776"/>
            <a:ext cx="2408136" cy="2592288"/>
          </a:xfrm>
          <a:prstGeom prst="rect">
            <a:avLst/>
          </a:prstGeom>
          <a:noFill/>
        </p:spPr>
      </p:pic>
      <p:sp>
        <p:nvSpPr>
          <p:cNvPr id="6" name="Rectangle 5"/>
          <p:cNvSpPr/>
          <p:nvPr/>
        </p:nvSpPr>
        <p:spPr>
          <a:xfrm>
            <a:off x="6660232" y="2276872"/>
            <a:ext cx="1736373" cy="707886"/>
          </a:xfrm>
          <a:prstGeom prst="rect">
            <a:avLst/>
          </a:prstGeom>
        </p:spPr>
        <p:txBody>
          <a:bodyPr wrap="none">
            <a:spAutoFit/>
          </a:bodyPr>
          <a:lstStyle/>
          <a:p>
            <a:pPr lvl="0"/>
            <a:r>
              <a:rPr lang="en-GB" sz="4000" dirty="0" smtClean="0"/>
              <a:t>Gender</a:t>
            </a:r>
          </a:p>
        </p:txBody>
      </p:sp>
      <p:pic>
        <p:nvPicPr>
          <p:cNvPr id="2052" name="Picture 4" descr="http://www.drsharma.ca/wp-content/uploads/sharma-obesity-ethnicity.jpeg"/>
          <p:cNvPicPr>
            <a:picLocks noChangeAspect="1" noChangeArrowheads="1"/>
          </p:cNvPicPr>
          <p:nvPr/>
        </p:nvPicPr>
        <p:blipFill>
          <a:blip r:embed="rId3" cstate="print"/>
          <a:srcRect/>
          <a:stretch>
            <a:fillRect/>
          </a:stretch>
        </p:blipFill>
        <p:spPr bwMode="auto">
          <a:xfrm>
            <a:off x="395536" y="2348880"/>
            <a:ext cx="3832203" cy="3150072"/>
          </a:xfrm>
          <a:prstGeom prst="rect">
            <a:avLst/>
          </a:prstGeom>
          <a:noFill/>
        </p:spPr>
      </p:pic>
      <p:sp>
        <p:nvSpPr>
          <p:cNvPr id="8" name="Rectangle 7"/>
          <p:cNvSpPr/>
          <p:nvPr/>
        </p:nvSpPr>
        <p:spPr>
          <a:xfrm>
            <a:off x="467544" y="1700808"/>
            <a:ext cx="2515976" cy="646331"/>
          </a:xfrm>
          <a:prstGeom prst="rect">
            <a:avLst/>
          </a:prstGeom>
        </p:spPr>
        <p:txBody>
          <a:bodyPr wrap="square">
            <a:spAutoFit/>
          </a:bodyPr>
          <a:lstStyle/>
          <a:p>
            <a:pPr lvl="0">
              <a:buNone/>
            </a:pPr>
            <a:r>
              <a:rPr lang="en-GB" sz="3600" dirty="0" smtClean="0"/>
              <a:t>Ethnicity</a:t>
            </a:r>
          </a:p>
        </p:txBody>
      </p:sp>
      <p:pic>
        <p:nvPicPr>
          <p:cNvPr id="2054" name="Picture 6" descr="http://geary.ucd.ie/preparingforlife/wp-content/uploads/2012/04/children-1.gif"/>
          <p:cNvPicPr>
            <a:picLocks noChangeAspect="1" noChangeArrowheads="1"/>
          </p:cNvPicPr>
          <p:nvPr/>
        </p:nvPicPr>
        <p:blipFill>
          <a:blip r:embed="rId4" cstate="print"/>
          <a:srcRect/>
          <a:stretch>
            <a:fillRect/>
          </a:stretch>
        </p:blipFill>
        <p:spPr bwMode="auto">
          <a:xfrm>
            <a:off x="5796136" y="3573016"/>
            <a:ext cx="3096212" cy="3024336"/>
          </a:xfrm>
          <a:prstGeom prst="rect">
            <a:avLst/>
          </a:prstGeom>
          <a:noFill/>
        </p:spPr>
      </p:pic>
      <p:sp>
        <p:nvSpPr>
          <p:cNvPr id="11" name="Rectangle 10"/>
          <p:cNvSpPr/>
          <p:nvPr/>
        </p:nvSpPr>
        <p:spPr>
          <a:xfrm>
            <a:off x="3779912" y="5805264"/>
            <a:ext cx="1928413" cy="707886"/>
          </a:xfrm>
          <a:prstGeom prst="rect">
            <a:avLst/>
          </a:prstGeom>
        </p:spPr>
        <p:txBody>
          <a:bodyPr wrap="none">
            <a:spAutoFit/>
          </a:bodyPr>
          <a:lstStyle/>
          <a:p>
            <a:pPr lvl="0"/>
            <a:r>
              <a:rPr lang="en-GB" sz="4000" dirty="0" smtClean="0"/>
              <a:t>Children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New Labours main objective was to eliminate child poverty </a:t>
            </a:r>
          </a:p>
        </p:txBody>
      </p:sp>
      <p:sp>
        <p:nvSpPr>
          <p:cNvPr id="3" name="Content Placeholder 2"/>
          <p:cNvSpPr>
            <a:spLocks noGrp="1"/>
          </p:cNvSpPr>
          <p:nvPr>
            <p:ph idx="1"/>
          </p:nvPr>
        </p:nvSpPr>
        <p:spPr/>
        <p:txBody>
          <a:bodyPr/>
          <a:lstStyle/>
          <a:p>
            <a:pPr lvl="0"/>
            <a:endParaRPr lang="en-GB" dirty="0" smtClean="0"/>
          </a:p>
          <a:p>
            <a:pPr lvl="0"/>
            <a:r>
              <a:rPr lang="en-GB" dirty="0" smtClean="0"/>
              <a:t>1 in 7 in 1979</a:t>
            </a:r>
          </a:p>
          <a:p>
            <a:pPr lvl="0"/>
            <a:r>
              <a:rPr lang="en-GB" dirty="0" smtClean="0"/>
              <a:t>1 in 3 in 1997</a:t>
            </a:r>
          </a:p>
          <a:p>
            <a:pPr lvl="0"/>
            <a:r>
              <a:rPr lang="en-GB" dirty="0" smtClean="0"/>
              <a:t>1 in 4 in 2003</a:t>
            </a:r>
          </a:p>
          <a:p>
            <a:r>
              <a:rPr lang="en-GB" dirty="0" smtClean="0"/>
              <a:t>72% of lone parents are classed as poor (Toynbee 2007)</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Equality and Diversity</a:t>
            </a:r>
            <a:endParaRPr lang="en-GB" dirty="0">
              <a:solidFill>
                <a:srgbClr val="0070C0"/>
              </a:solidFill>
            </a:endParaRPr>
          </a:p>
        </p:txBody>
      </p:sp>
      <p:sp>
        <p:nvSpPr>
          <p:cNvPr id="3" name="Content Placeholder 2"/>
          <p:cNvSpPr>
            <a:spLocks noGrp="1"/>
          </p:cNvSpPr>
          <p:nvPr>
            <p:ph idx="1"/>
          </p:nvPr>
        </p:nvSpPr>
        <p:spPr/>
        <p:txBody>
          <a:bodyPr>
            <a:normAutofit fontScale="77500" lnSpcReduction="20000"/>
          </a:bodyPr>
          <a:lstStyle/>
          <a:p>
            <a:r>
              <a:rPr lang="en-GB" dirty="0"/>
              <a:t>UK is diverse in terms of:</a:t>
            </a:r>
          </a:p>
          <a:p>
            <a:pPr lvl="1"/>
            <a:r>
              <a:rPr lang="en-GB" dirty="0"/>
              <a:t>Race</a:t>
            </a:r>
          </a:p>
          <a:p>
            <a:pPr lvl="1"/>
            <a:r>
              <a:rPr lang="en-GB" dirty="0"/>
              <a:t>Sex</a:t>
            </a:r>
          </a:p>
          <a:p>
            <a:pPr lvl="1"/>
            <a:r>
              <a:rPr lang="en-GB" dirty="0"/>
              <a:t>Sexual orientation</a:t>
            </a:r>
          </a:p>
          <a:p>
            <a:pPr lvl="1"/>
            <a:r>
              <a:rPr lang="en-GB" dirty="0"/>
              <a:t>Religion</a:t>
            </a:r>
          </a:p>
          <a:p>
            <a:pPr lvl="1"/>
            <a:r>
              <a:rPr lang="en-GB" dirty="0"/>
              <a:t>Age</a:t>
            </a:r>
          </a:p>
          <a:p>
            <a:pPr lvl="1"/>
            <a:r>
              <a:rPr lang="en-GB" dirty="0"/>
              <a:t>Disability</a:t>
            </a:r>
          </a:p>
          <a:p>
            <a:pPr lvl="1"/>
            <a:r>
              <a:rPr lang="en-GB" dirty="0"/>
              <a:t>Life experience</a:t>
            </a:r>
          </a:p>
          <a:p>
            <a:r>
              <a:rPr lang="en-GB" dirty="0" smtClean="0"/>
              <a:t>Equality: that </a:t>
            </a:r>
            <a:r>
              <a:rPr lang="en-GB" dirty="0"/>
              <a:t>whatever a person’s background they should all have the opportunity to achieve the same </a:t>
            </a:r>
            <a:r>
              <a:rPr lang="en-GB" dirty="0" smtClean="0"/>
              <a:t>outcomes</a:t>
            </a:r>
            <a:endParaRPr lang="en-GB" dirty="0"/>
          </a:p>
          <a:p>
            <a:r>
              <a:rPr lang="en-GB" dirty="0" smtClean="0"/>
              <a:t>Diversity: “valuing </a:t>
            </a:r>
            <a:r>
              <a:rPr lang="en-GB" dirty="0"/>
              <a:t>everyone as an individual – valuing people as employees, customers and clients” (</a:t>
            </a:r>
            <a:r>
              <a:rPr lang="en-GB" dirty="0" smtClean="0"/>
              <a:t>CIPD, </a:t>
            </a:r>
            <a:r>
              <a:rPr lang="en-GB" dirty="0"/>
              <a:t>2010)</a:t>
            </a:r>
          </a:p>
          <a:p>
            <a:endParaRPr lang="en-GB" dirty="0"/>
          </a:p>
        </p:txBody>
      </p:sp>
    </p:spTree>
    <p:extLst>
      <p:ext uri="{BB962C8B-B14F-4D97-AF65-F5344CB8AC3E}">
        <p14:creationId xmlns:p14="http://schemas.microsoft.com/office/powerpoint/2010/main" val="33554084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lgn="l" fontAlgn="base">
              <a:spcAft>
                <a:spcPct val="0"/>
              </a:spcAft>
            </a:pPr>
            <a:r>
              <a:rPr kumimoji="0" lang="en-GB"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The differences between equal opportunities and diversity</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09593596"/>
              </p:ext>
            </p:extLst>
          </p:nvPr>
        </p:nvGraphicFramePr>
        <p:xfrm>
          <a:off x="683568" y="1772816"/>
          <a:ext cx="6650510" cy="2520280"/>
        </p:xfrm>
        <a:graphic>
          <a:graphicData uri="http://schemas.openxmlformats.org/drawingml/2006/table">
            <a:tbl>
              <a:tblPr firstRow="1" firstCol="1" bandRow="1">
                <a:tableStyleId>{073A0DAA-6AF3-43AB-8588-CEC1D06C72B9}</a:tableStyleId>
              </a:tblPr>
              <a:tblGrid>
                <a:gridCol w="3325255"/>
                <a:gridCol w="3325255"/>
              </a:tblGrid>
              <a:tr h="403301">
                <a:tc>
                  <a:txBody>
                    <a:bodyPr/>
                    <a:lstStyle/>
                    <a:p>
                      <a:pPr>
                        <a:lnSpc>
                          <a:spcPct val="115000"/>
                        </a:lnSpc>
                        <a:spcAft>
                          <a:spcPts val="0"/>
                        </a:spcAft>
                      </a:pPr>
                      <a:r>
                        <a:rPr lang="en-GB" sz="1800" dirty="0">
                          <a:effectLst/>
                        </a:rPr>
                        <a:t>Equal opportunities </a:t>
                      </a:r>
                      <a:endParaRPr lang="en-GB" sz="1800" dirty="0">
                        <a:effectLst/>
                        <a:latin typeface="Calibri"/>
                        <a:ea typeface="Calibri"/>
                        <a:cs typeface="Times New Roman"/>
                      </a:endParaRPr>
                    </a:p>
                  </a:txBody>
                  <a:tcPr marL="68580" marR="68580" marT="0" marB="0"/>
                </a:tc>
                <a:tc>
                  <a:txBody>
                    <a:bodyPr/>
                    <a:lstStyle/>
                    <a:p>
                      <a:pPr>
                        <a:lnSpc>
                          <a:spcPct val="115000"/>
                        </a:lnSpc>
                        <a:spcAft>
                          <a:spcPts val="0"/>
                        </a:spcAft>
                      </a:pPr>
                      <a:r>
                        <a:rPr lang="en-GB" sz="1800" dirty="0">
                          <a:effectLst/>
                        </a:rPr>
                        <a:t>Diversity</a:t>
                      </a:r>
                      <a:endParaRPr lang="en-GB" sz="1800" dirty="0">
                        <a:effectLst/>
                        <a:latin typeface="Calibri"/>
                        <a:ea typeface="Calibri"/>
                        <a:cs typeface="Times New Roman"/>
                      </a:endParaRPr>
                    </a:p>
                  </a:txBody>
                  <a:tcPr marL="68580" marR="68580" marT="0" marB="0"/>
                </a:tc>
              </a:tr>
              <a:tr h="2116979">
                <a:tc>
                  <a:txBody>
                    <a:bodyPr/>
                    <a:lstStyle/>
                    <a:p>
                      <a:pPr marL="342900" lvl="0" indent="-342900" algn="l" defTabSz="914400" rtl="0" eaLnBrk="1" latinLnBrk="0" hangingPunct="1">
                        <a:lnSpc>
                          <a:spcPct val="115000"/>
                        </a:lnSpc>
                        <a:spcAft>
                          <a:spcPts val="0"/>
                        </a:spcAft>
                        <a:buFont typeface="Symbol"/>
                        <a:buChar char=""/>
                      </a:pPr>
                      <a:r>
                        <a:rPr lang="en-GB" sz="1800" kern="1200" dirty="0">
                          <a:solidFill>
                            <a:schemeClr val="dk1"/>
                          </a:solidFill>
                          <a:effectLst/>
                          <a:latin typeface="+mn-lt"/>
                          <a:ea typeface="+mn-ea"/>
                          <a:cs typeface="+mn-cs"/>
                        </a:rPr>
                        <a:t>Externally </a:t>
                      </a:r>
                      <a:r>
                        <a:rPr lang="en-GB" sz="1800" kern="1200" dirty="0" smtClean="0">
                          <a:solidFill>
                            <a:schemeClr val="dk1"/>
                          </a:solidFill>
                          <a:effectLst/>
                          <a:latin typeface="+mn-lt"/>
                          <a:ea typeface="+mn-ea"/>
                          <a:cs typeface="+mn-cs"/>
                        </a:rPr>
                        <a:t>imposed</a:t>
                      </a:r>
                      <a:endParaRPr lang="en-GB" sz="1800" kern="1200" dirty="0">
                        <a:solidFill>
                          <a:schemeClr val="dk1"/>
                        </a:solidFill>
                        <a:effectLst/>
                        <a:latin typeface="+mn-lt"/>
                        <a:ea typeface="+mn-ea"/>
                        <a:cs typeface="+mn-cs"/>
                      </a:endParaRPr>
                    </a:p>
                    <a:p>
                      <a:pPr marL="342900" lvl="0" indent="-342900" algn="l" defTabSz="914400" rtl="0" eaLnBrk="1" latinLnBrk="0" hangingPunct="1">
                        <a:lnSpc>
                          <a:spcPct val="115000"/>
                        </a:lnSpc>
                        <a:spcAft>
                          <a:spcPts val="0"/>
                        </a:spcAft>
                        <a:buFont typeface="Symbol"/>
                        <a:buChar char=""/>
                      </a:pPr>
                      <a:r>
                        <a:rPr lang="en-GB" sz="1800" kern="1200" dirty="0">
                          <a:solidFill>
                            <a:schemeClr val="dk1"/>
                          </a:solidFill>
                          <a:effectLst/>
                          <a:latin typeface="+mn-lt"/>
                          <a:ea typeface="+mn-ea"/>
                          <a:cs typeface="+mn-cs"/>
                        </a:rPr>
                        <a:t>Groups</a:t>
                      </a:r>
                    </a:p>
                    <a:p>
                      <a:pPr marL="342900" lvl="0" indent="-342900" algn="l" defTabSz="914400" rtl="0" eaLnBrk="1" latinLnBrk="0" hangingPunct="1">
                        <a:lnSpc>
                          <a:spcPct val="115000"/>
                        </a:lnSpc>
                        <a:spcAft>
                          <a:spcPts val="0"/>
                        </a:spcAft>
                        <a:buFont typeface="Symbol"/>
                        <a:buChar char=""/>
                      </a:pPr>
                      <a:r>
                        <a:rPr lang="en-GB" sz="1800" kern="1200" dirty="0">
                          <a:solidFill>
                            <a:schemeClr val="dk1"/>
                          </a:solidFill>
                          <a:effectLst/>
                          <a:latin typeface="+mn-lt"/>
                          <a:ea typeface="+mn-ea"/>
                          <a:cs typeface="+mn-cs"/>
                        </a:rPr>
                        <a:t>Assimilation</a:t>
                      </a:r>
                    </a:p>
                    <a:p>
                      <a:pPr marL="342900" lvl="0" indent="-342900" algn="l" defTabSz="914400" rtl="0" eaLnBrk="1" latinLnBrk="0" hangingPunct="1">
                        <a:lnSpc>
                          <a:spcPct val="115000"/>
                        </a:lnSpc>
                        <a:spcAft>
                          <a:spcPts val="0"/>
                        </a:spcAft>
                        <a:buFont typeface="Symbol"/>
                        <a:buChar char=""/>
                      </a:pPr>
                      <a:r>
                        <a:rPr lang="en-GB" sz="1800" kern="1200" dirty="0">
                          <a:solidFill>
                            <a:schemeClr val="dk1"/>
                          </a:solidFill>
                          <a:effectLst/>
                          <a:latin typeface="+mn-lt"/>
                          <a:ea typeface="+mn-ea"/>
                          <a:cs typeface="+mn-cs"/>
                        </a:rPr>
                        <a:t>Systems</a:t>
                      </a:r>
                    </a:p>
                    <a:p>
                      <a:pPr marL="342900" lvl="0" indent="-342900" algn="l" defTabSz="914400" rtl="0" eaLnBrk="1" latinLnBrk="0" hangingPunct="1">
                        <a:lnSpc>
                          <a:spcPct val="115000"/>
                        </a:lnSpc>
                        <a:spcAft>
                          <a:spcPts val="0"/>
                        </a:spcAft>
                        <a:buFont typeface="Symbol"/>
                        <a:buChar char=""/>
                      </a:pPr>
                      <a:r>
                        <a:rPr lang="en-GB" sz="1800" kern="1200" dirty="0">
                          <a:solidFill>
                            <a:schemeClr val="dk1"/>
                          </a:solidFill>
                          <a:effectLst/>
                          <a:latin typeface="+mn-lt"/>
                          <a:ea typeface="+mn-ea"/>
                          <a:cs typeface="+mn-cs"/>
                        </a:rPr>
                        <a:t>Responsibility of personnel/HR</a:t>
                      </a:r>
                    </a:p>
                  </a:txBody>
                  <a:tcPr marL="68580" marR="68580" marT="0" marB="0">
                    <a:solidFill>
                      <a:srgbClr val="CBCBCB"/>
                    </a:solidFill>
                  </a:tcPr>
                </a:tc>
                <a:tc>
                  <a:txBody>
                    <a:bodyPr/>
                    <a:lstStyle/>
                    <a:p>
                      <a:pPr marL="342900" lvl="0" indent="-342900">
                        <a:lnSpc>
                          <a:spcPct val="115000"/>
                        </a:lnSpc>
                        <a:spcAft>
                          <a:spcPts val="0"/>
                        </a:spcAft>
                        <a:buFont typeface="Symbol"/>
                        <a:buChar char=""/>
                      </a:pPr>
                      <a:r>
                        <a:rPr lang="en-GB" sz="1800" b="1" dirty="0">
                          <a:solidFill>
                            <a:schemeClr val="tx1"/>
                          </a:solidFill>
                          <a:effectLst/>
                        </a:rPr>
                        <a:t>Internally driven</a:t>
                      </a:r>
                    </a:p>
                    <a:p>
                      <a:pPr marL="342900" lvl="0" indent="-342900">
                        <a:lnSpc>
                          <a:spcPct val="115000"/>
                        </a:lnSpc>
                        <a:spcAft>
                          <a:spcPts val="0"/>
                        </a:spcAft>
                        <a:buFont typeface="Symbol"/>
                        <a:buChar char=""/>
                      </a:pPr>
                      <a:r>
                        <a:rPr lang="en-GB" sz="1800" b="1" dirty="0">
                          <a:solidFill>
                            <a:schemeClr val="tx1"/>
                          </a:solidFill>
                          <a:effectLst/>
                        </a:rPr>
                        <a:t>Individuals</a:t>
                      </a:r>
                    </a:p>
                    <a:p>
                      <a:pPr marL="342900" lvl="0" indent="-342900">
                        <a:lnSpc>
                          <a:spcPct val="115000"/>
                        </a:lnSpc>
                        <a:spcAft>
                          <a:spcPts val="0"/>
                        </a:spcAft>
                        <a:buFont typeface="Symbol"/>
                        <a:buChar char=""/>
                      </a:pPr>
                      <a:r>
                        <a:rPr lang="en-GB" sz="1800" b="1" dirty="0">
                          <a:solidFill>
                            <a:schemeClr val="tx1"/>
                          </a:solidFill>
                          <a:effectLst/>
                        </a:rPr>
                        <a:t>Diversification</a:t>
                      </a:r>
                    </a:p>
                    <a:p>
                      <a:pPr marL="342900" lvl="0" indent="-342900">
                        <a:lnSpc>
                          <a:spcPct val="115000"/>
                        </a:lnSpc>
                        <a:spcAft>
                          <a:spcPts val="0"/>
                        </a:spcAft>
                        <a:buFont typeface="Symbol"/>
                        <a:buChar char=""/>
                      </a:pPr>
                      <a:r>
                        <a:rPr lang="en-GB" sz="1800" b="1" dirty="0">
                          <a:solidFill>
                            <a:schemeClr val="tx1"/>
                          </a:solidFill>
                          <a:effectLst/>
                        </a:rPr>
                        <a:t>Total culture</a:t>
                      </a:r>
                    </a:p>
                    <a:p>
                      <a:pPr marL="342900" lvl="0" indent="-342900">
                        <a:lnSpc>
                          <a:spcPct val="115000"/>
                        </a:lnSpc>
                        <a:spcAft>
                          <a:spcPts val="0"/>
                        </a:spcAft>
                        <a:buFont typeface="Symbol"/>
                        <a:buChar char=""/>
                      </a:pPr>
                      <a:r>
                        <a:rPr lang="en-GB" sz="1800" b="1" dirty="0">
                          <a:solidFill>
                            <a:schemeClr val="tx1"/>
                          </a:solidFill>
                          <a:effectLst/>
                        </a:rPr>
                        <a:t>Responsibility of all, permeates the culture</a:t>
                      </a:r>
                      <a:endParaRPr lang="en-GB" sz="1800" b="1" dirty="0">
                        <a:solidFill>
                          <a:schemeClr val="tx1"/>
                        </a:solidFill>
                        <a:effectLst/>
                        <a:latin typeface="Calibri"/>
                        <a:ea typeface="Calibri"/>
                        <a:cs typeface="Times New Roman"/>
                      </a:endParaRPr>
                    </a:p>
                  </a:txBody>
                  <a:tcPr marL="68580" marR="68580" marT="0" marB="0"/>
                </a:tc>
              </a:tr>
            </a:tbl>
          </a:graphicData>
        </a:graphic>
      </p:graphicFrame>
      <p:sp>
        <p:nvSpPr>
          <p:cNvPr id="6" name="Rectangle 5"/>
          <p:cNvSpPr/>
          <p:nvPr/>
        </p:nvSpPr>
        <p:spPr>
          <a:xfrm>
            <a:off x="683568" y="4725144"/>
            <a:ext cx="4572000" cy="369332"/>
          </a:xfrm>
          <a:prstGeom prst="rect">
            <a:avLst/>
          </a:prstGeom>
        </p:spPr>
        <p:txBody>
          <a:bodyPr>
            <a:spAutoFit/>
          </a:bodyPr>
          <a:lstStyle/>
          <a:p>
            <a:r>
              <a:rPr kumimoji="0" lang="en-GB"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Ross and Schneider,</a:t>
            </a:r>
            <a:r>
              <a:rPr kumimoji="0" lang="en-GB" b="0" i="1" u="none" strike="noStrike" cap="none" normalizeH="0" dirty="0" smtClean="0">
                <a:ln>
                  <a:noFill/>
                </a:ln>
                <a:solidFill>
                  <a:schemeClr val="tx1"/>
                </a:solidFill>
                <a:effectLst/>
                <a:latin typeface="Calibri" pitchFamily="34" charset="0"/>
                <a:ea typeface="Calibri" pitchFamily="34" charset="0"/>
                <a:cs typeface="Times New Roman" pitchFamily="18" charset="0"/>
              </a:rPr>
              <a:t> </a:t>
            </a:r>
            <a:r>
              <a:rPr kumimoji="0" lang="en-GB"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1992</a:t>
            </a:r>
            <a:endParaRPr lang="en-GB" i="1" dirty="0"/>
          </a:p>
        </p:txBody>
      </p:sp>
    </p:spTree>
    <p:extLst>
      <p:ext uri="{BB962C8B-B14F-4D97-AF65-F5344CB8AC3E}">
        <p14:creationId xmlns:p14="http://schemas.microsoft.com/office/powerpoint/2010/main" val="17795906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3 different types of workforce diversity:</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Social </a:t>
            </a:r>
            <a:r>
              <a:rPr lang="en-GB" dirty="0"/>
              <a:t>category </a:t>
            </a:r>
            <a:r>
              <a:rPr lang="en-GB" dirty="0" smtClean="0"/>
              <a:t>diversity</a:t>
            </a:r>
          </a:p>
          <a:p>
            <a:pPr marL="0" indent="0">
              <a:buNone/>
            </a:pPr>
            <a:endParaRPr lang="en-GB" dirty="0" smtClean="0"/>
          </a:p>
          <a:p>
            <a:r>
              <a:rPr lang="en-GB" dirty="0" smtClean="0"/>
              <a:t>Informational diversity</a:t>
            </a:r>
          </a:p>
          <a:p>
            <a:pPr marL="0" indent="0">
              <a:buNone/>
            </a:pPr>
            <a:endParaRPr lang="en-GB" dirty="0" smtClean="0"/>
          </a:p>
          <a:p>
            <a:r>
              <a:rPr lang="en-GB" dirty="0" smtClean="0"/>
              <a:t>Value diversity</a:t>
            </a:r>
          </a:p>
          <a:p>
            <a:pPr marL="0" indent="0">
              <a:buNone/>
            </a:pPr>
            <a:endParaRPr lang="en-GB" dirty="0"/>
          </a:p>
          <a:p>
            <a:pPr marL="0" indent="0">
              <a:buNone/>
            </a:pPr>
            <a:r>
              <a:rPr lang="en-GB" sz="1800" i="1" dirty="0" smtClean="0"/>
              <a:t>Anderson and Metcalfe, 2003</a:t>
            </a:r>
          </a:p>
          <a:p>
            <a:endParaRPr lang="en-GB" dirty="0"/>
          </a:p>
        </p:txBody>
      </p:sp>
    </p:spTree>
    <p:extLst>
      <p:ext uri="{BB962C8B-B14F-4D97-AF65-F5344CB8AC3E}">
        <p14:creationId xmlns:p14="http://schemas.microsoft.com/office/powerpoint/2010/main" val="263992989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Continuing inequality</a:t>
            </a:r>
            <a:endParaRPr lang="en-GB" dirty="0"/>
          </a:p>
        </p:txBody>
      </p:sp>
      <p:sp>
        <p:nvSpPr>
          <p:cNvPr id="3" name="Content Placeholder 2"/>
          <p:cNvSpPr>
            <a:spLocks noGrp="1"/>
          </p:cNvSpPr>
          <p:nvPr>
            <p:ph idx="1"/>
          </p:nvPr>
        </p:nvSpPr>
        <p:spPr/>
        <p:txBody>
          <a:bodyPr>
            <a:normAutofit fontScale="85000" lnSpcReduction="10000"/>
          </a:bodyPr>
          <a:lstStyle/>
          <a:p>
            <a:pPr lvl="0"/>
            <a:r>
              <a:rPr lang="en-GB" dirty="0" smtClean="0"/>
              <a:t>Racial inequality:</a:t>
            </a:r>
          </a:p>
          <a:p>
            <a:pPr lvl="1"/>
            <a:r>
              <a:rPr lang="en-GB" dirty="0" smtClean="0"/>
              <a:t>White </a:t>
            </a:r>
            <a:r>
              <a:rPr lang="en-GB" dirty="0"/>
              <a:t>British </a:t>
            </a:r>
            <a:r>
              <a:rPr lang="en-GB" dirty="0" smtClean="0"/>
              <a:t>Christian man </a:t>
            </a:r>
          </a:p>
          <a:p>
            <a:pPr marL="457200" lvl="1" indent="0">
              <a:buNone/>
            </a:pPr>
            <a:r>
              <a:rPr lang="en-GB" dirty="0"/>
              <a:t>	</a:t>
            </a:r>
            <a:r>
              <a:rPr lang="en-GB" dirty="0" smtClean="0"/>
              <a:t>v’s</a:t>
            </a:r>
          </a:p>
          <a:p>
            <a:pPr lvl="1"/>
            <a:r>
              <a:rPr lang="en-GB" dirty="0"/>
              <a:t>Pakistani and Bangladeshi Muslim </a:t>
            </a:r>
            <a:r>
              <a:rPr lang="en-GB" dirty="0" smtClean="0"/>
              <a:t>men; and </a:t>
            </a:r>
          </a:p>
          <a:p>
            <a:pPr lvl="1"/>
            <a:r>
              <a:rPr lang="en-GB" dirty="0" smtClean="0"/>
              <a:t>Black </a:t>
            </a:r>
            <a:r>
              <a:rPr lang="en-GB" dirty="0"/>
              <a:t>African Christian men </a:t>
            </a:r>
            <a:endParaRPr lang="en-GB" dirty="0" smtClean="0"/>
          </a:p>
          <a:p>
            <a:pPr marL="457200" lvl="1" indent="0">
              <a:buNone/>
              <a:tabLst>
                <a:tab pos="811213" algn="l"/>
              </a:tabLst>
            </a:pPr>
            <a:r>
              <a:rPr lang="en-GB" dirty="0" smtClean="0"/>
              <a:t>	= Income is 13-21% </a:t>
            </a:r>
            <a:r>
              <a:rPr lang="en-GB" dirty="0"/>
              <a:t>lower.</a:t>
            </a:r>
          </a:p>
          <a:p>
            <a:pPr lvl="0"/>
            <a:r>
              <a:rPr lang="en-GB" dirty="0" smtClean="0"/>
              <a:t>Gender inequality:</a:t>
            </a:r>
          </a:p>
          <a:p>
            <a:pPr lvl="1"/>
            <a:r>
              <a:rPr lang="en-GB" dirty="0" smtClean="0"/>
              <a:t>Girls </a:t>
            </a:r>
            <a:r>
              <a:rPr lang="en-GB" dirty="0"/>
              <a:t>have better educational outcomes </a:t>
            </a:r>
            <a:endParaRPr lang="en-GB" dirty="0" smtClean="0"/>
          </a:p>
          <a:p>
            <a:pPr lvl="1"/>
            <a:r>
              <a:rPr lang="en-GB" dirty="0" smtClean="0"/>
              <a:t>are </a:t>
            </a:r>
            <a:r>
              <a:rPr lang="en-GB" dirty="0"/>
              <a:t>more likely to enter higher education </a:t>
            </a:r>
            <a:r>
              <a:rPr lang="en-GB" dirty="0" smtClean="0"/>
              <a:t>&amp; good </a:t>
            </a:r>
            <a:r>
              <a:rPr lang="en-GB" dirty="0"/>
              <a:t>degrees </a:t>
            </a:r>
            <a:endParaRPr lang="en-GB" dirty="0" smtClean="0"/>
          </a:p>
          <a:p>
            <a:pPr marL="457200" lvl="1" indent="0">
              <a:buNone/>
              <a:tabLst>
                <a:tab pos="811213" algn="l"/>
              </a:tabLst>
            </a:pPr>
            <a:r>
              <a:rPr lang="en-GB" dirty="0"/>
              <a:t>	= median hourly pay is 21% </a:t>
            </a:r>
            <a:r>
              <a:rPr lang="en-GB" dirty="0" smtClean="0"/>
              <a:t>less.</a:t>
            </a:r>
            <a:endParaRPr lang="en-GB" dirty="0"/>
          </a:p>
          <a:p>
            <a:pPr marL="0" indent="0">
              <a:buNone/>
            </a:pPr>
            <a:r>
              <a:rPr lang="en-GB" sz="2100" i="1" dirty="0" smtClean="0"/>
              <a:t>Hills, 2010</a:t>
            </a:r>
            <a:endParaRPr lang="en-GB" sz="2100" i="1" dirty="0"/>
          </a:p>
          <a:p>
            <a:endParaRPr lang="en-GB" dirty="0"/>
          </a:p>
        </p:txBody>
      </p:sp>
    </p:spTree>
    <p:extLst>
      <p:ext uri="{BB962C8B-B14F-4D97-AF65-F5344CB8AC3E}">
        <p14:creationId xmlns:p14="http://schemas.microsoft.com/office/powerpoint/2010/main" val="2345299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improve the imbalance?</a:t>
            </a:r>
            <a:endParaRPr lang="en-GB" dirty="0"/>
          </a:p>
        </p:txBody>
      </p:sp>
      <p:sp>
        <p:nvSpPr>
          <p:cNvPr id="3" name="Content Placeholder 2"/>
          <p:cNvSpPr>
            <a:spLocks noGrp="1"/>
          </p:cNvSpPr>
          <p:nvPr>
            <p:ph idx="1"/>
          </p:nvPr>
        </p:nvSpPr>
        <p:spPr/>
        <p:txBody>
          <a:bodyPr>
            <a:normAutofit fontScale="85000" lnSpcReduction="20000"/>
          </a:bodyPr>
          <a:lstStyle/>
          <a:p>
            <a:pPr lvl="0"/>
            <a:r>
              <a:rPr lang="en-GB" dirty="0" smtClean="0"/>
              <a:t>Increase </a:t>
            </a:r>
            <a:r>
              <a:rPr lang="en-GB" dirty="0"/>
              <a:t>flexible </a:t>
            </a:r>
            <a:r>
              <a:rPr lang="en-GB" dirty="0" smtClean="0"/>
              <a:t>working</a:t>
            </a:r>
          </a:p>
          <a:p>
            <a:pPr marL="0" lvl="0" indent="0">
              <a:buNone/>
            </a:pPr>
            <a:endParaRPr lang="en-GB" dirty="0"/>
          </a:p>
          <a:p>
            <a:pPr lvl="0"/>
            <a:r>
              <a:rPr lang="en-GB" dirty="0" smtClean="0"/>
              <a:t>Overcome tendencies in recruitment</a:t>
            </a:r>
          </a:p>
          <a:p>
            <a:pPr marL="0" lvl="0" indent="0">
              <a:buNone/>
            </a:pPr>
            <a:endParaRPr lang="en-GB" dirty="0" smtClean="0"/>
          </a:p>
          <a:p>
            <a:pPr lvl="0"/>
            <a:r>
              <a:rPr lang="en-GB" dirty="0" smtClean="0"/>
              <a:t>Provide </a:t>
            </a:r>
            <a:r>
              <a:rPr lang="en-GB" dirty="0"/>
              <a:t>networking and </a:t>
            </a:r>
            <a:r>
              <a:rPr lang="en-GB" dirty="0" smtClean="0"/>
              <a:t>mentoring</a:t>
            </a:r>
          </a:p>
          <a:p>
            <a:pPr marL="0" lvl="0" indent="0">
              <a:buNone/>
            </a:pPr>
            <a:endParaRPr lang="en-GB" dirty="0"/>
          </a:p>
          <a:p>
            <a:pPr lvl="0"/>
            <a:r>
              <a:rPr lang="en-GB" dirty="0" smtClean="0"/>
              <a:t>Use </a:t>
            </a:r>
            <a:r>
              <a:rPr lang="en-GB" dirty="0"/>
              <a:t>succession </a:t>
            </a:r>
            <a:r>
              <a:rPr lang="en-GB" dirty="0" smtClean="0"/>
              <a:t>planning</a:t>
            </a:r>
          </a:p>
          <a:p>
            <a:pPr marL="0" lvl="0" indent="0">
              <a:buNone/>
            </a:pPr>
            <a:endParaRPr lang="en-GB" dirty="0"/>
          </a:p>
          <a:p>
            <a:pPr lvl="0"/>
            <a:r>
              <a:rPr lang="en-GB" dirty="0"/>
              <a:t>Shareholder </a:t>
            </a:r>
            <a:r>
              <a:rPr lang="en-GB" dirty="0" smtClean="0"/>
              <a:t>pressure</a:t>
            </a:r>
            <a:endParaRPr lang="en-GB" dirty="0"/>
          </a:p>
          <a:p>
            <a:pPr marL="0" indent="0">
              <a:buNone/>
            </a:pPr>
            <a:endParaRPr lang="en-GB" sz="1800" i="1" dirty="0" smtClean="0"/>
          </a:p>
          <a:p>
            <a:pPr marL="0" indent="0">
              <a:buNone/>
            </a:pPr>
            <a:r>
              <a:rPr lang="en-GB" sz="1800" i="1" dirty="0" smtClean="0"/>
              <a:t>Sunderland</a:t>
            </a:r>
            <a:r>
              <a:rPr lang="en-GB" sz="1800" i="1" dirty="0"/>
              <a:t>, </a:t>
            </a:r>
            <a:r>
              <a:rPr lang="en-GB" sz="1800" i="1" dirty="0" smtClean="0"/>
              <a:t>2009</a:t>
            </a:r>
            <a:endParaRPr lang="en-GB" sz="1800" i="1" dirty="0"/>
          </a:p>
          <a:p>
            <a:endParaRPr lang="en-GB" dirty="0"/>
          </a:p>
        </p:txBody>
      </p:sp>
    </p:spTree>
    <p:extLst>
      <p:ext uri="{BB962C8B-B14F-4D97-AF65-F5344CB8AC3E}">
        <p14:creationId xmlns:p14="http://schemas.microsoft.com/office/powerpoint/2010/main" val="73763198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diversity</a:t>
            </a:r>
            <a:endParaRPr lang="en-GB" dirty="0"/>
          </a:p>
        </p:txBody>
      </p:sp>
      <p:sp>
        <p:nvSpPr>
          <p:cNvPr id="3" name="Content Placeholder 2"/>
          <p:cNvSpPr>
            <a:spLocks noGrp="1"/>
          </p:cNvSpPr>
          <p:nvPr>
            <p:ph idx="1"/>
          </p:nvPr>
        </p:nvSpPr>
        <p:spPr/>
        <p:txBody>
          <a:bodyPr>
            <a:normAutofit fontScale="92500" lnSpcReduction="10000"/>
          </a:bodyPr>
          <a:lstStyle/>
          <a:p>
            <a:pPr lvl="0"/>
            <a:r>
              <a:rPr lang="en-GB" dirty="0"/>
              <a:t>E</a:t>
            </a:r>
            <a:r>
              <a:rPr lang="en-GB" dirty="0" smtClean="0"/>
              <a:t>nhances </a:t>
            </a:r>
            <a:r>
              <a:rPr lang="en-GB" dirty="0"/>
              <a:t>customer relations and increases market </a:t>
            </a:r>
            <a:r>
              <a:rPr lang="en-GB" dirty="0" smtClean="0"/>
              <a:t>share</a:t>
            </a:r>
          </a:p>
          <a:p>
            <a:pPr marL="0" lvl="0" indent="0">
              <a:buNone/>
            </a:pPr>
            <a:endParaRPr lang="en-GB" dirty="0"/>
          </a:p>
          <a:p>
            <a:pPr lvl="0"/>
            <a:r>
              <a:rPr lang="en-GB" dirty="0"/>
              <a:t>E</a:t>
            </a:r>
            <a:r>
              <a:rPr lang="en-GB" dirty="0" smtClean="0"/>
              <a:t>nhances </a:t>
            </a:r>
            <a:r>
              <a:rPr lang="en-GB" dirty="0"/>
              <a:t>employee relations and reduces </a:t>
            </a:r>
            <a:r>
              <a:rPr lang="en-GB" dirty="0" smtClean="0"/>
              <a:t>recruitment </a:t>
            </a:r>
            <a:r>
              <a:rPr lang="en-GB" dirty="0"/>
              <a:t>and </a:t>
            </a:r>
            <a:r>
              <a:rPr lang="en-GB" dirty="0" smtClean="0"/>
              <a:t>retention costs</a:t>
            </a:r>
          </a:p>
          <a:p>
            <a:pPr marL="0" lvl="0" indent="0">
              <a:buNone/>
            </a:pPr>
            <a:endParaRPr lang="en-GB" dirty="0"/>
          </a:p>
          <a:p>
            <a:pPr lvl="0"/>
            <a:r>
              <a:rPr lang="en-GB" dirty="0"/>
              <a:t>I</a:t>
            </a:r>
            <a:r>
              <a:rPr lang="en-GB" dirty="0" smtClean="0"/>
              <a:t>mproves </a:t>
            </a:r>
            <a:r>
              <a:rPr lang="en-GB" dirty="0"/>
              <a:t>workforce </a:t>
            </a:r>
            <a:r>
              <a:rPr lang="en-GB" dirty="0" smtClean="0"/>
              <a:t>quality </a:t>
            </a:r>
            <a:r>
              <a:rPr lang="en-GB" dirty="0"/>
              <a:t>and </a:t>
            </a:r>
            <a:r>
              <a:rPr lang="en-GB" dirty="0" smtClean="0"/>
              <a:t>performance</a:t>
            </a:r>
          </a:p>
          <a:p>
            <a:pPr lvl="0"/>
            <a:endParaRPr lang="en-GB" dirty="0"/>
          </a:p>
          <a:p>
            <a:pPr marL="0" indent="0">
              <a:buNone/>
            </a:pPr>
            <a:r>
              <a:rPr lang="en-GB" sz="1900" i="1" dirty="0" err="1" smtClean="0"/>
              <a:t>Tatli</a:t>
            </a:r>
            <a:r>
              <a:rPr lang="en-GB" sz="1900" i="1" dirty="0" smtClean="0"/>
              <a:t> et al, 2005</a:t>
            </a:r>
            <a:endParaRPr lang="en-GB" sz="1900" i="1" dirty="0"/>
          </a:p>
        </p:txBody>
      </p:sp>
    </p:spTree>
    <p:extLst>
      <p:ext uri="{BB962C8B-B14F-4D97-AF65-F5344CB8AC3E}">
        <p14:creationId xmlns:p14="http://schemas.microsoft.com/office/powerpoint/2010/main" val="22697482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diversity </a:t>
            </a:r>
            <a:r>
              <a:rPr lang="en-GB" dirty="0" err="1" smtClean="0"/>
              <a:t>contd</a:t>
            </a:r>
            <a:r>
              <a:rPr lang="en-GB" dirty="0" smtClean="0"/>
              <a:t>…</a:t>
            </a:r>
            <a:endParaRPr lang="en-GB" dirty="0"/>
          </a:p>
        </p:txBody>
      </p:sp>
      <p:sp>
        <p:nvSpPr>
          <p:cNvPr id="3" name="Content Placeholder 2"/>
          <p:cNvSpPr>
            <a:spLocks noGrp="1"/>
          </p:cNvSpPr>
          <p:nvPr>
            <p:ph idx="1"/>
          </p:nvPr>
        </p:nvSpPr>
        <p:spPr/>
        <p:txBody>
          <a:bodyPr>
            <a:normAutofit fontScale="92500" lnSpcReduction="10000"/>
          </a:bodyPr>
          <a:lstStyle/>
          <a:p>
            <a:pPr lvl="0"/>
            <a:r>
              <a:rPr lang="en-GB" dirty="0" smtClean="0"/>
              <a:t>Marketing</a:t>
            </a:r>
          </a:p>
          <a:p>
            <a:pPr marL="0" lvl="0" indent="0">
              <a:buNone/>
            </a:pPr>
            <a:endParaRPr lang="en-GB" dirty="0" smtClean="0"/>
          </a:p>
          <a:p>
            <a:pPr lvl="0"/>
            <a:r>
              <a:rPr lang="en-GB" dirty="0" smtClean="0"/>
              <a:t>HR</a:t>
            </a:r>
          </a:p>
          <a:p>
            <a:pPr marL="0" lvl="0" indent="0">
              <a:buNone/>
            </a:pPr>
            <a:endParaRPr lang="en-GB" dirty="0" smtClean="0"/>
          </a:p>
          <a:p>
            <a:pPr lvl="0"/>
            <a:r>
              <a:rPr lang="en-GB" dirty="0" smtClean="0"/>
              <a:t>Stakeholders</a:t>
            </a:r>
          </a:p>
          <a:p>
            <a:pPr marL="0" lvl="0" indent="0">
              <a:buNone/>
            </a:pPr>
            <a:endParaRPr lang="en-GB" dirty="0" smtClean="0"/>
          </a:p>
          <a:p>
            <a:pPr lvl="0"/>
            <a:r>
              <a:rPr lang="en-GB" dirty="0" smtClean="0"/>
              <a:t>Creativity </a:t>
            </a:r>
            <a:r>
              <a:rPr lang="en-GB" dirty="0"/>
              <a:t>and </a:t>
            </a:r>
            <a:r>
              <a:rPr lang="en-GB" dirty="0" smtClean="0"/>
              <a:t>decision-making</a:t>
            </a:r>
            <a:endParaRPr lang="en-GB" dirty="0"/>
          </a:p>
          <a:p>
            <a:pPr marL="0" lvl="0" indent="0">
              <a:buNone/>
            </a:pPr>
            <a:endParaRPr lang="en-GB" dirty="0" smtClean="0"/>
          </a:p>
          <a:p>
            <a:pPr marL="0" indent="0">
              <a:buNone/>
            </a:pPr>
            <a:r>
              <a:rPr lang="en-GB" sz="1800" i="1" dirty="0" smtClean="0"/>
              <a:t>Jones, 2006</a:t>
            </a:r>
            <a:endParaRPr lang="en-GB" sz="1800" i="1" dirty="0"/>
          </a:p>
          <a:p>
            <a:endParaRPr lang="en-GB" dirty="0"/>
          </a:p>
        </p:txBody>
      </p:sp>
    </p:spTree>
    <p:extLst>
      <p:ext uri="{BB962C8B-B14F-4D97-AF65-F5344CB8AC3E}">
        <p14:creationId xmlns:p14="http://schemas.microsoft.com/office/powerpoint/2010/main" val="16270021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Diversity strategies</a:t>
            </a: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smtClean="0"/>
              <a:t>Representational diversity</a:t>
            </a:r>
          </a:p>
          <a:p>
            <a:pPr marL="0" lvl="0" indent="0">
              <a:buNone/>
            </a:pPr>
            <a:endParaRPr lang="en-GB" dirty="0" smtClean="0"/>
          </a:p>
          <a:p>
            <a:pPr lvl="0"/>
            <a:r>
              <a:rPr lang="en-GB" dirty="0" smtClean="0"/>
              <a:t>Inclusive processes</a:t>
            </a:r>
          </a:p>
          <a:p>
            <a:pPr marL="0" lvl="0" indent="0">
              <a:buNone/>
            </a:pPr>
            <a:endParaRPr lang="en-GB" dirty="0" smtClean="0"/>
          </a:p>
          <a:p>
            <a:pPr lvl="0"/>
            <a:r>
              <a:rPr lang="en-GB" dirty="0" smtClean="0"/>
              <a:t>Inclusive culture</a:t>
            </a:r>
          </a:p>
          <a:p>
            <a:pPr marL="0" lvl="0" indent="0">
              <a:buNone/>
            </a:pPr>
            <a:endParaRPr lang="en-GB" dirty="0" smtClean="0"/>
          </a:p>
          <a:p>
            <a:pPr marL="0" lvl="0" indent="0">
              <a:buNone/>
            </a:pPr>
            <a:r>
              <a:rPr lang="en-GB" dirty="0" smtClean="0"/>
              <a:t>achievement of all 3 is necessary for an effective diversity policy </a:t>
            </a:r>
          </a:p>
          <a:p>
            <a:pPr marL="0" lvl="0" indent="0">
              <a:buNone/>
            </a:pPr>
            <a:endParaRPr lang="en-GB" dirty="0" smtClean="0"/>
          </a:p>
          <a:p>
            <a:pPr marL="0" lvl="0" indent="0">
              <a:buNone/>
            </a:pPr>
            <a:r>
              <a:rPr lang="en-GB" sz="1900" i="1" dirty="0" smtClean="0"/>
              <a:t>Jones, 2006</a:t>
            </a:r>
          </a:p>
          <a:p>
            <a:endParaRPr lang="en-GB" dirty="0"/>
          </a:p>
        </p:txBody>
      </p:sp>
    </p:spTree>
    <p:extLst>
      <p:ext uri="{BB962C8B-B14F-4D97-AF65-F5344CB8AC3E}">
        <p14:creationId xmlns:p14="http://schemas.microsoft.com/office/powerpoint/2010/main" val="403262623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225</TotalTime>
  <Words>1023</Words>
  <Application>Microsoft Office PowerPoint</Application>
  <PresentationFormat>On-screen Show (4:3)</PresentationFormat>
  <Paragraphs>225</Paragraphs>
  <Slides>20</Slides>
  <Notes>8</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Social Trends</vt:lpstr>
      <vt:lpstr>Social Mobility</vt:lpstr>
      <vt:lpstr>PowerPoint Presentation</vt:lpstr>
      <vt:lpstr>PowerPoint Presentation</vt:lpstr>
      <vt:lpstr>PowerPoint Presentation</vt:lpstr>
      <vt:lpstr> Factors Affecting Social Mobility </vt:lpstr>
      <vt:lpstr>Social mobility &amp; today’s labour market</vt:lpstr>
      <vt:lpstr>Improving social mobility</vt:lpstr>
      <vt:lpstr>Poverty</vt:lpstr>
      <vt:lpstr>Poverty rose steadily in the UK throughout the Thatcher and Major years  </vt:lpstr>
      <vt:lpstr>Poverty in the UK is influenced by the following </vt:lpstr>
      <vt:lpstr>New Labours main objective was to eliminate child poverty </vt:lpstr>
      <vt:lpstr>Equality and Diversity</vt:lpstr>
      <vt:lpstr>The differences between equal opportunities and diversity</vt:lpstr>
      <vt:lpstr>3 different types of workforce diversity:</vt:lpstr>
      <vt:lpstr>Continuing inequality</vt:lpstr>
      <vt:lpstr>How to improve the imbalance?</vt:lpstr>
      <vt:lpstr>Benefits of diversity</vt:lpstr>
      <vt:lpstr>Benefits of diversity contd…</vt:lpstr>
      <vt:lpstr>Diversity strategies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and Diversity</dc:title>
  <dc:creator>Hannah</dc:creator>
  <cp:lastModifiedBy>asset22</cp:lastModifiedBy>
  <cp:revision>26</cp:revision>
  <cp:lastPrinted>2012-12-10T18:21:51Z</cp:lastPrinted>
  <dcterms:created xsi:type="dcterms:W3CDTF">2012-12-10T17:59:07Z</dcterms:created>
  <dcterms:modified xsi:type="dcterms:W3CDTF">2012-12-12T09:54:31Z</dcterms:modified>
</cp:coreProperties>
</file>