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93" r:id="rId2"/>
    <p:sldId id="291" r:id="rId3"/>
    <p:sldId id="292" r:id="rId4"/>
    <p:sldId id="258" r:id="rId5"/>
    <p:sldId id="257" r:id="rId6"/>
    <p:sldId id="261" r:id="rId7"/>
    <p:sldId id="266" r:id="rId8"/>
    <p:sldId id="282" r:id="rId9"/>
    <p:sldId id="283" r:id="rId10"/>
    <p:sldId id="284" r:id="rId11"/>
    <p:sldId id="285" r:id="rId12"/>
    <p:sldId id="268" r:id="rId13"/>
    <p:sldId id="286" r:id="rId14"/>
    <p:sldId id="262" r:id="rId15"/>
    <p:sldId id="263" r:id="rId16"/>
    <p:sldId id="288" r:id="rId17"/>
    <p:sldId id="270" r:id="rId18"/>
    <p:sldId id="289" r:id="rId19"/>
    <p:sldId id="281" r:id="rId20"/>
    <p:sldId id="294" r:id="rId21"/>
  </p:sldIdLst>
  <p:sldSz cx="18288000" cy="10287000"/>
  <p:notesSz cx="6858000" cy="9144000"/>
  <p:embeddedFontLst>
    <p:embeddedFont>
      <p:font typeface="Calistoga" panose="02010600030101010101" charset="0"/>
      <p:regular r:id="rId23"/>
    </p:embeddedFont>
    <p:embeddedFont>
      <p:font typeface="Public Sans" panose="02010600030101010101" charset="0"/>
      <p:regular r:id="rId24"/>
    </p:embeddedFont>
    <p:embeddedFont>
      <p:font typeface="Segoe UI" panose="020B0502040204020203" pitchFamily="34" charset="0"/>
      <p:regular r:id="rId25"/>
      <p:bold r:id="rId26"/>
      <p:italic r:id="rId27"/>
      <p:boldItalic r:id="rId28"/>
    </p:embeddedFont>
    <p:embeddedFont>
      <p:font typeface="等线" panose="02010600030101010101" pitchFamily="2" charset="-122"/>
      <p:regular r:id="rId29"/>
      <p:bold r:id="rId30"/>
    </p:embeddedFont>
    <p:embeddedFont>
      <p:font typeface="等线" panose="02010600030101010101" pitchFamily="2" charset="-122"/>
      <p:regular r:id="rId29"/>
      <p:bold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8758" autoAdjust="0"/>
  </p:normalViewPr>
  <p:slideViewPr>
    <p:cSldViewPr>
      <p:cViewPr varScale="1">
        <p:scale>
          <a:sx n="55" d="100"/>
          <a:sy n="55" d="100"/>
        </p:scale>
        <p:origin x="255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3FDE7A-56DB-49BB-9787-76A4CB911DD4}" type="datetimeFigureOut">
              <a:rPr lang="zh-CN" altLang="en-US" smtClean="0"/>
              <a:t>2025/3/12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B51F93-ABCB-4AFA-AA82-6E5C8225019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9435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18495D-0595-94D6-EF51-B50A1C29D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BF581056-3BD5-593E-C511-37E31B37C4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61BA04A5-C32E-1B32-475F-C29D124114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3815556-FDD9-83E1-836F-8B576A3E6E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841888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1917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FF67F-8C17-BC18-2D8B-87E257A493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93D1AAF9-7AB0-2629-BEC1-DBCFC2FCDA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C4F6DADF-7D53-4562-5FE7-FC23B7126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E563985-62D4-6F83-E420-047D4BDE45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1739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6777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01917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806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67814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56839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F96EE-5E2D-CE61-DAB6-A4D5E424C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53CDF5FD-0498-1D38-775D-622545B171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93619DEC-19F7-D1EF-C1E6-2AD61CEB2D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D30303E-E7AE-CF46-A922-621AA71037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71638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C199C-294D-1889-D336-C463C0186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737BE25-9CE6-9856-6971-145ECBF9A5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EE643C89-1F5A-E624-BD50-83C2133AF8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F8F6495-8851-92D1-FACE-252C16C469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60263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02294-5981-93E3-5C53-FD8EE4116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AACABCA8-A61D-75C8-0A08-A3DBAEACA6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FE66F26A-704D-F916-FA83-630BCECBBC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FECAE9A-7A55-F29A-5062-7C61DC3972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25222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421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98188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8641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18322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99759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6726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CD516-5FA2-57B9-7E13-C036F857A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0DA5485F-216F-987C-736D-DF98EC17A5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B3A2AFC8-55EB-2ACB-F15D-4CB534548E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5010A6B-7817-9509-BA9F-7BF9B106E3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6212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047150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837BF4-D57A-7666-939E-B1AA152C2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83993AD5-7E37-C0FB-B373-DC0FABD98D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85B8BAF8-CA42-2474-C625-0F08DFE76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C4545EB-D37E-641E-FB1A-3D8CC6FC85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B51F93-ABCB-4AFA-AA82-6E5C8225019B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0429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jpeg"/><Relationship Id="rId7" Type="http://schemas.openxmlformats.org/officeDocument/2006/relationships/image" Target="../media/image2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11" Type="http://schemas.openxmlformats.org/officeDocument/2006/relationships/image" Target="../media/image37.png"/><Relationship Id="rId5" Type="http://schemas.openxmlformats.org/officeDocument/2006/relationships/image" Target="../media/image35.png"/><Relationship Id="rId10" Type="http://schemas.openxmlformats.org/officeDocument/2006/relationships/image" Target="../media/image20.svg"/><Relationship Id="rId4" Type="http://schemas.openxmlformats.org/officeDocument/2006/relationships/image" Target="../media/image16.sv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png"/><Relationship Id="rId4" Type="http://schemas.openxmlformats.org/officeDocument/2006/relationships/image" Target="../media/image3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3.png"/><Relationship Id="rId7" Type="http://schemas.openxmlformats.org/officeDocument/2006/relationships/image" Target="../media/image46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8.svg"/><Relationship Id="rId10" Type="http://schemas.openxmlformats.org/officeDocument/2006/relationships/image" Target="../media/image51.png"/><Relationship Id="rId4" Type="http://schemas.openxmlformats.org/officeDocument/2006/relationships/image" Target="../media/image47.png"/><Relationship Id="rId9" Type="http://schemas.openxmlformats.org/officeDocument/2006/relationships/image" Target="../media/image50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2.jpeg"/><Relationship Id="rId7" Type="http://schemas.openxmlformats.org/officeDocument/2006/relationships/image" Target="../media/image50.svg"/><Relationship Id="rId12" Type="http://schemas.openxmlformats.org/officeDocument/2006/relationships/image" Target="../media/image5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6.svg"/><Relationship Id="rId5" Type="http://schemas.openxmlformats.org/officeDocument/2006/relationships/image" Target="../media/image46.svg"/><Relationship Id="rId10" Type="http://schemas.openxmlformats.org/officeDocument/2006/relationships/image" Target="../media/image55.png"/><Relationship Id="rId4" Type="http://schemas.openxmlformats.org/officeDocument/2006/relationships/image" Target="../media/image45.png"/><Relationship Id="rId9" Type="http://schemas.openxmlformats.org/officeDocument/2006/relationships/image" Target="../media/image5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5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6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CE1A8-7252-AF0A-9141-BF824F1216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8D5273-A5B9-D629-8B2C-27BACFA5EC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233568"/>
            <a:ext cx="7315200" cy="981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082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48,400+ Light Blue Background Stock Illustrations, Royalty-Free Vector  Graphics &amp; Clip Art - iStock | Light blue, Blue background, Background">
            <a:extLst>
              <a:ext uri="{FF2B5EF4-FFF2-40B4-BE49-F238E27FC236}">
                <a16:creationId xmlns:a16="http://schemas.microsoft.com/office/drawing/2014/main" id="{06E85905-442F-AF86-3887-394590D6C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57"/>
            <a:ext cx="18288000" cy="1025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reeform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893957" y="-819247"/>
            <a:ext cx="4788085" cy="5256381"/>
          </a:xfrm>
          <a:custGeom>
            <a:avLst/>
            <a:gdLst/>
            <a:ahLst/>
            <a:cxnLst/>
            <a:rect l="l" t="t" r="r" b="b"/>
            <a:pathLst>
              <a:path w="4788085" h="5256381">
                <a:moveTo>
                  <a:pt x="0" y="0"/>
                </a:moveTo>
                <a:lnTo>
                  <a:pt x="4788086" y="0"/>
                </a:lnTo>
                <a:lnTo>
                  <a:pt x="4788086" y="5256381"/>
                </a:lnTo>
                <a:lnTo>
                  <a:pt x="0" y="52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306800" y="7039323"/>
            <a:ext cx="2682658" cy="3688654"/>
          </a:xfrm>
          <a:custGeom>
            <a:avLst/>
            <a:gdLst/>
            <a:ahLst/>
            <a:cxnLst/>
            <a:rect l="l" t="t" r="r" b="b"/>
            <a:pathLst>
              <a:path w="2682658" h="3688654">
                <a:moveTo>
                  <a:pt x="0" y="0"/>
                </a:moveTo>
                <a:lnTo>
                  <a:pt x="2682658" y="0"/>
                </a:lnTo>
                <a:lnTo>
                  <a:pt x="2682658" y="3688655"/>
                </a:lnTo>
                <a:lnTo>
                  <a:pt x="0" y="36886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2221312" y="3510310"/>
            <a:ext cx="5060979" cy="7462570"/>
          </a:xfrm>
          <a:custGeom>
            <a:avLst/>
            <a:gdLst/>
            <a:ahLst/>
            <a:cxnLst/>
            <a:rect l="l" t="t" r="r" b="b"/>
            <a:pathLst>
              <a:path w="5060979" h="7462570">
                <a:moveTo>
                  <a:pt x="5060980" y="0"/>
                </a:moveTo>
                <a:lnTo>
                  <a:pt x="0" y="0"/>
                </a:lnTo>
                <a:lnTo>
                  <a:pt x="0" y="7462569"/>
                </a:lnTo>
                <a:lnTo>
                  <a:pt x="5060980" y="7462569"/>
                </a:lnTo>
                <a:lnTo>
                  <a:pt x="506098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1663" y="6291608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3" y="0"/>
                </a:lnTo>
                <a:lnTo>
                  <a:pt x="1723793" y="1899973"/>
                </a:lnTo>
                <a:lnTo>
                  <a:pt x="0" y="189997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601666" y="3664481"/>
            <a:ext cx="16302654" cy="25351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60"/>
              </a:lnSpc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Effectiveness of the Hong Kong </a:t>
            </a:r>
          </a:p>
          <a:p>
            <a:pPr algn="ctr">
              <a:lnSpc>
                <a:spcPts val="10560"/>
              </a:lnSpc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New Capital Investment Entrant Scheme (the  New CIES)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18991" y="7733692"/>
            <a:ext cx="5723952" cy="474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altLang="zh-CN" sz="2799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Dixon Wong (2429599)</a:t>
            </a:r>
            <a:endParaRPr lang="en-US" sz="2799" dirty="0">
              <a:solidFill>
                <a:srgbClr val="002060"/>
              </a:solidFill>
              <a:latin typeface="Calistoga"/>
              <a:ea typeface="Calistoga"/>
              <a:cs typeface="Calistoga"/>
              <a:sym typeface="Calistoga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6318991" y="8326519"/>
            <a:ext cx="9129342" cy="1098654"/>
            <a:chOff x="-4540520" y="872491"/>
            <a:chExt cx="12172456" cy="1464872"/>
          </a:xfrm>
        </p:grpSpPr>
        <p:sp>
          <p:nvSpPr>
            <p:cNvPr id="20" name="TextBox 20"/>
            <p:cNvSpPr txBox="1"/>
            <p:nvPr/>
          </p:nvSpPr>
          <p:spPr>
            <a:xfrm>
              <a:off x="-4540520" y="1704711"/>
              <a:ext cx="7631936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19"/>
                </a:lnSpc>
              </a:pPr>
              <a:r>
                <a:rPr lang="en-US" altLang="zh-CN" sz="2799" dirty="0">
                  <a:solidFill>
                    <a:srgbClr val="002060"/>
                  </a:solidFill>
                  <a:latin typeface="Calistoga"/>
                  <a:ea typeface="Calistoga"/>
                  <a:cs typeface="Calistoga"/>
                  <a:sym typeface="Calistoga"/>
                </a:rPr>
                <a:t>March 12</a:t>
              </a:r>
              <a:r>
                <a:rPr lang="en-US" sz="2799" dirty="0">
                  <a:solidFill>
                    <a:srgbClr val="002060"/>
                  </a:solidFill>
                  <a:latin typeface="Calistoga"/>
                  <a:ea typeface="Calistoga"/>
                  <a:cs typeface="Calistoga"/>
                  <a:sym typeface="Calistoga"/>
                </a:rPr>
                <a:t>, 2025 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872491"/>
              <a:ext cx="7631936" cy="5126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20"/>
                </a:lnSpc>
              </a:pPr>
              <a:endParaRPr lang="en-US" sz="2300" dirty="0">
                <a:solidFill>
                  <a:srgbClr val="323232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</p:grpSp>
      <p:pic>
        <p:nvPicPr>
          <p:cNvPr id="23" name="图片 22">
            <a:extLst>
              <a:ext uri="{FF2B5EF4-FFF2-40B4-BE49-F238E27FC236}">
                <a16:creationId xmlns:a16="http://schemas.microsoft.com/office/drawing/2014/main" id="{320DD88D-981C-B907-F912-01F4D6BE4D1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59277" y="1477602"/>
            <a:ext cx="3903551" cy="1387007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2DAE2981-3ADE-92CD-D082-F5F08B42F07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1477602"/>
            <a:ext cx="3818741" cy="1387007"/>
          </a:xfrm>
          <a:prstGeom prst="rect">
            <a:avLst/>
          </a:prstGeom>
        </p:spPr>
      </p:pic>
      <p:sp>
        <p:nvSpPr>
          <p:cNvPr id="5" name="TextBox 20">
            <a:extLst>
              <a:ext uri="{FF2B5EF4-FFF2-40B4-BE49-F238E27FC236}">
                <a16:creationId xmlns:a16="http://schemas.microsoft.com/office/drawing/2014/main" id="{AC20162C-2E93-1F69-AA8A-FB0D557FE3A5}"/>
              </a:ext>
            </a:extLst>
          </p:cNvPr>
          <p:cNvSpPr txBox="1"/>
          <p:nvPr/>
        </p:nvSpPr>
        <p:spPr>
          <a:xfrm>
            <a:off x="6318991" y="8384186"/>
            <a:ext cx="5723952" cy="474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HKBM7022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55F896-4B7E-023A-D45C-7F90D9FD37D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78870" y="816602"/>
            <a:ext cx="2038365" cy="24479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82AB8-387C-997C-2436-DEC1542D4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48,400+ Light Blue Background Stock Illustrations, Royalty-Free Vector  Graphics &amp; Clip Art - iStock | Light blue, Blue background, Background">
            <a:extLst>
              <a:ext uri="{FF2B5EF4-FFF2-40B4-BE49-F238E27FC236}">
                <a16:creationId xmlns:a16="http://schemas.microsoft.com/office/drawing/2014/main" id="{CCABE1E4-C93F-6D95-1C6C-B6A2973438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57"/>
            <a:ext cx="18288000" cy="1025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reeform 2">
            <a:extLst>
              <a:ext uri="{FF2B5EF4-FFF2-40B4-BE49-F238E27FC236}">
                <a16:creationId xmlns:a16="http://schemas.microsoft.com/office/drawing/2014/main" id="{B153F5A9-1BA6-9CF3-8AF9-144D78CF9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893957" y="-819247"/>
            <a:ext cx="4788085" cy="5256381"/>
          </a:xfrm>
          <a:custGeom>
            <a:avLst/>
            <a:gdLst/>
            <a:ahLst/>
            <a:cxnLst/>
            <a:rect l="l" t="t" r="r" b="b"/>
            <a:pathLst>
              <a:path w="4788085" h="5256381">
                <a:moveTo>
                  <a:pt x="0" y="0"/>
                </a:moveTo>
                <a:lnTo>
                  <a:pt x="4788086" y="0"/>
                </a:lnTo>
                <a:lnTo>
                  <a:pt x="4788086" y="5256381"/>
                </a:lnTo>
                <a:lnTo>
                  <a:pt x="0" y="52563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32B579AF-9961-7968-7FDA-6E925FD32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306800" y="7039323"/>
            <a:ext cx="2682658" cy="3688654"/>
          </a:xfrm>
          <a:custGeom>
            <a:avLst/>
            <a:gdLst/>
            <a:ahLst/>
            <a:cxnLst/>
            <a:rect l="l" t="t" r="r" b="b"/>
            <a:pathLst>
              <a:path w="2682658" h="3688654">
                <a:moveTo>
                  <a:pt x="0" y="0"/>
                </a:moveTo>
                <a:lnTo>
                  <a:pt x="2682658" y="0"/>
                </a:lnTo>
                <a:lnTo>
                  <a:pt x="2682658" y="3688655"/>
                </a:lnTo>
                <a:lnTo>
                  <a:pt x="0" y="368865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AE6FDCFC-6FB0-0CEE-EFEF-B29932858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2221312" y="3510310"/>
            <a:ext cx="5060979" cy="7462570"/>
          </a:xfrm>
          <a:custGeom>
            <a:avLst/>
            <a:gdLst/>
            <a:ahLst/>
            <a:cxnLst/>
            <a:rect l="l" t="t" r="r" b="b"/>
            <a:pathLst>
              <a:path w="5060979" h="7462570">
                <a:moveTo>
                  <a:pt x="5060980" y="0"/>
                </a:moveTo>
                <a:lnTo>
                  <a:pt x="0" y="0"/>
                </a:lnTo>
                <a:lnTo>
                  <a:pt x="0" y="7462569"/>
                </a:lnTo>
                <a:lnTo>
                  <a:pt x="5060980" y="7462569"/>
                </a:lnTo>
                <a:lnTo>
                  <a:pt x="506098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8564A053-63B5-8B9E-974C-E9FD70C47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1663" y="6291608"/>
            <a:ext cx="1723793" cy="1899972"/>
          </a:xfrm>
          <a:custGeom>
            <a:avLst/>
            <a:gdLst/>
            <a:ahLst/>
            <a:cxnLst/>
            <a:rect l="l" t="t" r="r" b="b"/>
            <a:pathLst>
              <a:path w="1723793" h="1899972">
                <a:moveTo>
                  <a:pt x="0" y="0"/>
                </a:moveTo>
                <a:lnTo>
                  <a:pt x="1723793" y="0"/>
                </a:lnTo>
                <a:lnTo>
                  <a:pt x="1723793" y="1899973"/>
                </a:lnTo>
                <a:lnTo>
                  <a:pt x="0" y="189997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E535F34-3382-617E-FB39-0A22A123318F}"/>
              </a:ext>
            </a:extLst>
          </p:cNvPr>
          <p:cNvSpPr txBox="1"/>
          <p:nvPr/>
        </p:nvSpPr>
        <p:spPr>
          <a:xfrm>
            <a:off x="1200396" y="1713362"/>
            <a:ext cx="16302654" cy="6613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60"/>
              </a:lnSpc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Research Proposal Overview:</a:t>
            </a:r>
          </a:p>
          <a:p>
            <a:pPr marL="742950" indent="-742950" algn="ctr">
              <a:lnSpc>
                <a:spcPts val="10560"/>
              </a:lnSpc>
              <a:buAutoNum type="arabicParenR"/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Research Proposal</a:t>
            </a:r>
          </a:p>
          <a:p>
            <a:pPr marL="742950" indent="-742950" algn="ctr">
              <a:lnSpc>
                <a:spcPts val="10560"/>
              </a:lnSpc>
              <a:buAutoNum type="arabicParenR"/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Critical Evaluation</a:t>
            </a:r>
          </a:p>
          <a:p>
            <a:pPr marL="742950" indent="-742950" algn="ctr">
              <a:lnSpc>
                <a:spcPts val="10560"/>
              </a:lnSpc>
              <a:buAutoNum type="arabicParenR"/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Alternative Methods</a:t>
            </a:r>
          </a:p>
          <a:p>
            <a:pPr marL="742950" indent="-742950" algn="ctr">
              <a:lnSpc>
                <a:spcPts val="10560"/>
              </a:lnSpc>
              <a:buAutoNum type="arabicParenR"/>
            </a:pPr>
            <a:r>
              <a:rPr lang="en-US" sz="4400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Expected Findings</a:t>
            </a:r>
          </a:p>
        </p:txBody>
      </p:sp>
      <p:sp>
        <p:nvSpPr>
          <p:cNvPr id="21" name="TextBox 21">
            <a:extLst>
              <a:ext uri="{FF2B5EF4-FFF2-40B4-BE49-F238E27FC236}">
                <a16:creationId xmlns:a16="http://schemas.microsoft.com/office/drawing/2014/main" id="{A172E348-01B2-96E4-4FA1-7DE75475245E}"/>
              </a:ext>
            </a:extLst>
          </p:cNvPr>
          <p:cNvSpPr txBox="1"/>
          <p:nvPr/>
        </p:nvSpPr>
        <p:spPr>
          <a:xfrm>
            <a:off x="9724381" y="8326519"/>
            <a:ext cx="5723952" cy="384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</a:pPr>
            <a:endParaRPr lang="en-US" sz="2300" dirty="0">
              <a:solidFill>
                <a:srgbClr val="323232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  <p:extLst>
      <p:ext uri="{BB962C8B-B14F-4D97-AF65-F5344CB8AC3E}">
        <p14:creationId xmlns:p14="http://schemas.microsoft.com/office/powerpoint/2010/main" val="2810528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48,400+ Light Blue Background Stock Illustrations, Royalty-Free Vector  Graphics &amp; Clip Art - iStock | Light blue, Blue background, Background">
            <a:extLst>
              <a:ext uri="{FF2B5EF4-FFF2-40B4-BE49-F238E27FC236}">
                <a16:creationId xmlns:a16="http://schemas.microsoft.com/office/drawing/2014/main" id="{E432D473-3B6B-FBE3-15A6-66DB43015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29690"/>
            <a:ext cx="18288001" cy="1033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3"/>
          <p:cNvSpPr txBox="1"/>
          <p:nvPr/>
        </p:nvSpPr>
        <p:spPr>
          <a:xfrm>
            <a:off x="533400" y="31310"/>
            <a:ext cx="11737939" cy="999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altLang="zh-CN" sz="5400" b="1" dirty="0">
                <a:solidFill>
                  <a:srgbClr val="FF0000"/>
                </a:solidFill>
                <a:latin typeface="Calistoga"/>
                <a:ea typeface="Calistoga"/>
                <a:cs typeface="Calistoga"/>
                <a:sym typeface="Calistoga"/>
              </a:rPr>
              <a:t>1.1: </a:t>
            </a:r>
            <a:r>
              <a:rPr lang="en-US" sz="5400" b="1" dirty="0">
                <a:solidFill>
                  <a:srgbClr val="FF0000"/>
                </a:solidFill>
                <a:latin typeface="Calistoga"/>
                <a:ea typeface="Calistoga"/>
                <a:cs typeface="Calistoga"/>
                <a:sym typeface="Calistoga"/>
              </a:rPr>
              <a:t>Research Proposal Summary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7689299" y="2914619"/>
            <a:ext cx="8212169" cy="4465910"/>
            <a:chOff x="0" y="429789"/>
            <a:chExt cx="15046651" cy="5954546"/>
          </a:xfrm>
        </p:grpSpPr>
        <p:sp>
          <p:nvSpPr>
            <p:cNvPr id="7" name="TextBox 7"/>
            <p:cNvSpPr txBox="1"/>
            <p:nvPr/>
          </p:nvSpPr>
          <p:spPr>
            <a:xfrm>
              <a:off x="0" y="2847268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5751683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2062311" y="429789"/>
              <a:ext cx="12984340" cy="337588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302259" lvl="1" algn="ctr">
                <a:lnSpc>
                  <a:spcPts val="3919"/>
                </a:lnSpc>
              </a:pPr>
              <a:r>
                <a:rPr lang="en-US" sz="4400" dirty="0">
                  <a:solidFill>
                    <a:srgbClr val="323232"/>
                  </a:solidFill>
                  <a:latin typeface="Calistoga"/>
                  <a:ea typeface="Calistoga"/>
                  <a:cs typeface="Calistoga"/>
                  <a:sym typeface="Calistoga"/>
                </a:rPr>
                <a:t>Summarizing the Research Proposal for the first module on “Converting Research into Practice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4299476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</p:grpSp>
      <p:sp>
        <p:nvSpPr>
          <p:cNvPr id="11" name="Freeform 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4228037" y="4180575"/>
            <a:ext cx="6956631" cy="7085457"/>
          </a:xfrm>
          <a:custGeom>
            <a:avLst/>
            <a:gdLst/>
            <a:ahLst/>
            <a:cxnLst/>
            <a:rect l="l" t="t" r="r" b="b"/>
            <a:pathLst>
              <a:path w="6956631" h="7085457">
                <a:moveTo>
                  <a:pt x="0" y="0"/>
                </a:moveTo>
                <a:lnTo>
                  <a:pt x="6956631" y="0"/>
                </a:lnTo>
                <a:lnTo>
                  <a:pt x="6956631" y="7085458"/>
                </a:lnTo>
                <a:lnTo>
                  <a:pt x="0" y="70854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-1436842">
            <a:off x="1057374" y="2384215"/>
            <a:ext cx="2340418" cy="2392620"/>
          </a:xfrm>
          <a:custGeom>
            <a:avLst/>
            <a:gdLst/>
            <a:ahLst/>
            <a:cxnLst/>
            <a:rect l="l" t="t" r="r" b="b"/>
            <a:pathLst>
              <a:path w="2340418" h="2392620">
                <a:moveTo>
                  <a:pt x="0" y="0"/>
                </a:moveTo>
                <a:lnTo>
                  <a:pt x="2340417" y="0"/>
                </a:lnTo>
                <a:lnTo>
                  <a:pt x="2340417" y="2392620"/>
                </a:lnTo>
                <a:lnTo>
                  <a:pt x="0" y="239262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88830" y="7424858"/>
            <a:ext cx="3429121" cy="3841174"/>
          </a:xfrm>
          <a:custGeom>
            <a:avLst/>
            <a:gdLst/>
            <a:ahLst/>
            <a:cxnLst/>
            <a:rect l="l" t="t" r="r" b="b"/>
            <a:pathLst>
              <a:path w="3429121" h="3841174">
                <a:moveTo>
                  <a:pt x="0" y="0"/>
                </a:moveTo>
                <a:lnTo>
                  <a:pt x="3429121" y="0"/>
                </a:lnTo>
                <a:lnTo>
                  <a:pt x="3429121" y="3841175"/>
                </a:lnTo>
                <a:lnTo>
                  <a:pt x="0" y="384117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pic>
        <p:nvPicPr>
          <p:cNvPr id="2050" name="Picture 2" descr="New CIES | Emperor Capital Group Limited">
            <a:extLst>
              <a:ext uri="{FF2B5EF4-FFF2-40B4-BE49-F238E27FC236}">
                <a16:creationId xmlns:a16="http://schemas.microsoft.com/office/drawing/2014/main" id="{2C42274B-32C7-B0F1-1849-67D3239218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5983004"/>
            <a:ext cx="7967026" cy="370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1AC15151-CA99-CD6E-35C1-6337E0DBD2E4}"/>
              </a:ext>
            </a:extLst>
          </p:cNvPr>
          <p:cNvSpPr txBox="1"/>
          <p:nvPr/>
        </p:nvSpPr>
        <p:spPr>
          <a:xfrm>
            <a:off x="2577914" y="3131360"/>
            <a:ext cx="5849804" cy="4552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Research Portfolio: Effectiveness of the Hong Kong New CIES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C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Betty Lukens — Solid Blue Background">
            <a:extLst>
              <a:ext uri="{FF2B5EF4-FFF2-40B4-BE49-F238E27FC236}">
                <a16:creationId xmlns:a16="http://schemas.microsoft.com/office/drawing/2014/main" id="{396C1DA7-7F3D-1EE0-ACB7-6FA2C67C9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275"/>
            <a:ext cx="18288000" cy="1030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reeform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967841" y="-1241739"/>
            <a:ext cx="6413133" cy="6889108"/>
          </a:xfrm>
          <a:custGeom>
            <a:avLst/>
            <a:gdLst/>
            <a:ahLst/>
            <a:cxnLst/>
            <a:rect l="l" t="t" r="r" b="b"/>
            <a:pathLst>
              <a:path w="6413133" h="6889108">
                <a:moveTo>
                  <a:pt x="0" y="0"/>
                </a:moveTo>
                <a:lnTo>
                  <a:pt x="6413134" y="0"/>
                </a:lnTo>
                <a:lnTo>
                  <a:pt x="6413134" y="6889108"/>
                </a:lnTo>
                <a:lnTo>
                  <a:pt x="0" y="68891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aphicFrame>
        <p:nvGraphicFramePr>
          <p:cNvPr id="5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057916"/>
              </p:ext>
            </p:extLst>
          </p:nvPr>
        </p:nvGraphicFramePr>
        <p:xfrm>
          <a:off x="8125472" y="2895148"/>
          <a:ext cx="9524999" cy="7376733"/>
        </p:xfrm>
        <a:graphic>
          <a:graphicData uri="http://schemas.openxmlformats.org/drawingml/2006/table">
            <a:tbl>
              <a:tblPr/>
              <a:tblGrid>
                <a:gridCol w="20136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113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49008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r>
                        <a:rPr lang="en-US" sz="3600" dirty="0">
                          <a:solidFill>
                            <a:srgbClr val="323232"/>
                          </a:solidFill>
                          <a:latin typeface="Calistoga"/>
                          <a:ea typeface="Calistoga"/>
                          <a:cs typeface="Calistoga"/>
                          <a:sym typeface="Calistoga"/>
                        </a:rPr>
                        <a:t>01</a:t>
                      </a:r>
                      <a:endParaRPr lang="en-US" sz="36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endParaRPr lang="en-US" sz="4400" b="1" dirty="0">
                        <a:solidFill>
                          <a:srgbClr val="323232"/>
                        </a:solidFill>
                        <a:latin typeface="+mn-lt"/>
                        <a:ea typeface="Calibri" panose="020F0502020204030204" pitchFamily="34" charset="0"/>
                        <a:cs typeface="Calibri" panose="020F0502020204030204" pitchFamily="34" charset="0"/>
                        <a:sym typeface="Public Sans"/>
                      </a:endParaRPr>
                    </a:p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1" dirty="0">
                          <a:solidFill>
                            <a:srgbClr val="323232"/>
                          </a:solidFill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  <a:sym typeface="Public Sans"/>
                        </a:rPr>
                        <a:t>Challenge - Hong Kong faces economic challenges and geopolitical tensions</a:t>
                      </a:r>
                      <a:endParaRPr lang="en-US" sz="4400" b="1" dirty="0">
                        <a:latin typeface="+mn-lt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9008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r>
                        <a:rPr lang="en-US" sz="3600" dirty="0">
                          <a:solidFill>
                            <a:srgbClr val="323232"/>
                          </a:solidFill>
                          <a:latin typeface="Calistoga"/>
                          <a:ea typeface="Calistoga"/>
                          <a:cs typeface="Calistoga"/>
                          <a:sym typeface="Calistoga"/>
                        </a:rPr>
                        <a:t>02</a:t>
                      </a:r>
                      <a:endParaRPr lang="en-US" sz="36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endParaRPr lang="en-US" sz="4400" b="1" dirty="0">
                        <a:solidFill>
                          <a:srgbClr val="323232"/>
                        </a:solidFill>
                        <a:latin typeface="+mn-lt"/>
                        <a:ea typeface="Calibri" panose="020F0502020204030204" pitchFamily="34" charset="0"/>
                        <a:cs typeface="Calibri" panose="020F0502020204030204" pitchFamily="34" charset="0"/>
                        <a:sym typeface="Public Sans"/>
                      </a:endParaRPr>
                    </a:p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1" dirty="0">
                          <a:solidFill>
                            <a:srgbClr val="323232"/>
                          </a:solidFill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  <a:sym typeface="Public Sans"/>
                        </a:rPr>
                        <a:t>Action - The HKSAR government introduced the New CIES, in March 2024, to attract foreign investment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4780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r>
                        <a:rPr lang="en-US" sz="3600" dirty="0">
                          <a:solidFill>
                            <a:srgbClr val="323232"/>
                          </a:solidFill>
                          <a:latin typeface="Calistoga"/>
                          <a:ea typeface="Calistoga"/>
                          <a:cs typeface="Calistoga"/>
                          <a:sym typeface="Calistoga"/>
                        </a:rPr>
                        <a:t>03</a:t>
                      </a:r>
                      <a:endParaRPr lang="en-US" sz="36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endParaRPr lang="en-US" sz="4400" b="1" dirty="0">
                        <a:solidFill>
                          <a:srgbClr val="323232"/>
                        </a:solidFill>
                        <a:latin typeface="+mn-lt"/>
                        <a:ea typeface="Calibri" panose="020F0502020204030204" pitchFamily="34" charset="0"/>
                        <a:cs typeface="Calibri" panose="020F0502020204030204" pitchFamily="34" charset="0"/>
                        <a:sym typeface="Public Sans"/>
                      </a:endParaRPr>
                    </a:p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1" dirty="0">
                          <a:solidFill>
                            <a:srgbClr val="323232"/>
                          </a:solidFill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  <a:sym typeface="Public Sans"/>
                        </a:rPr>
                        <a:t>Opportunity - The New CIES aims to boost wealth management, finance, and related sectors</a:t>
                      </a:r>
                    </a:p>
                    <a:p>
                      <a:pPr algn="l">
                        <a:lnSpc>
                          <a:spcPts val="3220"/>
                        </a:lnSpc>
                      </a:pPr>
                      <a:endParaRPr lang="en-US" sz="4400" b="1" dirty="0">
                        <a:solidFill>
                          <a:srgbClr val="323232"/>
                        </a:solidFill>
                        <a:latin typeface="+mn-lt"/>
                        <a:ea typeface="Calibri" panose="020F0502020204030204" pitchFamily="34" charset="0"/>
                        <a:cs typeface="Calibri" panose="020F0502020204030204" pitchFamily="34" charset="0"/>
                        <a:sym typeface="Public Sans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extBox 7"/>
          <p:cNvSpPr txBox="1"/>
          <p:nvPr/>
        </p:nvSpPr>
        <p:spPr>
          <a:xfrm>
            <a:off x="878680" y="2389561"/>
            <a:ext cx="7463035" cy="3201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</a:pPr>
            <a:r>
              <a:rPr lang="en-US" sz="6000" dirty="0">
                <a:solidFill>
                  <a:schemeClr val="accent3">
                    <a:lumMod val="50000"/>
                  </a:schemeClr>
                </a:solidFill>
                <a:latin typeface="Calistoga"/>
                <a:ea typeface="Calistoga"/>
                <a:cs typeface="Calistoga"/>
                <a:sym typeface="Calistoga"/>
              </a:rPr>
              <a:t>Hong Kong's Need </a:t>
            </a:r>
          </a:p>
          <a:p>
            <a:pPr marL="0" lvl="0" indent="0" algn="ctr">
              <a:lnSpc>
                <a:spcPts val="8399"/>
              </a:lnSpc>
            </a:pPr>
            <a:r>
              <a:rPr lang="en-US" sz="6000" dirty="0">
                <a:solidFill>
                  <a:schemeClr val="accent3">
                    <a:lumMod val="50000"/>
                  </a:schemeClr>
                </a:solidFill>
                <a:latin typeface="Calistoga"/>
                <a:ea typeface="Calistoga"/>
                <a:cs typeface="Calistoga"/>
                <a:sym typeface="Calistoga"/>
              </a:rPr>
              <a:t>for Economic Diversification</a:t>
            </a: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86E05D1D-D9C0-36A6-FD35-18D4456D3692}"/>
              </a:ext>
            </a:extLst>
          </p:cNvPr>
          <p:cNvSpPr txBox="1"/>
          <p:nvPr/>
        </p:nvSpPr>
        <p:spPr>
          <a:xfrm>
            <a:off x="293076" y="139713"/>
            <a:ext cx="17613923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FF0000"/>
                </a:solidFill>
                <a:latin typeface="Calistoga"/>
                <a:ea typeface="Calistoga"/>
                <a:cs typeface="Calistoga"/>
                <a:sym typeface="Calistoga"/>
              </a:rPr>
              <a:t>1.2 Research Background and Motivation</a:t>
            </a:r>
          </a:p>
        </p:txBody>
      </p:sp>
      <p:sp>
        <p:nvSpPr>
          <p:cNvPr id="2" name="TextBox 8"/>
          <p:cNvSpPr txBox="1"/>
          <p:nvPr/>
        </p:nvSpPr>
        <p:spPr>
          <a:xfrm>
            <a:off x="10353978" y="1627397"/>
            <a:ext cx="7037925" cy="152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Public Sans"/>
                <a:cs typeface="Times New Roman" panose="02020603050405020304" pitchFamily="18" charset="0"/>
                <a:sym typeface="Public Sans"/>
              </a:rPr>
              <a:t>The research investigates the effectiveness of the New CIES in achieving these goals:</a:t>
            </a:r>
            <a:endParaRPr lang="en-US" sz="4400" b="1" dirty="0">
              <a:solidFill>
                <a:srgbClr val="7030A0"/>
              </a:solidFill>
              <a:latin typeface="+mj-lt"/>
              <a:ea typeface="Public Sans"/>
              <a:cs typeface="Times New Roman" panose="02020603050405020304" pitchFamily="18" charset="0"/>
              <a:sym typeface="Public Sans"/>
            </a:endParaRPr>
          </a:p>
        </p:txBody>
      </p:sp>
      <p:sp>
        <p:nvSpPr>
          <p:cNvPr id="19" name="AutoShape 5">
            <a:extLst>
              <a:ext uri="{FF2B5EF4-FFF2-40B4-BE49-F238E27FC236}">
                <a16:creationId xmlns:a16="http://schemas.microsoft.com/office/drawing/2014/main" id="{365EAE3B-0E39-1A3E-37B1-CE916D3C1273}"/>
              </a:ext>
            </a:extLst>
          </p:cNvPr>
          <p:cNvSpPr/>
          <p:nvPr/>
        </p:nvSpPr>
        <p:spPr>
          <a:xfrm flipV="1">
            <a:off x="649877" y="8191418"/>
            <a:ext cx="7920642" cy="1003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Freeform 3">
            <a:extLst>
              <a:ext uri="{FF2B5EF4-FFF2-40B4-BE49-F238E27FC236}">
                <a16:creationId xmlns:a16="http://schemas.microsoft.com/office/drawing/2014/main" id="{18682554-F04A-C4E6-DE50-A2CEFCB2DE03}"/>
              </a:ext>
            </a:extLst>
          </p:cNvPr>
          <p:cNvSpPr/>
          <p:nvPr/>
        </p:nvSpPr>
        <p:spPr>
          <a:xfrm>
            <a:off x="1371600" y="5954396"/>
            <a:ext cx="1791558" cy="2212446"/>
          </a:xfrm>
          <a:custGeom>
            <a:avLst/>
            <a:gdLst/>
            <a:ahLst/>
            <a:cxnLst/>
            <a:rect l="l" t="t" r="r" b="b"/>
            <a:pathLst>
              <a:path w="2027545" h="3080525">
                <a:moveTo>
                  <a:pt x="0" y="0"/>
                </a:moveTo>
                <a:lnTo>
                  <a:pt x="2027545" y="0"/>
                </a:lnTo>
                <a:lnTo>
                  <a:pt x="2027545" y="3080525"/>
                </a:lnTo>
                <a:lnTo>
                  <a:pt x="0" y="308052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zh-CN" altLang="en-US" dirty="0"/>
          </a:p>
        </p:txBody>
      </p:sp>
      <p:sp>
        <p:nvSpPr>
          <p:cNvPr id="21" name="Freeform 12">
            <a:extLst>
              <a:ext uri="{FF2B5EF4-FFF2-40B4-BE49-F238E27FC236}">
                <a16:creationId xmlns:a16="http://schemas.microsoft.com/office/drawing/2014/main" id="{FCC3B2F2-0F72-B675-BE93-8BA56C0B4502}"/>
              </a:ext>
            </a:extLst>
          </p:cNvPr>
          <p:cNvSpPr/>
          <p:nvPr/>
        </p:nvSpPr>
        <p:spPr>
          <a:xfrm>
            <a:off x="5930250" y="6105874"/>
            <a:ext cx="1791558" cy="2060968"/>
          </a:xfrm>
          <a:custGeom>
            <a:avLst/>
            <a:gdLst/>
            <a:ahLst/>
            <a:cxnLst/>
            <a:rect l="l" t="t" r="r" b="b"/>
            <a:pathLst>
              <a:path w="2027545" h="3080525">
                <a:moveTo>
                  <a:pt x="0" y="0"/>
                </a:moveTo>
                <a:lnTo>
                  <a:pt x="2027546" y="0"/>
                </a:lnTo>
                <a:lnTo>
                  <a:pt x="2027546" y="3080525"/>
                </a:lnTo>
                <a:lnTo>
                  <a:pt x="0" y="308052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B1BA6F67-2BED-3B50-B562-AD0C0B722292}"/>
              </a:ext>
            </a:extLst>
          </p:cNvPr>
          <p:cNvSpPr txBox="1"/>
          <p:nvPr/>
        </p:nvSpPr>
        <p:spPr>
          <a:xfrm>
            <a:off x="1809292" y="6380315"/>
            <a:ext cx="1296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b="1" dirty="0">
                <a:solidFill>
                  <a:schemeClr val="bg1"/>
                </a:solidFill>
                <a:effectLst/>
                <a:latin typeface="Segoe UI" panose="020B0502040204020203" pitchFamily="34" charset="0"/>
                <a:ea typeface="DengXian" panose="02010600030101010101" pitchFamily="2" charset="-122"/>
              </a:rPr>
              <a:t>Old CIES (2003-2015)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450C6B4E-2250-37DE-72D1-42B4A78090E5}"/>
              </a:ext>
            </a:extLst>
          </p:cNvPr>
          <p:cNvSpPr txBox="1"/>
          <p:nvPr/>
        </p:nvSpPr>
        <p:spPr>
          <a:xfrm>
            <a:off x="6183621" y="6417536"/>
            <a:ext cx="12966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b="1" dirty="0">
                <a:solidFill>
                  <a:schemeClr val="bg1"/>
                </a:solidFill>
                <a:effectLst/>
                <a:latin typeface="Segoe UI" panose="020B0502040204020203" pitchFamily="34" charset="0"/>
                <a:ea typeface="DengXian" panose="02010600030101010101" pitchFamily="2" charset="-122"/>
              </a:rPr>
              <a:t>New CIES (2024-present)</a:t>
            </a:r>
            <a:endParaRPr lang="zh-CN" altLang="en-US" b="1" dirty="0">
              <a:solidFill>
                <a:schemeClr val="bg1"/>
              </a:solidFill>
            </a:endParaRPr>
          </a:p>
        </p:txBody>
      </p:sp>
      <p:grpSp>
        <p:nvGrpSpPr>
          <p:cNvPr id="24" name="Group 6">
            <a:extLst>
              <a:ext uri="{FF2B5EF4-FFF2-40B4-BE49-F238E27FC236}">
                <a16:creationId xmlns:a16="http://schemas.microsoft.com/office/drawing/2014/main" id="{6C155650-8561-4595-3417-37675DE13315}"/>
              </a:ext>
            </a:extLst>
          </p:cNvPr>
          <p:cNvGrpSpPr/>
          <p:nvPr/>
        </p:nvGrpSpPr>
        <p:grpSpPr>
          <a:xfrm>
            <a:off x="2003494" y="7972787"/>
            <a:ext cx="501082" cy="501082"/>
            <a:chOff x="0" y="0"/>
            <a:chExt cx="812800" cy="812800"/>
          </a:xfrm>
        </p:grpSpPr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633C06BC-7F9D-206D-112D-6EE26142D770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31211"/>
            </a:solidFill>
          </p:spPr>
        </p:sp>
        <p:sp>
          <p:nvSpPr>
            <p:cNvPr id="26" name="TextBox 8">
              <a:extLst>
                <a:ext uri="{FF2B5EF4-FFF2-40B4-BE49-F238E27FC236}">
                  <a16:creationId xmlns:a16="http://schemas.microsoft.com/office/drawing/2014/main" id="{39A09117-4F02-EB33-6CF9-8B11C26326CC}"/>
                </a:ext>
              </a:extLst>
            </p:cNvPr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 dirty="0"/>
            </a:p>
          </p:txBody>
        </p:sp>
      </p:grpSp>
      <p:grpSp>
        <p:nvGrpSpPr>
          <p:cNvPr id="4" name="Group 6">
            <a:extLst>
              <a:ext uri="{FF2B5EF4-FFF2-40B4-BE49-F238E27FC236}">
                <a16:creationId xmlns:a16="http://schemas.microsoft.com/office/drawing/2014/main" id="{79458C43-437B-8F72-0A2E-97930A551DDD}"/>
              </a:ext>
            </a:extLst>
          </p:cNvPr>
          <p:cNvGrpSpPr/>
          <p:nvPr/>
        </p:nvGrpSpPr>
        <p:grpSpPr>
          <a:xfrm>
            <a:off x="6575488" y="7916301"/>
            <a:ext cx="501082" cy="501082"/>
            <a:chOff x="0" y="0"/>
            <a:chExt cx="812800" cy="812800"/>
          </a:xfrm>
        </p:grpSpPr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586BCA6F-D6FA-4F47-6B0C-058D7F14A4B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31211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4DBD2AE3-1B34-DEC3-2A1A-7E189BFF4486}"/>
                </a:ext>
              </a:extLst>
            </p:cNvPr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 dirty="0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6A28F89E-EBCE-5E84-522C-AB575C3895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0600" y="8624197"/>
            <a:ext cx="2830305" cy="150843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B9C9BAB-09F9-106D-8E08-46AC8C60AA3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587" y="8641046"/>
            <a:ext cx="2830305" cy="147473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FF16C2C1-1DB1-5AC8-02D5-294F6162A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1" y="0"/>
            <a:ext cx="18288000" cy="10287000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528FEF4B-6F91-DE43-4359-02FB8BD7FB88}"/>
              </a:ext>
            </a:extLst>
          </p:cNvPr>
          <p:cNvSpPr txBox="1"/>
          <p:nvPr/>
        </p:nvSpPr>
        <p:spPr>
          <a:xfrm>
            <a:off x="394865" y="283787"/>
            <a:ext cx="11737939" cy="999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FF0000"/>
                </a:solidFill>
                <a:latin typeface="Calistoga"/>
                <a:ea typeface="Calistoga"/>
                <a:cs typeface="Calistoga"/>
                <a:sym typeface="Calistoga"/>
              </a:rPr>
              <a:t>1.3 Research Questions and Objectives  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787A9AFD-F4E5-85E1-5DF9-065712F75BF5}"/>
              </a:ext>
            </a:extLst>
          </p:cNvPr>
          <p:cNvSpPr txBox="1"/>
          <p:nvPr/>
        </p:nvSpPr>
        <p:spPr>
          <a:xfrm>
            <a:off x="7637004" y="1856566"/>
            <a:ext cx="8991600" cy="1616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altLang="zh-CN" sz="4400" b="1" dirty="0">
                <a:ea typeface="Public Sans"/>
                <a:cs typeface="Public Sans"/>
                <a:sym typeface="Public Sans"/>
              </a:rPr>
              <a:t>To evaluate the effectiveness of the New CIES in attracting business talent and boosting the local economy:</a:t>
            </a:r>
          </a:p>
        </p:txBody>
      </p:sp>
      <p:graphicFrame>
        <p:nvGraphicFramePr>
          <p:cNvPr id="17" name="Table 5">
            <a:extLst>
              <a:ext uri="{FF2B5EF4-FFF2-40B4-BE49-F238E27FC236}">
                <a16:creationId xmlns:a16="http://schemas.microsoft.com/office/drawing/2014/main" id="{ADC3C59D-5663-8B11-F4F4-C2DF65513C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373871"/>
              </p:ext>
            </p:extLst>
          </p:nvPr>
        </p:nvGraphicFramePr>
        <p:xfrm>
          <a:off x="7315200" y="3741953"/>
          <a:ext cx="8610600" cy="4777611"/>
        </p:xfrm>
        <a:graphic>
          <a:graphicData uri="http://schemas.openxmlformats.org/drawingml/2006/table">
            <a:tbl>
              <a:tblPr/>
              <a:tblGrid>
                <a:gridCol w="18203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02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73823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r>
                        <a:rPr lang="en-US" sz="6600" b="1">
                          <a:solidFill>
                            <a:srgbClr val="323232"/>
                          </a:solidFill>
                          <a:latin typeface="Calistoga"/>
                          <a:ea typeface="Calistoga"/>
                          <a:cs typeface="Times New Roman" panose="02020603050405020304" pitchFamily="18" charset="0"/>
                          <a:sym typeface="Calistoga"/>
                        </a:rPr>
                        <a:t>01</a:t>
                      </a:r>
                      <a:endParaRPr lang="en-US" sz="1800" b="1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Times New Roman" panose="02020603050405020304" pitchFamily="18" charset="0"/>
                          <a:sym typeface="Public Sans"/>
                        </a:rPr>
                        <a:t>Assess impact on the local talent pool </a:t>
                      </a:r>
                      <a:endParaRPr lang="en-US" sz="4400" b="0" dirty="0">
                        <a:solidFill>
                          <a:srgbClr val="7030A0"/>
                        </a:solidFill>
                        <a:latin typeface="+mn-lt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9008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r>
                        <a:rPr lang="en-US" sz="6600" b="1">
                          <a:solidFill>
                            <a:srgbClr val="323232"/>
                          </a:solidFill>
                          <a:latin typeface="Calistoga"/>
                          <a:ea typeface="Calistoga"/>
                          <a:cs typeface="Times New Roman" panose="02020603050405020304" pitchFamily="18" charset="0"/>
                          <a:sym typeface="Calistoga"/>
                        </a:rPr>
                        <a:t>02</a:t>
                      </a:r>
                      <a:endParaRPr lang="en-US" sz="1800" b="1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Times New Roman" panose="02020603050405020304" pitchFamily="18" charset="0"/>
                          <a:sym typeface="Public Sans"/>
                        </a:rPr>
                        <a:t>Evaluate stimulation of economic growth</a:t>
                      </a:r>
                      <a:endParaRPr lang="en-US" sz="4400" b="0" dirty="0">
                        <a:solidFill>
                          <a:srgbClr val="7030A0"/>
                        </a:solidFill>
                        <a:latin typeface="+mn-lt"/>
                        <a:ea typeface="Public Sans"/>
                        <a:cs typeface="Times New Roman" panose="02020603050405020304" pitchFamily="18" charset="0"/>
                        <a:sym typeface="Public Sans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4780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r>
                        <a:rPr lang="en-US" sz="6600" b="1" dirty="0">
                          <a:solidFill>
                            <a:srgbClr val="323232"/>
                          </a:solidFill>
                          <a:latin typeface="Calistoga"/>
                          <a:ea typeface="Calistoga"/>
                          <a:cs typeface="Times New Roman" panose="02020603050405020304" pitchFamily="18" charset="0"/>
                          <a:sym typeface="Calistoga"/>
                        </a:rPr>
                        <a:t>03</a:t>
                      </a:r>
                      <a:endParaRPr lang="en-US" sz="1800" b="1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Times New Roman" panose="02020603050405020304" pitchFamily="18" charset="0"/>
                          <a:sym typeface="Public Sans"/>
                        </a:rPr>
                        <a:t>Analyze capital infusion into asset management and financial services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TextBox 4">
            <a:extLst>
              <a:ext uri="{FF2B5EF4-FFF2-40B4-BE49-F238E27FC236}">
                <a16:creationId xmlns:a16="http://schemas.microsoft.com/office/drawing/2014/main" id="{70076DB9-2ABC-F9FC-2EB9-D2D6B86B7F51}"/>
              </a:ext>
            </a:extLst>
          </p:cNvPr>
          <p:cNvSpPr txBox="1"/>
          <p:nvPr/>
        </p:nvSpPr>
        <p:spPr>
          <a:xfrm>
            <a:off x="1359930" y="3848100"/>
            <a:ext cx="4953910" cy="2731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Research Questions and Objectives</a:t>
            </a:r>
          </a:p>
        </p:txBody>
      </p:sp>
      <p:pic>
        <p:nvPicPr>
          <p:cNvPr id="3074" name="Picture 2" descr="Investment - Free interface icons">
            <a:extLst>
              <a:ext uri="{FF2B5EF4-FFF2-40B4-BE49-F238E27FC236}">
                <a16:creationId xmlns:a16="http://schemas.microsoft.com/office/drawing/2014/main" id="{3BE44C15-83F9-6382-C39B-3B91A2418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9759" y="5329793"/>
            <a:ext cx="1186881" cy="118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Investment - Free business and finance icons">
            <a:extLst>
              <a:ext uri="{FF2B5EF4-FFF2-40B4-BE49-F238E27FC236}">
                <a16:creationId xmlns:a16="http://schemas.microsoft.com/office/drawing/2014/main" id="{A4011F68-5C56-2E2C-B525-70FD6F2CB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4143" y="6896896"/>
            <a:ext cx="1299488" cy="129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nvestment - Free business and finance icons">
            <a:extLst>
              <a:ext uri="{FF2B5EF4-FFF2-40B4-BE49-F238E27FC236}">
                <a16:creationId xmlns:a16="http://schemas.microsoft.com/office/drawing/2014/main" id="{D89B82BF-35C4-8BEE-76A5-C84606263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5800" y="3413872"/>
            <a:ext cx="1691820" cy="169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Light Blue Background Images - Free Download on Freepik">
            <a:extLst>
              <a:ext uri="{FF2B5EF4-FFF2-40B4-BE49-F238E27FC236}">
                <a16:creationId xmlns:a16="http://schemas.microsoft.com/office/drawing/2014/main" id="{101C74AC-2EE8-9A2F-0145-B508D7A34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853" y="-21771"/>
            <a:ext cx="18266229" cy="1030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3"/>
          <p:cNvGrpSpPr/>
          <p:nvPr/>
        </p:nvGrpSpPr>
        <p:grpSpPr>
          <a:xfrm>
            <a:off x="1828800" y="1251561"/>
            <a:ext cx="16154400" cy="4349138"/>
            <a:chOff x="0" y="-3008738"/>
            <a:chExt cx="23017978" cy="10417096"/>
          </a:xfrm>
        </p:grpSpPr>
        <p:sp>
          <p:nvSpPr>
            <p:cNvPr id="4" name="TextBox 4"/>
            <p:cNvSpPr txBox="1"/>
            <p:nvPr/>
          </p:nvSpPr>
          <p:spPr>
            <a:xfrm>
              <a:off x="813667" y="75089"/>
              <a:ext cx="7058696" cy="654255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111"/>
                </a:lnSpc>
              </a:pPr>
              <a:r>
                <a:rPr lang="en-US" sz="6000" dirty="0">
                  <a:solidFill>
                    <a:srgbClr val="4F674F"/>
                  </a:solidFill>
                  <a:latin typeface="Calistoga"/>
                  <a:ea typeface="Calistoga"/>
                  <a:cs typeface="Calistoga"/>
                  <a:sym typeface="Calistoga"/>
                </a:rPr>
                <a:t>Research Approach and Data Sources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9337482" y="-3008738"/>
              <a:ext cx="13680496" cy="365108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920"/>
                </a:lnSpc>
              </a:pPr>
              <a:r>
                <a:rPr lang="en-US" sz="4400" b="1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Literature Review: </a:t>
              </a:r>
            </a:p>
            <a:p>
              <a:pPr algn="l">
                <a:lnSpc>
                  <a:spcPts val="3920"/>
                </a:lnSpc>
              </a:pPr>
              <a:r>
                <a:rPr lang="en-US" sz="40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Analyze existing studies on immigration </a:t>
              </a:r>
              <a:r>
                <a:rPr lang="en-US" sz="4000" dirty="0">
                  <a:ea typeface="Public Sans"/>
                  <a:cs typeface="Public Sans"/>
                  <a:sym typeface="Public Sans"/>
                </a:rPr>
                <a:t>and economic development</a:t>
              </a:r>
              <a:endParaRPr lang="en-US" sz="4000" dirty="0">
                <a:solidFill>
                  <a:srgbClr val="7030A0"/>
                </a:solidFill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6907622"/>
              <a:ext cx="10309618" cy="5007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endParaRPr lang="en-US" sz="2300" dirty="0">
                <a:solidFill>
                  <a:srgbClr val="323232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</p:grpSp>
      <p:sp>
        <p:nvSpPr>
          <p:cNvPr id="12" name="TextBox 3">
            <a:extLst>
              <a:ext uri="{FF2B5EF4-FFF2-40B4-BE49-F238E27FC236}">
                <a16:creationId xmlns:a16="http://schemas.microsoft.com/office/drawing/2014/main" id="{44539ECC-B3C6-D7BD-B977-8E49C4B5FCC4}"/>
              </a:ext>
            </a:extLst>
          </p:cNvPr>
          <p:cNvSpPr txBox="1"/>
          <p:nvPr/>
        </p:nvSpPr>
        <p:spPr>
          <a:xfrm>
            <a:off x="609600" y="175249"/>
            <a:ext cx="11737939" cy="999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FF0000"/>
                </a:solidFill>
                <a:latin typeface="Calistoga"/>
                <a:ea typeface="Calistoga"/>
                <a:cs typeface="Calistoga"/>
                <a:sym typeface="Calistoga"/>
              </a:rPr>
              <a:t>1.4 Methodology Overview</a:t>
            </a:r>
          </a:p>
        </p:txBody>
      </p:sp>
      <p:graphicFrame>
        <p:nvGraphicFramePr>
          <p:cNvPr id="13" name="Table 5">
            <a:extLst>
              <a:ext uri="{FF2B5EF4-FFF2-40B4-BE49-F238E27FC236}">
                <a16:creationId xmlns:a16="http://schemas.microsoft.com/office/drawing/2014/main" id="{DA39F3EA-C264-FF7C-7F4A-95954913E2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38724"/>
              </p:ext>
            </p:extLst>
          </p:nvPr>
        </p:nvGraphicFramePr>
        <p:xfrm>
          <a:off x="5525588" y="2836422"/>
          <a:ext cx="12634776" cy="9391650"/>
        </p:xfrm>
        <a:graphic>
          <a:graphicData uri="http://schemas.openxmlformats.org/drawingml/2006/table">
            <a:tbl>
              <a:tblPr/>
              <a:tblGrid>
                <a:gridCol w="2671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63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20271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endParaRPr lang="en-US" sz="6000" dirty="0">
                        <a:solidFill>
                          <a:srgbClr val="7030A0"/>
                        </a:solidFill>
                        <a:latin typeface="Calistoga"/>
                        <a:ea typeface="Calistoga"/>
                        <a:cs typeface="Calistoga"/>
                        <a:sym typeface="Calistoga"/>
                      </a:endParaRPr>
                    </a:p>
                    <a:p>
                      <a:pPr algn="ctr">
                        <a:lnSpc>
                          <a:spcPts val="6299"/>
                        </a:lnSpc>
                        <a:defRPr/>
                      </a:pPr>
                      <a:endParaRPr lang="en-US" sz="6000" dirty="0">
                        <a:solidFill>
                          <a:srgbClr val="7030A0"/>
                        </a:solidFill>
                        <a:latin typeface="Calistoga"/>
                        <a:ea typeface="Calistoga"/>
                        <a:cs typeface="Calistoga"/>
                        <a:sym typeface="Calistoga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1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Data Sources:</a:t>
                      </a:r>
                    </a:p>
                    <a:p>
                      <a:pPr marL="457200" indent="-457200" algn="l">
                        <a:lnSpc>
                          <a:spcPts val="3220"/>
                        </a:lnSpc>
                        <a:buFontTx/>
                        <a:buChar char="-"/>
                        <a:defRPr/>
                      </a:pPr>
                      <a:r>
                        <a:rPr lang="en-US" sz="4000" b="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Government reports</a:t>
                      </a:r>
                    </a:p>
                    <a:p>
                      <a:pPr marL="457200" indent="-457200" algn="l">
                        <a:lnSpc>
                          <a:spcPts val="3220"/>
                        </a:lnSpc>
                        <a:buFontTx/>
                        <a:buChar char="-"/>
                        <a:defRPr/>
                      </a:pPr>
                      <a:r>
                        <a:rPr lang="en-US" sz="4000" b="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Industry reports</a:t>
                      </a:r>
                    </a:p>
                    <a:p>
                      <a:pPr marL="0" indent="0" algn="l">
                        <a:lnSpc>
                          <a:spcPts val="3220"/>
                        </a:lnSpc>
                        <a:buFontTx/>
                        <a:buNone/>
                        <a:defRPr/>
                      </a:pPr>
                      <a:endParaRPr lang="en-US" sz="4400" b="0" dirty="0">
                        <a:solidFill>
                          <a:srgbClr val="323232"/>
                        </a:solidFill>
                        <a:latin typeface="+mn-lt"/>
                        <a:ea typeface="Public Sans"/>
                        <a:cs typeface="Public Sans"/>
                        <a:sym typeface="Public Sans"/>
                      </a:endParaRPr>
                    </a:p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1" kern="120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Quantitative Analysis: </a:t>
                      </a:r>
                    </a:p>
                    <a:p>
                      <a:pPr marL="571500" indent="-571500" algn="l">
                        <a:lnSpc>
                          <a:spcPts val="3220"/>
                        </a:lnSpc>
                        <a:buFontTx/>
                        <a:buChar char="-"/>
                        <a:defRPr/>
                      </a:pPr>
                      <a:r>
                        <a:rPr lang="en-US" sz="4000" b="0" kern="120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Key variables (e.g., applicant number, investment amounts, sector allocation)</a:t>
                      </a:r>
                    </a:p>
                    <a:p>
                      <a:pPr marL="571500" indent="-571500" algn="l">
                        <a:lnSpc>
                          <a:spcPts val="3220"/>
                        </a:lnSpc>
                        <a:buFontTx/>
                        <a:buChar char="-"/>
                        <a:defRPr/>
                      </a:pPr>
                      <a:r>
                        <a:rPr lang="en-US" sz="4000" b="0" kern="120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Regression analysis to identify factors influencing investment inflows (e.g., policy changes, economic indicators)</a:t>
                      </a:r>
                    </a:p>
                    <a:p>
                      <a:pPr marL="571500" indent="-571500" algn="l">
                        <a:lnSpc>
                          <a:spcPts val="3220"/>
                        </a:lnSpc>
                        <a:buFontTx/>
                        <a:buChar char="-"/>
                        <a:defRPr/>
                      </a:pPr>
                      <a:r>
                        <a:rPr lang="en-US" sz="4000" b="0" kern="120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Comparative analysis of Hong Kong's performance against benchmarks (e.g., GDP growth, FDI)</a:t>
                      </a:r>
                    </a:p>
                    <a:p>
                      <a:pPr marL="0" indent="0" algn="l">
                        <a:lnSpc>
                          <a:spcPts val="3220"/>
                        </a:lnSpc>
                        <a:buFontTx/>
                        <a:buNone/>
                        <a:defRPr/>
                      </a:pPr>
                      <a:endParaRPr lang="en-US" sz="4400" b="1" dirty="0">
                        <a:solidFill>
                          <a:srgbClr val="323232"/>
                        </a:solidFill>
                        <a:latin typeface="+mn-lt"/>
                        <a:ea typeface="Public Sans"/>
                        <a:cs typeface="Public Sans"/>
                        <a:sym typeface="Public Sans"/>
                      </a:endParaRPr>
                    </a:p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4400" b="1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Expected Outcomes: </a:t>
                      </a:r>
                      <a:r>
                        <a:rPr lang="en-US" sz="4000" dirty="0">
                          <a:solidFill>
                            <a:srgbClr val="323232"/>
                          </a:solidFill>
                          <a:latin typeface="+mn-lt"/>
                          <a:ea typeface="Public Sans"/>
                          <a:cs typeface="Public Sans"/>
                          <a:sym typeface="Public Sans"/>
                        </a:rPr>
                        <a:t>Provide data-driven insights into the effectiveness of the New CIES’s impact on Hong Kong’s economy</a:t>
                      </a:r>
                      <a:endParaRPr lang="en-US" sz="4000" dirty="0">
                        <a:solidFill>
                          <a:srgbClr val="7030A0"/>
                        </a:solidFill>
                        <a:latin typeface="+mn-lt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5864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endParaRPr lang="en-US" sz="1600" dirty="0">
                        <a:solidFill>
                          <a:srgbClr val="7030A0"/>
                        </a:solidFill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endParaRPr lang="en-US" sz="3200" dirty="0">
                        <a:solidFill>
                          <a:srgbClr val="7030A0"/>
                        </a:solidFill>
                        <a:latin typeface="Public Sans"/>
                        <a:ea typeface="Public Sans"/>
                        <a:cs typeface="Public Sans"/>
                        <a:sym typeface="Public Sans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5864">
                <a:tc>
                  <a:txBody>
                    <a:bodyPr/>
                    <a:lstStyle/>
                    <a:p>
                      <a:pPr algn="ctr">
                        <a:lnSpc>
                          <a:spcPts val="6299"/>
                        </a:lnSpc>
                        <a:defRPr/>
                      </a:pPr>
                      <a:endParaRPr lang="en-US" sz="1600" dirty="0">
                        <a:solidFill>
                          <a:srgbClr val="7030A0"/>
                        </a:solidFill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</a:pPr>
                      <a:endParaRPr lang="en-US" sz="3200" dirty="0">
                        <a:solidFill>
                          <a:srgbClr val="7030A0"/>
                        </a:solidFill>
                        <a:latin typeface="Public Sans"/>
                        <a:ea typeface="Public Sans"/>
                        <a:cs typeface="Public Sans"/>
                        <a:sym typeface="Public Sans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1D5FDE85-A72C-7ECF-12DB-09079BED37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400" y="5559403"/>
            <a:ext cx="5486400" cy="319208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F3859-6630-47F5-5D72-9BAAE3C38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550EC312-9BCD-8587-334D-8687744B1B7E}"/>
              </a:ext>
            </a:extLst>
          </p:cNvPr>
          <p:cNvSpPr txBox="1"/>
          <p:nvPr/>
        </p:nvSpPr>
        <p:spPr>
          <a:xfrm>
            <a:off x="2751820" y="214568"/>
            <a:ext cx="15383780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8399"/>
              </a:lnSpc>
            </a:pPr>
            <a:r>
              <a:rPr lang="en-US" altLang="zh-CN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2.1 : Critical Evaluation – Strengths</a:t>
            </a:r>
            <a:endParaRPr lang="en-US" sz="5400" b="1" dirty="0">
              <a:solidFill>
                <a:srgbClr val="002060"/>
              </a:solidFill>
              <a:latin typeface="Calistoga"/>
              <a:ea typeface="Calistoga"/>
              <a:cs typeface="Calistoga"/>
              <a:sym typeface="Calistoga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BE0E330C-AF1B-12AF-6BE5-371C7B80C2DF}"/>
              </a:ext>
            </a:extLst>
          </p:cNvPr>
          <p:cNvGrpSpPr/>
          <p:nvPr/>
        </p:nvGrpSpPr>
        <p:grpSpPr>
          <a:xfrm>
            <a:off x="4789619" y="2426485"/>
            <a:ext cx="11515270" cy="4700188"/>
            <a:chOff x="0" y="117418"/>
            <a:chExt cx="15353694" cy="6266917"/>
          </a:xfrm>
        </p:grpSpPr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F8877CB3-A12C-4A31-940D-D7B8A9144484}"/>
                </a:ext>
              </a:extLst>
            </p:cNvPr>
            <p:cNvSpPr txBox="1"/>
            <p:nvPr/>
          </p:nvSpPr>
          <p:spPr>
            <a:xfrm>
              <a:off x="0" y="2847268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ACA50483-C38F-8F8A-85E2-2524848CF4D0}"/>
                </a:ext>
              </a:extLst>
            </p:cNvPr>
            <p:cNvSpPr txBox="1"/>
            <p:nvPr/>
          </p:nvSpPr>
          <p:spPr>
            <a:xfrm>
              <a:off x="0" y="5751683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D8B440DF-F9F8-CD6F-BD06-F081E67CBF9C}"/>
                </a:ext>
              </a:extLst>
            </p:cNvPr>
            <p:cNvSpPr txBox="1"/>
            <p:nvPr/>
          </p:nvSpPr>
          <p:spPr>
            <a:xfrm>
              <a:off x="5782395" y="117418"/>
              <a:ext cx="9571299" cy="204218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604519" lvl="1" indent="-302260" algn="l">
                <a:lnSpc>
                  <a:spcPts val="3919"/>
                </a:lnSpc>
                <a:buFont typeface="Arial"/>
                <a:buChar char="•"/>
              </a:pPr>
              <a:r>
                <a:rPr lang="en-US" sz="4400" b="1" dirty="0">
                  <a:solidFill>
                    <a:srgbClr val="0070C0"/>
                  </a:solidFill>
                  <a:latin typeface="+mj-lt"/>
                  <a:ea typeface="Calistoga"/>
                  <a:cs typeface="Calistoga"/>
                  <a:sym typeface="Calistoga"/>
                </a:rPr>
                <a:t>Relevance: </a:t>
              </a:r>
              <a:r>
                <a:rPr lang="en-US" sz="4400" dirty="0">
                  <a:solidFill>
                    <a:srgbClr val="323232"/>
                  </a:solidFill>
                  <a:ea typeface="Calistoga"/>
                  <a:cs typeface="Calistoga"/>
                  <a:sym typeface="Calistoga"/>
                </a:rPr>
                <a:t>Addresses a current issue in Hong Kong's economic policy</a:t>
              </a:r>
              <a:endParaRPr lang="en-US" sz="4400" dirty="0">
                <a:solidFill>
                  <a:srgbClr val="7030A0"/>
                </a:solidFill>
                <a:ea typeface="Calistoga"/>
                <a:cs typeface="Calistoga"/>
                <a:sym typeface="Calistoga"/>
              </a:endParaRPr>
            </a:p>
          </p:txBody>
        </p:sp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7A332A4C-D67C-FCA9-A2A1-D79A05AC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4228037" y="4180575"/>
            <a:ext cx="6956631" cy="7085457"/>
          </a:xfrm>
          <a:custGeom>
            <a:avLst/>
            <a:gdLst/>
            <a:ahLst/>
            <a:cxnLst/>
            <a:rect l="l" t="t" r="r" b="b"/>
            <a:pathLst>
              <a:path w="6956631" h="7085457">
                <a:moveTo>
                  <a:pt x="0" y="0"/>
                </a:moveTo>
                <a:lnTo>
                  <a:pt x="6956631" y="0"/>
                </a:lnTo>
                <a:lnTo>
                  <a:pt x="6956631" y="7085458"/>
                </a:lnTo>
                <a:lnTo>
                  <a:pt x="0" y="708545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39006DAF-43E8-66C1-A010-C1BCE00A5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3283029" y="-1144144"/>
            <a:ext cx="6034849" cy="6262579"/>
          </a:xfrm>
          <a:custGeom>
            <a:avLst/>
            <a:gdLst/>
            <a:ahLst/>
            <a:cxnLst/>
            <a:rect l="l" t="t" r="r" b="b"/>
            <a:pathLst>
              <a:path w="6034849" h="6262579">
                <a:moveTo>
                  <a:pt x="0" y="0"/>
                </a:moveTo>
                <a:lnTo>
                  <a:pt x="6034849" y="0"/>
                </a:lnTo>
                <a:lnTo>
                  <a:pt x="6034849" y="6262579"/>
                </a:lnTo>
                <a:lnTo>
                  <a:pt x="0" y="626257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E80C5AB7-2803-4CBF-911D-7B7738DBD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-1436842">
            <a:off x="1057374" y="2384215"/>
            <a:ext cx="2340418" cy="2392620"/>
          </a:xfrm>
          <a:custGeom>
            <a:avLst/>
            <a:gdLst/>
            <a:ahLst/>
            <a:cxnLst/>
            <a:rect l="l" t="t" r="r" b="b"/>
            <a:pathLst>
              <a:path w="2340418" h="2392620">
                <a:moveTo>
                  <a:pt x="0" y="0"/>
                </a:moveTo>
                <a:lnTo>
                  <a:pt x="2340417" y="0"/>
                </a:lnTo>
                <a:lnTo>
                  <a:pt x="2340417" y="2392620"/>
                </a:lnTo>
                <a:lnTo>
                  <a:pt x="0" y="239262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84E2A148-7452-A299-7AD9-6FE9016DD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88830" y="7424858"/>
            <a:ext cx="3429121" cy="3841174"/>
          </a:xfrm>
          <a:custGeom>
            <a:avLst/>
            <a:gdLst/>
            <a:ahLst/>
            <a:cxnLst/>
            <a:rect l="l" t="t" r="r" b="b"/>
            <a:pathLst>
              <a:path w="3429121" h="3841174">
                <a:moveTo>
                  <a:pt x="0" y="0"/>
                </a:moveTo>
                <a:lnTo>
                  <a:pt x="3429121" y="0"/>
                </a:lnTo>
                <a:lnTo>
                  <a:pt x="3429121" y="3841175"/>
                </a:lnTo>
                <a:lnTo>
                  <a:pt x="0" y="384117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" name="TextBox 9">
            <a:extLst>
              <a:ext uri="{FF2B5EF4-FFF2-40B4-BE49-F238E27FC236}">
                <a16:creationId xmlns:a16="http://schemas.microsoft.com/office/drawing/2014/main" id="{A51FA5C4-E86C-8832-74D0-5F680EAF6726}"/>
              </a:ext>
            </a:extLst>
          </p:cNvPr>
          <p:cNvSpPr txBox="1"/>
          <p:nvPr/>
        </p:nvSpPr>
        <p:spPr>
          <a:xfrm>
            <a:off x="9126415" y="4230107"/>
            <a:ext cx="6956630" cy="15316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Calistoga"/>
                <a:cs typeface="Calistoga"/>
                <a:sym typeface="Calistoga"/>
              </a:rPr>
              <a:t>Clear Objectives: </a:t>
            </a:r>
            <a:r>
              <a:rPr lang="en-US" sz="4400" dirty="0">
                <a:solidFill>
                  <a:srgbClr val="323232"/>
                </a:solidFill>
                <a:ea typeface="Calistoga"/>
                <a:cs typeface="Calistoga"/>
                <a:sym typeface="Calistoga"/>
              </a:rPr>
              <a:t>Well-defined research questions and objectives</a:t>
            </a:r>
            <a:endParaRPr lang="en-US" sz="4400" dirty="0">
              <a:solidFill>
                <a:srgbClr val="7030A0"/>
              </a:solidFill>
              <a:ea typeface="Calistoga"/>
              <a:cs typeface="Calistoga"/>
              <a:sym typeface="Calistoga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056798FD-79A2-A34E-CD23-CF77BF62FBCB}"/>
              </a:ext>
            </a:extLst>
          </p:cNvPr>
          <p:cNvSpPr txBox="1"/>
          <p:nvPr/>
        </p:nvSpPr>
        <p:spPr>
          <a:xfrm>
            <a:off x="9126415" y="6338919"/>
            <a:ext cx="7587629" cy="15316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Calistoga"/>
                <a:cs typeface="Calistoga"/>
                <a:sym typeface="Calistoga"/>
              </a:rPr>
              <a:t>Comprehensive Approach: </a:t>
            </a:r>
            <a:r>
              <a:rPr lang="en-US" sz="4400" dirty="0">
                <a:solidFill>
                  <a:srgbClr val="323232"/>
                </a:solidFill>
                <a:ea typeface="Calistoga"/>
                <a:cs typeface="Calistoga"/>
                <a:sym typeface="Calistoga"/>
              </a:rPr>
              <a:t>Combines literature review with data analysis</a:t>
            </a:r>
            <a:endParaRPr lang="en-US" sz="4400" dirty="0">
              <a:solidFill>
                <a:srgbClr val="7030A0"/>
              </a:solidFill>
              <a:ea typeface="Calistoga"/>
              <a:cs typeface="Calistoga"/>
              <a:sym typeface="Calistoga"/>
            </a:endParaRPr>
          </a:p>
        </p:txBody>
      </p:sp>
      <p:sp>
        <p:nvSpPr>
          <p:cNvPr id="16" name="TextBox 5">
            <a:extLst>
              <a:ext uri="{FF2B5EF4-FFF2-40B4-BE49-F238E27FC236}">
                <a16:creationId xmlns:a16="http://schemas.microsoft.com/office/drawing/2014/main" id="{8F0ABDA0-2C9A-FE39-BBF6-2616CE3686BA}"/>
              </a:ext>
            </a:extLst>
          </p:cNvPr>
          <p:cNvSpPr txBox="1"/>
          <p:nvPr/>
        </p:nvSpPr>
        <p:spPr>
          <a:xfrm>
            <a:off x="9090956" y="8320613"/>
            <a:ext cx="7764990" cy="152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Calistoga"/>
                <a:cs typeface="Calistoga"/>
                <a:sym typeface="Calistoga"/>
              </a:rPr>
              <a:t>Justification: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Strong alignment with HKSAR government’s policy goals</a:t>
            </a:r>
          </a:p>
        </p:txBody>
      </p:sp>
      <p:sp>
        <p:nvSpPr>
          <p:cNvPr id="17" name="TextBox 4">
            <a:extLst>
              <a:ext uri="{FF2B5EF4-FFF2-40B4-BE49-F238E27FC236}">
                <a16:creationId xmlns:a16="http://schemas.microsoft.com/office/drawing/2014/main" id="{E9BD5EA0-0FE2-1D03-EB52-DD1B8B59FC13}"/>
              </a:ext>
            </a:extLst>
          </p:cNvPr>
          <p:cNvSpPr txBox="1"/>
          <p:nvPr/>
        </p:nvSpPr>
        <p:spPr>
          <a:xfrm>
            <a:off x="3118461" y="3754922"/>
            <a:ext cx="4953910" cy="18210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Identifying the Strengths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8A09C0-41E2-A1FF-D782-45C0C5CE178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93918" y="5983021"/>
            <a:ext cx="3062274" cy="331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426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79E2B0-9F8C-8102-4F56-AFF421D115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EDF83A1-B461-69CA-DF0D-B6744473A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962995" y="1028700"/>
            <a:ext cx="2920120" cy="3142986"/>
          </a:xfrm>
          <a:custGeom>
            <a:avLst/>
            <a:gdLst/>
            <a:ahLst/>
            <a:cxnLst/>
            <a:rect l="l" t="t" r="r" b="b"/>
            <a:pathLst>
              <a:path w="2920120" h="3142986">
                <a:moveTo>
                  <a:pt x="0" y="0"/>
                </a:moveTo>
                <a:lnTo>
                  <a:pt x="2920120" y="0"/>
                </a:lnTo>
                <a:lnTo>
                  <a:pt x="2920120" y="3142986"/>
                </a:lnTo>
                <a:lnTo>
                  <a:pt x="0" y="31429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10916E73-9D81-B0A9-E759-668CAE5941D2}"/>
              </a:ext>
            </a:extLst>
          </p:cNvPr>
          <p:cNvGrpSpPr/>
          <p:nvPr/>
        </p:nvGrpSpPr>
        <p:grpSpPr>
          <a:xfrm>
            <a:off x="674914" y="1492370"/>
            <a:ext cx="15936686" cy="5188590"/>
            <a:chOff x="0" y="490238"/>
            <a:chExt cx="10827318" cy="6918120"/>
          </a:xfrm>
        </p:grpSpPr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102579B0-29C1-4B0A-2B16-F21083F23E75}"/>
                </a:ext>
              </a:extLst>
            </p:cNvPr>
            <p:cNvSpPr txBox="1"/>
            <p:nvPr/>
          </p:nvSpPr>
          <p:spPr>
            <a:xfrm>
              <a:off x="5391472" y="490238"/>
              <a:ext cx="5435846" cy="268124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920"/>
                </a:lnSpc>
              </a:pPr>
              <a:r>
                <a:rPr lang="en-US" sz="4000" b="1" dirty="0">
                  <a:solidFill>
                    <a:srgbClr val="0070C0"/>
                  </a:solidFill>
                  <a:latin typeface="+mj-lt"/>
                  <a:ea typeface="Public Sans"/>
                  <a:cs typeface="Public Sans"/>
                  <a:sym typeface="Public Sans"/>
                </a:rPr>
                <a:t>Scope Limitation: </a:t>
              </a:r>
            </a:p>
            <a:p>
              <a:pPr algn="l">
                <a:lnSpc>
                  <a:spcPts val="3920"/>
                </a:lnSpc>
              </a:pPr>
              <a:r>
                <a:rPr lang="en-US" sz="40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Focus primarily on economic factors, potentially overlooking social impacts e.g., ESG, DEI, Aging, Demography</a:t>
              </a:r>
              <a:endParaRPr lang="en-US" sz="4000" dirty="0">
                <a:solidFill>
                  <a:srgbClr val="7030A0"/>
                </a:solidFill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5BF38E86-9940-BC3E-0EAF-17F18E8E8145}"/>
                </a:ext>
              </a:extLst>
            </p:cNvPr>
            <p:cNvSpPr txBox="1"/>
            <p:nvPr/>
          </p:nvSpPr>
          <p:spPr>
            <a:xfrm>
              <a:off x="0" y="6907622"/>
              <a:ext cx="10309618" cy="5007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endParaRPr lang="en-US" sz="2300" dirty="0">
                <a:solidFill>
                  <a:srgbClr val="323232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</p:grpSp>
      <p:sp>
        <p:nvSpPr>
          <p:cNvPr id="12" name="TextBox 3">
            <a:extLst>
              <a:ext uri="{FF2B5EF4-FFF2-40B4-BE49-F238E27FC236}">
                <a16:creationId xmlns:a16="http://schemas.microsoft.com/office/drawing/2014/main" id="{D7A6C199-CE73-4645-02CF-B068C6724252}"/>
              </a:ext>
            </a:extLst>
          </p:cNvPr>
          <p:cNvSpPr txBox="1"/>
          <p:nvPr/>
        </p:nvSpPr>
        <p:spPr>
          <a:xfrm>
            <a:off x="381000" y="281083"/>
            <a:ext cx="18135600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2.2 </a:t>
            </a:r>
            <a:r>
              <a:rPr lang="en-US" altLang="zh-CN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Critical Evaluation – </a:t>
            </a:r>
            <a:r>
              <a:rPr lang="en-US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Weaknesses and Limitations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B6C7834F-B9C1-BD11-FA96-BE6E45949A46}"/>
              </a:ext>
            </a:extLst>
          </p:cNvPr>
          <p:cNvSpPr txBox="1"/>
          <p:nvPr/>
        </p:nvSpPr>
        <p:spPr>
          <a:xfrm>
            <a:off x="8635092" y="3736527"/>
            <a:ext cx="8509907" cy="152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Data Availability: </a:t>
            </a:r>
          </a:p>
          <a:p>
            <a:pPr algn="l">
              <a:lnSpc>
                <a:spcPts val="3920"/>
              </a:lnSpc>
            </a:pP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Reliance on publicly available data may limit depth of analysis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2EF8FF8E-C726-8C60-2960-50D37D685E20}"/>
              </a:ext>
            </a:extLst>
          </p:cNvPr>
          <p:cNvSpPr txBox="1"/>
          <p:nvPr/>
        </p:nvSpPr>
        <p:spPr>
          <a:xfrm>
            <a:off x="8581292" y="5721223"/>
            <a:ext cx="8636198" cy="20244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Short-term Focus: </a:t>
            </a:r>
          </a:p>
          <a:p>
            <a:pPr algn="l">
              <a:lnSpc>
                <a:spcPts val="3920"/>
              </a:lnSpc>
            </a:pP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Difficulty in assessing long-term impacts due to the scheme's recent implementation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9" name="TextBox 5">
            <a:extLst>
              <a:ext uri="{FF2B5EF4-FFF2-40B4-BE49-F238E27FC236}">
                <a16:creationId xmlns:a16="http://schemas.microsoft.com/office/drawing/2014/main" id="{AD6BFCC9-30B9-9B92-331B-259322BEC56B}"/>
              </a:ext>
            </a:extLst>
          </p:cNvPr>
          <p:cNvSpPr txBox="1"/>
          <p:nvPr/>
        </p:nvSpPr>
        <p:spPr>
          <a:xfrm>
            <a:off x="8581292" y="8206056"/>
            <a:ext cx="9401908" cy="152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Mitigation Strategies: </a:t>
            </a:r>
          </a:p>
          <a:p>
            <a:pPr algn="l">
              <a:lnSpc>
                <a:spcPts val="3920"/>
              </a:lnSpc>
            </a:pP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Acknowledge the limitations and suggest future research to address them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0C3F58FB-2DB9-3473-23A8-C4D18B1CF72D}"/>
              </a:ext>
            </a:extLst>
          </p:cNvPr>
          <p:cNvSpPr txBox="1"/>
          <p:nvPr/>
        </p:nvSpPr>
        <p:spPr>
          <a:xfrm>
            <a:off x="1676400" y="2247769"/>
            <a:ext cx="4953910" cy="2731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Addressing Potential Weaknesses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2BD1ED-B27A-9D70-6D76-D3C8274C11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5400" y="5287032"/>
            <a:ext cx="5442218" cy="3265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003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20BDD-8DEF-CC2B-8166-DC777BE70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7FEFE10-5942-2B61-9853-02A33CD1C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962995" y="1028700"/>
            <a:ext cx="2920120" cy="3142986"/>
          </a:xfrm>
          <a:custGeom>
            <a:avLst/>
            <a:gdLst/>
            <a:ahLst/>
            <a:cxnLst/>
            <a:rect l="l" t="t" r="r" b="b"/>
            <a:pathLst>
              <a:path w="2920120" h="3142986">
                <a:moveTo>
                  <a:pt x="0" y="0"/>
                </a:moveTo>
                <a:lnTo>
                  <a:pt x="2920120" y="0"/>
                </a:lnTo>
                <a:lnTo>
                  <a:pt x="2920120" y="3142986"/>
                </a:lnTo>
                <a:lnTo>
                  <a:pt x="0" y="31429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78B17D35-4819-E6A6-AA2D-9B230C4C8EEB}"/>
              </a:ext>
            </a:extLst>
          </p:cNvPr>
          <p:cNvSpPr txBox="1"/>
          <p:nvPr/>
        </p:nvSpPr>
        <p:spPr>
          <a:xfrm>
            <a:off x="674914" y="6305408"/>
            <a:ext cx="15174686" cy="375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endParaRPr lang="en-US" sz="2300" dirty="0">
              <a:solidFill>
                <a:srgbClr val="323232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16134735-4458-FC16-0981-B952F0264C99}"/>
              </a:ext>
            </a:extLst>
          </p:cNvPr>
          <p:cNvSpPr txBox="1"/>
          <p:nvPr/>
        </p:nvSpPr>
        <p:spPr>
          <a:xfrm>
            <a:off x="657329" y="242603"/>
            <a:ext cx="16916400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2.3 </a:t>
            </a:r>
            <a:r>
              <a:rPr lang="en-US" altLang="zh-CN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Critical Evaluation – </a:t>
            </a:r>
            <a:r>
              <a:rPr lang="en-US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Literature Review Critique 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73ABBDE2-4075-400E-1793-C53B428D188C}"/>
              </a:ext>
            </a:extLst>
          </p:cNvPr>
          <p:cNvSpPr txBox="1"/>
          <p:nvPr/>
        </p:nvSpPr>
        <p:spPr>
          <a:xfrm>
            <a:off x="723900" y="4027245"/>
            <a:ext cx="15174686" cy="457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endParaRPr lang="en-US" sz="2800" dirty="0">
              <a:solidFill>
                <a:srgbClr val="323232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8A17D65D-7600-B89A-5D40-E31CC7FACE1D}"/>
              </a:ext>
            </a:extLst>
          </p:cNvPr>
          <p:cNvSpPr txBox="1"/>
          <p:nvPr/>
        </p:nvSpPr>
        <p:spPr>
          <a:xfrm>
            <a:off x="8477952" y="1866900"/>
            <a:ext cx="8556936" cy="70258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Strengths: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Provides a solid foundation with relevant research on immigration and economic growth</a:t>
            </a:r>
            <a:r>
              <a:rPr lang="en-US" sz="4400" dirty="0">
                <a:solidFill>
                  <a:srgbClr val="7030A0"/>
                </a:solidFill>
                <a:ea typeface="Public Sans"/>
                <a:cs typeface="Public Sans"/>
                <a:sym typeface="Public Sans"/>
              </a:rPr>
              <a:t>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(</a:t>
            </a:r>
            <a:r>
              <a:rPr lang="en-US" sz="4400" dirty="0" err="1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Dustmann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 &amp; Frattini, Papademetriou &amp; Sumption)</a:t>
            </a:r>
          </a:p>
          <a:p>
            <a:pPr algn="l">
              <a:lnSpc>
                <a:spcPts val="3920"/>
              </a:lnSpc>
            </a:pPr>
            <a:endParaRPr lang="en-US" sz="4400" b="1" dirty="0">
              <a:solidFill>
                <a:srgbClr val="323232"/>
              </a:solidFill>
              <a:latin typeface="+mj-lt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Weaknesses: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Could benefit from more specific analyses of similar schemes in other regions (e.g., Singapore, Dubai)</a:t>
            </a:r>
          </a:p>
          <a:p>
            <a:pPr algn="l">
              <a:lnSpc>
                <a:spcPts val="3920"/>
              </a:lnSpc>
            </a:pPr>
            <a:endParaRPr lang="en-US" sz="4400" dirty="0">
              <a:solidFill>
                <a:srgbClr val="323232"/>
              </a:solidFill>
              <a:latin typeface="+mj-lt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Suggestion: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Expand the literature to include case studies of successful and unsuccessful immigration policies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2D394556-410D-E376-EDF0-FC1D2CBE4ED7}"/>
              </a:ext>
            </a:extLst>
          </p:cNvPr>
          <p:cNvSpPr txBox="1"/>
          <p:nvPr/>
        </p:nvSpPr>
        <p:spPr>
          <a:xfrm>
            <a:off x="1676400" y="2095500"/>
            <a:ext cx="4953910" cy="2731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Evaluating the Literature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94DE17-6368-D373-08FF-83DA4B0DA6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5316" y="5372101"/>
            <a:ext cx="6029156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174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558682-47E0-6EA0-02B0-878A3C616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3A73CBE-6E80-7AE8-DA08-C8CEE4F72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962995" y="1028700"/>
            <a:ext cx="2920120" cy="3142986"/>
          </a:xfrm>
          <a:custGeom>
            <a:avLst/>
            <a:gdLst/>
            <a:ahLst/>
            <a:cxnLst/>
            <a:rect l="l" t="t" r="r" b="b"/>
            <a:pathLst>
              <a:path w="2920120" h="3142986">
                <a:moveTo>
                  <a:pt x="0" y="0"/>
                </a:moveTo>
                <a:lnTo>
                  <a:pt x="2920120" y="0"/>
                </a:lnTo>
                <a:lnTo>
                  <a:pt x="2920120" y="3142986"/>
                </a:lnTo>
                <a:lnTo>
                  <a:pt x="0" y="31429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AACD9CEC-B1BD-AFFC-42EE-8B591C8420DE}"/>
              </a:ext>
            </a:extLst>
          </p:cNvPr>
          <p:cNvSpPr txBox="1"/>
          <p:nvPr/>
        </p:nvSpPr>
        <p:spPr>
          <a:xfrm>
            <a:off x="674914" y="6305408"/>
            <a:ext cx="15174686" cy="375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endParaRPr lang="en-US" sz="2300" dirty="0">
              <a:solidFill>
                <a:srgbClr val="323232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9BB4B649-4DCD-5157-ADF7-1DDC5926EBD1}"/>
              </a:ext>
            </a:extLst>
          </p:cNvPr>
          <p:cNvSpPr txBox="1"/>
          <p:nvPr/>
        </p:nvSpPr>
        <p:spPr>
          <a:xfrm>
            <a:off x="152400" y="221246"/>
            <a:ext cx="18328194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2.4 </a:t>
            </a:r>
            <a:r>
              <a:rPr lang="en-US" altLang="zh-CN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Critical Evaluation – </a:t>
            </a:r>
            <a:r>
              <a:rPr lang="en-US" sz="5400" b="1" dirty="0">
                <a:solidFill>
                  <a:srgbClr val="002060"/>
                </a:solidFill>
                <a:latin typeface="Calistoga"/>
                <a:ea typeface="Calistoga"/>
                <a:cs typeface="Calistoga"/>
                <a:sym typeface="Calistoga"/>
              </a:rPr>
              <a:t>Overall Critique &amp; Improvements</a:t>
            </a: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D727FCBD-E5E6-6B9C-EAE3-8C84F72D33D0}"/>
              </a:ext>
            </a:extLst>
          </p:cNvPr>
          <p:cNvSpPr txBox="1"/>
          <p:nvPr/>
        </p:nvSpPr>
        <p:spPr>
          <a:xfrm>
            <a:off x="723900" y="4027245"/>
            <a:ext cx="15174686" cy="457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endParaRPr lang="en-US" sz="2800" dirty="0">
              <a:solidFill>
                <a:srgbClr val="323232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C616A3DC-948D-3340-D564-BBE652EABF5B}"/>
              </a:ext>
            </a:extLst>
          </p:cNvPr>
          <p:cNvSpPr txBox="1"/>
          <p:nvPr/>
        </p:nvSpPr>
        <p:spPr>
          <a:xfrm>
            <a:off x="7239000" y="2600193"/>
            <a:ext cx="9829800" cy="70258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01: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Incorporate </a:t>
            </a:r>
            <a:r>
              <a:rPr lang="en-US" sz="4400" b="1" dirty="0">
                <a:solidFill>
                  <a:srgbClr val="0070C0"/>
                </a:solidFill>
                <a:ea typeface="Public Sans"/>
                <a:cs typeface="Public Sans"/>
                <a:sym typeface="Public Sans"/>
              </a:rPr>
              <a:t>qualitative data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(e.g., pilot study, surveys and interviews with investors, via service providers) to provide richer insights</a:t>
            </a:r>
          </a:p>
          <a:p>
            <a:pPr algn="l">
              <a:lnSpc>
                <a:spcPts val="3920"/>
              </a:lnSpc>
            </a:pPr>
            <a:endParaRPr lang="en-US" sz="4400" dirty="0">
              <a:solidFill>
                <a:srgbClr val="323232"/>
              </a:solidFill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02: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Conduct a </a:t>
            </a:r>
            <a:r>
              <a:rPr lang="en-US" sz="4400" b="1" dirty="0">
                <a:solidFill>
                  <a:srgbClr val="0070C0"/>
                </a:solidFill>
                <a:ea typeface="Public Sans"/>
                <a:cs typeface="Public Sans"/>
                <a:sym typeface="Public Sans"/>
              </a:rPr>
              <a:t>comparative analysis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 with similar schemes in other regions</a:t>
            </a:r>
          </a:p>
          <a:p>
            <a:pPr algn="l">
              <a:lnSpc>
                <a:spcPts val="3920"/>
              </a:lnSpc>
            </a:pPr>
            <a:endParaRPr lang="en-US" sz="4400" dirty="0">
              <a:solidFill>
                <a:srgbClr val="323232"/>
              </a:solidFill>
              <a:latin typeface="+mj-lt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03: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Develop a framework for assessing</a:t>
            </a:r>
            <a:endParaRPr lang="en-US" sz="4400" b="1" dirty="0">
              <a:solidFill>
                <a:srgbClr val="0070C0"/>
              </a:solidFill>
              <a:ea typeface="Public Sans"/>
              <a:cs typeface="Public Sans"/>
              <a:sym typeface="Public Sans"/>
            </a:endParaRPr>
          </a:p>
          <a:p>
            <a:pPr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ea typeface="Public Sans"/>
                <a:cs typeface="Public Sans"/>
                <a:sym typeface="Public Sans"/>
              </a:rPr>
              <a:t>long-term impacts</a:t>
            </a:r>
          </a:p>
          <a:p>
            <a:pPr>
              <a:lnSpc>
                <a:spcPts val="3920"/>
              </a:lnSpc>
            </a:pPr>
            <a:endParaRPr lang="en-US" sz="4400" dirty="0">
              <a:solidFill>
                <a:srgbClr val="323232"/>
              </a:solidFill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04: </a:t>
            </a:r>
            <a:r>
              <a:rPr lang="en-US" sz="4400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The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se recommendations will </a:t>
            </a:r>
            <a:r>
              <a:rPr lang="en-US" sz="4400" b="1" dirty="0">
                <a:solidFill>
                  <a:srgbClr val="0070C0"/>
                </a:solidFill>
                <a:ea typeface="Public Sans"/>
                <a:cs typeface="Public Sans"/>
                <a:sym typeface="Public Sans"/>
              </a:rPr>
              <a:t>strengthen the research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and provide more comprehensive findings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449ECE58-7954-010A-F196-66EBAD14C8FF}"/>
              </a:ext>
            </a:extLst>
          </p:cNvPr>
          <p:cNvSpPr txBox="1"/>
          <p:nvPr/>
        </p:nvSpPr>
        <p:spPr>
          <a:xfrm>
            <a:off x="1600200" y="2586400"/>
            <a:ext cx="4953910" cy="2731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Enhancing the Research Proposal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000FC3-2973-2464-3EF9-2EBA1895B1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2783" y="5600700"/>
            <a:ext cx="4953910" cy="3296971"/>
          </a:xfrm>
          <a:prstGeom prst="rect">
            <a:avLst/>
          </a:prstGeo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759172BE-8D95-4D6D-A171-E58EEDB1D071}"/>
              </a:ext>
            </a:extLst>
          </p:cNvPr>
          <p:cNvSpPr txBox="1"/>
          <p:nvPr/>
        </p:nvSpPr>
        <p:spPr>
          <a:xfrm>
            <a:off x="6934200" y="1641644"/>
            <a:ext cx="7764990" cy="5240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2259" lvl="1">
              <a:lnSpc>
                <a:spcPts val="3919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Calistoga"/>
                <a:cs typeface="Calistoga"/>
                <a:sym typeface="Calistoga"/>
              </a:rPr>
              <a:t>Recommendations:</a:t>
            </a:r>
            <a:endParaRPr lang="en-US" sz="4400" dirty="0">
              <a:solidFill>
                <a:srgbClr val="323232"/>
              </a:solidFill>
              <a:ea typeface="Public Sans"/>
              <a:cs typeface="Public Sans"/>
              <a:sym typeface="Public Sans"/>
            </a:endParaRPr>
          </a:p>
        </p:txBody>
      </p:sp>
    </p:spTree>
    <p:extLst>
      <p:ext uri="{BB962C8B-B14F-4D97-AF65-F5344CB8AC3E}">
        <p14:creationId xmlns:p14="http://schemas.microsoft.com/office/powerpoint/2010/main" val="4005925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C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>
            <a:extLst>
              <a:ext uri="{FF2B5EF4-FFF2-40B4-BE49-F238E27FC236}">
                <a16:creationId xmlns:a16="http://schemas.microsoft.com/office/drawing/2014/main" id="{BBC468DA-0406-BB28-CD74-8270A6063E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703533" cy="10287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017814" y="392543"/>
            <a:ext cx="17727386" cy="8086616"/>
            <a:chOff x="-14515" y="-1272477"/>
            <a:chExt cx="23636515" cy="10782148"/>
          </a:xfrm>
        </p:grpSpPr>
        <p:sp>
          <p:nvSpPr>
            <p:cNvPr id="6" name="TextBox 6"/>
            <p:cNvSpPr txBox="1"/>
            <p:nvPr/>
          </p:nvSpPr>
          <p:spPr>
            <a:xfrm>
              <a:off x="-14515" y="-1272477"/>
              <a:ext cx="23636515" cy="116621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7111"/>
                </a:lnSpc>
              </a:pPr>
              <a:r>
                <a:rPr lang="en-US" sz="5400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3.1 : Alternative Methods – Comparative Case Study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401614"/>
              <a:ext cx="13389106" cy="5126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endParaRPr lang="en-US" sz="2300" dirty="0">
                <a:solidFill>
                  <a:srgbClr val="323232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8816317" y="693331"/>
              <a:ext cx="13354980" cy="88163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•	Alternative Approach: </a:t>
              </a:r>
              <a:r>
                <a:rPr lang="en-US" sz="4400" b="1" dirty="0">
                  <a:solidFill>
                    <a:srgbClr val="0070C0"/>
                  </a:solidFill>
                  <a:ea typeface="Public Sans"/>
                  <a:cs typeface="Public Sans"/>
                  <a:sym typeface="Public Sans"/>
                </a:rPr>
                <a:t>Comparative case analysis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of similar investment schemes in Singapore and Dubai</a:t>
              </a:r>
            </a:p>
            <a:p>
              <a:pPr algn="l">
                <a:lnSpc>
                  <a:spcPts val="3220"/>
                </a:lnSpc>
              </a:pPr>
              <a:endParaRPr lang="en-US" sz="4400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r>
                <a:rPr lang="en-US" sz="4400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•</a:t>
              </a: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	Benchmarking: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Provides a </a:t>
              </a:r>
              <a:r>
                <a:rPr lang="en-US" sz="4400" b="1" dirty="0">
                  <a:solidFill>
                    <a:srgbClr val="0070C0"/>
                  </a:solidFill>
                  <a:ea typeface="Public Sans"/>
                  <a:cs typeface="Public Sans"/>
                  <a:sym typeface="Public Sans"/>
                </a:rPr>
                <a:t>rationale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 for assessing the New CIES's effectiveness</a:t>
              </a:r>
            </a:p>
            <a:p>
              <a:pPr algn="l">
                <a:lnSpc>
                  <a:spcPts val="3220"/>
                </a:lnSpc>
              </a:pPr>
              <a:endParaRPr lang="en-US" sz="4400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r>
                <a:rPr lang="en-US" sz="4400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•	</a:t>
              </a: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Data Collection: </a:t>
              </a:r>
              <a:r>
                <a:rPr lang="en-US" sz="4400" b="1" dirty="0">
                  <a:solidFill>
                    <a:srgbClr val="0070C0"/>
                  </a:solidFill>
                  <a:ea typeface="Public Sans"/>
                  <a:cs typeface="Public Sans"/>
                  <a:sym typeface="Public Sans"/>
                </a:rPr>
                <a:t>Comparative data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on investment inflows, economic growth, and talent attraction </a:t>
              </a:r>
              <a:endParaRPr lang="en-US" sz="4400" dirty="0">
                <a:solidFill>
                  <a:srgbClr val="7030A0"/>
                </a:solidFill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endParaRPr lang="en-US" sz="4400" dirty="0">
                <a:latin typeface="+mj-lt"/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r>
                <a:rPr lang="en-US" sz="4400" dirty="0">
                  <a:latin typeface="+mj-lt"/>
                  <a:ea typeface="Public Sans"/>
                  <a:cs typeface="Public Sans"/>
                  <a:sym typeface="Public Sans"/>
                </a:rPr>
                <a:t>•	</a:t>
              </a:r>
              <a:r>
                <a:rPr lang="en-US" sz="4400" b="1" dirty="0">
                  <a:latin typeface="+mj-lt"/>
                  <a:ea typeface="Public Sans"/>
                  <a:cs typeface="Public Sans"/>
                  <a:sym typeface="Public Sans"/>
                </a:rPr>
                <a:t>Focus Areas for </a:t>
              </a:r>
              <a:r>
                <a:rPr lang="en-US" sz="4400" b="1" dirty="0">
                  <a:solidFill>
                    <a:srgbClr val="0070C0"/>
                  </a:solidFill>
                  <a:latin typeface="+mj-lt"/>
                  <a:ea typeface="Public Sans"/>
                  <a:cs typeface="Public Sans"/>
                  <a:sym typeface="Public Sans"/>
                </a:rPr>
                <a:t>Comparison</a:t>
              </a:r>
              <a:r>
                <a:rPr lang="en-US" sz="4400" b="1" dirty="0">
                  <a:latin typeface="+mj-lt"/>
                  <a:ea typeface="Public Sans"/>
                  <a:cs typeface="Public Sans"/>
                  <a:sym typeface="Public Sans"/>
                </a:rPr>
                <a:t>: </a:t>
              </a:r>
            </a:p>
            <a:p>
              <a:pPr marL="457200" indent="-457200" algn="l">
                <a:lnSpc>
                  <a:spcPts val="3220"/>
                </a:lnSpc>
                <a:buFontTx/>
                <a:buChar char="-"/>
              </a:pPr>
              <a:r>
                <a:rPr lang="en-US" sz="4400" dirty="0">
                  <a:ea typeface="Public Sans"/>
                  <a:cs typeface="Public Sans"/>
                  <a:sym typeface="Public Sans"/>
                </a:rPr>
                <a:t>Investment consideration</a:t>
              </a:r>
            </a:p>
            <a:p>
              <a:pPr marL="457200" indent="-457200" algn="l">
                <a:lnSpc>
                  <a:spcPts val="3220"/>
                </a:lnSpc>
                <a:buFontTx/>
                <a:buChar char="-"/>
              </a:pPr>
              <a:r>
                <a:rPr lang="en-US" sz="4400" dirty="0">
                  <a:ea typeface="Public Sans"/>
                  <a:cs typeface="Public Sans"/>
                  <a:sym typeface="Public Sans"/>
                </a:rPr>
                <a:t>Application consideration</a:t>
              </a:r>
            </a:p>
            <a:p>
              <a:pPr marL="457200" indent="-457200" algn="l">
                <a:lnSpc>
                  <a:spcPts val="3220"/>
                </a:lnSpc>
                <a:buFontTx/>
                <a:buChar char="-"/>
              </a:pPr>
              <a:r>
                <a:rPr lang="en-US" sz="4400" dirty="0">
                  <a:ea typeface="Public Sans"/>
                  <a:cs typeface="Public Sans"/>
                  <a:sym typeface="Public Sans"/>
                </a:rPr>
                <a:t>Local economic consideration</a:t>
              </a:r>
            </a:p>
            <a:p>
              <a:pPr marL="457200" indent="-457200" algn="l">
                <a:lnSpc>
                  <a:spcPts val="3220"/>
                </a:lnSpc>
                <a:buFontTx/>
                <a:buChar char="-"/>
              </a:pPr>
              <a:r>
                <a:rPr lang="en-US" sz="4400" dirty="0">
                  <a:ea typeface="Public Sans"/>
                  <a:cs typeface="Public Sans"/>
                  <a:sym typeface="Public Sans"/>
                </a:rPr>
                <a:t>Wealth consideration</a:t>
              </a:r>
            </a:p>
          </p:txBody>
        </p:sp>
      </p:grpSp>
      <p:sp>
        <p:nvSpPr>
          <p:cNvPr id="4" name="TextBox 4">
            <a:extLst>
              <a:ext uri="{FF2B5EF4-FFF2-40B4-BE49-F238E27FC236}">
                <a16:creationId xmlns:a16="http://schemas.microsoft.com/office/drawing/2014/main" id="{EE39B4BB-4BB0-26E5-5FB3-FB8C4B81C691}"/>
              </a:ext>
            </a:extLst>
          </p:cNvPr>
          <p:cNvSpPr txBox="1"/>
          <p:nvPr/>
        </p:nvSpPr>
        <p:spPr>
          <a:xfrm>
            <a:off x="630827" y="2214243"/>
            <a:ext cx="6477000" cy="2731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Exploring Alternative Research Methods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DFBF418-8C04-60ED-603A-F586636984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2048" y="5310750"/>
            <a:ext cx="3400491" cy="3387208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F44B681D-C59B-75A5-7F34-6612AFB03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412356" y="8749996"/>
            <a:ext cx="5277691" cy="5405456"/>
          </a:xfrm>
          <a:custGeom>
            <a:avLst/>
            <a:gdLst/>
            <a:ahLst/>
            <a:cxnLst/>
            <a:rect l="l" t="t" r="r" b="b"/>
            <a:pathLst>
              <a:path w="5277691" h="5405456">
                <a:moveTo>
                  <a:pt x="0" y="0"/>
                </a:moveTo>
                <a:lnTo>
                  <a:pt x="5277691" y="0"/>
                </a:lnTo>
                <a:lnTo>
                  <a:pt x="5277691" y="5405456"/>
                </a:lnTo>
                <a:lnTo>
                  <a:pt x="0" y="54054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8A1BB-B4FC-B33E-15A4-A191354D1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>
            <a:extLst>
              <a:ext uri="{FF2B5EF4-FFF2-40B4-BE49-F238E27FC236}">
                <a16:creationId xmlns:a16="http://schemas.microsoft.com/office/drawing/2014/main" id="{87ED6EFF-FD74-F198-1E98-E435CBFCA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703533" cy="10287000"/>
          </a:xfrm>
          <a:prstGeom prst="rect">
            <a:avLst/>
          </a:prstGeom>
        </p:spPr>
      </p:pic>
      <p:grpSp>
        <p:nvGrpSpPr>
          <p:cNvPr id="3" name="Group 3">
            <a:extLst>
              <a:ext uri="{FF2B5EF4-FFF2-40B4-BE49-F238E27FC236}">
                <a16:creationId xmlns:a16="http://schemas.microsoft.com/office/drawing/2014/main" id="{B37F3157-A5B8-6AA1-7E4D-2CFF2215FAE2}"/>
              </a:ext>
            </a:extLst>
          </p:cNvPr>
          <p:cNvGrpSpPr/>
          <p:nvPr/>
        </p:nvGrpSpPr>
        <p:grpSpPr>
          <a:xfrm>
            <a:off x="1017814" y="392543"/>
            <a:ext cx="16203386" cy="3721782"/>
            <a:chOff x="-14515" y="-1272477"/>
            <a:chExt cx="21604515" cy="4962376"/>
          </a:xfrm>
        </p:grpSpPr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49306B1F-7CD8-1690-690D-59F32705D31A}"/>
                </a:ext>
              </a:extLst>
            </p:cNvPr>
            <p:cNvSpPr txBox="1"/>
            <p:nvPr/>
          </p:nvSpPr>
          <p:spPr>
            <a:xfrm>
              <a:off x="-14515" y="-1272477"/>
              <a:ext cx="21604515" cy="116621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7111"/>
                </a:lnSpc>
              </a:pPr>
              <a:r>
                <a:rPr lang="en-US" sz="5400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 </a:t>
              </a:r>
              <a:r>
                <a:rPr lang="en-US" sz="5400" b="1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3.2 Alternative Method </a:t>
              </a:r>
              <a:r>
                <a:rPr lang="en-US" sz="5400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– </a:t>
              </a:r>
              <a:r>
                <a:rPr lang="en-US" sz="5400" b="1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Addressing Shortcomings</a:t>
              </a:r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13EAA12A-3836-3D80-2FEB-57092E96FA88}"/>
                </a:ext>
              </a:extLst>
            </p:cNvPr>
            <p:cNvSpPr txBox="1"/>
            <p:nvPr/>
          </p:nvSpPr>
          <p:spPr>
            <a:xfrm>
              <a:off x="0" y="1401614"/>
              <a:ext cx="13389106" cy="5126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endParaRPr lang="en-US" sz="2300" dirty="0">
                <a:solidFill>
                  <a:srgbClr val="323232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E896A8B4-0F15-3DE8-5003-D7329F10855E}"/>
                </a:ext>
              </a:extLst>
            </p:cNvPr>
            <p:cNvSpPr txBox="1"/>
            <p:nvPr/>
          </p:nvSpPr>
          <p:spPr>
            <a:xfrm>
              <a:off x="9015893" y="1986611"/>
              <a:ext cx="12269307" cy="170328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Challenge - Shortcoming of Original RP: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Limited context for assessing the New CIES's performance</a:t>
              </a:r>
              <a:endParaRPr lang="en-US" sz="4400" dirty="0">
                <a:solidFill>
                  <a:srgbClr val="7030A0"/>
                </a:solidFill>
                <a:ea typeface="Public Sans"/>
                <a:cs typeface="Public Sans"/>
                <a:sym typeface="Public Sans"/>
              </a:endParaRPr>
            </a:p>
          </p:txBody>
        </p:sp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57CD1814-34E1-ED8D-A3C5-01E08E6CC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815066" y="2940156"/>
            <a:ext cx="2888467" cy="3215905"/>
          </a:xfrm>
          <a:custGeom>
            <a:avLst/>
            <a:gdLst/>
            <a:ahLst/>
            <a:cxnLst/>
            <a:rect l="l" t="t" r="r" b="b"/>
            <a:pathLst>
              <a:path w="2888467" h="3215905">
                <a:moveTo>
                  <a:pt x="0" y="0"/>
                </a:moveTo>
                <a:lnTo>
                  <a:pt x="2888468" y="0"/>
                </a:lnTo>
                <a:lnTo>
                  <a:pt x="2888468" y="3215904"/>
                </a:lnTo>
                <a:lnTo>
                  <a:pt x="0" y="32159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5">
            <a:extLst>
              <a:ext uri="{FF2B5EF4-FFF2-40B4-BE49-F238E27FC236}">
                <a16:creationId xmlns:a16="http://schemas.microsoft.com/office/drawing/2014/main" id="{C2EE67C0-05B2-D424-83E7-EAB1EB944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412356" y="8749996"/>
            <a:ext cx="5277691" cy="5405456"/>
          </a:xfrm>
          <a:custGeom>
            <a:avLst/>
            <a:gdLst/>
            <a:ahLst/>
            <a:cxnLst/>
            <a:rect l="l" t="t" r="r" b="b"/>
            <a:pathLst>
              <a:path w="5277691" h="5405456">
                <a:moveTo>
                  <a:pt x="0" y="0"/>
                </a:moveTo>
                <a:lnTo>
                  <a:pt x="5277691" y="0"/>
                </a:lnTo>
                <a:lnTo>
                  <a:pt x="5277691" y="5405456"/>
                </a:lnTo>
                <a:lnTo>
                  <a:pt x="0" y="54054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FDA4E37C-F0CD-D3E5-DEE4-A328CFFE5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590427" y="6880586"/>
            <a:ext cx="3337747" cy="3738820"/>
          </a:xfrm>
          <a:custGeom>
            <a:avLst/>
            <a:gdLst/>
            <a:ahLst/>
            <a:cxnLst/>
            <a:rect l="l" t="t" r="r" b="b"/>
            <a:pathLst>
              <a:path w="3337747" h="3738820">
                <a:moveTo>
                  <a:pt x="0" y="0"/>
                </a:moveTo>
                <a:lnTo>
                  <a:pt x="3337746" y="0"/>
                </a:lnTo>
                <a:lnTo>
                  <a:pt x="3337746" y="3738820"/>
                </a:lnTo>
                <a:lnTo>
                  <a:pt x="0" y="373882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9898F683-AB67-065C-AC8E-DE4E3BA9A42A}"/>
              </a:ext>
            </a:extLst>
          </p:cNvPr>
          <p:cNvSpPr txBox="1"/>
          <p:nvPr/>
        </p:nvSpPr>
        <p:spPr>
          <a:xfrm>
            <a:off x="7790620" y="4830568"/>
            <a:ext cx="9887780" cy="12774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Solution - How Alternative Addresses It: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Provides comparative data and best practices from other regions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id="{C89AB0EB-7069-94B9-C0A6-595087341D82}"/>
              </a:ext>
            </a:extLst>
          </p:cNvPr>
          <p:cNvSpPr txBox="1"/>
          <p:nvPr/>
        </p:nvSpPr>
        <p:spPr>
          <a:xfrm>
            <a:off x="7790620" y="6994802"/>
            <a:ext cx="9963980" cy="12774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Expected Outcomes: </a:t>
            </a:r>
          </a:p>
          <a:p>
            <a:pPr algn="l">
              <a:lnSpc>
                <a:spcPts val="3220"/>
              </a:lnSpc>
            </a:pP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More nuanced understanding of the New CIES's strengths and weaknesses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8262FE2D-021D-E5E5-E86C-8EADCE93221B}"/>
              </a:ext>
            </a:extLst>
          </p:cNvPr>
          <p:cNvSpPr txBox="1"/>
          <p:nvPr/>
        </p:nvSpPr>
        <p:spPr>
          <a:xfrm>
            <a:off x="188521" y="2135079"/>
            <a:ext cx="7413579" cy="3642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Overcoming Limitations through Comparative Analysis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C0D544-38BB-DBA4-2220-04881E09F2B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56464" y="6280375"/>
            <a:ext cx="5277691" cy="263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41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C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17,200+ Light Blue Texture Background Stock Illustrations, Royalty-Free  Vector Graphics &amp; Clip Art - iStock | Light blue background, Blue background">
            <a:extLst>
              <a:ext uri="{FF2B5EF4-FFF2-40B4-BE49-F238E27FC236}">
                <a16:creationId xmlns:a16="http://schemas.microsoft.com/office/drawing/2014/main" id="{F491DAA5-4C8C-6A5C-A73C-7B1B16FD0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6" y="-31357"/>
            <a:ext cx="18205591" cy="1031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4"/>
          <p:cNvSpPr txBox="1"/>
          <p:nvPr/>
        </p:nvSpPr>
        <p:spPr>
          <a:xfrm>
            <a:off x="6858000" y="2051059"/>
            <a:ext cx="10967997" cy="10241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Step 1</a:t>
            </a:r>
            <a:r>
              <a:rPr lang="en-US" sz="4400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Identify KPIs for comparison (KPIs: e.g., investment inflows, job creation)</a:t>
            </a:r>
          </a:p>
        </p:txBody>
      </p:sp>
      <p:sp>
        <p:nvSpPr>
          <p:cNvPr id="5" name="Freeform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412356" y="8749996"/>
            <a:ext cx="5277691" cy="5405456"/>
          </a:xfrm>
          <a:custGeom>
            <a:avLst/>
            <a:gdLst/>
            <a:ahLst/>
            <a:cxnLst/>
            <a:rect l="l" t="t" r="r" b="b"/>
            <a:pathLst>
              <a:path w="5277691" h="5405456">
                <a:moveTo>
                  <a:pt x="0" y="0"/>
                </a:moveTo>
                <a:lnTo>
                  <a:pt x="5277691" y="0"/>
                </a:lnTo>
                <a:lnTo>
                  <a:pt x="5277691" y="5405456"/>
                </a:lnTo>
                <a:lnTo>
                  <a:pt x="0" y="540545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590427" y="6880586"/>
            <a:ext cx="3337747" cy="3738820"/>
          </a:xfrm>
          <a:custGeom>
            <a:avLst/>
            <a:gdLst/>
            <a:ahLst/>
            <a:cxnLst/>
            <a:rect l="l" t="t" r="r" b="b"/>
            <a:pathLst>
              <a:path w="3337747" h="3738820">
                <a:moveTo>
                  <a:pt x="0" y="0"/>
                </a:moveTo>
                <a:lnTo>
                  <a:pt x="3337746" y="0"/>
                </a:lnTo>
                <a:lnTo>
                  <a:pt x="3337746" y="3738820"/>
                </a:lnTo>
                <a:lnTo>
                  <a:pt x="0" y="373882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322805" y="8680319"/>
            <a:ext cx="2808145" cy="2772405"/>
          </a:xfrm>
          <a:custGeom>
            <a:avLst/>
            <a:gdLst/>
            <a:ahLst/>
            <a:cxnLst/>
            <a:rect l="l" t="t" r="r" b="b"/>
            <a:pathLst>
              <a:path w="2808145" h="2772405">
                <a:moveTo>
                  <a:pt x="0" y="0"/>
                </a:moveTo>
                <a:lnTo>
                  <a:pt x="2808145" y="0"/>
                </a:lnTo>
                <a:lnTo>
                  <a:pt x="2808145" y="2772405"/>
                </a:lnTo>
                <a:lnTo>
                  <a:pt x="0" y="27724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86199" y="2114045"/>
            <a:ext cx="1193322" cy="1035770"/>
          </a:xfrm>
          <a:custGeom>
            <a:avLst/>
            <a:gdLst/>
            <a:ahLst/>
            <a:cxnLst/>
            <a:rect l="l" t="t" r="r" b="b"/>
            <a:pathLst>
              <a:path w="1448079" h="1363827">
                <a:moveTo>
                  <a:pt x="0" y="0"/>
                </a:moveTo>
                <a:lnTo>
                  <a:pt x="1448079" y="0"/>
                </a:lnTo>
                <a:lnTo>
                  <a:pt x="1448079" y="1363827"/>
                </a:lnTo>
                <a:lnTo>
                  <a:pt x="0" y="136382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8365F544-094E-D309-D137-719B9953E67F}"/>
              </a:ext>
            </a:extLst>
          </p:cNvPr>
          <p:cNvSpPr txBox="1"/>
          <p:nvPr/>
        </p:nvSpPr>
        <p:spPr>
          <a:xfrm>
            <a:off x="685799" y="318869"/>
            <a:ext cx="16573501" cy="966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7111"/>
              </a:lnSpc>
            </a:pPr>
            <a:r>
              <a:rPr lang="en-US" altLang="zh-CN" sz="5400" b="1" dirty="0">
                <a:solidFill>
                  <a:srgbClr val="0070C0"/>
                </a:solidFill>
                <a:latin typeface="Calistoga"/>
                <a:ea typeface="Calistoga"/>
                <a:cs typeface="Calistoga"/>
                <a:sym typeface="Calistoga"/>
              </a:rPr>
              <a:t>3.3 Alternative Method – Implementation</a:t>
            </a:r>
          </a:p>
        </p:txBody>
      </p:sp>
      <p:sp>
        <p:nvSpPr>
          <p:cNvPr id="16" name="TextBox 4">
            <a:extLst>
              <a:ext uri="{FF2B5EF4-FFF2-40B4-BE49-F238E27FC236}">
                <a16:creationId xmlns:a16="http://schemas.microsoft.com/office/drawing/2014/main" id="{438F98BC-A4B3-7597-6252-BAB064FF97A6}"/>
              </a:ext>
            </a:extLst>
          </p:cNvPr>
          <p:cNvSpPr txBox="1"/>
          <p:nvPr/>
        </p:nvSpPr>
        <p:spPr>
          <a:xfrm>
            <a:off x="7533433" y="3530152"/>
            <a:ext cx="10087299" cy="20244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Step 2</a:t>
            </a:r>
            <a:r>
              <a:rPr lang="en-US" sz="4400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Collect data on Singapore and Dubai's investment schemes (data: e.g., applicant numbers, investment sectors, retention rates, sources from SG EDB, DIA) </a:t>
            </a:r>
          </a:p>
        </p:txBody>
      </p:sp>
      <p:sp>
        <p:nvSpPr>
          <p:cNvPr id="17" name="Freeform 9">
            <a:extLst>
              <a:ext uri="{FF2B5EF4-FFF2-40B4-BE49-F238E27FC236}">
                <a16:creationId xmlns:a16="http://schemas.microsoft.com/office/drawing/2014/main" id="{C02B4C10-5A5A-AC8A-B1AC-6F99DD115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86199" y="4608107"/>
            <a:ext cx="1193322" cy="1035770"/>
          </a:xfrm>
          <a:custGeom>
            <a:avLst/>
            <a:gdLst/>
            <a:ahLst/>
            <a:cxnLst/>
            <a:rect l="l" t="t" r="r" b="b"/>
            <a:pathLst>
              <a:path w="1448079" h="1363827">
                <a:moveTo>
                  <a:pt x="0" y="0"/>
                </a:moveTo>
                <a:lnTo>
                  <a:pt x="1448079" y="0"/>
                </a:lnTo>
                <a:lnTo>
                  <a:pt x="1448079" y="1363827"/>
                </a:lnTo>
                <a:lnTo>
                  <a:pt x="0" y="136382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4">
            <a:extLst>
              <a:ext uri="{FF2B5EF4-FFF2-40B4-BE49-F238E27FC236}">
                <a16:creationId xmlns:a16="http://schemas.microsoft.com/office/drawing/2014/main" id="{F7772A04-89EE-2644-7BC2-684FA9F4011B}"/>
              </a:ext>
            </a:extLst>
          </p:cNvPr>
          <p:cNvSpPr txBox="1"/>
          <p:nvPr/>
        </p:nvSpPr>
        <p:spPr>
          <a:xfrm>
            <a:off x="8487286" y="5965059"/>
            <a:ext cx="9186199" cy="152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Step 3</a:t>
            </a:r>
            <a:r>
              <a:rPr lang="en-US" sz="4400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Analyze and compare the KPIs/data/rules/criteria of the above schemes to the New CIES's performance</a:t>
            </a:r>
          </a:p>
        </p:txBody>
      </p:sp>
      <p:sp>
        <p:nvSpPr>
          <p:cNvPr id="20" name="TextBox 4">
            <a:extLst>
              <a:ext uri="{FF2B5EF4-FFF2-40B4-BE49-F238E27FC236}">
                <a16:creationId xmlns:a16="http://schemas.microsoft.com/office/drawing/2014/main" id="{FA0BC936-1816-06A6-83E2-2A387E53082E}"/>
              </a:ext>
            </a:extLst>
          </p:cNvPr>
          <p:cNvSpPr txBox="1"/>
          <p:nvPr/>
        </p:nvSpPr>
        <p:spPr>
          <a:xfrm>
            <a:off x="5908576" y="8305981"/>
            <a:ext cx="7430511" cy="1524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rPr>
              <a:t>Expected Output: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A detailed report outlining the strengths and weaknesses of each scheme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465244B9-8585-D950-5591-03B59C8E3AEF}"/>
              </a:ext>
            </a:extLst>
          </p:cNvPr>
          <p:cNvSpPr txBox="1"/>
          <p:nvPr/>
        </p:nvSpPr>
        <p:spPr>
          <a:xfrm>
            <a:off x="1371600" y="2838908"/>
            <a:ext cx="5950332" cy="27315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Implementing the Comparative Case Study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BF60902-1181-A11B-7B6C-8299AD28322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8144" y="6018581"/>
            <a:ext cx="6827289" cy="187750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>
            <a:extLst>
              <a:ext uri="{FF2B5EF4-FFF2-40B4-BE49-F238E27FC236}">
                <a16:creationId xmlns:a16="http://schemas.microsoft.com/office/drawing/2014/main" id="{4F4731ED-F660-BE67-BFB4-62F191626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2"/>
            <a:ext cx="18288000" cy="1028411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76200" y="266051"/>
            <a:ext cx="18897600" cy="8186048"/>
            <a:chOff x="-1269999" y="-2689878"/>
            <a:chExt cx="25196800" cy="10914739"/>
          </a:xfrm>
        </p:grpSpPr>
        <p:sp>
          <p:nvSpPr>
            <p:cNvPr id="5" name="TextBox 5"/>
            <p:cNvSpPr txBox="1"/>
            <p:nvPr/>
          </p:nvSpPr>
          <p:spPr>
            <a:xfrm>
              <a:off x="-1269999" y="-2689878"/>
              <a:ext cx="25196800" cy="116621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7111"/>
                </a:lnSpc>
              </a:pPr>
              <a:r>
                <a:rPr lang="en-US" sz="5400" b="1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3.4 </a:t>
              </a:r>
              <a:r>
                <a:rPr lang="en-US" altLang="zh-CN" sz="5400" b="1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Alternative Method –</a:t>
              </a:r>
              <a:r>
                <a:rPr lang="en-US" sz="5400" b="1" dirty="0">
                  <a:solidFill>
                    <a:srgbClr val="0070C0"/>
                  </a:solidFill>
                  <a:latin typeface="Calistoga"/>
                  <a:ea typeface="Calistoga"/>
                  <a:cs typeface="Calistoga"/>
                  <a:sym typeface="Calistoga"/>
                </a:rPr>
                <a:t>Potential Challenges &amp; Mitigation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74952" y="2185767"/>
              <a:ext cx="11743060" cy="603909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220"/>
                </a:lnSpc>
              </a:pP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01: </a:t>
              </a:r>
              <a:r>
                <a:rPr lang="en-US" sz="4400" b="1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Data comparability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across different regions</a:t>
              </a:r>
            </a:p>
            <a:p>
              <a:pPr algn="l">
                <a:lnSpc>
                  <a:spcPts val="3220"/>
                </a:lnSpc>
              </a:pPr>
              <a:endPara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02: </a:t>
              </a:r>
              <a:r>
                <a:rPr lang="en-US" sz="4400" b="1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Differences in economic contexts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and regulatory environments</a:t>
              </a:r>
            </a:p>
            <a:p>
              <a:pPr algn="l">
                <a:lnSpc>
                  <a:spcPts val="3220"/>
                </a:lnSpc>
              </a:pPr>
              <a:endPara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endParaRPr lang="en-US" sz="4400" b="1" dirty="0">
                <a:solidFill>
                  <a:srgbClr val="323232"/>
                </a:solidFill>
                <a:latin typeface="+mj-lt"/>
                <a:ea typeface="Public Sans"/>
                <a:cs typeface="Public Sans"/>
                <a:sym typeface="Public Sans"/>
              </a:endParaRPr>
            </a:p>
            <a:p>
              <a:pPr algn="l">
                <a:lnSpc>
                  <a:spcPts val="3220"/>
                </a:lnSpc>
              </a:pPr>
              <a:r>
                <a:rPr lang="en-US" sz="4400" b="1" dirty="0">
                  <a:solidFill>
                    <a:srgbClr val="323232"/>
                  </a:solidFill>
                  <a:latin typeface="+mj-lt"/>
                  <a:ea typeface="Public Sans"/>
                  <a:cs typeface="Public Sans"/>
                  <a:sym typeface="Public Sans"/>
                </a:rPr>
                <a:t>Mitigation: </a:t>
              </a:r>
              <a:r>
                <a:rPr lang="en-US" sz="4400" dirty="0">
                  <a:solidFill>
                    <a:srgbClr val="323232"/>
                  </a:solidFill>
                  <a:ea typeface="Public Sans"/>
                  <a:cs typeface="Public Sans"/>
                  <a:sym typeface="Public Sans"/>
                </a:rPr>
                <a:t>Careful selection of KPIs and contextual analysis to account for regional differences</a:t>
              </a:r>
            </a:p>
            <a:p>
              <a:pPr algn="l">
                <a:lnSpc>
                  <a:spcPts val="3220"/>
                </a:lnSpc>
              </a:pPr>
              <a:endParaRPr lang="en-US" sz="4000" dirty="0">
                <a:solidFill>
                  <a:srgbClr val="323232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</p:grpSp>
      <p:sp>
        <p:nvSpPr>
          <p:cNvPr id="2" name="TextBox 4">
            <a:extLst>
              <a:ext uri="{FF2B5EF4-FFF2-40B4-BE49-F238E27FC236}">
                <a16:creationId xmlns:a16="http://schemas.microsoft.com/office/drawing/2014/main" id="{B1C45E82-FE86-A520-D3D8-4FAC7C82C5B8}"/>
              </a:ext>
            </a:extLst>
          </p:cNvPr>
          <p:cNvSpPr txBox="1"/>
          <p:nvPr/>
        </p:nvSpPr>
        <p:spPr>
          <a:xfrm>
            <a:off x="1948507" y="2278547"/>
            <a:ext cx="4953910" cy="3642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Addressing Challenges in Comparative Analysis</a:t>
            </a:r>
          </a:p>
        </p:txBody>
      </p:sp>
      <p:pic>
        <p:nvPicPr>
          <p:cNvPr id="9218" name="Picture 2" descr="Securities trading:Hong Kong Stock Quote / market analysis | EBSI Direct">
            <a:extLst>
              <a:ext uri="{FF2B5EF4-FFF2-40B4-BE49-F238E27FC236}">
                <a16:creationId xmlns:a16="http://schemas.microsoft.com/office/drawing/2014/main" id="{4EE6E434-474C-F5A3-460B-348DDEE04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803" y="6187441"/>
            <a:ext cx="6827319" cy="298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reeform 5">
            <a:extLst>
              <a:ext uri="{FF2B5EF4-FFF2-40B4-BE49-F238E27FC236}">
                <a16:creationId xmlns:a16="http://schemas.microsoft.com/office/drawing/2014/main" id="{2A32951C-7A16-627E-A674-C589438A0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412356" y="8749996"/>
            <a:ext cx="5277691" cy="5405456"/>
          </a:xfrm>
          <a:custGeom>
            <a:avLst/>
            <a:gdLst/>
            <a:ahLst/>
            <a:cxnLst/>
            <a:rect l="l" t="t" r="r" b="b"/>
            <a:pathLst>
              <a:path w="5277691" h="5405456">
                <a:moveTo>
                  <a:pt x="0" y="0"/>
                </a:moveTo>
                <a:lnTo>
                  <a:pt x="5277691" y="0"/>
                </a:lnTo>
                <a:lnTo>
                  <a:pt x="5277691" y="5405456"/>
                </a:lnTo>
                <a:lnTo>
                  <a:pt x="0" y="54054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93F039-991E-1712-B44A-5085C34474A6}"/>
              </a:ext>
            </a:extLst>
          </p:cNvPr>
          <p:cNvSpPr txBox="1"/>
          <p:nvPr/>
        </p:nvSpPr>
        <p:spPr>
          <a:xfrm>
            <a:off x="8382000" y="2550886"/>
            <a:ext cx="7764990" cy="5240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2259" lvl="1">
              <a:lnSpc>
                <a:spcPts val="3919"/>
              </a:lnSpc>
            </a:pPr>
            <a:r>
              <a:rPr lang="en-US" sz="4400" b="1" dirty="0">
                <a:latin typeface="+mj-lt"/>
                <a:ea typeface="Calistoga"/>
                <a:cs typeface="Calistoga"/>
                <a:sym typeface="Calistoga"/>
              </a:rPr>
              <a:t>Challenges:</a:t>
            </a:r>
            <a:endParaRPr lang="en-US" sz="4400" dirty="0"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5C0A07-3AA2-E2F9-92AD-08875DDAB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D2747A48-DD4A-1651-AE75-5768EF1654E8}"/>
              </a:ext>
            </a:extLst>
          </p:cNvPr>
          <p:cNvSpPr txBox="1"/>
          <p:nvPr/>
        </p:nvSpPr>
        <p:spPr>
          <a:xfrm>
            <a:off x="533400" y="160244"/>
            <a:ext cx="13944600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8399"/>
              </a:lnSpc>
            </a:pPr>
            <a:r>
              <a:rPr lang="en-US" altLang="zh-CN" sz="5400" b="1" dirty="0">
                <a:solidFill>
                  <a:srgbClr val="00B050"/>
                </a:solidFill>
                <a:latin typeface="Calistoga"/>
                <a:ea typeface="Calistoga"/>
                <a:cs typeface="Calistoga"/>
                <a:sym typeface="Calistoga"/>
              </a:rPr>
              <a:t>4.1:</a:t>
            </a:r>
            <a:r>
              <a:rPr lang="zh-CN" altLang="en-US" sz="5400" b="1" dirty="0">
                <a:solidFill>
                  <a:srgbClr val="00B050"/>
                </a:solidFill>
                <a:latin typeface="Calistoga"/>
                <a:ea typeface="Calistoga"/>
                <a:cs typeface="Calistoga"/>
                <a:sym typeface="Calistoga"/>
              </a:rPr>
              <a:t> </a:t>
            </a:r>
            <a:r>
              <a:rPr lang="en-US" altLang="zh-CN" sz="5400" b="1" dirty="0">
                <a:solidFill>
                  <a:srgbClr val="00B050"/>
                </a:solidFill>
                <a:latin typeface="Calistoga"/>
                <a:ea typeface="Calistoga"/>
                <a:cs typeface="Calistoga"/>
                <a:sym typeface="Calistoga"/>
              </a:rPr>
              <a:t>Expected Findings on Knowledge</a:t>
            </a:r>
            <a:endParaRPr lang="en-US" sz="5400" b="1" dirty="0">
              <a:solidFill>
                <a:srgbClr val="00B050"/>
              </a:solidFill>
              <a:latin typeface="Calistoga"/>
              <a:ea typeface="Calistoga"/>
              <a:cs typeface="Calistoga"/>
              <a:sym typeface="Calistoga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872C42E8-8225-9E31-6007-347944812C59}"/>
              </a:ext>
            </a:extLst>
          </p:cNvPr>
          <p:cNvGrpSpPr/>
          <p:nvPr/>
        </p:nvGrpSpPr>
        <p:grpSpPr>
          <a:xfrm>
            <a:off x="3394556" y="2717051"/>
            <a:ext cx="11346247" cy="4033288"/>
            <a:chOff x="-812797" y="1006618"/>
            <a:chExt cx="15128330" cy="5377717"/>
          </a:xfrm>
        </p:grpSpPr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40D60D96-AFA7-F454-5B4F-6FF7CE2DAAAB}"/>
                </a:ext>
              </a:extLst>
            </p:cNvPr>
            <p:cNvSpPr txBox="1"/>
            <p:nvPr/>
          </p:nvSpPr>
          <p:spPr>
            <a:xfrm>
              <a:off x="0" y="2847268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CD54CC22-0965-6CA2-0568-8BB237D15E7F}"/>
                </a:ext>
              </a:extLst>
            </p:cNvPr>
            <p:cNvSpPr txBox="1"/>
            <p:nvPr/>
          </p:nvSpPr>
          <p:spPr>
            <a:xfrm>
              <a:off x="0" y="5751683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B7C64C87-31C7-115D-094D-E4E1FECB343D}"/>
                </a:ext>
              </a:extLst>
            </p:cNvPr>
            <p:cNvSpPr txBox="1"/>
            <p:nvPr/>
          </p:nvSpPr>
          <p:spPr>
            <a:xfrm>
              <a:off x="-812797" y="1006618"/>
              <a:ext cx="14315533" cy="6327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04519" lvl="1" indent="-302260" algn="l">
                <a:lnSpc>
                  <a:spcPts val="3919"/>
                </a:lnSpc>
                <a:buFont typeface="Arial"/>
                <a:buChar char="•"/>
              </a:pPr>
              <a:endParaRPr lang="en-US" sz="2800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C95A41ED-9FD5-E8BD-F51F-15ECD6B72657}"/>
                </a:ext>
              </a:extLst>
            </p:cNvPr>
            <p:cNvSpPr txBox="1"/>
            <p:nvPr/>
          </p:nvSpPr>
          <p:spPr>
            <a:xfrm>
              <a:off x="0" y="4299476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</p:grpSp>
      <p:sp>
        <p:nvSpPr>
          <p:cNvPr id="11" name="Freeform 11">
            <a:extLst>
              <a:ext uri="{FF2B5EF4-FFF2-40B4-BE49-F238E27FC236}">
                <a16:creationId xmlns:a16="http://schemas.microsoft.com/office/drawing/2014/main" id="{575DF556-905D-3AF1-8ED1-5F3EB8AE0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4228037" y="4180575"/>
            <a:ext cx="6956631" cy="7085457"/>
          </a:xfrm>
          <a:custGeom>
            <a:avLst/>
            <a:gdLst/>
            <a:ahLst/>
            <a:cxnLst/>
            <a:rect l="l" t="t" r="r" b="b"/>
            <a:pathLst>
              <a:path w="6956631" h="7085457">
                <a:moveTo>
                  <a:pt x="0" y="0"/>
                </a:moveTo>
                <a:lnTo>
                  <a:pt x="6956631" y="0"/>
                </a:lnTo>
                <a:lnTo>
                  <a:pt x="6956631" y="7085458"/>
                </a:lnTo>
                <a:lnTo>
                  <a:pt x="0" y="708545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66AE3488-E42B-DA03-FC10-0EC580751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88830" y="7424858"/>
            <a:ext cx="3429121" cy="3841174"/>
          </a:xfrm>
          <a:custGeom>
            <a:avLst/>
            <a:gdLst/>
            <a:ahLst/>
            <a:cxnLst/>
            <a:rect l="l" t="t" r="r" b="b"/>
            <a:pathLst>
              <a:path w="3429121" h="3841174">
                <a:moveTo>
                  <a:pt x="0" y="0"/>
                </a:moveTo>
                <a:lnTo>
                  <a:pt x="3429121" y="0"/>
                </a:lnTo>
                <a:lnTo>
                  <a:pt x="3429121" y="3841175"/>
                </a:lnTo>
                <a:lnTo>
                  <a:pt x="0" y="384117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" name="TextBox 9">
            <a:extLst>
              <a:ext uri="{FF2B5EF4-FFF2-40B4-BE49-F238E27FC236}">
                <a16:creationId xmlns:a16="http://schemas.microsoft.com/office/drawing/2014/main" id="{1D33CE42-A629-6B48-0C94-DBC8A239B1E7}"/>
              </a:ext>
            </a:extLst>
          </p:cNvPr>
          <p:cNvSpPr txBox="1"/>
          <p:nvPr/>
        </p:nvSpPr>
        <p:spPr>
          <a:xfrm>
            <a:off x="6697247" y="2944171"/>
            <a:ext cx="10642673" cy="61741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1" algn="l">
              <a:lnSpc>
                <a:spcPct val="107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US" altLang="zh-CN" sz="4400" b="1" kern="0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0</a:t>
            </a:r>
            <a:r>
              <a:rPr lang="en-US" altLang="zh-CN" sz="4400" b="1" kern="0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1:</a:t>
            </a:r>
            <a:r>
              <a:rPr lang="en-US" altLang="zh-CN" sz="4400" kern="0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zh-CN" sz="4400" kern="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Detailed insights into the effectiveness of investment-based immigration schemes</a:t>
            </a:r>
            <a:endParaRPr lang="zh-CN" altLang="zh-CN" sz="44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l">
              <a:lnSpc>
                <a:spcPct val="107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endParaRPr lang="en-US" altLang="zh-CN" sz="4400" dirty="0">
              <a:latin typeface="+mj-lt"/>
            </a:endParaRPr>
          </a:p>
          <a:p>
            <a:pPr lvl="1" algn="l">
              <a:lnSpc>
                <a:spcPct val="107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US" altLang="zh-CN" sz="4400" b="1" kern="0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0</a:t>
            </a:r>
            <a:r>
              <a:rPr lang="en-US" altLang="zh-CN" sz="4400" b="1" kern="0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2:</a:t>
            </a:r>
            <a:r>
              <a:rPr lang="en-US" altLang="zh-CN" sz="4400" kern="0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zh-CN" sz="4400" kern="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Comparative data on the performance of the New CIES relative to other schemes</a:t>
            </a:r>
            <a:endParaRPr lang="en-US" altLang="zh-CN" sz="4400" kern="1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l">
              <a:lnSpc>
                <a:spcPct val="107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endParaRPr lang="en-US" altLang="zh-CN" sz="4400" b="1" kern="100" dirty="0"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l">
              <a:lnSpc>
                <a:spcPct val="107000"/>
              </a:lnSpc>
              <a:spcAft>
                <a:spcPts val="800"/>
              </a:spcAft>
              <a:buSzPts val="1000"/>
              <a:tabLst>
                <a:tab pos="914400" algn="l"/>
              </a:tabLst>
            </a:pPr>
            <a:r>
              <a:rPr lang="en-US" altLang="zh-CN" sz="4400" b="1" kern="0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0</a:t>
            </a:r>
            <a:r>
              <a:rPr lang="en-US" altLang="zh-CN" sz="4400" b="1" kern="0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3:</a:t>
            </a:r>
            <a:r>
              <a:rPr lang="en-US" altLang="zh-CN" sz="4400" kern="0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zh-CN" sz="4400" kern="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Identification of best practices for attracting foreign investment and talent</a:t>
            </a:r>
            <a:endParaRPr lang="en-US" sz="4400" dirty="0">
              <a:solidFill>
                <a:srgbClr val="323232"/>
              </a:solidFill>
              <a:ea typeface="Calistoga"/>
              <a:cs typeface="Calistoga"/>
              <a:sym typeface="Calistoga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94A9CF0-34CC-0E8F-DF54-DECB9ABB1F18}"/>
              </a:ext>
            </a:extLst>
          </p:cNvPr>
          <p:cNvSpPr txBox="1"/>
          <p:nvPr/>
        </p:nvSpPr>
        <p:spPr>
          <a:xfrm>
            <a:off x="2140102" y="5603846"/>
            <a:ext cx="4953910" cy="3642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Enhancing Knowledge</a:t>
            </a:r>
          </a:p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- Knowledge Impact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CEFDC9A-41DF-74C1-5742-4D8F107E55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35270" y="2153709"/>
            <a:ext cx="3302691" cy="304533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656F85-7E6D-C9D4-FE5B-9D1329E86EFB}"/>
              </a:ext>
            </a:extLst>
          </p:cNvPr>
          <p:cNvSpPr txBox="1"/>
          <p:nvPr/>
        </p:nvSpPr>
        <p:spPr>
          <a:xfrm>
            <a:off x="6858000" y="1970509"/>
            <a:ext cx="7764990" cy="5240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2259" lvl="1">
              <a:lnSpc>
                <a:spcPts val="3919"/>
              </a:lnSpc>
            </a:pPr>
            <a:r>
              <a:rPr lang="en-US" sz="4400" b="1" dirty="0">
                <a:latin typeface="+mj-lt"/>
                <a:ea typeface="Calistoga"/>
                <a:cs typeface="Calistoga"/>
                <a:sym typeface="Calistoga"/>
              </a:rPr>
              <a:t>Findings:</a:t>
            </a:r>
            <a:endParaRPr lang="en-US" sz="4400" b="1" dirty="0">
              <a:ea typeface="Public Sans"/>
              <a:cs typeface="Public Sans"/>
              <a:sym typeface="Public Sans"/>
            </a:endParaRPr>
          </a:p>
        </p:txBody>
      </p:sp>
    </p:spTree>
    <p:extLst>
      <p:ext uri="{BB962C8B-B14F-4D97-AF65-F5344CB8AC3E}">
        <p14:creationId xmlns:p14="http://schemas.microsoft.com/office/powerpoint/2010/main" val="2492528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A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17,200+ Light Blue Texture Background Stock Illustrations, Royalty-Free  Vector Graphics &amp; Clip Art - iStock | Light blue background, Blue background">
            <a:extLst>
              <a:ext uri="{FF2B5EF4-FFF2-40B4-BE49-F238E27FC236}">
                <a16:creationId xmlns:a16="http://schemas.microsoft.com/office/drawing/2014/main" id="{24247229-21E0-5FBC-3652-151EC5A62C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0268"/>
            <a:ext cx="18288000" cy="1031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43315"/>
              </p:ext>
            </p:extLst>
          </p:nvPr>
        </p:nvGraphicFramePr>
        <p:xfrm>
          <a:off x="5536679" y="2135327"/>
          <a:ext cx="11516774" cy="6745420"/>
        </p:xfrm>
        <a:graphic>
          <a:graphicData uri="http://schemas.openxmlformats.org/drawingml/2006/table">
            <a:tbl>
              <a:tblPr/>
              <a:tblGrid>
                <a:gridCol w="43129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27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510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86593">
                <a:tc>
                  <a:txBody>
                    <a:bodyPr/>
                    <a:lstStyle/>
                    <a:p>
                      <a:pPr algn="l">
                        <a:lnSpc>
                          <a:spcPts val="6299"/>
                        </a:lnSpc>
                        <a:defRPr/>
                      </a:pPr>
                      <a:r>
                        <a:rPr lang="en-US" sz="4400" b="1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+mj-lt"/>
                          <a:ea typeface="Calistoga"/>
                          <a:cs typeface="Calistoga"/>
                          <a:sym typeface="Calistoga"/>
                        </a:rPr>
                        <a:t>01</a:t>
                      </a:r>
                      <a:endParaRPr lang="en-US" sz="44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+mj-lt"/>
                      </a:endParaRPr>
                    </a:p>
                  </a:txBody>
                  <a:tcPr marL="190500" marR="190500" marT="190500" marB="190500" anchor="b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6299"/>
                        </a:lnSpc>
                        <a:defRPr/>
                      </a:pPr>
                      <a:r>
                        <a:rPr lang="en-US" sz="4400" b="1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+mj-lt"/>
                          <a:ea typeface="Calistoga"/>
                          <a:cs typeface="Calistoga"/>
                          <a:sym typeface="Calistoga"/>
                        </a:rPr>
                        <a:t>02</a:t>
                      </a:r>
                      <a:endParaRPr lang="en-US" sz="44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+mj-lt"/>
                      </a:endParaRPr>
                    </a:p>
                  </a:txBody>
                  <a:tcPr marL="190500" marR="190500" marT="190500" marB="190500" anchor="b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6299"/>
                        </a:lnSpc>
                        <a:defRPr/>
                      </a:pPr>
                      <a:r>
                        <a:rPr lang="en-US" sz="4400" b="1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+mj-lt"/>
                          <a:ea typeface="Calistoga"/>
                          <a:cs typeface="Calistoga"/>
                          <a:sym typeface="Calistoga"/>
                        </a:rPr>
                        <a:t>03</a:t>
                      </a:r>
                      <a:endParaRPr lang="en-US" sz="44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latin typeface="+mj-lt"/>
                      </a:endParaRPr>
                    </a:p>
                  </a:txBody>
                  <a:tcPr marL="190500" marR="190500" marT="190500" marB="190500" anchor="b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9316">
                <a:tc>
                  <a:txBody>
                    <a:bodyPr/>
                    <a:lstStyle/>
                    <a:p>
                      <a:pPr algn="l">
                        <a:lnSpc>
                          <a:spcPts val="3919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Calistoga"/>
                          <a:cs typeface="Calistoga"/>
                          <a:sym typeface="Calistoga"/>
                        </a:rPr>
                        <a:t>Evidence-based recommendation for improving the New CIES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919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Calistoga"/>
                          <a:cs typeface="Calistoga"/>
                          <a:sym typeface="Calistoga"/>
                        </a:rPr>
                        <a:t>Guidance for policy-makers in designing effective immigration policies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919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Calistoga"/>
                          <a:cs typeface="Calistoga"/>
                          <a:sym typeface="Calistoga"/>
                        </a:rPr>
                        <a:t>Insights for investors considering participation in the New CIES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82341"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2400" dirty="0">
                          <a:solidFill>
                            <a:srgbClr val="323232"/>
                          </a:solidFill>
                          <a:latin typeface="Public Sans"/>
                          <a:ea typeface="Public Sans"/>
                          <a:cs typeface="Public Sans"/>
                          <a:sym typeface="Public Sans"/>
                        </a:rPr>
                        <a:t> 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endParaRPr lang="en-US" sz="1200" dirty="0"/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</a:pPr>
                      <a:endParaRPr lang="en-US" sz="1200" dirty="0"/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6"/>
          <p:cNvSpPr txBox="1"/>
          <p:nvPr/>
        </p:nvSpPr>
        <p:spPr>
          <a:xfrm>
            <a:off x="799163" y="250165"/>
            <a:ext cx="11402198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00B050"/>
                </a:solidFill>
                <a:latin typeface="Calistoga"/>
                <a:ea typeface="Calistoga"/>
                <a:cs typeface="Calistoga"/>
                <a:sym typeface="Calistoga"/>
              </a:rPr>
              <a:t>4.2 Expected Impact on Practice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BD593F93-11E9-8DD6-325F-7148197AB0C2}"/>
              </a:ext>
            </a:extLst>
          </p:cNvPr>
          <p:cNvSpPr txBox="1"/>
          <p:nvPr/>
        </p:nvSpPr>
        <p:spPr>
          <a:xfrm>
            <a:off x="863985" y="832769"/>
            <a:ext cx="15174686" cy="839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11"/>
              </a:lnSpc>
            </a:pPr>
            <a:endParaRPr lang="en-US" sz="3600" dirty="0">
              <a:solidFill>
                <a:srgbClr val="4F674F"/>
              </a:solidFill>
              <a:latin typeface="Calistoga"/>
              <a:ea typeface="Calistoga"/>
              <a:cs typeface="Calistoga"/>
              <a:sym typeface="Calistoga"/>
            </a:endParaRPr>
          </a:p>
        </p:txBody>
      </p:sp>
      <p:sp>
        <p:nvSpPr>
          <p:cNvPr id="13" name="TextBox 4">
            <a:extLst>
              <a:ext uri="{FF2B5EF4-FFF2-40B4-BE49-F238E27FC236}">
                <a16:creationId xmlns:a16="http://schemas.microsoft.com/office/drawing/2014/main" id="{BE25730D-8156-B92C-3108-DE177E7A3644}"/>
              </a:ext>
            </a:extLst>
          </p:cNvPr>
          <p:cNvSpPr txBox="1"/>
          <p:nvPr/>
        </p:nvSpPr>
        <p:spPr>
          <a:xfrm>
            <a:off x="5671122" y="8047587"/>
            <a:ext cx="12415857" cy="10241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Outcome: </a:t>
            </a:r>
            <a:r>
              <a:rPr lang="en-US" sz="4400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Contribute to more effective immigration and economic policies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E489D286-E23D-1526-E27B-460670440857}"/>
              </a:ext>
            </a:extLst>
          </p:cNvPr>
          <p:cNvSpPr txBox="1"/>
          <p:nvPr/>
        </p:nvSpPr>
        <p:spPr>
          <a:xfrm>
            <a:off x="-21771" y="5616277"/>
            <a:ext cx="5491871" cy="3642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Informing Policy and Practice</a:t>
            </a:r>
          </a:p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- Policy Impact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A764E4-7ABE-9135-BE01-694D95B36A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192" y="2805747"/>
            <a:ext cx="3610159" cy="23226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70ADA5-848D-07F9-EC52-01CB2574FF6E}"/>
              </a:ext>
            </a:extLst>
          </p:cNvPr>
          <p:cNvSpPr txBox="1"/>
          <p:nvPr/>
        </p:nvSpPr>
        <p:spPr>
          <a:xfrm>
            <a:off x="5380876" y="1755466"/>
            <a:ext cx="7764990" cy="5240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2259" lvl="1">
              <a:lnSpc>
                <a:spcPts val="3919"/>
              </a:lnSpc>
            </a:pPr>
            <a:r>
              <a:rPr lang="en-US" sz="4400" b="1" dirty="0">
                <a:solidFill>
                  <a:schemeClr val="accent1"/>
                </a:solidFill>
                <a:latin typeface="+mj-lt"/>
                <a:ea typeface="Calistoga"/>
                <a:cs typeface="Calistoga"/>
                <a:sym typeface="Calistoga"/>
              </a:rPr>
              <a:t>Findings:</a:t>
            </a:r>
            <a:endParaRPr lang="en-US" sz="4400" b="1" dirty="0">
              <a:solidFill>
                <a:schemeClr val="accent1"/>
              </a:solidFill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0E3D2A-070D-441A-30AA-B2DC09148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17,200+ Light Blue Texture Background Stock Illustrations, Royalty-Free  Vector Graphics &amp; Clip Art - iStock | Light blue background, Blue background">
            <a:extLst>
              <a:ext uri="{FF2B5EF4-FFF2-40B4-BE49-F238E27FC236}">
                <a16:creationId xmlns:a16="http://schemas.microsoft.com/office/drawing/2014/main" id="{C2DFF39D-CE47-00DB-FE75-5F6E3C7FF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30268"/>
            <a:ext cx="18288000" cy="1031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BA0FB11-4535-22AE-CA8C-D85068AF82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0364775"/>
              </p:ext>
            </p:extLst>
          </p:nvPr>
        </p:nvGraphicFramePr>
        <p:xfrm>
          <a:off x="6068228" y="2055780"/>
          <a:ext cx="11087100" cy="6745420"/>
        </p:xfrm>
        <a:graphic>
          <a:graphicData uri="http://schemas.openxmlformats.org/drawingml/2006/table">
            <a:tbl>
              <a:tblPr/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95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95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86593">
                <a:tc>
                  <a:txBody>
                    <a:bodyPr/>
                    <a:lstStyle/>
                    <a:p>
                      <a:pPr algn="l">
                        <a:lnSpc>
                          <a:spcPts val="6299"/>
                        </a:lnSpc>
                        <a:defRPr/>
                      </a:pPr>
                      <a:r>
                        <a:rPr lang="en-US" sz="4500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Calistoga"/>
                          <a:ea typeface="Calistoga"/>
                          <a:cs typeface="Calistoga"/>
                          <a:sym typeface="Calistoga"/>
                        </a:rPr>
                        <a:t>01</a:t>
                      </a:r>
                      <a:endParaRPr lang="en-US" sz="11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marL="190500" marR="190500" marT="190500" marB="190500" anchor="b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6299"/>
                        </a:lnSpc>
                        <a:defRPr/>
                      </a:pPr>
                      <a:r>
                        <a:rPr lang="en-US" sz="4500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Calistoga"/>
                          <a:ea typeface="Calistoga"/>
                          <a:cs typeface="Calistoga"/>
                          <a:sym typeface="Calistoga"/>
                        </a:rPr>
                        <a:t>02</a:t>
                      </a:r>
                      <a:endParaRPr lang="en-US" sz="11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marL="190500" marR="190500" marT="190500" marB="190500" anchor="b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6299"/>
                        </a:lnSpc>
                        <a:defRPr/>
                      </a:pPr>
                      <a:r>
                        <a:rPr lang="en-US" sz="4500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latin typeface="Calistoga"/>
                          <a:ea typeface="Calistoga"/>
                          <a:cs typeface="Calistoga"/>
                          <a:sym typeface="Calistoga"/>
                        </a:rPr>
                        <a:t>03</a:t>
                      </a:r>
                      <a:endParaRPr lang="en-US" sz="11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marL="190500" marR="190500" marT="190500" marB="190500" anchor="b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9316">
                <a:tc>
                  <a:txBody>
                    <a:bodyPr/>
                    <a:lstStyle/>
                    <a:p>
                      <a:pPr algn="l">
                        <a:lnSpc>
                          <a:spcPts val="3919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Calistoga"/>
                          <a:cs typeface="Calistoga"/>
                          <a:sym typeface="Calistoga"/>
                        </a:rPr>
                        <a:t>Better understanding of the factors influencing the success of the New CIES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919"/>
                        </a:lnSpc>
                        <a:defRPr/>
                      </a:pPr>
                      <a:r>
                        <a:rPr lang="en-US" sz="4400" dirty="0">
                          <a:solidFill>
                            <a:srgbClr val="323232"/>
                          </a:solidFill>
                          <a:latin typeface="+mn-lt"/>
                          <a:ea typeface="Calistoga"/>
                          <a:cs typeface="Calistoga"/>
                          <a:sym typeface="Calistoga"/>
                        </a:rPr>
                        <a:t>Improved strategies for attracting and retaining foreign talent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919"/>
                        </a:lnSpc>
                        <a:defRPr/>
                      </a:pPr>
                      <a:r>
                        <a:rPr lang="en-US" sz="4400" b="0" dirty="0">
                          <a:solidFill>
                            <a:srgbClr val="323232"/>
                          </a:solidFill>
                          <a:latin typeface="+mn-lt"/>
                          <a:ea typeface="Calistoga"/>
                          <a:cs typeface="Calistoga"/>
                          <a:sym typeface="Calistoga"/>
                        </a:rPr>
                        <a:t>Enhanced management of investment portfolios under the New CIES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82341"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323232"/>
                          </a:solidFill>
                          <a:latin typeface="Public Sans"/>
                          <a:ea typeface="Public Sans"/>
                          <a:cs typeface="Public Sans"/>
                          <a:sym typeface="Public Sans"/>
                        </a:rPr>
                        <a:t> </a:t>
                      </a:r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  <a:defRPr/>
                      </a:pPr>
                      <a:endParaRPr lang="en-US" sz="1100" dirty="0"/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220"/>
                        </a:lnSpc>
                      </a:pPr>
                      <a:endParaRPr lang="en-US" sz="1100" dirty="0"/>
                    </a:p>
                  </a:txBody>
                  <a:tcPr marL="190500" marR="190500" marT="190500" marB="190500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6">
            <a:extLst>
              <a:ext uri="{FF2B5EF4-FFF2-40B4-BE49-F238E27FC236}">
                <a16:creationId xmlns:a16="http://schemas.microsoft.com/office/drawing/2014/main" id="{062CF8A3-E7A4-6344-0174-D8D5CFABC7DB}"/>
              </a:ext>
            </a:extLst>
          </p:cNvPr>
          <p:cNvSpPr txBox="1"/>
          <p:nvPr/>
        </p:nvSpPr>
        <p:spPr>
          <a:xfrm>
            <a:off x="887431" y="193046"/>
            <a:ext cx="11402198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5400" b="1" dirty="0">
                <a:solidFill>
                  <a:srgbClr val="00B050"/>
                </a:solidFill>
                <a:latin typeface="Calistoga"/>
                <a:ea typeface="Calistoga"/>
                <a:cs typeface="Calistoga"/>
                <a:sym typeface="Calistoga"/>
              </a:rPr>
              <a:t>4.3 Expected Impact on Management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4362AF23-3C52-3D2B-5897-370560E8E48C}"/>
              </a:ext>
            </a:extLst>
          </p:cNvPr>
          <p:cNvSpPr txBox="1"/>
          <p:nvPr/>
        </p:nvSpPr>
        <p:spPr>
          <a:xfrm>
            <a:off x="863985" y="832769"/>
            <a:ext cx="15174686" cy="839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11"/>
              </a:lnSpc>
            </a:pPr>
            <a:endParaRPr lang="en-US" sz="3600" dirty="0">
              <a:solidFill>
                <a:srgbClr val="4F674F"/>
              </a:solidFill>
              <a:latin typeface="Calistoga"/>
              <a:ea typeface="Calistoga"/>
              <a:cs typeface="Calistoga"/>
              <a:sym typeface="Calistoga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A4E3B66A-6E4F-E5D3-6127-74E2005C6CF5}"/>
              </a:ext>
            </a:extLst>
          </p:cNvPr>
          <p:cNvSpPr txBox="1"/>
          <p:nvPr/>
        </p:nvSpPr>
        <p:spPr>
          <a:xfrm>
            <a:off x="228600" y="4701068"/>
            <a:ext cx="5491871" cy="45525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Enhancing Management and Strategy</a:t>
            </a:r>
          </a:p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- Management Impact</a:t>
            </a: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A51D21E6-83AD-BA7E-E4D9-C6C6E69266D5}"/>
              </a:ext>
            </a:extLst>
          </p:cNvPr>
          <p:cNvSpPr txBox="1"/>
          <p:nvPr/>
        </p:nvSpPr>
        <p:spPr>
          <a:xfrm>
            <a:off x="5713214" y="7681145"/>
            <a:ext cx="12415857" cy="10241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Outcome: </a:t>
            </a:r>
            <a:r>
              <a:rPr lang="en-US" sz="4400" dirty="0">
                <a:ea typeface="Public Sans"/>
                <a:cs typeface="Public Sans"/>
                <a:sym typeface="Public Sans"/>
              </a:rPr>
              <a:t>Improve government’s strategic decision-making and allow investors to make informed choices</a:t>
            </a:r>
            <a:endParaRPr lang="en-US" sz="4400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D9516F-CE10-7EB4-DB68-E6406142D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672" y="2039451"/>
            <a:ext cx="3950975" cy="230214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1CF8C90-88FD-EEB4-AABD-89303ADAE26E}"/>
              </a:ext>
            </a:extLst>
          </p:cNvPr>
          <p:cNvSpPr txBox="1"/>
          <p:nvPr/>
        </p:nvSpPr>
        <p:spPr>
          <a:xfrm>
            <a:off x="5947630" y="1832466"/>
            <a:ext cx="7198235" cy="5240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2259" lvl="1">
              <a:lnSpc>
                <a:spcPts val="3919"/>
              </a:lnSpc>
            </a:pPr>
            <a:r>
              <a:rPr lang="en-US" sz="4400" b="1" dirty="0">
                <a:solidFill>
                  <a:schemeClr val="accent1"/>
                </a:solidFill>
                <a:latin typeface="+mj-lt"/>
                <a:ea typeface="Calistoga"/>
                <a:cs typeface="Calistoga"/>
                <a:sym typeface="Calistoga"/>
              </a:rPr>
              <a:t>Findings:</a:t>
            </a:r>
            <a:endParaRPr lang="en-US" sz="4400" b="1" dirty="0">
              <a:solidFill>
                <a:schemeClr val="accent1"/>
              </a:solidFill>
              <a:ea typeface="Public Sans"/>
              <a:cs typeface="Public Sans"/>
              <a:sym typeface="Public Sans"/>
            </a:endParaRPr>
          </a:p>
        </p:txBody>
      </p:sp>
    </p:spTree>
    <p:extLst>
      <p:ext uri="{BB962C8B-B14F-4D97-AF65-F5344CB8AC3E}">
        <p14:creationId xmlns:p14="http://schemas.microsoft.com/office/powerpoint/2010/main" val="91642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C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>
            <a:extLst>
              <a:ext uri="{FF2B5EF4-FFF2-40B4-BE49-F238E27FC236}">
                <a16:creationId xmlns:a16="http://schemas.microsoft.com/office/drawing/2014/main" id="{93C7982F-AF5C-82C8-5805-A927D612FE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-533400" y="133679"/>
            <a:ext cx="11327423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399"/>
              </a:lnSpc>
            </a:pPr>
            <a:r>
              <a:rPr lang="en-US" sz="5400" b="1" dirty="0">
                <a:solidFill>
                  <a:srgbClr val="00B050"/>
                </a:solidFill>
                <a:latin typeface="Calistoga"/>
                <a:ea typeface="Calistoga"/>
                <a:cs typeface="Calistoga"/>
                <a:sym typeface="Calistoga"/>
              </a:rPr>
              <a:t>4.4 Summary and Conclusion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194168" y="2309371"/>
            <a:ext cx="685116" cy="402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3200" dirty="0">
                <a:solidFill>
                  <a:srgbClr val="0070C0"/>
                </a:solidFill>
                <a:latin typeface="Calistoga"/>
                <a:ea typeface="Calistoga"/>
                <a:cs typeface="Calistoga"/>
                <a:sym typeface="Calistoga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121977" y="2361748"/>
            <a:ext cx="6934200" cy="25726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4400" b="1" u="none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Summary: </a:t>
            </a:r>
          </a:p>
          <a:p>
            <a:pPr marL="0" lvl="0" indent="0" algn="l">
              <a:lnSpc>
                <a:spcPts val="2800"/>
              </a:lnSpc>
            </a:pPr>
            <a:endParaRPr lang="en-US" sz="4400" b="1" dirty="0">
              <a:solidFill>
                <a:srgbClr val="0070C0"/>
              </a:solidFill>
              <a:latin typeface="+mj-lt"/>
              <a:ea typeface="Public Sans"/>
              <a:cs typeface="Public Sans"/>
              <a:sym typeface="Public Sans"/>
            </a:endParaRPr>
          </a:p>
          <a:p>
            <a:pPr marL="0" lvl="0" indent="0" algn="l">
              <a:lnSpc>
                <a:spcPts val="2800"/>
              </a:lnSpc>
            </a:pPr>
            <a:r>
              <a:rPr lang="en-US" sz="4000" u="none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The research will provide a comprehensive evaluation of the New CIES, addressing its strengths, weaknesses, and potential for improvement</a:t>
            </a:r>
            <a:endParaRPr lang="en-US" sz="4000" u="none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7" name="TextBox 7"/>
          <p:cNvSpPr txBox="1"/>
          <p:nvPr/>
        </p:nvSpPr>
        <p:spPr>
          <a:xfrm rot="21448522">
            <a:off x="8185643" y="5459445"/>
            <a:ext cx="685116" cy="402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3200" dirty="0">
                <a:solidFill>
                  <a:srgbClr val="0070C0"/>
                </a:solidFill>
                <a:latin typeface="Calistoga"/>
                <a:ea typeface="Calistoga"/>
                <a:cs typeface="Calistoga"/>
                <a:sym typeface="Calistoga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08914" y="5555976"/>
            <a:ext cx="7793385" cy="14954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4400" b="1" u="none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Future Research</a:t>
            </a:r>
            <a:r>
              <a:rPr lang="en-US" sz="4400" b="1" dirty="0">
                <a:solidFill>
                  <a:srgbClr val="0070C0"/>
                </a:solidFill>
                <a:latin typeface="+mj-lt"/>
                <a:ea typeface="Public Sans"/>
                <a:cs typeface="Public Sans"/>
                <a:sym typeface="Public Sans"/>
              </a:rPr>
              <a:t>:</a:t>
            </a:r>
          </a:p>
          <a:p>
            <a:pPr marL="0" lvl="0" indent="0" algn="l">
              <a:lnSpc>
                <a:spcPts val="2800"/>
              </a:lnSpc>
            </a:pPr>
            <a:endParaRPr lang="en-US" sz="4000" u="none" dirty="0">
              <a:solidFill>
                <a:srgbClr val="0070C0"/>
              </a:solidFill>
              <a:ea typeface="Public Sans"/>
              <a:cs typeface="Public Sans"/>
              <a:sym typeface="Public Sans"/>
            </a:endParaRPr>
          </a:p>
          <a:p>
            <a:pPr marL="0" lvl="0" indent="0" algn="l">
              <a:lnSpc>
                <a:spcPts val="2800"/>
              </a:lnSpc>
            </a:pPr>
            <a:r>
              <a:rPr lang="en-US" sz="4000" u="none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Longitudinal studies and qualitative research</a:t>
            </a:r>
            <a:endParaRPr lang="en-US" sz="4000" u="none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26940" y="7611038"/>
            <a:ext cx="685116" cy="402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3200" dirty="0">
                <a:solidFill>
                  <a:srgbClr val="0070C0"/>
                </a:solidFill>
                <a:latin typeface="Calistoga"/>
                <a:ea typeface="Calistoga"/>
                <a:cs typeface="Calistoga"/>
                <a:sym typeface="Calistoga"/>
              </a:rPr>
              <a:t>03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08914" y="7672987"/>
            <a:ext cx="7363366" cy="1841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</a:pPr>
            <a:r>
              <a:rPr lang="en-US" sz="4400" b="1" u="none" dirty="0">
                <a:solidFill>
                  <a:srgbClr val="0070C0"/>
                </a:solidFill>
                <a:ea typeface="Public Sans"/>
                <a:cs typeface="Public Sans"/>
                <a:sym typeface="Public Sans"/>
              </a:rPr>
              <a:t>Final Thought: </a:t>
            </a:r>
            <a:r>
              <a:rPr lang="en-US" sz="4400" b="1" dirty="0">
                <a:solidFill>
                  <a:srgbClr val="0070C0"/>
                </a:solidFill>
                <a:ea typeface="Public Sans"/>
                <a:cs typeface="Public Sans"/>
                <a:sym typeface="Public Sans"/>
              </a:rPr>
              <a:t> </a:t>
            </a:r>
          </a:p>
          <a:p>
            <a:pPr marL="0" lvl="0" indent="0" algn="l">
              <a:lnSpc>
                <a:spcPts val="2800"/>
              </a:lnSpc>
            </a:pPr>
            <a:endParaRPr lang="en-US" sz="4400" b="1" u="none" dirty="0">
              <a:solidFill>
                <a:srgbClr val="0070C0"/>
              </a:solidFill>
              <a:ea typeface="Public Sans"/>
              <a:cs typeface="Public Sans"/>
              <a:sym typeface="Public Sans"/>
            </a:endParaRPr>
          </a:p>
          <a:p>
            <a:pPr marL="0" lvl="0" indent="0" algn="l">
              <a:lnSpc>
                <a:spcPts val="2800"/>
              </a:lnSpc>
            </a:pPr>
            <a:r>
              <a:rPr lang="en-US" sz="4000" u="none" dirty="0">
                <a:solidFill>
                  <a:srgbClr val="323232"/>
                </a:solidFill>
                <a:ea typeface="Public Sans"/>
                <a:cs typeface="Public Sans"/>
                <a:sym typeface="Public Sans"/>
              </a:rPr>
              <a:t>The New CIES has the potential to significantly contribute to Hong Kong's economic development</a:t>
            </a:r>
            <a:endParaRPr lang="en-US" sz="4000" u="none" dirty="0">
              <a:solidFill>
                <a:srgbClr val="7030A0"/>
              </a:solidFill>
              <a:ea typeface="Public Sans"/>
              <a:cs typeface="Public Sans"/>
              <a:sym typeface="Public Sans"/>
            </a:endParaRPr>
          </a:p>
        </p:txBody>
      </p:sp>
      <p:sp>
        <p:nvSpPr>
          <p:cNvPr id="11" name="TextBox 4">
            <a:extLst>
              <a:ext uri="{FF2B5EF4-FFF2-40B4-BE49-F238E27FC236}">
                <a16:creationId xmlns:a16="http://schemas.microsoft.com/office/drawing/2014/main" id="{0EC6C9B2-EFF5-D131-DF8A-4DF0409EE392}"/>
              </a:ext>
            </a:extLst>
          </p:cNvPr>
          <p:cNvSpPr txBox="1"/>
          <p:nvPr/>
        </p:nvSpPr>
        <p:spPr>
          <a:xfrm>
            <a:off x="1600200" y="2171700"/>
            <a:ext cx="4953910" cy="18210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111"/>
              </a:lnSpc>
            </a:pPr>
            <a:r>
              <a:rPr lang="en-US" sz="6000" dirty="0">
                <a:solidFill>
                  <a:srgbClr val="4F674F"/>
                </a:solidFill>
                <a:latin typeface="Calistoga"/>
                <a:ea typeface="Calistoga"/>
                <a:cs typeface="Calistoga"/>
                <a:sym typeface="Calistoga"/>
              </a:rPr>
              <a:t>The Way Forward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A05A232B-15FE-7108-EBDE-2B2279746B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769" y="4132580"/>
            <a:ext cx="6082924" cy="5334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AF7586-1DA9-EF13-4382-8183BF00A4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86EEF2F9-841C-88F7-56A5-AFF37CA20CFC}"/>
              </a:ext>
            </a:extLst>
          </p:cNvPr>
          <p:cNvSpPr txBox="1"/>
          <p:nvPr/>
        </p:nvSpPr>
        <p:spPr>
          <a:xfrm>
            <a:off x="533400" y="160244"/>
            <a:ext cx="13944600" cy="999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8399"/>
              </a:lnSpc>
            </a:pPr>
            <a:r>
              <a:rPr lang="en-US" altLang="zh-CN" sz="5400" b="1" dirty="0">
                <a:latin typeface="Calistoga"/>
                <a:ea typeface="Calistoga"/>
                <a:cs typeface="Calistoga"/>
                <a:sym typeface="Calistoga"/>
              </a:rPr>
              <a:t>References</a:t>
            </a:r>
            <a:endParaRPr lang="en-US" sz="5400" b="1" dirty="0">
              <a:latin typeface="Calistoga"/>
              <a:ea typeface="Calistoga"/>
              <a:cs typeface="Calistoga"/>
              <a:sym typeface="Calistoga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FB0FE7F4-D717-BB29-DD03-0C009E78F298}"/>
              </a:ext>
            </a:extLst>
          </p:cNvPr>
          <p:cNvGrpSpPr/>
          <p:nvPr/>
        </p:nvGrpSpPr>
        <p:grpSpPr>
          <a:xfrm>
            <a:off x="3394556" y="2717051"/>
            <a:ext cx="11346247" cy="4033288"/>
            <a:chOff x="-812797" y="1006618"/>
            <a:chExt cx="15128330" cy="5377717"/>
          </a:xfrm>
        </p:grpSpPr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10208391-6843-975E-4143-3338E668F32A}"/>
                </a:ext>
              </a:extLst>
            </p:cNvPr>
            <p:cNvSpPr txBox="1"/>
            <p:nvPr/>
          </p:nvSpPr>
          <p:spPr>
            <a:xfrm>
              <a:off x="0" y="2847268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54CBDA43-0E03-DD57-E9F0-4A5D05152ACE}"/>
                </a:ext>
              </a:extLst>
            </p:cNvPr>
            <p:cNvSpPr txBox="1"/>
            <p:nvPr/>
          </p:nvSpPr>
          <p:spPr>
            <a:xfrm>
              <a:off x="0" y="5751683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85230A71-FCB2-C421-4FFB-A4FE8F4F0F1F}"/>
                </a:ext>
              </a:extLst>
            </p:cNvPr>
            <p:cNvSpPr txBox="1"/>
            <p:nvPr/>
          </p:nvSpPr>
          <p:spPr>
            <a:xfrm>
              <a:off x="-812797" y="1006618"/>
              <a:ext cx="14315533" cy="6327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04519" lvl="1" indent="-302260" algn="l">
                <a:lnSpc>
                  <a:spcPts val="3919"/>
                </a:lnSpc>
                <a:buFont typeface="Arial"/>
                <a:buChar char="•"/>
              </a:pPr>
              <a:endParaRPr lang="en-US" sz="2800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DFA5CFB8-FB68-70F8-3AD0-DED2F1B7C3FE}"/>
                </a:ext>
              </a:extLst>
            </p:cNvPr>
            <p:cNvSpPr txBox="1"/>
            <p:nvPr/>
          </p:nvSpPr>
          <p:spPr>
            <a:xfrm>
              <a:off x="0" y="4299476"/>
              <a:ext cx="14315533" cy="6326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02259" lvl="1" algn="l">
                <a:lnSpc>
                  <a:spcPts val="3919"/>
                </a:lnSpc>
              </a:pPr>
              <a:endParaRPr lang="en-US" sz="2799" dirty="0">
                <a:solidFill>
                  <a:srgbClr val="323232"/>
                </a:solidFill>
                <a:latin typeface="Calistoga"/>
                <a:ea typeface="Calistoga"/>
                <a:cs typeface="Calistoga"/>
                <a:sym typeface="Calistoga"/>
              </a:endParaRP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02DC7E43-C713-4155-2C15-2849ABB32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69" y="1411814"/>
            <a:ext cx="16876621" cy="802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21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2120</TotalTime>
  <Words>1085</Words>
  <Application>Microsoft Office PowerPoint</Application>
  <PresentationFormat>Custom</PresentationFormat>
  <Paragraphs>187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Calistoga</vt:lpstr>
      <vt:lpstr>等线</vt:lpstr>
      <vt:lpstr>Public Sans</vt:lpstr>
      <vt:lpstr>等线</vt:lpstr>
      <vt:lpstr>Arial</vt:lpstr>
      <vt:lpstr>Times New Roman</vt:lpstr>
      <vt:lpstr>Segoe UI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Peach and Green Organic Shapes Meditation Workshop Webinar Keynote Presentation</dc:title>
  <dc:creator>DixonWong</dc:creator>
  <cp:lastModifiedBy>DixonWong</cp:lastModifiedBy>
  <cp:revision>236</cp:revision>
  <dcterms:created xsi:type="dcterms:W3CDTF">2006-08-16T00:00:00Z</dcterms:created>
  <dcterms:modified xsi:type="dcterms:W3CDTF">2025-03-12T02:59:03Z</dcterms:modified>
  <dc:identifier>DAGg0aBS8kU</dc:identifier>
</cp:coreProperties>
</file>